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58" r:id="rId4"/>
    <p:sldId id="259" r:id="rId5"/>
    <p:sldId id="260" r:id="rId6"/>
    <p:sldId id="261" r:id="rId7"/>
    <p:sldId id="273" r:id="rId8"/>
    <p:sldId id="262" r:id="rId9"/>
    <p:sldId id="269" r:id="rId10"/>
    <p:sldId id="263" r:id="rId11"/>
    <p:sldId id="264" r:id="rId12"/>
    <p:sldId id="272" r:id="rId13"/>
    <p:sldId id="270" r:id="rId14"/>
    <p:sldId id="271" r:id="rId15"/>
    <p:sldId id="265" r:id="rId16"/>
    <p:sldId id="268" r:id="rId17"/>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725"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1.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790700" y="2935034"/>
            <a:ext cx="8610600" cy="2435731"/>
          </a:xfrm>
          <a:prstGeom prst="rect">
            <a:avLst/>
          </a:prstGeom>
          <a:noFill/>
        </p:spPr>
        <p:txBody>
          <a:bodyPr wrap="square" rtlCol="0">
            <a:sp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STUDENT NAME:  </a:t>
            </a:r>
            <a:r>
              <a:rPr lang="en-US" sz="2000" dirty="0">
                <a:latin typeface="Times New Roman" panose="02020603050405020304" pitchFamily="18" charset="0"/>
                <a:cs typeface="Times New Roman" panose="02020603050405020304" pitchFamily="18" charset="0"/>
              </a:rPr>
              <a:t>GEETHANJALI.K</a:t>
            </a:r>
          </a:p>
          <a:p>
            <a:pPr algn="just">
              <a:lnSpc>
                <a:spcPct val="150000"/>
              </a:lnSpc>
            </a:pPr>
            <a:r>
              <a:rPr lang="en-US" sz="2000" b="1" dirty="0">
                <a:latin typeface="Times New Roman" panose="02020603050405020304" pitchFamily="18" charset="0"/>
                <a:cs typeface="Times New Roman" panose="02020603050405020304" pitchFamily="18" charset="0"/>
              </a:rPr>
              <a:t>REGISTER NO: </a:t>
            </a:r>
            <a:r>
              <a:rPr lang="en-US" sz="2000" dirty="0">
                <a:latin typeface="Times New Roman" panose="02020603050405020304" pitchFamily="18" charset="0"/>
                <a:cs typeface="Times New Roman" panose="02020603050405020304" pitchFamily="18" charset="0"/>
              </a:rPr>
              <a:t>122202152 ( asunm1353122202152)</a:t>
            </a:r>
          </a:p>
          <a:p>
            <a:pPr algn="just">
              <a:lnSpc>
                <a:spcPct val="150000"/>
              </a:lnSpc>
            </a:pPr>
            <a:r>
              <a:rPr lang="en-US" sz="2000" b="1" dirty="0">
                <a:latin typeface="Times New Roman" panose="02020603050405020304" pitchFamily="18" charset="0"/>
                <a:cs typeface="Times New Roman" panose="02020603050405020304" pitchFamily="18" charset="0"/>
              </a:rPr>
              <a:t>DEPARTMENT: </a:t>
            </a:r>
            <a:r>
              <a:rPr lang="en-US" sz="2000" dirty="0">
                <a:latin typeface="Times New Roman" panose="02020603050405020304" pitchFamily="18" charset="0"/>
                <a:cs typeface="Times New Roman" panose="02020603050405020304" pitchFamily="18" charset="0"/>
              </a:rPr>
              <a:t>B.COM CORPORATE SECRETARYSHIP</a:t>
            </a:r>
          </a:p>
          <a:p>
            <a:pPr algn="just">
              <a:lnSpc>
                <a:spcPct val="150000"/>
              </a:lnSpc>
            </a:pPr>
            <a:r>
              <a:rPr lang="en-US" sz="2000" b="1" dirty="0">
                <a:latin typeface="Times New Roman" panose="02020603050405020304" pitchFamily="18" charset="0"/>
                <a:cs typeface="Times New Roman" panose="02020603050405020304" pitchFamily="18" charset="0"/>
              </a:rPr>
              <a:t>COLLEGE: </a:t>
            </a:r>
            <a:r>
              <a:rPr lang="en-US" sz="2000" dirty="0">
                <a:latin typeface="Times New Roman" panose="02020603050405020304" pitchFamily="18" charset="0"/>
                <a:cs typeface="Times New Roman" panose="02020603050405020304" pitchFamily="18" charset="0"/>
              </a:rPr>
              <a:t>ANNA ADARSH COLLEGE FOR WOMEN</a:t>
            </a:r>
          </a:p>
          <a:p>
            <a:pPr algn="just">
              <a:lnSpc>
                <a:spcPct val="150000"/>
              </a:lnSpc>
            </a:pP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247235" y="2368061"/>
            <a:ext cx="8534018" cy="1010854"/>
          </a:xfrm>
          <a:prstGeom prst="rect">
            <a:avLst/>
          </a:prstGeom>
          <a:noFill/>
        </p:spPr>
        <p:txBody>
          <a:bodyPr wrap="square" rtlCol="0">
            <a:spAutoFit/>
          </a:bodyPr>
          <a:lstStyle/>
          <a:p>
            <a:pPr algn="ctr">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ctr">
              <a:lnSpc>
                <a:spcPct val="150000"/>
              </a:lnSpc>
            </a:pPr>
            <a:r>
              <a:rPr lang="en-IN" sz="2400" b="1" dirty="0">
                <a:latin typeface="Times New Roman" panose="02020603050405020304" pitchFamily="18" charset="0"/>
                <a:cs typeface="Times New Roman" panose="02020603050405020304" pitchFamily="18" charset="0"/>
              </a:rPr>
              <a:t>PERFORMANCE LEVEL</a:t>
            </a:r>
          </a:p>
        </p:txBody>
      </p:sp>
      <p:sp>
        <p:nvSpPr>
          <p:cNvPr id="11" name="TextBox 10">
            <a:extLst>
              <a:ext uri="{FF2B5EF4-FFF2-40B4-BE49-F238E27FC236}">
                <a16:creationId xmlns:a16="http://schemas.microsoft.com/office/drawing/2014/main" id="{B66F3FED-4773-A616-3639-2558E4DDA324}"/>
              </a:ext>
            </a:extLst>
          </p:cNvPr>
          <p:cNvSpPr txBox="1"/>
          <p:nvPr/>
        </p:nvSpPr>
        <p:spPr>
          <a:xfrm>
            <a:off x="2657782" y="4050474"/>
            <a:ext cx="6934200" cy="376834"/>
          </a:xfrm>
          <a:prstGeom prst="rect">
            <a:avLst/>
          </a:prstGeom>
          <a:noFill/>
        </p:spPr>
        <p:txBody>
          <a:bodyPr wrap="square">
            <a:spAutoFit/>
          </a:bodyPr>
          <a:lstStyle/>
          <a:p>
            <a:pPr>
              <a:lnSpc>
                <a:spcPct val="150000"/>
              </a:lnSpc>
            </a:pPr>
            <a:r>
              <a:rPr lang="en-IN" sz="1400" dirty="0">
                <a:latin typeface="Times New Roman" panose="02020603050405020304" pitchFamily="18" charset="0"/>
                <a:cs typeface="Times New Roman" panose="02020603050405020304" pitchFamily="18" charset="0"/>
              </a:rPr>
              <a:t>IFS(Z8&gt;=5,”VERY HIGH”,Z8&gt;=4,”HIGH”,Z8&gt;=3,”MED”,TRUE,”LOW”)</a:t>
            </a:r>
          </a:p>
        </p:txBody>
      </p:sp>
      <p:sp>
        <p:nvSpPr>
          <p:cNvPr id="13" name="TextBox 12">
            <a:extLst>
              <a:ext uri="{FF2B5EF4-FFF2-40B4-BE49-F238E27FC236}">
                <a16:creationId xmlns:a16="http://schemas.microsoft.com/office/drawing/2014/main" id="{0878CCDA-1EB7-22DB-05EE-E93880181DBD}"/>
              </a:ext>
            </a:extLst>
          </p:cNvPr>
          <p:cNvSpPr txBox="1"/>
          <p:nvPr/>
        </p:nvSpPr>
        <p:spPr>
          <a:xfrm>
            <a:off x="2600325" y="4737167"/>
            <a:ext cx="6100916" cy="960328"/>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New idea concept in Formula’s presented in this excel project.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a:extLst>
              <a:ext uri="{FF2B5EF4-FFF2-40B4-BE49-F238E27FC236}">
                <a16:creationId xmlns:a16="http://schemas.microsoft.com/office/drawing/2014/main" id="{BE467240-DD9D-F5AE-9C20-3E374B22F605}"/>
              </a:ext>
            </a:extLst>
          </p:cNvPr>
          <p:cNvSpPr txBox="1"/>
          <p:nvPr/>
        </p:nvSpPr>
        <p:spPr>
          <a:xfrm>
            <a:off x="2209800" y="2057400"/>
            <a:ext cx="6100916" cy="3170099"/>
          </a:xfrm>
          <a:prstGeom prst="rect">
            <a:avLst/>
          </a:prstGeom>
          <a:noFill/>
        </p:spPr>
        <p:txBody>
          <a:bodyPr wrap="square">
            <a:spAutoFit/>
          </a:bodyPr>
          <a:lstStyle/>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FEATURE COLLECTION</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DATA CLEANING</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PERFORMANCE LEVEL</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SUMMARY – PIVOT TABLE</a:t>
            </a:r>
          </a:p>
          <a:p>
            <a:pPr marL="457200" indent="-457200" algn="just">
              <a:lnSpc>
                <a:spcPct val="150000"/>
              </a:lnSpc>
              <a:buFont typeface="+mj-lt"/>
              <a:buAutoNum type="arabicPeriod"/>
            </a:pPr>
            <a:r>
              <a:rPr lang="en-IN" sz="2000" dirty="0">
                <a:latin typeface="Times New Roman" panose="02020603050405020304" pitchFamily="18" charset="0"/>
                <a:cs typeface="Times New Roman" panose="02020603050405020304" pitchFamily="18" charset="0"/>
              </a:rPr>
              <a:t>GRAPH – DATA VISUALIZATION</a:t>
            </a: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95D0D-10C8-F521-9D95-E0FF5CE37DBF}"/>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D692CAE-E8A5-44B9-B4AE-236048E9BCB4}"/>
              </a:ext>
            </a:extLst>
          </p:cNvPr>
          <p:cNvSpPr>
            <a:spLocks noGrp="1"/>
          </p:cNvSpPr>
          <p:nvPr>
            <p:ph type="body" idx="1"/>
          </p:nvPr>
        </p:nvSpPr>
        <p:spPr>
          <a:xfrm>
            <a:off x="609600" y="1577340"/>
            <a:ext cx="8686800" cy="5497018"/>
          </a:xfrm>
        </p:spPr>
        <p:txBody>
          <a:bodyPr/>
          <a:lstStyle/>
          <a:p>
            <a:pPr marL="285750" indent="-285750" algn="just">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COLLECTION</a:t>
            </a:r>
          </a:p>
          <a:p>
            <a:pPr algn="just">
              <a:lnSpc>
                <a:spcPct val="150000"/>
              </a:lnSpc>
            </a:pP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Excel sheets were taken from the Kaggle ( Employee data set sheets), where 26 features are available but I considered only 9 of them. There as follow:</a:t>
            </a:r>
          </a:p>
          <a:p>
            <a:pPr algn="just">
              <a:lnSpc>
                <a:spcPct val="150000"/>
              </a:lnSpc>
            </a:pPr>
            <a:r>
              <a:rPr lang="en-IN" sz="2000" dirty="0">
                <a:latin typeface="Times New Roman" panose="02020603050405020304" pitchFamily="18" charset="0"/>
                <a:cs typeface="Times New Roman" panose="02020603050405020304" pitchFamily="18" charset="0"/>
              </a:rPr>
              <a:t>                                </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Id – In Numerical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Name – In Text</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Type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Performance Level</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Gender – Male/Female</a:t>
            </a:r>
          </a:p>
          <a:p>
            <a:pPr marL="514350" indent="-5143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Employee Rating – In Numerical</a:t>
            </a:r>
          </a:p>
          <a:p>
            <a:pPr marL="514350" indent="-514350" algn="just">
              <a:lnSpc>
                <a:spcPct val="150000"/>
              </a:lnSpc>
              <a:buFont typeface="+mj-lt"/>
              <a:buAutoNum type="romanLcPeriod"/>
            </a:pPr>
            <a:endParaRPr lang="en-IN" sz="1800" dirty="0">
              <a:latin typeface="Times New Roman" panose="02020603050405020304" pitchFamily="18" charset="0"/>
              <a:cs typeface="Times New Roman" panose="02020603050405020304" pitchFamily="18" charset="0"/>
            </a:endParaRPr>
          </a:p>
          <a:p>
            <a:pPr algn="just">
              <a:lnSpc>
                <a:spcPct val="150000"/>
              </a:lnSpc>
            </a:pPr>
            <a:endParaRPr lang="en-IN" dirty="0"/>
          </a:p>
        </p:txBody>
      </p:sp>
    </p:spTree>
    <p:extLst>
      <p:ext uri="{BB962C8B-B14F-4D97-AF65-F5344CB8AC3E}">
        <p14:creationId xmlns:p14="http://schemas.microsoft.com/office/powerpoint/2010/main" val="12612485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34811-7E7E-3869-566D-00BFF555922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2F97CA07-9B44-6358-EA3B-7F559D6C5E71}"/>
              </a:ext>
            </a:extLst>
          </p:cNvPr>
          <p:cNvSpPr>
            <a:spLocks noGrp="1"/>
          </p:cNvSpPr>
          <p:nvPr>
            <p:ph type="body" idx="1"/>
          </p:nvPr>
        </p:nvSpPr>
        <p:spPr>
          <a:xfrm>
            <a:off x="609600" y="1577340"/>
            <a:ext cx="10972800" cy="487634"/>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CLEANING                  </a:t>
            </a:r>
          </a:p>
        </p:txBody>
      </p:sp>
      <p:sp>
        <p:nvSpPr>
          <p:cNvPr id="5" name="TextBox 4">
            <a:extLst>
              <a:ext uri="{FF2B5EF4-FFF2-40B4-BE49-F238E27FC236}">
                <a16:creationId xmlns:a16="http://schemas.microsoft.com/office/drawing/2014/main" id="{0460E092-2605-1D76-8821-B38E76817102}"/>
              </a:ext>
            </a:extLst>
          </p:cNvPr>
          <p:cNvSpPr txBox="1"/>
          <p:nvPr/>
        </p:nvSpPr>
        <p:spPr>
          <a:xfrm>
            <a:off x="1676400" y="2133600"/>
            <a:ext cx="6100916" cy="3016210"/>
          </a:xfrm>
          <a:prstGeom prst="rect">
            <a:avLst/>
          </a:prstGeom>
          <a:noFill/>
        </p:spPr>
        <p:txBody>
          <a:bodyPr wrap="square">
            <a:spAutoFit/>
          </a:bodyPr>
          <a:lstStyle/>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Condition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Filter – Missing values ( REMOVE)</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Formula – To calculate Performance category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Pivot – Summary</a:t>
            </a:r>
          </a:p>
          <a:p>
            <a:pPr marL="400050" indent="-400050" algn="just">
              <a:lnSpc>
                <a:spcPct val="150000"/>
              </a:lnSpc>
              <a:buFont typeface="+mj-lt"/>
              <a:buAutoNum type="romanLcPeriod"/>
            </a:pPr>
            <a:r>
              <a:rPr lang="en-IN" sz="2000" dirty="0">
                <a:latin typeface="Times New Roman" panose="02020603050405020304" pitchFamily="18" charset="0"/>
                <a:cs typeface="Times New Roman" panose="02020603050405020304" pitchFamily="18" charset="0"/>
              </a:rPr>
              <a:t>Graph – Data Visualization</a:t>
            </a:r>
          </a:p>
          <a:p>
            <a:pPr algn="just"/>
            <a:endParaRPr lang="en-IN" sz="2000" dirty="0">
              <a:latin typeface="Times New Roman" panose="02020603050405020304" pitchFamily="18" charset="0"/>
              <a:cs typeface="Times New Roman" panose="02020603050405020304" pitchFamily="18" charset="0"/>
            </a:endParaRPr>
          </a:p>
          <a:p>
            <a:pPr marL="400050" indent="-400050" algn="just">
              <a:buFont typeface="+mj-lt"/>
              <a:buAutoNum type="romanLcPeriod"/>
            </a:pPr>
            <a:endParaRPr lang="en-IN" sz="20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2D2D2E8-FE81-5C1C-52BF-003B4EC9CFC7}"/>
              </a:ext>
            </a:extLst>
          </p:cNvPr>
          <p:cNvSpPr txBox="1"/>
          <p:nvPr/>
        </p:nvSpPr>
        <p:spPr>
          <a:xfrm>
            <a:off x="558687" y="4558380"/>
            <a:ext cx="6100916" cy="57996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PERFORMANCE LEVEL</a:t>
            </a:r>
          </a:p>
        </p:txBody>
      </p:sp>
      <p:sp>
        <p:nvSpPr>
          <p:cNvPr id="9" name="TextBox 8">
            <a:extLst>
              <a:ext uri="{FF2B5EF4-FFF2-40B4-BE49-F238E27FC236}">
                <a16:creationId xmlns:a16="http://schemas.microsoft.com/office/drawing/2014/main" id="{141851D8-3B50-46AB-991E-42BC40329FD6}"/>
              </a:ext>
            </a:extLst>
          </p:cNvPr>
          <p:cNvSpPr txBox="1"/>
          <p:nvPr/>
        </p:nvSpPr>
        <p:spPr>
          <a:xfrm>
            <a:off x="1676400" y="4986465"/>
            <a:ext cx="6100916" cy="1498936"/>
          </a:xfrm>
          <a:prstGeom prst="rect">
            <a:avLst/>
          </a:prstGeom>
          <a:noFill/>
        </p:spPr>
        <p:txBody>
          <a:bodyPr wrap="square">
            <a:spAutoFit/>
          </a:bodyPr>
          <a:lstStyle/>
          <a:p>
            <a:pPr>
              <a:lnSpc>
                <a:spcPct val="250000"/>
              </a:lnSpc>
            </a:pPr>
            <a:r>
              <a:rPr lang="en-IN" sz="2000" dirty="0">
                <a:latin typeface="Times New Roman" panose="02020603050405020304" pitchFamily="18" charset="0"/>
                <a:cs typeface="Times New Roman" panose="02020603050405020304" pitchFamily="18" charset="0"/>
              </a:rPr>
              <a:t>New idea concept in formula’s </a:t>
            </a:r>
          </a:p>
          <a:p>
            <a:pPr>
              <a:lnSpc>
                <a:spcPct val="250000"/>
              </a:lnSpc>
            </a:pPr>
            <a:endParaRPr lang="en-IN"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1C68B79-31A2-3D08-6B64-240DD7EB76E4}"/>
              </a:ext>
            </a:extLst>
          </p:cNvPr>
          <p:cNvSpPr txBox="1"/>
          <p:nvPr/>
        </p:nvSpPr>
        <p:spPr>
          <a:xfrm>
            <a:off x="1219200" y="5911818"/>
            <a:ext cx="6858000" cy="417422"/>
          </a:xfrm>
          <a:prstGeom prst="rect">
            <a:avLst/>
          </a:prstGeom>
          <a:noFill/>
        </p:spPr>
        <p:txBody>
          <a:bodyPr wrap="square">
            <a:spAutoFit/>
          </a:bodyPr>
          <a:lstStyle/>
          <a:p>
            <a:pPr>
              <a:lnSpc>
                <a:spcPct val="150000"/>
              </a:lnSpc>
            </a:pPr>
            <a:r>
              <a:rPr lang="en-IN" sz="1600" dirty="0">
                <a:latin typeface="Times New Roman" panose="02020603050405020304" pitchFamily="18" charset="0"/>
                <a:cs typeface="Times New Roman" panose="02020603050405020304" pitchFamily="18" charset="0"/>
              </a:rPr>
              <a:t>IFS(Z8&gt;=5,”VERY HIGH”,Z8&gt;=4,”HIGH”,Z8&gt;=3,”MED”,TRUE,”LOW”)</a:t>
            </a:r>
          </a:p>
        </p:txBody>
      </p:sp>
    </p:spTree>
    <p:extLst>
      <p:ext uri="{BB962C8B-B14F-4D97-AF65-F5344CB8AC3E}">
        <p14:creationId xmlns:p14="http://schemas.microsoft.com/office/powerpoint/2010/main" val="4150349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B581-32CD-BD3D-A223-CFDA58D8EBC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D87A0079-FCA1-212E-258E-A14B7FB03A51}"/>
              </a:ext>
            </a:extLst>
          </p:cNvPr>
          <p:cNvSpPr>
            <a:spLocks noGrp="1"/>
          </p:cNvSpPr>
          <p:nvPr>
            <p:ph type="body" idx="1"/>
          </p:nvPr>
        </p:nvSpPr>
        <p:spPr>
          <a:xfrm>
            <a:off x="609600" y="1577340"/>
            <a:ext cx="10972800" cy="923330"/>
          </a:xfrm>
        </p:spPr>
        <p:txBody>
          <a:bodyPr/>
          <a:lstStyle/>
          <a:p>
            <a:pPr marL="285750" indent="-28575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GRAPH – DATA VISUALIZATION</a:t>
            </a:r>
          </a:p>
          <a:p>
            <a:pPr marL="285750" indent="-285750">
              <a:buFont typeface="Arial" panose="020B0604020202020204" pitchFamily="34" charset="0"/>
              <a:buChar char="•"/>
            </a:pPr>
            <a:endParaRPr lang="en-IN" sz="2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BCE74846-40CC-DF76-B3BB-5803C614FBBA}"/>
              </a:ext>
            </a:extLst>
          </p:cNvPr>
          <p:cNvPicPr>
            <a:picLocks noChangeAspect="1"/>
          </p:cNvPicPr>
          <p:nvPr/>
        </p:nvPicPr>
        <p:blipFill>
          <a:blip r:embed="rId2"/>
          <a:stretch>
            <a:fillRect/>
          </a:stretch>
        </p:blipFill>
        <p:spPr>
          <a:xfrm>
            <a:off x="1752600" y="2529736"/>
            <a:ext cx="5791200" cy="3678985"/>
          </a:xfrm>
          <a:prstGeom prst="rect">
            <a:avLst/>
          </a:prstGeom>
        </p:spPr>
      </p:pic>
    </p:spTree>
    <p:extLst>
      <p:ext uri="{BB962C8B-B14F-4D97-AF65-F5344CB8AC3E}">
        <p14:creationId xmlns:p14="http://schemas.microsoft.com/office/powerpoint/2010/main" val="3373337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8" name="TextBox 7">
            <a:extLst>
              <a:ext uri="{FF2B5EF4-FFF2-40B4-BE49-F238E27FC236}">
                <a16:creationId xmlns:a16="http://schemas.microsoft.com/office/drawing/2014/main" id="{5A3CB8F0-ED07-4762-A887-6719ED25C87E}"/>
              </a:ext>
            </a:extLst>
          </p:cNvPr>
          <p:cNvSpPr txBox="1"/>
          <p:nvPr/>
        </p:nvSpPr>
        <p:spPr>
          <a:xfrm>
            <a:off x="1666875" y="1474684"/>
            <a:ext cx="6100916" cy="579967"/>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GRAPH ( DATA VISUALIZATION )</a:t>
            </a:r>
          </a:p>
        </p:txBody>
      </p:sp>
      <p:pic>
        <p:nvPicPr>
          <p:cNvPr id="2" name="Picture 1">
            <a:extLst>
              <a:ext uri="{FF2B5EF4-FFF2-40B4-BE49-F238E27FC236}">
                <a16:creationId xmlns:a16="http://schemas.microsoft.com/office/drawing/2014/main" id="{E6FA80AD-4A98-D471-FF73-0B2C56C0C6C5}"/>
              </a:ext>
            </a:extLst>
          </p:cNvPr>
          <p:cNvPicPr>
            <a:picLocks noChangeAspect="1"/>
          </p:cNvPicPr>
          <p:nvPr/>
        </p:nvPicPr>
        <p:blipFill>
          <a:blip r:embed="rId3"/>
          <a:stretch>
            <a:fillRect/>
          </a:stretch>
        </p:blipFill>
        <p:spPr>
          <a:xfrm>
            <a:off x="1666875" y="2571115"/>
            <a:ext cx="5791200" cy="365764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BF91662-6D3C-05A3-5ED5-1426C4E490EE}"/>
              </a:ext>
            </a:extLst>
          </p:cNvPr>
          <p:cNvSpPr txBox="1"/>
          <p:nvPr/>
        </p:nvSpPr>
        <p:spPr>
          <a:xfrm>
            <a:off x="755332" y="2025506"/>
            <a:ext cx="8534400" cy="28069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The employee performance analysis using Excel effectively identified key performance metrics, highlighted areas of strength, and pinpointed opportunities for improvement. By leveraging Excel's data analysis and visualization capabilities, the project provided clear, actionable insights to enhance individual and team performance, facilitating data-driven decision-making for future training, development, and resource allocation.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947648"/>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lnSpc>
                <a:spcPct val="150000"/>
              </a:lnSpc>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3" name="TextBox 12">
            <a:extLst>
              <a:ext uri="{FF2B5EF4-FFF2-40B4-BE49-F238E27FC236}">
                <a16:creationId xmlns:a16="http://schemas.microsoft.com/office/drawing/2014/main" id="{435CA5D4-8C31-B4C8-869F-8C05367C96CF}"/>
              </a:ext>
            </a:extLst>
          </p:cNvPr>
          <p:cNvSpPr txBox="1"/>
          <p:nvPr/>
        </p:nvSpPr>
        <p:spPr>
          <a:xfrm>
            <a:off x="787983" y="2322523"/>
            <a:ext cx="7137912" cy="3268652"/>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This project aims to analyse employee performance data using Excel to gain insights into individual and team productivity, identify key performance trends, and highlight areas for improvement. By leveraging Excel's analytical tools, the project will provide a comprehensive and data-driven evaluation of employee performance, enabling better decision-making for talent management and organizational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739F6F5A-AFFA-69FC-4E11-C92BFA0DBC0E}"/>
              </a:ext>
            </a:extLst>
          </p:cNvPr>
          <p:cNvSpPr txBox="1"/>
          <p:nvPr/>
        </p:nvSpPr>
        <p:spPr>
          <a:xfrm>
            <a:off x="838200" y="2019300"/>
            <a:ext cx="7620000" cy="4654287"/>
          </a:xfrm>
          <a:prstGeom prst="rect">
            <a:avLst/>
          </a:prstGeom>
          <a:noFill/>
        </p:spPr>
        <p:txBody>
          <a:bodyPr wrap="square">
            <a:spAutoFit/>
          </a:bodyPr>
          <a:lstStyle/>
          <a:p>
            <a:pPr algn="just">
              <a:lnSpc>
                <a:spcPct val="150000"/>
              </a:lnSpc>
            </a:pPr>
            <a:r>
              <a:rPr lang="en-IN" sz="2000" dirty="0">
                <a:latin typeface="Times New Roman" panose="02020603050405020304" pitchFamily="18" charset="0"/>
                <a:cs typeface="Times New Roman" panose="02020603050405020304" pitchFamily="18" charset="0"/>
              </a:rPr>
              <a:t>Employee performance analysis is a critical process for understanding and improving workforce productivity and efficiency. Using Excel as a tool for this analysis provides a cost-effective and versatile approach to managing and evaluating employee performance data. This project focuses on utilizing Excel's data management, analytical, and visualization capabilities to assess employee performance metrics, identify trends, and support data-driven decision-making. By doing so, organizations can better understand their employees' strengths and areas for improvement, leading to more effective talent management and enhanced overall performance</a:t>
            </a:r>
            <a:r>
              <a:rPr lang="en-IN"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1" name="TextBox 10">
            <a:extLst>
              <a:ext uri="{FF2B5EF4-FFF2-40B4-BE49-F238E27FC236}">
                <a16:creationId xmlns:a16="http://schemas.microsoft.com/office/drawing/2014/main" id="{00174367-047A-3976-A851-1B880B05EB6A}"/>
              </a:ext>
            </a:extLst>
          </p:cNvPr>
          <p:cNvSpPr txBox="1"/>
          <p:nvPr/>
        </p:nvSpPr>
        <p:spPr>
          <a:xfrm>
            <a:off x="533400" y="1847048"/>
            <a:ext cx="8227947" cy="4376647"/>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HR Managers and Personnel: </a:t>
            </a:r>
            <a:r>
              <a:rPr lang="en-IN" sz="2000" dirty="0">
                <a:latin typeface="Times New Roman" panose="02020603050405020304" pitchFamily="18" charset="0"/>
                <a:cs typeface="Times New Roman" panose="02020603050405020304" pitchFamily="18" charset="0"/>
              </a:rPr>
              <a:t>They can use the analysis to make informed decisions about employee development, training needs, and performance appraisals.</a:t>
            </a: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endParaRPr lang="en-IN"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Department Heads and Team Leaders: </a:t>
            </a:r>
            <a:r>
              <a:rPr lang="en-IN" sz="2000" dirty="0">
                <a:latin typeface="Times New Roman" panose="02020603050405020304" pitchFamily="18" charset="0"/>
                <a:cs typeface="Times New Roman" panose="02020603050405020304" pitchFamily="18" charset="0"/>
              </a:rPr>
              <a:t>These users can utilize the insights to manage their teams effectively, identify high performers, and provide targeted support where needed.</a:t>
            </a:r>
          </a:p>
        </p:txBody>
      </p:sp>
      <p:pic>
        <p:nvPicPr>
          <p:cNvPr id="10" name="Picture 9">
            <a:extLst>
              <a:ext uri="{FF2B5EF4-FFF2-40B4-BE49-F238E27FC236}">
                <a16:creationId xmlns:a16="http://schemas.microsoft.com/office/drawing/2014/main" id="{B867B6C6-27ED-589E-6174-69118158CA75}"/>
              </a:ext>
            </a:extLst>
          </p:cNvPr>
          <p:cNvPicPr>
            <a:picLocks noChangeAspect="1"/>
          </p:cNvPicPr>
          <p:nvPr/>
        </p:nvPicPr>
        <p:blipFill>
          <a:blip r:embed="rId3"/>
          <a:stretch>
            <a:fillRect/>
          </a:stretch>
        </p:blipFill>
        <p:spPr>
          <a:xfrm>
            <a:off x="3429000" y="2971800"/>
            <a:ext cx="3029736" cy="1905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EA2C9-2059-F8B6-A331-3B651D877610}"/>
              </a:ext>
            </a:extLst>
          </p:cNvPr>
          <p:cNvSpPr>
            <a:spLocks noGrp="1"/>
          </p:cNvSpPr>
          <p:nvPr>
            <p:ph type="title"/>
          </p:nvPr>
        </p:nvSpPr>
        <p:spPr/>
        <p:txBody>
          <a:bodyPr/>
          <a:lstStyle/>
          <a:p>
            <a:endParaRPr lang="en-IN"/>
          </a:p>
        </p:txBody>
      </p:sp>
      <p:sp>
        <p:nvSpPr>
          <p:cNvPr id="4" name="TextBox 3">
            <a:extLst>
              <a:ext uri="{FF2B5EF4-FFF2-40B4-BE49-F238E27FC236}">
                <a16:creationId xmlns:a16="http://schemas.microsoft.com/office/drawing/2014/main" id="{3B13FEC5-8AA2-4BFE-D18D-ACD180543E5C}"/>
              </a:ext>
            </a:extLst>
          </p:cNvPr>
          <p:cNvSpPr txBox="1"/>
          <p:nvPr/>
        </p:nvSpPr>
        <p:spPr>
          <a:xfrm>
            <a:off x="914400" y="1524000"/>
            <a:ext cx="7467600" cy="3453318"/>
          </a:xfrm>
          <a:prstGeom prst="rect">
            <a:avLst/>
          </a:prstGeom>
          <a:noFill/>
        </p:spPr>
        <p:txBody>
          <a:bodyPr wrap="square">
            <a:spAutoFit/>
          </a:bodyPr>
          <a:lstStyle/>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Senior Management and Executives: </a:t>
            </a:r>
            <a:r>
              <a:rPr lang="en-IN" sz="2000" dirty="0">
                <a:latin typeface="Times New Roman" panose="02020603050405020304" pitchFamily="18" charset="0"/>
                <a:cs typeface="Times New Roman" panose="02020603050405020304" pitchFamily="18" charset="0"/>
              </a:rPr>
              <a:t>They can leverage the data to align employee performance with strategic business goals, make high-level staffing decisions, and drive organizational growth. </a:t>
            </a:r>
          </a:p>
          <a:p>
            <a:pPr marL="285750" indent="-285750" algn="just">
              <a:lnSpc>
                <a:spcPct val="150000"/>
              </a:lnSpc>
              <a:buFont typeface="Wingdings" panose="05000000000000000000" pitchFamily="2" charset="2"/>
              <a:buChar char="ü"/>
            </a:pPr>
            <a:r>
              <a:rPr lang="en-IN" sz="2400" b="1" dirty="0">
                <a:latin typeface="Times New Roman" panose="02020603050405020304" pitchFamily="18" charset="0"/>
                <a:cs typeface="Times New Roman" panose="02020603050405020304" pitchFamily="18" charset="0"/>
              </a:rPr>
              <a:t>Employees: </a:t>
            </a:r>
            <a:r>
              <a:rPr lang="en-IN" sz="2000" dirty="0">
                <a:latin typeface="Times New Roman" panose="02020603050405020304" pitchFamily="18" charset="0"/>
                <a:cs typeface="Times New Roman" panose="02020603050405020304" pitchFamily="18" charset="0"/>
              </a:rPr>
              <a:t>Individual employees can use the feedback from the performance analysis to understand their strengths and areas for improvement, aiding in their professional development.</a:t>
            </a:r>
          </a:p>
        </p:txBody>
      </p:sp>
      <p:pic>
        <p:nvPicPr>
          <p:cNvPr id="5" name="Picture 4">
            <a:extLst>
              <a:ext uri="{FF2B5EF4-FFF2-40B4-BE49-F238E27FC236}">
                <a16:creationId xmlns:a16="http://schemas.microsoft.com/office/drawing/2014/main" id="{486EB52F-CA75-5C28-6464-A8332FDB2756}"/>
              </a:ext>
            </a:extLst>
          </p:cNvPr>
          <p:cNvPicPr>
            <a:picLocks noChangeAspect="1"/>
          </p:cNvPicPr>
          <p:nvPr/>
        </p:nvPicPr>
        <p:blipFill>
          <a:blip r:embed="rId2"/>
          <a:stretch>
            <a:fillRect/>
          </a:stretch>
        </p:blipFill>
        <p:spPr>
          <a:xfrm>
            <a:off x="3352800" y="4958464"/>
            <a:ext cx="2336065" cy="1747684"/>
          </a:xfrm>
          <a:prstGeom prst="rect">
            <a:avLst/>
          </a:prstGeom>
        </p:spPr>
      </p:pic>
    </p:spTree>
    <p:extLst>
      <p:ext uri="{BB962C8B-B14F-4D97-AF65-F5344CB8AC3E}">
        <p14:creationId xmlns:p14="http://schemas.microsoft.com/office/powerpoint/2010/main" val="175157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2" name="TextBox 11">
            <a:extLst>
              <a:ext uri="{FF2B5EF4-FFF2-40B4-BE49-F238E27FC236}">
                <a16:creationId xmlns:a16="http://schemas.microsoft.com/office/drawing/2014/main" id="{EB9FC9C6-C322-838C-E6A9-D42AF84C894E}"/>
              </a:ext>
            </a:extLst>
          </p:cNvPr>
          <p:cNvSpPr txBox="1"/>
          <p:nvPr/>
        </p:nvSpPr>
        <p:spPr>
          <a:xfrm>
            <a:off x="3045542" y="2133600"/>
            <a:ext cx="6100916" cy="3570208"/>
          </a:xfrm>
          <a:prstGeom prst="rect">
            <a:avLst/>
          </a:prstGeom>
          <a:noFill/>
        </p:spPr>
        <p:txBody>
          <a:bodyPr wrap="square">
            <a:spAutoFit/>
          </a:bodyPr>
          <a:lstStyle/>
          <a:p>
            <a:pPr>
              <a:lnSpc>
                <a:spcPct val="150000"/>
              </a:lnSpc>
            </a:pPr>
            <a:r>
              <a:rPr lang="en-IN" sz="2400" b="1" dirty="0">
                <a:latin typeface="Times New Roman" panose="02020603050405020304" pitchFamily="18" charset="0"/>
                <a:cs typeface="Times New Roman" panose="02020603050405020304" pitchFamily="18" charset="0"/>
              </a:rPr>
              <a:t>                 DATA CLEANING</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Conditional </a:t>
            </a:r>
            <a:r>
              <a:rPr lang="en-IN" sz="2000" dirty="0" err="1">
                <a:latin typeface="Times New Roman" panose="02020603050405020304" pitchFamily="18" charset="0"/>
                <a:cs typeface="Times New Roman" panose="02020603050405020304" pitchFamily="18" charset="0"/>
              </a:rPr>
              <a:t>Formating</a:t>
            </a:r>
            <a:r>
              <a:rPr lang="en-IN" sz="2000" dirty="0">
                <a:latin typeface="Times New Roman" panose="02020603050405020304" pitchFamily="18" charset="0"/>
                <a:cs typeface="Times New Roman" panose="02020603050405020304" pitchFamily="18" charset="0"/>
              </a:rPr>
              <a:t> –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Filter – Remove Missing Values</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Formula – To Calculate Performance Category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Pivot – Summary</a:t>
            </a:r>
          </a:p>
          <a:p>
            <a:pPr marL="342900" indent="-342900">
              <a:lnSpc>
                <a:spcPct val="150000"/>
              </a:lnSpc>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Graph – Data Visualization</a:t>
            </a:r>
          </a:p>
          <a:p>
            <a:pPr marL="342900" indent="-342900">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A783CBE3-F965-B30D-0667-F70A66793E50}"/>
              </a:ext>
            </a:extLst>
          </p:cNvPr>
          <p:cNvSpPr txBox="1"/>
          <p:nvPr/>
        </p:nvSpPr>
        <p:spPr>
          <a:xfrm>
            <a:off x="1752600" y="1385436"/>
            <a:ext cx="6100916" cy="579967"/>
          </a:xfrm>
          <a:prstGeom prst="rect">
            <a:avLst/>
          </a:prstGeom>
          <a:noFill/>
        </p:spPr>
        <p:txBody>
          <a:bodyPr wrap="square">
            <a:spAutoFit/>
          </a:bodyPr>
          <a:lstStyle/>
          <a:p>
            <a:pPr algn="ctr">
              <a:lnSpc>
                <a:spcPct val="150000"/>
              </a:lnSpc>
            </a:pPr>
            <a:r>
              <a:rPr lang="en-IN" sz="2400" b="1" dirty="0">
                <a:solidFill>
                  <a:srgbClr val="161616"/>
                </a:solidFill>
                <a:latin typeface="Times New Roman" panose="02020603050405020304" pitchFamily="18" charset="0"/>
                <a:cs typeface="Times New Roman" panose="02020603050405020304" pitchFamily="18" charset="0"/>
              </a:rPr>
              <a:t>DATA COLLECTION </a:t>
            </a:r>
            <a:endParaRPr lang="en-IN" sz="24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0C2FB40-F23B-3A4F-CFE1-ED80D0CC0A3E}"/>
              </a:ext>
            </a:extLst>
          </p:cNvPr>
          <p:cNvSpPr txBox="1"/>
          <p:nvPr/>
        </p:nvSpPr>
        <p:spPr>
          <a:xfrm>
            <a:off x="1143000" y="2088904"/>
            <a:ext cx="6100916" cy="4653646"/>
          </a:xfrm>
          <a:prstGeom prst="rect">
            <a:avLst/>
          </a:prstGeom>
          <a:noFill/>
        </p:spPr>
        <p:txBody>
          <a:bodyPr wrap="square">
            <a:spAutoFit/>
          </a:bodyPr>
          <a:lstStyle/>
          <a:p>
            <a:pPr>
              <a:lnSpc>
                <a:spcPct val="150000"/>
              </a:lnSpc>
            </a:pPr>
            <a:r>
              <a:rPr lang="en-IN" sz="2000" dirty="0">
                <a:solidFill>
                  <a:srgbClr val="161616"/>
                </a:solidFill>
                <a:latin typeface="Times New Roman" panose="02020603050405020304" pitchFamily="18" charset="0"/>
                <a:cs typeface="Times New Roman" panose="02020603050405020304" pitchFamily="18" charset="0"/>
              </a:rPr>
              <a:t>EMPLOYEE – KAGGLE</a:t>
            </a:r>
          </a:p>
          <a:p>
            <a:pPr algn="just">
              <a:lnSpc>
                <a:spcPct val="150000"/>
              </a:lnSpc>
            </a:pPr>
            <a:r>
              <a:rPr lang="en-IN" sz="2000" dirty="0">
                <a:solidFill>
                  <a:srgbClr val="161616"/>
                </a:solidFill>
                <a:latin typeface="Times New Roman" panose="02020603050405020304" pitchFamily="18" charset="0"/>
                <a:cs typeface="Times New Roman" panose="02020603050405020304" pitchFamily="18" charset="0"/>
              </a:rPr>
              <a:t>          There are 26 Features but here I considered only 6 Features, there are as follow:</a:t>
            </a:r>
          </a:p>
          <a:p>
            <a:pPr algn="just">
              <a:lnSpc>
                <a:spcPct val="150000"/>
              </a:lnSpc>
            </a:pPr>
            <a:endParaRPr lang="en-IN" sz="2000" dirty="0">
              <a:solidFill>
                <a:srgbClr val="161616"/>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ID – In Numerical Value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Name – In Text</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Type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Performance Level </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Gender – Male/Female</a:t>
            </a:r>
          </a:p>
          <a:p>
            <a:pPr marL="342900" indent="-342900" algn="just">
              <a:lnSpc>
                <a:spcPct val="150000"/>
              </a:lnSpc>
              <a:buFont typeface="Wingdings" panose="05000000000000000000" pitchFamily="2" charset="2"/>
              <a:buChar char="Ø"/>
            </a:pPr>
            <a:r>
              <a:rPr lang="en-IN" sz="2000" dirty="0">
                <a:solidFill>
                  <a:srgbClr val="161616"/>
                </a:solidFill>
                <a:latin typeface="Times New Roman" panose="02020603050405020304" pitchFamily="18" charset="0"/>
                <a:cs typeface="Times New Roman" panose="02020603050405020304" pitchFamily="18" charset="0"/>
              </a:rPr>
              <a:t>Employee Rating – In </a:t>
            </a:r>
            <a:r>
              <a:rPr lang="en-IN" sz="2000" dirty="0" err="1">
                <a:solidFill>
                  <a:srgbClr val="161616"/>
                </a:solidFill>
                <a:latin typeface="Times New Roman" panose="02020603050405020304" pitchFamily="18" charset="0"/>
                <a:cs typeface="Times New Roman" panose="02020603050405020304" pitchFamily="18" charset="0"/>
              </a:rPr>
              <a:t>Numericals</a:t>
            </a:r>
            <a:endParaRPr lang="en-IN" sz="2000" dirty="0">
              <a:solidFill>
                <a:srgbClr val="16161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469</TotalTime>
  <Words>681</Words>
  <Application>Microsoft Office PowerPoint</Application>
  <PresentationFormat>Widescreen</PresentationFormat>
  <Paragraphs>97</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Employee Data Analysis using Excel  </vt:lpstr>
      <vt:lpstr>PROJECT TITLE</vt:lpstr>
      <vt:lpstr>AGENDA</vt:lpstr>
      <vt:lpstr>PROBLEM STATEMENT</vt:lpstr>
      <vt:lpstr>PROJECT OVERVIEW</vt:lpstr>
      <vt:lpstr>WHO ARE THE END USERS?</vt:lpstr>
      <vt:lpstr>PowerPoint Presentation</vt:lpstr>
      <vt:lpstr>OUR SOLUTION AND ITS VALUE PROPOSITION</vt:lpstr>
      <vt:lpstr>Dataset Description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Guest User</cp:lastModifiedBy>
  <cp:revision>19</cp:revision>
  <dcterms:created xsi:type="dcterms:W3CDTF">2024-03-29T15:07:22Z</dcterms:created>
  <dcterms:modified xsi:type="dcterms:W3CDTF">2024-09-02T06:29:10Z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