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24"/>
  </p:notesMasterIdLst>
  <p:sldIdLst>
    <p:sldId id="256" r:id="rId2"/>
    <p:sldId id="257" r:id="rId3"/>
    <p:sldId id="267" r:id="rId4"/>
    <p:sldId id="268" r:id="rId5"/>
    <p:sldId id="269" r:id="rId6"/>
    <p:sldId id="270" r:id="rId7"/>
    <p:sldId id="278" r:id="rId8"/>
    <p:sldId id="277" r:id="rId9"/>
    <p:sldId id="279" r:id="rId10"/>
    <p:sldId id="280" r:id="rId11"/>
    <p:sldId id="309" r:id="rId12"/>
    <p:sldId id="327" r:id="rId13"/>
    <p:sldId id="313" r:id="rId14"/>
    <p:sldId id="311" r:id="rId15"/>
    <p:sldId id="328" r:id="rId16"/>
    <p:sldId id="312" r:id="rId17"/>
    <p:sldId id="320" r:id="rId18"/>
    <p:sldId id="316" r:id="rId19"/>
    <p:sldId id="326" r:id="rId20"/>
    <p:sldId id="324" r:id="rId21"/>
    <p:sldId id="325" r:id="rId22"/>
    <p:sldId id="30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p:scale>
          <a:sx n="81" d="100"/>
          <a:sy n="81" d="100"/>
        </p:scale>
        <p:origin x="-138"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4DBA8C-E4BA-4347-A946-F743F927A103}" type="datetimeFigureOut">
              <a:rPr lang="en-US" smtClean="0"/>
              <a:pPr/>
              <a:t>9/24/2020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DF519-D7B9-41D5-8BC7-2F293EF6E2F8}" type="slidenum">
              <a:rPr lang="en-US" smtClean="0"/>
              <a:pPr/>
              <a:t>‹#›</a:t>
            </a:fld>
            <a:endParaRPr lang="en-US"/>
          </a:p>
        </p:txBody>
      </p:sp>
    </p:spTree>
    <p:extLst>
      <p:ext uri="{BB962C8B-B14F-4D97-AF65-F5344CB8AC3E}">
        <p14:creationId xmlns:p14="http://schemas.microsoft.com/office/powerpoint/2010/main" val="3732411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167C26-80AE-4F2C-B72C-A683DD7AF24B}" type="datetimeFigureOut">
              <a:rPr lang="en-US" smtClean="0"/>
              <a:pPr/>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CEE52-8CC5-4001-B490-5492A735DCA1}" type="slidenum">
              <a:rPr lang="en-US" smtClean="0"/>
              <a:pPr/>
              <a:t>‹#›</a:t>
            </a:fld>
            <a:endParaRPr lang="en-US"/>
          </a:p>
        </p:txBody>
      </p:sp>
    </p:spTree>
    <p:extLst>
      <p:ext uri="{BB962C8B-B14F-4D97-AF65-F5344CB8AC3E}">
        <p14:creationId xmlns:p14="http://schemas.microsoft.com/office/powerpoint/2010/main" val="2017168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167C26-80AE-4F2C-B72C-A683DD7AF24B}" type="datetimeFigureOut">
              <a:rPr lang="en-US" smtClean="0"/>
              <a:pPr/>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CEE52-8CC5-4001-B490-5492A735DCA1}" type="slidenum">
              <a:rPr lang="en-US" smtClean="0"/>
              <a:pPr/>
              <a:t>‹#›</a:t>
            </a:fld>
            <a:endParaRPr lang="en-US"/>
          </a:p>
        </p:txBody>
      </p:sp>
    </p:spTree>
    <p:extLst>
      <p:ext uri="{BB962C8B-B14F-4D97-AF65-F5344CB8AC3E}">
        <p14:creationId xmlns:p14="http://schemas.microsoft.com/office/powerpoint/2010/main" val="3018768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167C26-80AE-4F2C-B72C-A683DD7AF24B}" type="datetimeFigureOut">
              <a:rPr lang="en-US" smtClean="0"/>
              <a:pPr/>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CEE52-8CC5-4001-B490-5492A735DCA1}"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1200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167C26-80AE-4F2C-B72C-A683DD7AF24B}" type="datetimeFigureOut">
              <a:rPr lang="en-US" smtClean="0"/>
              <a:pPr/>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CEE52-8CC5-4001-B490-5492A735DCA1}" type="slidenum">
              <a:rPr lang="en-US" smtClean="0"/>
              <a:pPr/>
              <a:t>‹#›</a:t>
            </a:fld>
            <a:endParaRPr lang="en-US"/>
          </a:p>
        </p:txBody>
      </p:sp>
    </p:spTree>
    <p:extLst>
      <p:ext uri="{BB962C8B-B14F-4D97-AF65-F5344CB8AC3E}">
        <p14:creationId xmlns:p14="http://schemas.microsoft.com/office/powerpoint/2010/main" val="1174173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167C26-80AE-4F2C-B72C-A683DD7AF24B}" type="datetimeFigureOut">
              <a:rPr lang="en-US" smtClean="0"/>
              <a:pPr/>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CEE52-8CC5-4001-B490-5492A735DCA1}"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24416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167C26-80AE-4F2C-B72C-A683DD7AF24B}" type="datetimeFigureOut">
              <a:rPr lang="en-US" smtClean="0"/>
              <a:pPr/>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CEE52-8CC5-4001-B490-5492A735DCA1}" type="slidenum">
              <a:rPr lang="en-US" smtClean="0"/>
              <a:pPr/>
              <a:t>‹#›</a:t>
            </a:fld>
            <a:endParaRPr lang="en-US"/>
          </a:p>
        </p:txBody>
      </p:sp>
    </p:spTree>
    <p:extLst>
      <p:ext uri="{BB962C8B-B14F-4D97-AF65-F5344CB8AC3E}">
        <p14:creationId xmlns:p14="http://schemas.microsoft.com/office/powerpoint/2010/main" val="3601042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167C26-80AE-4F2C-B72C-A683DD7AF24B}" type="datetimeFigureOut">
              <a:rPr lang="en-US" smtClean="0"/>
              <a:pPr/>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CEE52-8CC5-4001-B490-5492A735DCA1}" type="slidenum">
              <a:rPr lang="en-US" smtClean="0"/>
              <a:pPr/>
              <a:t>‹#›</a:t>
            </a:fld>
            <a:endParaRPr lang="en-US"/>
          </a:p>
        </p:txBody>
      </p:sp>
    </p:spTree>
    <p:extLst>
      <p:ext uri="{BB962C8B-B14F-4D97-AF65-F5344CB8AC3E}">
        <p14:creationId xmlns:p14="http://schemas.microsoft.com/office/powerpoint/2010/main" val="157746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167C26-80AE-4F2C-B72C-A683DD7AF24B}" type="datetimeFigureOut">
              <a:rPr lang="en-US" smtClean="0"/>
              <a:pPr/>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CEE52-8CC5-4001-B490-5492A735DCA1}" type="slidenum">
              <a:rPr lang="en-US" smtClean="0"/>
              <a:pPr/>
              <a:t>‹#›</a:t>
            </a:fld>
            <a:endParaRPr lang="en-US"/>
          </a:p>
        </p:txBody>
      </p:sp>
    </p:spTree>
    <p:extLst>
      <p:ext uri="{BB962C8B-B14F-4D97-AF65-F5344CB8AC3E}">
        <p14:creationId xmlns:p14="http://schemas.microsoft.com/office/powerpoint/2010/main" val="1943141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167C26-80AE-4F2C-B72C-A683DD7AF24B}" type="datetimeFigureOut">
              <a:rPr lang="en-US" smtClean="0"/>
              <a:pPr/>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CEE52-8CC5-4001-B490-5492A735DCA1}" type="slidenum">
              <a:rPr lang="en-US" smtClean="0"/>
              <a:pPr/>
              <a:t>‹#›</a:t>
            </a:fld>
            <a:endParaRPr lang="en-US"/>
          </a:p>
        </p:txBody>
      </p:sp>
    </p:spTree>
    <p:extLst>
      <p:ext uri="{BB962C8B-B14F-4D97-AF65-F5344CB8AC3E}">
        <p14:creationId xmlns:p14="http://schemas.microsoft.com/office/powerpoint/2010/main" val="3237871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167C26-80AE-4F2C-B72C-A683DD7AF24B}" type="datetimeFigureOut">
              <a:rPr lang="en-US" smtClean="0"/>
              <a:pPr/>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CEE52-8CC5-4001-B490-5492A735DCA1}" type="slidenum">
              <a:rPr lang="en-US" smtClean="0"/>
              <a:pPr/>
              <a:t>‹#›</a:t>
            </a:fld>
            <a:endParaRPr lang="en-US"/>
          </a:p>
        </p:txBody>
      </p:sp>
    </p:spTree>
    <p:extLst>
      <p:ext uri="{BB962C8B-B14F-4D97-AF65-F5344CB8AC3E}">
        <p14:creationId xmlns:p14="http://schemas.microsoft.com/office/powerpoint/2010/main" val="59869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167C26-80AE-4F2C-B72C-A683DD7AF24B}" type="datetimeFigureOut">
              <a:rPr lang="en-US" smtClean="0"/>
              <a:pPr/>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CCEE52-8CC5-4001-B490-5492A735DCA1}" type="slidenum">
              <a:rPr lang="en-US" smtClean="0"/>
              <a:pPr/>
              <a:t>‹#›</a:t>
            </a:fld>
            <a:endParaRPr lang="en-US"/>
          </a:p>
        </p:txBody>
      </p:sp>
    </p:spTree>
    <p:extLst>
      <p:ext uri="{BB962C8B-B14F-4D97-AF65-F5344CB8AC3E}">
        <p14:creationId xmlns:p14="http://schemas.microsoft.com/office/powerpoint/2010/main" val="1412251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167C26-80AE-4F2C-B72C-A683DD7AF24B}" type="datetimeFigureOut">
              <a:rPr lang="en-US" smtClean="0"/>
              <a:pPr/>
              <a:t>9/24/2020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CCEE52-8CC5-4001-B490-5492A735DCA1}" type="slidenum">
              <a:rPr lang="en-US" smtClean="0"/>
              <a:pPr/>
              <a:t>‹#›</a:t>
            </a:fld>
            <a:endParaRPr lang="en-US"/>
          </a:p>
        </p:txBody>
      </p:sp>
    </p:spTree>
    <p:extLst>
      <p:ext uri="{BB962C8B-B14F-4D97-AF65-F5344CB8AC3E}">
        <p14:creationId xmlns:p14="http://schemas.microsoft.com/office/powerpoint/2010/main" val="798662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167C26-80AE-4F2C-B72C-A683DD7AF24B}" type="datetimeFigureOut">
              <a:rPr lang="en-US" smtClean="0"/>
              <a:pPr/>
              <a:t>9/24/2020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CCEE52-8CC5-4001-B490-5492A735DCA1}" type="slidenum">
              <a:rPr lang="en-US" smtClean="0"/>
              <a:pPr/>
              <a:t>‹#›</a:t>
            </a:fld>
            <a:endParaRPr lang="en-US"/>
          </a:p>
        </p:txBody>
      </p:sp>
    </p:spTree>
    <p:extLst>
      <p:ext uri="{BB962C8B-B14F-4D97-AF65-F5344CB8AC3E}">
        <p14:creationId xmlns:p14="http://schemas.microsoft.com/office/powerpoint/2010/main" val="2216442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67C26-80AE-4F2C-B72C-A683DD7AF24B}" type="datetimeFigureOut">
              <a:rPr lang="en-US" smtClean="0"/>
              <a:pPr/>
              <a:t>9/24/2020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CCEE52-8CC5-4001-B490-5492A735DCA1}" type="slidenum">
              <a:rPr lang="en-US" smtClean="0"/>
              <a:pPr/>
              <a:t>‹#›</a:t>
            </a:fld>
            <a:endParaRPr lang="en-US"/>
          </a:p>
        </p:txBody>
      </p:sp>
    </p:spTree>
    <p:extLst>
      <p:ext uri="{BB962C8B-B14F-4D97-AF65-F5344CB8AC3E}">
        <p14:creationId xmlns:p14="http://schemas.microsoft.com/office/powerpoint/2010/main" val="3331990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67C26-80AE-4F2C-B72C-A683DD7AF24B}" type="datetimeFigureOut">
              <a:rPr lang="en-US" smtClean="0"/>
              <a:pPr/>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CCEE52-8CC5-4001-B490-5492A735DCA1}" type="slidenum">
              <a:rPr lang="en-US" smtClean="0"/>
              <a:pPr/>
              <a:t>‹#›</a:t>
            </a:fld>
            <a:endParaRPr lang="en-US"/>
          </a:p>
        </p:txBody>
      </p:sp>
    </p:spTree>
    <p:extLst>
      <p:ext uri="{BB962C8B-B14F-4D97-AF65-F5344CB8AC3E}">
        <p14:creationId xmlns:p14="http://schemas.microsoft.com/office/powerpoint/2010/main" val="2626632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CCEE52-8CC5-4001-B490-5492A735DCA1}" type="slidenum">
              <a:rPr lang="en-US" smtClean="0"/>
              <a:pPr/>
              <a:t>‹#›</a:t>
            </a:fld>
            <a:endParaRPr lang="en-US"/>
          </a:p>
        </p:txBody>
      </p:sp>
      <p:sp>
        <p:nvSpPr>
          <p:cNvPr id="5" name="Date Placeholder 4"/>
          <p:cNvSpPr>
            <a:spLocks noGrp="1"/>
          </p:cNvSpPr>
          <p:nvPr>
            <p:ph type="dt" sz="half" idx="10"/>
          </p:nvPr>
        </p:nvSpPr>
        <p:spPr/>
        <p:txBody>
          <a:bodyPr/>
          <a:lstStyle/>
          <a:p>
            <a:fld id="{7B167C26-80AE-4F2C-B72C-A683DD7AF24B}" type="datetimeFigureOut">
              <a:rPr lang="en-US" smtClean="0"/>
              <a:pPr/>
              <a:t>9/24/2020</a:t>
            </a:fld>
            <a:endParaRPr lang="en-US"/>
          </a:p>
        </p:txBody>
      </p:sp>
    </p:spTree>
    <p:extLst>
      <p:ext uri="{BB962C8B-B14F-4D97-AF65-F5344CB8AC3E}">
        <p14:creationId xmlns:p14="http://schemas.microsoft.com/office/powerpoint/2010/main" val="2767377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B167C26-80AE-4F2C-B72C-A683DD7AF24B}" type="datetimeFigureOut">
              <a:rPr lang="en-US" smtClean="0"/>
              <a:pPr/>
              <a:t>9/24/2020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CCEE52-8CC5-4001-B490-5492A735DCA1}" type="slidenum">
              <a:rPr lang="en-US" smtClean="0"/>
              <a:pPr/>
              <a:t>‹#›</a:t>
            </a:fld>
            <a:endParaRPr lang="en-US"/>
          </a:p>
        </p:txBody>
      </p:sp>
    </p:spTree>
    <p:extLst>
      <p:ext uri="{BB962C8B-B14F-4D97-AF65-F5344CB8AC3E}">
        <p14:creationId xmlns:p14="http://schemas.microsoft.com/office/powerpoint/2010/main" val="109965465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722" y="3396425"/>
            <a:ext cx="8365353" cy="1646302"/>
          </a:xfrm>
        </p:spPr>
        <p:txBody>
          <a:bodyPr/>
          <a:lstStyle/>
          <a:p>
            <a:r>
              <a:rPr lang="en-US" b="1" dirty="0" smtClean="0">
                <a:solidFill>
                  <a:srgbClr val="0070C0"/>
                </a:solidFill>
                <a:latin typeface="Times New Roman" panose="02020603050405020304" pitchFamily="18" charset="0"/>
                <a:cs typeface="Times New Roman" panose="02020603050405020304" pitchFamily="18" charset="0"/>
              </a:rPr>
              <a:t>Webinar on Raspberry pi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0692" y="5326817"/>
            <a:ext cx="4588090" cy="954323"/>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0692" y="294468"/>
            <a:ext cx="3887628" cy="3887628"/>
          </a:xfrm>
          <a:prstGeom prst="rect">
            <a:avLst/>
          </a:prstGeom>
        </p:spPr>
      </p:pic>
    </p:spTree>
    <p:extLst>
      <p:ext uri="{BB962C8B-B14F-4D97-AF65-F5344CB8AC3E}">
        <p14:creationId xmlns:p14="http://schemas.microsoft.com/office/powerpoint/2010/main" val="1398620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Times New Roman" panose="02020603050405020304" pitchFamily="18" charset="0"/>
                <a:cs typeface="Times New Roman" panose="02020603050405020304" pitchFamily="18" charset="0"/>
              </a:rPr>
              <a:t>Python IDE</a:t>
            </a: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3074" name="Picture 2" descr="running python program in raspberry pi using python IDE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4181" y="1797804"/>
            <a:ext cx="8022973" cy="4169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525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Times New Roman" panose="02020603050405020304" pitchFamily="18" charset="0"/>
                <a:cs typeface="Times New Roman" panose="02020603050405020304" pitchFamily="18" charset="0"/>
              </a:rPr>
              <a:t>Introduction to IOT</a:t>
            </a: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1405" y="2704359"/>
            <a:ext cx="7248525" cy="2266950"/>
          </a:xfrm>
        </p:spPr>
      </p:pic>
    </p:spTree>
    <p:extLst>
      <p:ext uri="{BB962C8B-B14F-4D97-AF65-F5344CB8AC3E}">
        <p14:creationId xmlns:p14="http://schemas.microsoft.com/office/powerpoint/2010/main" val="3174502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IoT</a:t>
            </a:r>
            <a:r>
              <a:rPr lang="en-US" dirty="0"/>
              <a:t>?</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Basically, “Internet of Things” is simply, devices which are connected together over the Internet. Hence, this connectivity allows them to be online all the time to share data between them. Also, analyze and make automated and real-time decisions based on these data.</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461" y="3750776"/>
            <a:ext cx="3318413" cy="2290586"/>
          </a:xfrm>
          <a:prstGeom prst="rect">
            <a:avLst/>
          </a:prstGeom>
        </p:spPr>
      </p:pic>
    </p:spTree>
    <p:extLst>
      <p:ext uri="{BB962C8B-B14F-4D97-AF65-F5344CB8AC3E}">
        <p14:creationId xmlns:p14="http://schemas.microsoft.com/office/powerpoint/2010/main" val="4012713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996" y="914401"/>
            <a:ext cx="8459026" cy="4742454"/>
          </a:xfrm>
        </p:spPr>
      </p:pic>
    </p:spTree>
    <p:extLst>
      <p:ext uri="{BB962C8B-B14F-4D97-AF65-F5344CB8AC3E}">
        <p14:creationId xmlns:p14="http://schemas.microsoft.com/office/powerpoint/2010/main" val="3713862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Applications of IOT</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943" y="1765946"/>
            <a:ext cx="7677691" cy="4775524"/>
          </a:xfrm>
        </p:spPr>
      </p:pic>
    </p:spTree>
    <p:extLst>
      <p:ext uri="{BB962C8B-B14F-4D97-AF65-F5344CB8AC3E}">
        <p14:creationId xmlns:p14="http://schemas.microsoft.com/office/powerpoint/2010/main" val="2781639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967" y="293153"/>
            <a:ext cx="10140920" cy="6455377"/>
          </a:xfrm>
        </p:spPr>
        <p:txBody>
          <a:bodyPr>
            <a:normAutofit/>
          </a:bodyPr>
          <a:lstStyle/>
          <a:p>
            <a:r>
              <a:rPr lang="en-US" sz="3000" dirty="0">
                <a:latin typeface="Times New Roman" panose="02020603050405020304" pitchFamily="18" charset="0"/>
                <a:cs typeface="Times New Roman" panose="02020603050405020304" pitchFamily="18" charset="0"/>
              </a:rPr>
              <a:t>The current technology in healthcare and a general practice of medicine gets enhanced with the </a:t>
            </a:r>
            <a:r>
              <a:rPr lang="en-US" sz="3000" dirty="0" err="1">
                <a:latin typeface="Times New Roman" panose="02020603050405020304" pitchFamily="18" charset="0"/>
                <a:cs typeface="Times New Roman" panose="02020603050405020304" pitchFamily="18" charset="0"/>
              </a:rPr>
              <a:t>IoT</a:t>
            </a:r>
            <a:r>
              <a:rPr lang="en-US" sz="3000" dirty="0">
                <a:latin typeface="Times New Roman" panose="02020603050405020304" pitchFamily="18" charset="0"/>
                <a:cs typeface="Times New Roman" panose="02020603050405020304" pitchFamily="18" charset="0"/>
              </a:rPr>
              <a:t> system. </a:t>
            </a:r>
            <a:endParaRPr lang="en-US" sz="3000" dirty="0" smtClean="0">
              <a:latin typeface="Times New Roman" panose="02020603050405020304" pitchFamily="18" charset="0"/>
              <a:cs typeface="Times New Roman" panose="02020603050405020304" pitchFamily="18" charset="0"/>
            </a:endParaRPr>
          </a:p>
          <a:p>
            <a:r>
              <a:rPr lang="en-US" sz="3000" dirty="0" err="1">
                <a:latin typeface="Times New Roman" panose="02020603050405020304" pitchFamily="18" charset="0"/>
                <a:cs typeface="Times New Roman" panose="02020603050405020304" pitchFamily="18" charset="0"/>
              </a:rPr>
              <a:t>IoT</a:t>
            </a:r>
            <a:r>
              <a:rPr lang="en-US" sz="3000" dirty="0">
                <a:latin typeface="Times New Roman" panose="02020603050405020304" pitchFamily="18" charset="0"/>
                <a:cs typeface="Times New Roman" panose="02020603050405020304" pitchFamily="18" charset="0"/>
              </a:rPr>
              <a:t> in transportation enables the asset tracking feature, which keeps track of the physical assets and their information, like location, status, etc. </a:t>
            </a:r>
            <a:endParaRPr lang="en-US" sz="3000" dirty="0" smtClean="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The Industrial Internet of Things (</a:t>
            </a:r>
            <a:r>
              <a:rPr lang="en-US" sz="3000" dirty="0" err="1">
                <a:latin typeface="Times New Roman" panose="02020603050405020304" pitchFamily="18" charset="0"/>
                <a:cs typeface="Times New Roman" panose="02020603050405020304" pitchFamily="18" charset="0"/>
              </a:rPr>
              <a:t>IIoT</a:t>
            </a:r>
            <a:r>
              <a:rPr lang="en-US" sz="3000" dirty="0">
                <a:latin typeface="Times New Roman" panose="02020603050405020304" pitchFamily="18" charset="0"/>
                <a:cs typeface="Times New Roman" panose="02020603050405020304" pitchFamily="18" charset="0"/>
              </a:rPr>
              <a:t>) refers to interconnected sensors, instruments, and other devices networked together with computers' industrial applications, including manufacturing and energy management.</a:t>
            </a:r>
            <a:endParaRPr lang="en-US" sz="3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7714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4318861"/>
          </a:xfrm>
        </p:spPr>
        <p:txBody>
          <a:bodyPr>
            <a:normAutofit fontScale="90000"/>
          </a:bodyPr>
          <a:lstStyle/>
          <a:p>
            <a:r>
              <a:rPr lang="en-US" dirty="0" smtClean="0">
                <a:solidFill>
                  <a:srgbClr val="0070C0"/>
                </a:solidFill>
                <a:latin typeface="Times New Roman" panose="02020603050405020304" pitchFamily="18" charset="0"/>
                <a:cs typeface="Times New Roman" panose="02020603050405020304" pitchFamily="18" charset="0"/>
              </a:rPr>
              <a:t>Protocols In IOT</a:t>
            </a:r>
            <a:br>
              <a:rPr lang="en-US" dirty="0" smtClean="0">
                <a:solidFill>
                  <a:srgbClr val="0070C0"/>
                </a:solidFill>
                <a:latin typeface="Times New Roman" panose="02020603050405020304" pitchFamily="18" charset="0"/>
                <a:cs typeface="Times New Roman" panose="02020603050405020304" pitchFamily="18" charset="0"/>
              </a:rPr>
            </a:br>
            <a:r>
              <a:rPr lang="en-US" dirty="0">
                <a:solidFill>
                  <a:srgbClr val="0070C0"/>
                </a:solidFill>
                <a:latin typeface="Times New Roman" panose="02020603050405020304" pitchFamily="18" charset="0"/>
                <a:cs typeface="Times New Roman" panose="02020603050405020304" pitchFamily="18" charset="0"/>
              </a:rPr>
              <a:t/>
            </a:r>
            <a:br>
              <a:rPr lang="en-US" dirty="0">
                <a:solidFill>
                  <a:srgbClr val="0070C0"/>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A</a:t>
            </a:r>
            <a:r>
              <a:rPr lang="en-US" sz="3200" dirty="0" smtClean="0">
                <a:solidFill>
                  <a:schemeClr val="tx1"/>
                </a:solidFill>
                <a:latin typeface="Times New Roman" panose="02020603050405020304" pitchFamily="18" charset="0"/>
                <a:cs typeface="Times New Roman" panose="02020603050405020304" pitchFamily="18" charset="0"/>
              </a:rPr>
              <a:t>pplication Layer: HTTP/FTP/SMTP…..</a:t>
            </a:r>
            <a:br>
              <a:rPr lang="en-US" sz="3200" dirty="0" smtClean="0">
                <a:solidFill>
                  <a:schemeClr val="tx1"/>
                </a:solidFill>
                <a:latin typeface="Times New Roman" panose="02020603050405020304" pitchFamily="18" charset="0"/>
                <a:cs typeface="Times New Roman" panose="02020603050405020304" pitchFamily="18" charset="0"/>
              </a:rPr>
            </a:br>
            <a:r>
              <a:rPr lang="en-US" sz="3200" dirty="0" smtClean="0">
                <a:solidFill>
                  <a:schemeClr val="tx1"/>
                </a:solidFill>
                <a:latin typeface="Times New Roman" panose="02020603050405020304" pitchFamily="18" charset="0"/>
                <a:cs typeface="Times New Roman" panose="02020603050405020304" pitchFamily="18" charset="0"/>
              </a:rPr>
              <a:t/>
            </a:r>
            <a:br>
              <a:rPr lang="en-US" sz="3200" dirty="0" smtClean="0">
                <a:solidFill>
                  <a:schemeClr val="tx1"/>
                </a:solidFill>
                <a:latin typeface="Times New Roman" panose="02020603050405020304" pitchFamily="18" charset="0"/>
                <a:cs typeface="Times New Roman" panose="02020603050405020304" pitchFamily="18" charset="0"/>
              </a:rPr>
            </a:br>
            <a:r>
              <a:rPr lang="en-US" sz="3200" dirty="0" smtClean="0">
                <a:solidFill>
                  <a:schemeClr val="tx1"/>
                </a:solidFill>
                <a:latin typeface="Times New Roman" panose="02020603050405020304" pitchFamily="18" charset="0"/>
                <a:cs typeface="Times New Roman" panose="02020603050405020304" pitchFamily="18" charset="0"/>
              </a:rPr>
              <a:t>Transport Layer: TCP/UDP</a:t>
            </a:r>
            <a:br>
              <a:rPr lang="en-US" sz="3200" dirty="0" smtClean="0">
                <a:solidFill>
                  <a:schemeClr val="tx1"/>
                </a:solidFill>
                <a:latin typeface="Times New Roman" panose="02020603050405020304" pitchFamily="18" charset="0"/>
                <a:cs typeface="Times New Roman" panose="02020603050405020304" pitchFamily="18" charset="0"/>
              </a:rPr>
            </a:br>
            <a:r>
              <a:rPr lang="en-US" sz="3200" dirty="0" smtClean="0">
                <a:solidFill>
                  <a:schemeClr val="tx1"/>
                </a:solidFill>
                <a:latin typeface="Times New Roman" panose="02020603050405020304" pitchFamily="18" charset="0"/>
                <a:cs typeface="Times New Roman" panose="02020603050405020304" pitchFamily="18" charset="0"/>
              </a:rPr>
              <a:t/>
            </a:r>
            <a:br>
              <a:rPr lang="en-US" sz="3200" dirty="0" smtClean="0">
                <a:solidFill>
                  <a:schemeClr val="tx1"/>
                </a:solidFill>
                <a:latin typeface="Times New Roman" panose="02020603050405020304" pitchFamily="18" charset="0"/>
                <a:cs typeface="Times New Roman" panose="02020603050405020304" pitchFamily="18" charset="0"/>
              </a:rPr>
            </a:br>
            <a:r>
              <a:rPr lang="en-US" sz="3200" dirty="0" smtClean="0">
                <a:solidFill>
                  <a:schemeClr val="tx1"/>
                </a:solidFill>
                <a:latin typeface="Times New Roman" panose="02020603050405020304" pitchFamily="18" charset="0"/>
                <a:cs typeface="Times New Roman" panose="02020603050405020304" pitchFamily="18" charset="0"/>
              </a:rPr>
              <a:t>Network Layer : IPv4/IPv6</a:t>
            </a:r>
            <a:br>
              <a:rPr lang="en-US" sz="3200" dirty="0" smtClean="0">
                <a:solidFill>
                  <a:schemeClr val="tx1"/>
                </a:solidFill>
                <a:latin typeface="Times New Roman" panose="02020603050405020304" pitchFamily="18" charset="0"/>
                <a:cs typeface="Times New Roman" panose="02020603050405020304" pitchFamily="18" charset="0"/>
              </a:rPr>
            </a:br>
            <a:r>
              <a:rPr lang="en-US" sz="3200" dirty="0" smtClean="0">
                <a:solidFill>
                  <a:schemeClr val="tx1"/>
                </a:solidFill>
                <a:latin typeface="Times New Roman" panose="02020603050405020304" pitchFamily="18" charset="0"/>
                <a:cs typeface="Times New Roman" panose="02020603050405020304" pitchFamily="18" charset="0"/>
              </a:rPr>
              <a:t/>
            </a:r>
            <a:br>
              <a:rPr lang="en-US" sz="3200" dirty="0" smtClean="0">
                <a:solidFill>
                  <a:schemeClr val="tx1"/>
                </a:solidFill>
                <a:latin typeface="Times New Roman" panose="02020603050405020304" pitchFamily="18" charset="0"/>
                <a:cs typeface="Times New Roman" panose="02020603050405020304" pitchFamily="18" charset="0"/>
              </a:rPr>
            </a:br>
            <a:r>
              <a:rPr lang="en-US" sz="3200" dirty="0" smtClean="0">
                <a:solidFill>
                  <a:schemeClr val="tx1"/>
                </a:solidFill>
                <a:latin typeface="Times New Roman" panose="02020603050405020304" pitchFamily="18" charset="0"/>
                <a:cs typeface="Times New Roman" panose="02020603050405020304" pitchFamily="18" charset="0"/>
              </a:rPr>
              <a:t>Link Layer: Ethernet/ WLAN</a:t>
            </a:r>
            <a:endParaRPr lang="en-US"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2652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Home Automation Using Raspberry pi</a:t>
            </a: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1673" y="3907792"/>
            <a:ext cx="5512157" cy="2757025"/>
          </a:xfrm>
          <a:prstGeom prst="rect">
            <a:avLst/>
          </a:prstGeom>
        </p:spPr>
      </p:pic>
      <p:sp>
        <p:nvSpPr>
          <p:cNvPr id="3" name="Content Placeholder 2"/>
          <p:cNvSpPr>
            <a:spLocks noGrp="1"/>
          </p:cNvSpPr>
          <p:nvPr>
            <p:ph idx="1"/>
          </p:nvPr>
        </p:nvSpPr>
        <p:spPr/>
        <p:txBody>
          <a:bodyPr/>
          <a:lstStyle/>
          <a:p>
            <a:r>
              <a:rPr lang="en-US" dirty="0" smtClean="0">
                <a:solidFill>
                  <a:schemeClr val="tx1"/>
                </a:solidFill>
                <a:latin typeface="Times New Roman" panose="02020603050405020304" pitchFamily="18" charset="0"/>
                <a:cs typeface="Times New Roman" panose="02020603050405020304" pitchFamily="18" charset="0"/>
              </a:rPr>
              <a:t>Create a things board account by using </a:t>
            </a:r>
            <a:r>
              <a:rPr lang="en-US" b="1" i="1" dirty="0" smtClean="0">
                <a:solidFill>
                  <a:srgbClr val="FF0000"/>
                </a:solidFill>
                <a:latin typeface="Times New Roman" panose="02020603050405020304" pitchFamily="18" charset="0"/>
                <a:cs typeface="Times New Roman" panose="02020603050405020304" pitchFamily="18" charset="0"/>
              </a:rPr>
              <a:t>http</a:t>
            </a:r>
            <a:r>
              <a:rPr lang="en-US" b="1" i="1" dirty="0">
                <a:solidFill>
                  <a:srgbClr val="FF0000"/>
                </a:solidFill>
                <a:latin typeface="Times New Roman" panose="02020603050405020304" pitchFamily="18" charset="0"/>
                <a:cs typeface="Times New Roman" panose="02020603050405020304" pitchFamily="18" charset="0"/>
              </a:rPr>
              <a:t>://</a:t>
            </a:r>
            <a:r>
              <a:rPr lang="en-US" b="1" i="1" dirty="0" smtClean="0">
                <a:solidFill>
                  <a:srgbClr val="FF0000"/>
                </a:solidFill>
                <a:latin typeface="Times New Roman" panose="02020603050405020304" pitchFamily="18" charset="0"/>
                <a:cs typeface="Times New Roman" panose="02020603050405020304" pitchFamily="18" charset="0"/>
              </a:rPr>
              <a:t>demo.thingsboard.io/login</a:t>
            </a:r>
          </a:p>
          <a:p>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Create a dashboard for raspberry pi and add client</a:t>
            </a:r>
          </a:p>
          <a:p>
            <a:r>
              <a:rPr lang="en-US" dirty="0" smtClean="0">
                <a:solidFill>
                  <a:schemeClr val="tx1"/>
                </a:solidFill>
                <a:latin typeface="Times New Roman" panose="02020603050405020304" pitchFamily="18" charset="0"/>
                <a:cs typeface="Times New Roman" panose="02020603050405020304" pitchFamily="18" charset="0"/>
              </a:rPr>
              <a:t>  Create an access token in device option</a:t>
            </a:r>
          </a:p>
          <a:p>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Edit code with access token and then run the code</a:t>
            </a:r>
          </a:p>
          <a:p>
            <a:pPr marL="0" indent="0">
              <a:buNone/>
            </a:pPr>
            <a:endParaRPr lang="en-US" dirty="0" smtClean="0">
              <a:solidFill>
                <a:srgbClr val="FF0000"/>
              </a:solidFill>
            </a:endParaRPr>
          </a:p>
          <a:p>
            <a:endParaRPr lang="en-US" dirty="0"/>
          </a:p>
        </p:txBody>
      </p:sp>
    </p:spTree>
    <p:extLst>
      <p:ext uri="{BB962C8B-B14F-4D97-AF65-F5344CB8AC3E}">
        <p14:creationId xmlns:p14="http://schemas.microsoft.com/office/powerpoint/2010/main" val="426216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Times New Roman" panose="02020603050405020304" pitchFamily="18" charset="0"/>
                <a:cs typeface="Times New Roman" panose="02020603050405020304" pitchFamily="18" charset="0"/>
              </a:rPr>
              <a:t>Home Automation Using Raspberry pi</a:t>
            </a: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538" y="2278250"/>
            <a:ext cx="9872511" cy="3448327"/>
          </a:xfrm>
        </p:spPr>
      </p:pic>
    </p:spTree>
    <p:extLst>
      <p:ext uri="{BB962C8B-B14F-4D97-AF65-F5344CB8AC3E}">
        <p14:creationId xmlns:p14="http://schemas.microsoft.com/office/powerpoint/2010/main" val="2632409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2834"/>
          </a:xfrm>
        </p:spPr>
        <p:txBody>
          <a:bodyPr/>
          <a:lstStyle/>
          <a:p>
            <a:r>
              <a:rPr lang="en-US" b="1" dirty="0" smtClean="0">
                <a:latin typeface="Times New Roman" panose="02020603050405020304" pitchFamily="18" charset="0"/>
                <a:cs typeface="Times New Roman" panose="02020603050405020304" pitchFamily="18" charset="0"/>
              </a:rPr>
              <a:t>Weather monitoring system</a:t>
            </a: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573" y="4012871"/>
            <a:ext cx="5265514" cy="2677704"/>
          </a:xfrm>
          <a:prstGeom prst="rect">
            <a:avLst/>
          </a:prstGeom>
        </p:spPr>
      </p:pic>
      <p:sp>
        <p:nvSpPr>
          <p:cNvPr id="3" name="Content Placeholder 2"/>
          <p:cNvSpPr>
            <a:spLocks noGrp="1"/>
          </p:cNvSpPr>
          <p:nvPr>
            <p:ph idx="1"/>
          </p:nvPr>
        </p:nvSpPr>
        <p:spPr>
          <a:xfrm>
            <a:off x="677334" y="1638375"/>
            <a:ext cx="8596668" cy="3880773"/>
          </a:xfrm>
        </p:spPr>
        <p:txBody>
          <a:bodyPr/>
          <a:lstStyle/>
          <a:p>
            <a:r>
              <a:rPr lang="en-US" dirty="0">
                <a:latin typeface="Times New Roman" panose="02020603050405020304" pitchFamily="18" charset="0"/>
                <a:cs typeface="Times New Roman" panose="02020603050405020304" pitchFamily="18" charset="0"/>
              </a:rPr>
              <a:t>Humidity, Temperature and Pressure are three basic parameters to build any Weather Station and to measure environmental conditions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We </a:t>
            </a:r>
            <a:r>
              <a:rPr lang="en-US" dirty="0" smtClean="0">
                <a:latin typeface="Times New Roman" panose="02020603050405020304" pitchFamily="18" charset="0"/>
                <a:cs typeface="Times New Roman" panose="02020603050405020304" pitchFamily="18" charset="0"/>
              </a:rPr>
              <a:t>will use </a:t>
            </a:r>
            <a:r>
              <a:rPr lang="en-US" dirty="0">
                <a:latin typeface="Times New Roman" panose="02020603050405020304" pitchFamily="18" charset="0"/>
                <a:cs typeface="Times New Roman" panose="02020603050405020304" pitchFamily="18" charset="0"/>
              </a:rPr>
              <a:t>DHT11 Humidity &amp; temperature sensor for sensing the temperature and BM180 Pressure sensor module for measuring barometric pressure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All this data is sent to </a:t>
            </a:r>
            <a:r>
              <a:rPr lang="en-US" dirty="0" err="1">
                <a:latin typeface="Times New Roman" panose="02020603050405020304" pitchFamily="18" charset="0"/>
                <a:cs typeface="Times New Roman" panose="02020603050405020304" pitchFamily="18" charset="0"/>
              </a:rPr>
              <a:t>ThingSpeak</a:t>
            </a:r>
            <a:r>
              <a:rPr lang="en-US" dirty="0">
                <a:latin typeface="Times New Roman" panose="02020603050405020304" pitchFamily="18" charset="0"/>
                <a:cs typeface="Times New Roman" panose="02020603050405020304" pitchFamily="18" charset="0"/>
              </a:rPr>
              <a:t> server for live monitoring from anywhere in the world over internet.</a:t>
            </a:r>
          </a:p>
        </p:txBody>
      </p:sp>
    </p:spTree>
    <p:extLst>
      <p:ext uri="{BB962C8B-B14F-4D97-AF65-F5344CB8AC3E}">
        <p14:creationId xmlns:p14="http://schemas.microsoft.com/office/powerpoint/2010/main" val="3749524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5" name="Rectangle 5"/>
          <p:cNvSpPr>
            <a:spLocks noGrp="1" noChangeArrowheads="1"/>
          </p:cNvSpPr>
          <p:nvPr>
            <p:ph type="title"/>
          </p:nvPr>
        </p:nvSpPr>
        <p:spPr>
          <a:xfrm>
            <a:off x="2514600" y="1219200"/>
            <a:ext cx="7289800" cy="807882"/>
          </a:xfrm>
          <a:ln/>
        </p:spPr>
        <p:txBody>
          <a:bodyPr>
            <a:normAutofit fontScale="90000"/>
          </a:bodyPr>
          <a:lstStyle/>
          <a:p>
            <a:r>
              <a:rPr lang="en-US" b="1" dirty="0" smtClean="0">
                <a:solidFill>
                  <a:srgbClr val="0070C0"/>
                </a:solidFill>
                <a:latin typeface="Times New Roman" pitchFamily="18" charset="0"/>
                <a:cs typeface="Times New Roman" pitchFamily="18" charset="0"/>
              </a:rPr>
              <a:t>What </a:t>
            </a:r>
            <a:r>
              <a:rPr lang="en-US" b="1" dirty="0">
                <a:solidFill>
                  <a:srgbClr val="0070C0"/>
                </a:solidFill>
                <a:latin typeface="Times New Roman" pitchFamily="18" charset="0"/>
                <a:cs typeface="Times New Roman" pitchFamily="18" charset="0"/>
              </a:rPr>
              <a:t>is </a:t>
            </a:r>
            <a:r>
              <a:rPr lang="en-US" b="1" dirty="0" smtClean="0">
                <a:solidFill>
                  <a:srgbClr val="0070C0"/>
                </a:solidFill>
                <a:latin typeface="Times New Roman" pitchFamily="18" charset="0"/>
                <a:cs typeface="Times New Roman" pitchFamily="18" charset="0"/>
              </a:rPr>
              <a:t>Raspberry-Pi ?</a:t>
            </a:r>
            <a:r>
              <a:rPr lang="en-US" sz="4000" b="1" dirty="0">
                <a:solidFill>
                  <a:srgbClr val="000000"/>
                </a:solidFill>
                <a:latin typeface="Times New Roman" pitchFamily="18" charset="0"/>
                <a:cs typeface="Times New Roman" pitchFamily="18" charset="0"/>
              </a:rPr>
              <a:t/>
            </a:r>
            <a:br>
              <a:rPr lang="en-US" sz="4000" b="1" dirty="0">
                <a:solidFill>
                  <a:srgbClr val="000000"/>
                </a:solidFill>
                <a:latin typeface="Times New Roman" pitchFamily="18" charset="0"/>
                <a:cs typeface="Times New Roman" pitchFamily="18" charset="0"/>
              </a:rPr>
            </a:br>
            <a:endParaRPr lang="en-US" sz="4000" b="1" dirty="0">
              <a:solidFill>
                <a:srgbClr val="000000"/>
              </a:solidFill>
              <a:latin typeface="Times New Roman" pitchFamily="18" charset="0"/>
              <a:cs typeface="Times New Roman"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9958" y="4114267"/>
            <a:ext cx="4178274" cy="2743733"/>
          </a:xfrm>
          <a:prstGeom prst="rect">
            <a:avLst/>
          </a:prstGeom>
        </p:spPr>
      </p:pic>
      <p:sp>
        <p:nvSpPr>
          <p:cNvPr id="512006" name="Rectangle 6"/>
          <p:cNvSpPr>
            <a:spLocks noGrp="1" noChangeArrowheads="1"/>
          </p:cNvSpPr>
          <p:nvPr>
            <p:ph idx="1"/>
          </p:nvPr>
        </p:nvSpPr>
        <p:spPr>
          <a:xfrm>
            <a:off x="2706689" y="2443163"/>
            <a:ext cx="7227887" cy="3689350"/>
          </a:xfrm>
        </p:spPr>
        <p:txBody>
          <a:bodyPr/>
          <a:lstStyle/>
          <a:p>
            <a:pPr>
              <a:buClr>
                <a:schemeClr val="tx1"/>
              </a:buClr>
              <a:buFont typeface="Arial" pitchFamily="34" charset="0"/>
              <a:buChar char="•"/>
            </a:pPr>
            <a:r>
              <a:rPr lang="en-US" dirty="0">
                <a:solidFill>
                  <a:srgbClr val="000000"/>
                </a:solidFill>
                <a:latin typeface="Times New Roman" pitchFamily="18" charset="0"/>
                <a:cs typeface="Times New Roman" pitchFamily="18" charset="0"/>
              </a:rPr>
              <a:t>The Raspberry Pi is a low cost, credit-card sized computer that plugs into a computer monitor or TV, and uses a standard keyboard and mouse.</a:t>
            </a:r>
          </a:p>
          <a:p>
            <a:pPr>
              <a:buClr>
                <a:schemeClr val="tx1"/>
              </a:buClr>
              <a:buFont typeface="Arial" pitchFamily="34" charset="0"/>
              <a:buChar char="•"/>
            </a:pPr>
            <a:r>
              <a:rPr lang="en-US" dirty="0" smtClean="0">
                <a:solidFill>
                  <a:srgbClr val="000000"/>
                </a:solidFill>
                <a:latin typeface="Times New Roman" pitchFamily="18" charset="0"/>
                <a:cs typeface="Times New Roman" pitchFamily="18" charset="0"/>
              </a:rPr>
              <a:t>The </a:t>
            </a:r>
            <a:r>
              <a:rPr lang="en-US" dirty="0">
                <a:solidFill>
                  <a:srgbClr val="000000"/>
                </a:solidFill>
                <a:latin typeface="Times New Roman" pitchFamily="18" charset="0"/>
                <a:cs typeface="Times New Roman" pitchFamily="18" charset="0"/>
              </a:rPr>
              <a:t>microprocessor is the heart of computer.</a:t>
            </a:r>
          </a:p>
          <a:p>
            <a:pPr>
              <a:buClr>
                <a:schemeClr val="tx1"/>
              </a:buClr>
              <a:buFont typeface="Arial" pitchFamily="34" charset="0"/>
              <a:buChar char="•"/>
            </a:pPr>
            <a:r>
              <a:rPr lang="en-US" dirty="0">
                <a:solidFill>
                  <a:srgbClr val="000000"/>
                </a:solidFill>
                <a:latin typeface="Times New Roman" pitchFamily="18" charset="0"/>
                <a:cs typeface="Times New Roman" pitchFamily="18" charset="0"/>
              </a:rPr>
              <a:t>Nowadays many of real time products are work based on controllers.</a:t>
            </a:r>
          </a:p>
          <a:p>
            <a:pPr>
              <a:buClr>
                <a:schemeClr val="tx1"/>
              </a:buClr>
              <a:buFont typeface="Arial" pitchFamily="34" charset="0"/>
              <a:buChar char="•"/>
            </a:pPr>
            <a:r>
              <a:rPr lang="en-US" dirty="0">
                <a:solidFill>
                  <a:srgbClr val="000000"/>
                </a:solidFill>
                <a:latin typeface="Times New Roman" pitchFamily="18" charset="0"/>
                <a:cs typeface="Times New Roman" pitchFamily="18" charset="0"/>
              </a:rPr>
              <a:t>Ex: AC’s, Washing machines, Robots …….  </a:t>
            </a:r>
          </a:p>
        </p:txBody>
      </p:sp>
    </p:spTree>
    <p:extLst>
      <p:ext uri="{BB962C8B-B14F-4D97-AF65-F5344CB8AC3E}">
        <p14:creationId xmlns:p14="http://schemas.microsoft.com/office/powerpoint/2010/main" val="220006621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7076"/>
          </a:xfrm>
        </p:spPr>
        <p:txBody>
          <a:bodyPr/>
          <a:lstStyle/>
          <a:p>
            <a:r>
              <a:rPr lang="en-US" b="1" dirty="0" smtClean="0">
                <a:latin typeface="Times New Roman" panose="02020603050405020304" pitchFamily="18" charset="0"/>
                <a:cs typeface="Times New Roman" panose="02020603050405020304" pitchFamily="18" charset="0"/>
              </a:rPr>
              <a:t>Block Diagram</a:t>
            </a:r>
            <a:endParaRPr lang="en-US" b="1" dirty="0">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idx="1"/>
          </p:nvPr>
        </p:nvPicPr>
        <p:blipFill>
          <a:blip r:embed="rId2"/>
          <a:stretch>
            <a:fillRect/>
          </a:stretch>
        </p:blipFill>
        <p:spPr>
          <a:xfrm>
            <a:off x="1347495" y="1271945"/>
            <a:ext cx="7256346" cy="5162677"/>
          </a:xfrm>
          <a:prstGeom prst="rect">
            <a:avLst/>
          </a:prstGeom>
        </p:spPr>
      </p:pic>
    </p:spTree>
    <p:extLst>
      <p:ext uri="{BB962C8B-B14F-4D97-AF65-F5344CB8AC3E}">
        <p14:creationId xmlns:p14="http://schemas.microsoft.com/office/powerpoint/2010/main" val="2007859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955"/>
          </a:xfrm>
        </p:spPr>
        <p:txBody>
          <a:bodyPr/>
          <a:lstStyle/>
          <a:p>
            <a:r>
              <a:rPr lang="en-US" b="1" dirty="0" smtClean="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81040"/>
            <a:ext cx="8596668" cy="3880773"/>
          </a:xfrm>
        </p:spPr>
        <p:txBody>
          <a:bodyPr/>
          <a:lstStyle/>
          <a:p>
            <a:r>
              <a:rPr lang="en-US" dirty="0">
                <a:latin typeface="Times New Roman" panose="02020603050405020304" pitchFamily="18" charset="0"/>
                <a:cs typeface="Times New Roman" panose="02020603050405020304" pitchFamily="18" charset="0"/>
              </a:rPr>
              <a:t>W</a:t>
            </a:r>
            <a:r>
              <a:rPr lang="en-US" dirty="0" smtClean="0">
                <a:latin typeface="Times New Roman" panose="02020603050405020304" pitchFamily="18" charset="0"/>
                <a:cs typeface="Times New Roman" panose="02020603050405020304" pitchFamily="18" charset="0"/>
              </a:rPr>
              <a:t>e </a:t>
            </a:r>
            <a:r>
              <a:rPr lang="en-US" dirty="0">
                <a:latin typeface="Times New Roman" panose="02020603050405020304" pitchFamily="18" charset="0"/>
                <a:cs typeface="Times New Roman" panose="02020603050405020304" pitchFamily="18" charset="0"/>
              </a:rPr>
              <a:t>have studied </a:t>
            </a:r>
            <a:r>
              <a:rPr lang="en-US" dirty="0" smtClean="0">
                <a:latin typeface="Times New Roman" panose="02020603050405020304" pitchFamily="18" charset="0"/>
                <a:cs typeface="Times New Roman" panose="02020603050405020304" pitchFamily="18" charset="0"/>
              </a:rPr>
              <a:t>Raspberry Pi and its applications in the field of IOT. </a:t>
            </a:r>
            <a:r>
              <a:rPr lang="en-US" dirty="0">
                <a:latin typeface="Times New Roman" panose="02020603050405020304" pitchFamily="18" charset="0"/>
                <a:cs typeface="Times New Roman" panose="02020603050405020304" pitchFamily="18" charset="0"/>
              </a:rPr>
              <a:t>Also, learned its components, examples and applications</a:t>
            </a:r>
            <a:r>
              <a:rPr lang="en-US" dirty="0" smtClean="0">
                <a:latin typeface="Times New Roman" panose="02020603050405020304" pitchFamily="18" charset="0"/>
                <a:cs typeface="Times New Roman" panose="02020603050405020304" pitchFamily="18" charset="0"/>
              </a:rPr>
              <a:t>. We have observed that IOT is going to revolutionize the future and as a result we have to be prepared for meeting expected challenges in this field.</a:t>
            </a:r>
          </a:p>
          <a:p>
            <a:r>
              <a:rPr lang="en-US" dirty="0" smtClean="0">
                <a:latin typeface="Times New Roman" panose="02020603050405020304" pitchFamily="18" charset="0"/>
                <a:cs typeface="Times New Roman" panose="02020603050405020304" pitchFamily="18" charset="0"/>
              </a:rPr>
              <a:t>Raspberry Pi is a major breakthrough in IOT, as it can perform all operations of a computer, and having compact size, which is affordable. Interacting with the real world is the major benefit of raspberry pi.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601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518775"/>
            <a:ext cx="7772400" cy="914400"/>
          </a:xfrm>
        </p:spPr>
        <p:txBody>
          <a:bodyPr>
            <a:normAutofit fontScale="90000"/>
          </a:bodyPr>
          <a:lstStyle/>
          <a:p>
            <a:pPr algn="ctr"/>
            <a:r>
              <a:rPr lang="en-US" sz="6600" b="1" dirty="0">
                <a:solidFill>
                  <a:srgbClr val="0070C0"/>
                </a:solidFill>
                <a:latin typeface="Gabriola" pitchFamily="82" charset="0"/>
              </a:rPr>
              <a:t>Thank  you!!!</a:t>
            </a:r>
          </a:p>
        </p:txBody>
      </p:sp>
    </p:spTree>
    <p:extLst>
      <p:ext uri="{BB962C8B-B14F-4D97-AF65-F5344CB8AC3E}">
        <p14:creationId xmlns:p14="http://schemas.microsoft.com/office/powerpoint/2010/main" val="3674020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393" y="704088"/>
            <a:ext cx="8229600" cy="667512"/>
          </a:xfrm>
        </p:spPr>
        <p:txBody>
          <a:bodyPr>
            <a:normAutofit/>
          </a:bodyPr>
          <a:lstStyle/>
          <a:p>
            <a:r>
              <a:rPr lang="en-US" dirty="0" smtClean="0">
                <a:solidFill>
                  <a:srgbClr val="0070C0"/>
                </a:solidFill>
                <a:latin typeface="Times New Roman" panose="02020603050405020304" pitchFamily="18" charset="0"/>
                <a:cs typeface="Times New Roman" panose="02020603050405020304" pitchFamily="18" charset="0"/>
              </a:rPr>
              <a:t>Why Raspberry-Pi ?</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6393" y="1596324"/>
            <a:ext cx="9234407" cy="4728275"/>
          </a:xfrm>
        </p:spPr>
        <p:txBody>
          <a:bodyPr>
            <a:normAutofit/>
          </a:bodyPr>
          <a:lstStyle/>
          <a:p>
            <a:r>
              <a:rPr lang="en-US" sz="3200" dirty="0" smtClean="0">
                <a:solidFill>
                  <a:schemeClr val="tx1"/>
                </a:solidFill>
                <a:latin typeface="Times New Roman" panose="02020603050405020304" pitchFamily="18" charset="0"/>
                <a:cs typeface="Times New Roman" panose="02020603050405020304" pitchFamily="18" charset="0"/>
              </a:rPr>
              <a:t>Affordable credit-card sized computer</a:t>
            </a:r>
          </a:p>
          <a:p>
            <a:r>
              <a:rPr lang="en-US" sz="3200" dirty="0" smtClean="0">
                <a:solidFill>
                  <a:schemeClr val="tx1"/>
                </a:solidFill>
                <a:latin typeface="Times New Roman" panose="02020603050405020304" pitchFamily="18" charset="0"/>
                <a:cs typeface="Times New Roman" panose="02020603050405020304" pitchFamily="18" charset="0"/>
              </a:rPr>
              <a:t>Plugs into a computer monitor or TV</a:t>
            </a:r>
          </a:p>
          <a:p>
            <a:r>
              <a:rPr lang="en-US" sz="3200" dirty="0" smtClean="0">
                <a:solidFill>
                  <a:schemeClr val="tx1"/>
                </a:solidFill>
                <a:latin typeface="Times New Roman" panose="02020603050405020304" pitchFamily="18" charset="0"/>
                <a:cs typeface="Times New Roman" panose="02020603050405020304" pitchFamily="18" charset="0"/>
              </a:rPr>
              <a:t>Uses standard keyboard and mouse</a:t>
            </a:r>
          </a:p>
          <a:p>
            <a:r>
              <a:rPr lang="en-US" sz="3200" dirty="0" smtClean="0">
                <a:solidFill>
                  <a:schemeClr val="tx1"/>
                </a:solidFill>
                <a:latin typeface="Times New Roman" panose="02020603050405020304" pitchFamily="18" charset="0"/>
                <a:cs typeface="Times New Roman" panose="02020603050405020304" pitchFamily="18" charset="0"/>
              </a:rPr>
              <a:t>Can browse the internet and play HD video</a:t>
            </a:r>
          </a:p>
          <a:p>
            <a:r>
              <a:rPr lang="en-US" sz="3200" dirty="0" smtClean="0">
                <a:solidFill>
                  <a:schemeClr val="tx1"/>
                </a:solidFill>
                <a:latin typeface="Times New Roman" panose="02020603050405020304" pitchFamily="18" charset="0"/>
                <a:cs typeface="Times New Roman" panose="02020603050405020304" pitchFamily="18" charset="0"/>
              </a:rPr>
              <a:t>Can also interact with the outside world!</a:t>
            </a:r>
          </a:p>
          <a:p>
            <a:endParaRPr lang="en-US"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6716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srcRect/>
          <a:stretch>
            <a:fillRect/>
          </a:stretch>
        </p:blipFill>
        <p:spPr bwMode="auto">
          <a:xfrm>
            <a:off x="263471" y="442509"/>
            <a:ext cx="8291593" cy="5428374"/>
          </a:xfrm>
          <a:prstGeom prst="rect">
            <a:avLst/>
          </a:prstGeom>
          <a:noFill/>
          <a:ln w="9525">
            <a:noFill/>
            <a:miter lim="800000"/>
            <a:headEnd/>
            <a:tailEnd/>
          </a:ln>
          <a:effectLst/>
        </p:spPr>
      </p:pic>
    </p:spTree>
    <p:extLst>
      <p:ext uri="{BB962C8B-B14F-4D97-AF65-F5344CB8AC3E}">
        <p14:creationId xmlns:p14="http://schemas.microsoft.com/office/powerpoint/2010/main" val="3680550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837" y="549105"/>
            <a:ext cx="8229600" cy="743712"/>
          </a:xfrm>
        </p:spPr>
        <p:txBody>
          <a:bodyPr>
            <a:normAutofit/>
          </a:bodyPr>
          <a:lstStyle/>
          <a:p>
            <a:r>
              <a:rPr lang="en-US" dirty="0" smtClean="0">
                <a:solidFill>
                  <a:srgbClr val="0070C0"/>
                </a:solidFill>
                <a:latin typeface="Times New Roman" panose="02020603050405020304" pitchFamily="18" charset="0"/>
                <a:cs typeface="Times New Roman" panose="02020603050405020304" pitchFamily="18" charset="0"/>
              </a:rPr>
              <a:t>Features of Raspberry-Pi</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25837" y="1292817"/>
            <a:ext cx="8229600" cy="4953000"/>
          </a:xfrm>
        </p:spPr>
        <p:txBody>
          <a:bodyPr>
            <a:normAutofit/>
          </a:bodyPr>
          <a:lstStyle/>
          <a:p>
            <a:r>
              <a:rPr lang="en-US" b="1" dirty="0" smtClean="0">
                <a:latin typeface="Times New Roman" panose="02020603050405020304" pitchFamily="18" charset="0"/>
                <a:cs typeface="Times New Roman" panose="02020603050405020304" pitchFamily="18" charset="0"/>
              </a:rPr>
              <a:t>Processor Chipset </a:t>
            </a:r>
            <a:r>
              <a:rPr lang="en-US" dirty="0" smtClean="0">
                <a:latin typeface="Times New Roman" panose="02020603050405020304" pitchFamily="18" charset="0"/>
                <a:cs typeface="Times New Roman" panose="02020603050405020304" pitchFamily="18" charset="0"/>
              </a:rPr>
              <a:t>: Broadcom BCM2837 64Bit ARMv7 Quad Core Processor powered Single Board Computer running at 1250MHz 	</a:t>
            </a:r>
          </a:p>
          <a:p>
            <a:r>
              <a:rPr lang="en-US" b="1" dirty="0" smtClean="0">
                <a:latin typeface="Times New Roman" panose="02020603050405020304" pitchFamily="18" charset="0"/>
                <a:cs typeface="Times New Roman" panose="02020603050405020304" pitchFamily="18" charset="0"/>
              </a:rPr>
              <a:t>GPU : </a:t>
            </a:r>
            <a:r>
              <a:rPr lang="en-US" dirty="0" smtClean="0">
                <a:latin typeface="Times New Roman" panose="02020603050405020304" pitchFamily="18" charset="0"/>
                <a:cs typeface="Times New Roman" panose="02020603050405020304" pitchFamily="18" charset="0"/>
              </a:rPr>
              <a:t>Videocore IV 		</a:t>
            </a:r>
          </a:p>
          <a:p>
            <a:r>
              <a:rPr lang="en-US" b="1" dirty="0" smtClean="0">
                <a:latin typeface="Times New Roman" panose="02020603050405020304" pitchFamily="18" charset="0"/>
                <a:cs typeface="Times New Roman" panose="02020603050405020304" pitchFamily="18" charset="0"/>
              </a:rPr>
              <a:t>Processor Speed : </a:t>
            </a:r>
            <a:r>
              <a:rPr lang="en-US" dirty="0" smtClean="0">
                <a:latin typeface="Times New Roman" panose="02020603050405020304" pitchFamily="18" charset="0"/>
                <a:cs typeface="Times New Roman" panose="02020603050405020304" pitchFamily="18" charset="0"/>
              </a:rPr>
              <a:t>QUAD Core @1250 MHz 	</a:t>
            </a:r>
          </a:p>
          <a:p>
            <a:r>
              <a:rPr lang="en-US" b="1" dirty="0" smtClean="0">
                <a:latin typeface="Times New Roman" panose="02020603050405020304" pitchFamily="18" charset="0"/>
                <a:cs typeface="Times New Roman" panose="02020603050405020304" pitchFamily="18" charset="0"/>
              </a:rPr>
              <a:t>RAM : </a:t>
            </a:r>
            <a:r>
              <a:rPr lang="en-US" dirty="0" smtClean="0">
                <a:latin typeface="Times New Roman" panose="02020603050405020304" pitchFamily="18" charset="0"/>
                <a:cs typeface="Times New Roman" panose="02020603050405020304" pitchFamily="18" charset="0"/>
              </a:rPr>
              <a:t>1GB SDRAM @ 400 MHz 		</a:t>
            </a:r>
          </a:p>
          <a:p>
            <a:r>
              <a:rPr lang="en-US" b="1" dirty="0" smtClean="0">
                <a:latin typeface="Times New Roman" panose="02020603050405020304" pitchFamily="18" charset="0"/>
                <a:cs typeface="Times New Roman" panose="02020603050405020304" pitchFamily="18" charset="0"/>
              </a:rPr>
              <a:t>Storage : </a:t>
            </a:r>
            <a:r>
              <a:rPr lang="en-US" dirty="0" smtClean="0">
                <a:latin typeface="Times New Roman" panose="02020603050405020304" pitchFamily="18" charset="0"/>
                <a:cs typeface="Times New Roman" panose="02020603050405020304" pitchFamily="18" charset="0"/>
              </a:rPr>
              <a:t>MicroSD 		</a:t>
            </a:r>
          </a:p>
          <a:p>
            <a:r>
              <a:rPr lang="en-US" b="1" dirty="0" smtClean="0">
                <a:latin typeface="Times New Roman" panose="02020603050405020304" pitchFamily="18" charset="0"/>
                <a:cs typeface="Times New Roman" panose="02020603050405020304" pitchFamily="18" charset="0"/>
              </a:rPr>
              <a:t>USB 2.0 : </a:t>
            </a:r>
            <a:r>
              <a:rPr lang="en-US" dirty="0" smtClean="0">
                <a:latin typeface="Times New Roman" panose="02020603050405020304" pitchFamily="18" charset="0"/>
                <a:cs typeface="Times New Roman" panose="02020603050405020304" pitchFamily="18" charset="0"/>
              </a:rPr>
              <a:t>4x USB Ports 	</a:t>
            </a:r>
          </a:p>
          <a:p>
            <a:r>
              <a:rPr lang="en-US" b="1" dirty="0" smtClean="0">
                <a:latin typeface="Times New Roman" panose="02020603050405020304" pitchFamily="18" charset="0"/>
                <a:cs typeface="Times New Roman" panose="02020603050405020304" pitchFamily="18" charset="0"/>
              </a:rPr>
              <a:t>Power Draw / voltage : </a:t>
            </a:r>
            <a:r>
              <a:rPr lang="en-US" dirty="0" smtClean="0">
                <a:latin typeface="Times New Roman" panose="02020603050405020304" pitchFamily="18" charset="0"/>
                <a:cs typeface="Times New Roman" panose="02020603050405020304" pitchFamily="18" charset="0"/>
              </a:rPr>
              <a:t>2 to2.5A @ 5V 		</a:t>
            </a:r>
          </a:p>
          <a:p>
            <a:r>
              <a:rPr lang="fi-FI" b="1" dirty="0" smtClean="0">
                <a:latin typeface="Times New Roman" panose="02020603050405020304" pitchFamily="18" charset="0"/>
                <a:cs typeface="Times New Roman" panose="02020603050405020304" pitchFamily="18" charset="0"/>
              </a:rPr>
              <a:t>GPIO : </a:t>
            </a:r>
            <a:r>
              <a:rPr lang="fi-FI" dirty="0" smtClean="0">
                <a:latin typeface="Times New Roman" panose="02020603050405020304" pitchFamily="18" charset="0"/>
                <a:cs typeface="Times New Roman" panose="02020603050405020304" pitchFamily="18" charset="0"/>
              </a:rPr>
              <a:t>40 pin 	</a:t>
            </a:r>
          </a:p>
          <a:p>
            <a:r>
              <a:rPr lang="en-US" b="1" dirty="0" smtClean="0">
                <a:latin typeface="Times New Roman" panose="02020603050405020304" pitchFamily="18" charset="0"/>
                <a:cs typeface="Times New Roman" panose="02020603050405020304" pitchFamily="18" charset="0"/>
              </a:rPr>
              <a:t>Ethernet Port :  </a:t>
            </a:r>
            <a:r>
              <a:rPr lang="en-US" dirty="0" smtClean="0">
                <a:latin typeface="Times New Roman" panose="02020603050405020304" pitchFamily="18" charset="0"/>
                <a:cs typeface="Times New Roman" panose="02020603050405020304" pitchFamily="18" charset="0"/>
              </a:rPr>
              <a:t>Yes 	</a:t>
            </a:r>
          </a:p>
          <a:p>
            <a:r>
              <a:rPr lang="en-US" b="1" dirty="0" smtClean="0">
                <a:latin typeface="Times New Roman" panose="02020603050405020304" pitchFamily="18" charset="0"/>
                <a:cs typeface="Times New Roman" panose="02020603050405020304" pitchFamily="18" charset="0"/>
              </a:rPr>
              <a:t>Wi-Fi : </a:t>
            </a:r>
            <a:r>
              <a:rPr lang="en-US" dirty="0" smtClean="0">
                <a:latin typeface="Times New Roman" panose="02020603050405020304" pitchFamily="18" charset="0"/>
                <a:cs typeface="Times New Roman" panose="02020603050405020304" pitchFamily="18" charset="0"/>
              </a:rPr>
              <a:t>Built in 		</a:t>
            </a:r>
          </a:p>
          <a:p>
            <a:r>
              <a:rPr lang="en-US" b="1" dirty="0" smtClean="0">
                <a:latin typeface="Times New Roman" panose="02020603050405020304" pitchFamily="18" charset="0"/>
                <a:cs typeface="Times New Roman" panose="02020603050405020304" pitchFamily="18" charset="0"/>
              </a:rPr>
              <a:t>Bluetooth LE : </a:t>
            </a:r>
            <a:r>
              <a:rPr lang="en-US" dirty="0" smtClean="0">
                <a:latin typeface="Times New Roman" panose="02020603050405020304" pitchFamily="18" charset="0"/>
                <a:cs typeface="Times New Roman" panose="02020603050405020304" pitchFamily="18" charset="0"/>
              </a:rPr>
              <a:t>Built in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1200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t="1282" r="12963"/>
          <a:stretch>
            <a:fillRect/>
          </a:stretch>
        </p:blipFill>
        <p:spPr bwMode="auto">
          <a:xfrm>
            <a:off x="359044" y="235057"/>
            <a:ext cx="8691966" cy="5922844"/>
          </a:xfrm>
          <a:prstGeom prst="rect">
            <a:avLst/>
          </a:prstGeom>
          <a:noFill/>
          <a:ln w="9525">
            <a:noFill/>
            <a:miter lim="800000"/>
            <a:headEnd/>
            <a:tailEnd/>
          </a:ln>
          <a:effectLst/>
        </p:spPr>
      </p:pic>
    </p:spTree>
    <p:extLst>
      <p:ext uri="{BB962C8B-B14F-4D97-AF65-F5344CB8AC3E}">
        <p14:creationId xmlns:p14="http://schemas.microsoft.com/office/powerpoint/2010/main" val="1661190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339" y="564603"/>
            <a:ext cx="8229600" cy="743712"/>
          </a:xfrm>
        </p:spPr>
        <p:txBody>
          <a:bodyPr>
            <a:normAutofit/>
          </a:bodyPr>
          <a:lstStyle/>
          <a:p>
            <a:r>
              <a:rPr lang="en-US" dirty="0" smtClean="0">
                <a:solidFill>
                  <a:srgbClr val="0070C0"/>
                </a:solidFill>
                <a:latin typeface="Times New Roman" panose="02020603050405020304" pitchFamily="18" charset="0"/>
                <a:cs typeface="Times New Roman" panose="02020603050405020304" pitchFamily="18" charset="0"/>
              </a:rPr>
              <a:t>GPIO pins:</a:t>
            </a: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3074" name="Picture 2" descr="\\server\DEPARTMENTS\EMBEDDED DEPT\COMMON FOLDER\ON CAMPUS PPTS\raspberrypi\rp2_pinout.png"/>
          <p:cNvPicPr>
            <a:picLocks noGrp="1" noChangeAspect="1" noChangeArrowheads="1"/>
          </p:cNvPicPr>
          <p:nvPr>
            <p:ph idx="1"/>
          </p:nvPr>
        </p:nvPicPr>
        <p:blipFill>
          <a:blip r:embed="rId2"/>
          <a:srcRect/>
          <a:stretch>
            <a:fillRect/>
          </a:stretch>
        </p:blipFill>
        <p:spPr bwMode="auto">
          <a:xfrm>
            <a:off x="710339" y="1585994"/>
            <a:ext cx="8001000" cy="4953000"/>
          </a:xfrm>
          <a:prstGeom prst="rect">
            <a:avLst/>
          </a:prstGeom>
          <a:noFill/>
        </p:spPr>
      </p:pic>
    </p:spTree>
    <p:extLst>
      <p:ext uri="{BB962C8B-B14F-4D97-AF65-F5344CB8AC3E}">
        <p14:creationId xmlns:p14="http://schemas.microsoft.com/office/powerpoint/2010/main" val="53257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What is python?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2401" y="4452992"/>
            <a:ext cx="5715000" cy="19431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3935" y="1443613"/>
            <a:ext cx="5723466" cy="2993813"/>
          </a:xfrm>
          <a:prstGeom prst="rect">
            <a:avLst/>
          </a:prstGeom>
        </p:spPr>
      </p:pic>
    </p:spTree>
    <p:extLst>
      <p:ext uri="{BB962C8B-B14F-4D97-AF65-F5344CB8AC3E}">
        <p14:creationId xmlns:p14="http://schemas.microsoft.com/office/powerpoint/2010/main" val="4046965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Times New Roman" panose="02020603050405020304" pitchFamily="18" charset="0"/>
                <a:cs typeface="Times New Roman" panose="02020603050405020304" pitchFamily="18" charset="0"/>
              </a:rPr>
              <a:t>Features of python</a:t>
            </a: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270000"/>
            <a:ext cx="8547387" cy="4737787"/>
          </a:xfrm>
        </p:spPr>
      </p:pic>
    </p:spTree>
    <p:extLst>
      <p:ext uri="{BB962C8B-B14F-4D97-AF65-F5344CB8AC3E}">
        <p14:creationId xmlns:p14="http://schemas.microsoft.com/office/powerpoint/2010/main" val="29317174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933</TotalTime>
  <Words>485</Words>
  <Application>Microsoft Office PowerPoint</Application>
  <PresentationFormat>Custom</PresentationFormat>
  <Paragraphs>51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Facet</vt:lpstr>
      <vt:lpstr>Webinar on Raspberry pi </vt:lpstr>
      <vt:lpstr>What is Raspberry-Pi ? </vt:lpstr>
      <vt:lpstr>Why Raspberry-Pi ?</vt:lpstr>
      <vt:lpstr>PowerPoint Presentation</vt:lpstr>
      <vt:lpstr>Features of Raspberry-Pi</vt:lpstr>
      <vt:lpstr>PowerPoint Presentation</vt:lpstr>
      <vt:lpstr>GPIO pins:</vt:lpstr>
      <vt:lpstr>What is python?</vt:lpstr>
      <vt:lpstr>Features of python</vt:lpstr>
      <vt:lpstr>Python IDE</vt:lpstr>
      <vt:lpstr>Introduction to IOT</vt:lpstr>
      <vt:lpstr>What is IoT?</vt:lpstr>
      <vt:lpstr>PowerPoint Presentation</vt:lpstr>
      <vt:lpstr>Applications of IOT</vt:lpstr>
      <vt:lpstr>PowerPoint Presentation</vt:lpstr>
      <vt:lpstr>Protocols In IOT  Application Layer: HTTP/FTP/SMTP…..  Transport Layer: TCP/UDP  Network Layer : IPv4/IPv6  Link Layer: Ethernet/ WLAN</vt:lpstr>
      <vt:lpstr>Home Automation Using Raspberry pi</vt:lpstr>
      <vt:lpstr>Home Automation Using Raspberry pi</vt:lpstr>
      <vt:lpstr>Weather monitoring system</vt:lpstr>
      <vt:lpstr>Block Diagram</vt:lpstr>
      <vt:lpstr>Conclusion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Yoganandham</dc:creator>
  <cp:lastModifiedBy>Intern</cp:lastModifiedBy>
  <cp:revision>76</cp:revision>
  <dcterms:created xsi:type="dcterms:W3CDTF">2018-12-29T06:41:37Z</dcterms:created>
  <dcterms:modified xsi:type="dcterms:W3CDTF">2020-09-24T08:32:11Z</dcterms:modified>
</cp:coreProperties>
</file>