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2/29/2024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p:txBody>
          <a:bodyPr/>
          <a:lstStyle/>
          <a:p>
            <a:r>
              <a:rPr lang="en-IN" sz="4000" spc="25" dirty="0">
                <a:solidFill>
                  <a:srgbClr val="4E4A4A"/>
                </a:solidFill>
                <a:effectLst/>
                <a:latin typeface="Broadway" panose="04040905080B02020502" pitchFamily="82" charset="0"/>
                <a:ea typeface="FZYaoTi"/>
                <a:cs typeface="JasmineUPC" panose="02020603050405020304" pitchFamily="18" charset="-34"/>
              </a:rPr>
              <a:t>capstone project</a:t>
            </a: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r>
              <a:rPr lang="en-IN" sz="2800" spc="0" dirty="0">
                <a:ln>
                  <a:noFill/>
                </a:ln>
                <a:solidFill>
                  <a:srgbClr val="956251"/>
                </a:solidFill>
                <a:effectLst>
                  <a:outerShdw blurRad="38100" dist="25400" dir="5400000" algn="ctr">
                    <a:srgbClr val="6E747A">
                      <a:alpha val="43000"/>
                    </a:srgbClr>
                  </a:outerShdw>
                </a:effectLst>
                <a:latin typeface="Baskerville Old Face" panose="02020602080505020303" pitchFamily="18" charset="0"/>
                <a:ea typeface="FZYaoTi"/>
                <a:cs typeface="JasmineUPC" panose="02020603050405020304" pitchFamily="18" charset="-34"/>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792602" y="1002404"/>
            <a:ext cx="7640320" cy="5478423"/>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candidates using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candidate;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initializeVoters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Initialize the list of voters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 Add voters using voters[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voter;</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void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displayCandidates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for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printf("%d. %s\n",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+ 1,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i</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].name);</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printf("\n");</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vote(int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if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&gt;= 0 &amp;&amp;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&lt;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candidates[</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candidateIndex</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1;  // Vote successful</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return 0;  /</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040359" y="1687071"/>
            <a:ext cx="9042400" cy="4505336"/>
          </a:xfrm>
          <a:prstGeom prst="rect">
            <a:avLst/>
          </a:prstGeom>
          <a:noFill/>
        </p:spPr>
        <p:txBody>
          <a:bodyPr wrap="square">
            <a:spAutoFit/>
          </a:bodyPr>
          <a:lstStyle/>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600" dirty="0">
                <a:effectLst/>
                <a:latin typeface="Arial Black" panose="020B0A04020102020204" pitchFamily="34" charset="0"/>
                <a:ea typeface="FZYaoTi"/>
                <a:cs typeface="Cordia New" panose="020B0304020202020204" pitchFamily="34"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In conclusion, the implementation of an online voting system presents significant opportunities and challenges in modernizing and democratizing the electoral process. While the concept promises increased accessibility, efficiency, and transparency, careful consideration must be given to security, reliability, and inclusivity to ensure the integrity of elections.</a:t>
            </a:r>
            <a:r>
              <a:rPr lang="en-IN" sz="1600" dirty="0">
                <a:effectLst/>
                <a:latin typeface="Rockwell" panose="02060603020205020403" pitchFamily="18" charset="0"/>
                <a:ea typeface="FZYaoTi" panose="02010601030101010101" pitchFamily="2" charset="-122"/>
                <a:cs typeface="JasmineUPC" panose="02020603050405020304" pitchFamily="18" charset="-34"/>
              </a:rPr>
              <a:t> </a:t>
            </a:r>
            <a:r>
              <a:rPr lang="en-IN" sz="1600" dirty="0">
                <a:effectLst/>
                <a:latin typeface="Arial Black" panose="020B0A04020102020204" pitchFamily="34" charset="0"/>
                <a:ea typeface="FZYaoTi" panose="02010601030101010101" pitchFamily="2" charset="-122"/>
                <a:cs typeface="Cordia New" panose="020B0304020202020204" pitchFamily="34" charset="-34"/>
              </a:rPr>
              <a:t>However, the adoption of online voting systems must address various concerns, including cybersecurity risks, potential vulnerabilities to hacking or manipulation, and ensuring the privacy and anonymity of voters. Robust security measures, including encryption, authentication protocols, and audit trails, are essential to safeguarding the integrity of the voting process. By incorporating best practices and technologies, online voting systems can become valuable tools in modernizing electoral processes while upholding the principles of democracy.</a:t>
            </a:r>
            <a:endParaRPr lang="en-IN" sz="1600" dirty="0">
              <a:effectLst/>
              <a:latin typeface="Rockwell" panose="02060603020205020403" pitchFamily="18" charset="0"/>
              <a:ea typeface="FZYaoTi" panose="02010601030101010101" pitchFamily="2" charset="-122"/>
              <a:cs typeface="JasmineUPC" panose="02020603050405020304" pitchFamily="18" charset="-34"/>
            </a:endParaRPr>
          </a:p>
          <a:p>
            <a:pP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4401205"/>
          </a:xfrm>
          <a:prstGeom prst="rect">
            <a:avLst/>
          </a:prstGeom>
          <a:noFill/>
        </p:spPr>
        <p:txBody>
          <a:bodyPr wrap="square">
            <a:spAutoFit/>
          </a:bodyPr>
          <a:lstStyle/>
          <a:p>
            <a:r>
              <a:rPr lang="en-IN" sz="2600" spc="25" dirty="0">
                <a:solidFill>
                  <a:srgbClr val="4E4A4A"/>
                </a:solidFill>
                <a:effectLst/>
                <a:latin typeface="Copperplate Gothic Bold" panose="020E0705020206020404" pitchFamily="34" charset="0"/>
                <a:ea typeface="FZYaoTi"/>
                <a:cs typeface="JasmineUPC" panose="02020603050405020304" pitchFamily="18" charset="-34"/>
              </a:rPr>
              <a:t>CSA0488-OPERATING SYSTEM</a:t>
            </a:r>
            <a:r>
              <a:rPr lang="en-IN" sz="2600" spc="25" dirty="0">
                <a:solidFill>
                  <a:srgbClr val="4E4A4A"/>
                </a:solidFill>
                <a:effectLst/>
                <a:latin typeface="Algerian" panose="04020705040A02060702" pitchFamily="82"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000" spc="25" dirty="0">
                <a:solidFill>
                  <a:srgbClr val="4E4A4A"/>
                </a:solidFill>
                <a:effectLst/>
                <a:latin typeface="Algerian" panose="04020705040A02060702" pitchFamily="82" charset="0"/>
                <a:ea typeface="FZYaoTi"/>
                <a:cs typeface="JasmineUPC" panose="02020603050405020304" pitchFamily="18" charset="-34"/>
              </a:rPr>
              <a:t>FACULTY NAME: DR. HEMAVATHI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V.SRUJAN</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(192211369)</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I.HARSHA VARDHAN REDDY</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(192211566)</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P.GEETHA SRI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pPr>
              <a:spcAft>
                <a:spcPts val="1500"/>
              </a:spcAft>
            </a:pPr>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(192211372)</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3803990"/>
          </a:xfrm>
          <a:prstGeom prst="rect">
            <a:avLst/>
          </a:prstGeom>
          <a:noFill/>
        </p:spPr>
        <p:txBody>
          <a:bodyPr wrap="square">
            <a:spAutoFit/>
          </a:bodyPr>
          <a:lstStyle/>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Developing robust mechanisms to prevent fraud, manipulation, and unauthorized access to ensure the integrity of the voting process.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Ensuring that the online voting platform is accessible to all eligible voters, including those with disabilities or limited access to technology.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Establishing reliable methods for verifying the identity and eligibility of voters without compromising privacy.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Implementing measures to ensure transparency and auditability throughout the entire voting process, from ballot casting to result tabulation.</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Designing an intuitive and user-friendly interface that accommodates diverse user demographics and technological proficiency levels.</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marL="342900" lvl="0" indent="-342900">
              <a:spcAft>
                <a:spcPts val="1500"/>
              </a:spcAft>
              <a:buFont typeface="Symbol" panose="05050102010706020507" pitchFamily="18" charset="2"/>
              <a:buChar char=""/>
            </a:pPr>
            <a:r>
              <a:rPr lang="en-IN" sz="1800" b="1" spc="0" dirty="0">
                <a:solidFill>
                  <a:srgbClr val="4E4A4A"/>
                </a:solidFill>
                <a:effectLst/>
                <a:latin typeface="Arial Black" panose="020B0A04020102020204" pitchFamily="34" charset="0"/>
                <a:ea typeface="FZYaoTi" panose="02010601030101010101" pitchFamily="2" charset="-122"/>
                <a:cs typeface="Times New Roman" panose="02020603050405020304" pitchFamily="18" charset="0"/>
              </a:rPr>
              <a:t>Building a system capable of handling large-scale elections with millions of voters while maintaining performance and reliability.</a:t>
            </a:r>
            <a:endParaRPr lang="en-IN" sz="1800" spc="25" dirty="0">
              <a:solidFill>
                <a:srgbClr val="4E4A4A"/>
              </a:solidFill>
              <a:effectLst/>
              <a:latin typeface="Rockwell Condensed" panose="02060603050405020104" pitchFamily="18" charset="0"/>
              <a:ea typeface="FZYaoTi" panose="02010601030101010101" pitchFamily="2" charset="-122"/>
              <a:cs typeface="JasmineUPC" panose="020B0502040204020203" pitchFamily="18" charset="-34"/>
            </a:endParaRPr>
          </a:p>
          <a:p>
            <a:pPr>
              <a:lnSpc>
                <a:spcPct val="115000"/>
              </a:lnSpc>
              <a:spcAft>
                <a:spcPts val="1000"/>
              </a:spcAft>
            </a:pP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10583782" cy="4440190"/>
          </a:xfrm>
          <a:prstGeom prst="rect">
            <a:avLst/>
          </a:prstGeom>
          <a:noFill/>
        </p:spPr>
        <p:txBody>
          <a:bodyPr wrap="square">
            <a:spAutoFit/>
          </a:bodyPr>
          <a:lstStyle/>
          <a:p>
            <a:r>
              <a:rPr lang="en-IN" sz="3200" dirty="0"/>
              <a:t>Proposed Design Work</a:t>
            </a:r>
          </a:p>
          <a:p>
            <a:endParaRPr lang="en-IN" sz="3200" dirty="0"/>
          </a:p>
          <a:p>
            <a:r>
              <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rPr>
              <a:t> </a:t>
            </a:r>
            <a:r>
              <a:rPr lang="en-IN" sz="1800" b="1" kern="0" dirty="0">
                <a:gradFill>
                  <a:gsLst>
                    <a:gs pos="0">
                      <a:srgbClr val="611800"/>
                    </a:gs>
                    <a:gs pos="50000">
                      <a:srgbClr val="8D2704"/>
                    </a:gs>
                    <a:gs pos="100000">
                      <a:srgbClr val="A93107"/>
                    </a:gs>
                  </a:gsLst>
                  <a:lin ang="5400000" scaled="0"/>
                </a:gradFill>
                <a:effectLst/>
                <a:latin typeface="Berlin Sans FB Demi" panose="020E0802020502020306" pitchFamily="34" charset="0"/>
                <a:ea typeface="FZYaoTi" panose="02010601030101010101" pitchFamily="2" charset="-122"/>
                <a:cs typeface="JasmineUPC" panose="02020603050405020304" pitchFamily="18" charset="-34"/>
              </a:rPr>
              <a:t>Identifying the Key Components</a:t>
            </a:r>
          </a:p>
          <a:p>
            <a:endParaRPr lang="en-IN" b="1" kern="0" dirty="0">
              <a:gradFill>
                <a:gsLst>
                  <a:gs pos="0">
                    <a:srgbClr val="611800"/>
                  </a:gs>
                  <a:gs pos="50000">
                    <a:srgbClr val="8D2704"/>
                  </a:gs>
                  <a:gs pos="100000">
                    <a:srgbClr val="A93107"/>
                  </a:gs>
                </a:gsLst>
                <a:lin ang="5400000" scaled="0"/>
              </a:gradFill>
              <a:latin typeface="Berlin Sans FB Demi" panose="020E0802020502020306" pitchFamily="34" charset="0"/>
              <a:ea typeface="FZYaoTi" panose="02010601030101010101" pitchFamily="2" charset="-122"/>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secure method to verify the identity of voters, such as login credentials, biometric authentication, or digital signatures.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 process for eligible individuals to register to vote online, including verification of eligibility criteria and registration information.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Generation of digital ballots tailored to each voter based on their eligibility and the specific election or referendum being conducted.</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endParaRPr lang="en-IN" sz="1800" b="1" kern="0" dirty="0">
              <a:solidFill>
                <a:srgbClr val="9D3511"/>
              </a:solidFill>
              <a:effectLst/>
              <a:latin typeface="Rockwell Condensed" panose="02060603050405020104"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785625" y="619591"/>
            <a:ext cx="10099040" cy="6066854"/>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Users must register to participate in the voting process. This involves verifying their identity and eligibility to vote.</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Mechanisms are in place to verify the authenticity of votes and validate the results of the election. This may involve cross-referencing voter information, checking for irregularities, and conducting audits.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 This layer comprises the user interfaces through which voters interact with the system. It includes web or mobile applications where voters can register, view ballots, and cast their votes.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Rockwell" panose="02060603020205020403" pitchFamily="18" charset="0"/>
                <a:ea typeface="FZYaoTi" panose="02010601030101010101" pitchFamily="2" charset="-122"/>
                <a:cs typeface="Cordia New" panose="020B0304020202020204" pitchFamily="34" charset="-34"/>
              </a:rPr>
              <a:t> </a:t>
            </a:r>
            <a:r>
              <a:rPr lang="en-IN" sz="1800" dirty="0">
                <a:effectLst/>
                <a:latin typeface="Arial Black" panose="020B0A04020102020204" pitchFamily="34" charset="0"/>
                <a:ea typeface="FZYaoTi" panose="02010601030101010101" pitchFamily="2" charset="-122"/>
                <a:cs typeface="Cordia New" panose="020B0304020202020204" pitchFamily="34" charset="-34"/>
              </a:rPr>
              <a:t>This layer handles the presentation logic and user interface rendering. It translates user interactions into requests that can be understood by the underlying layers. It may utilize technologies like HTML, CSS, and JavaScript for web interfaces.</a:t>
            </a:r>
            <a:r>
              <a:rPr lang="en-IN" sz="1800" dirty="0">
                <a:effectLst/>
                <a:latin typeface="Rockwell" panose="02060603020205020403" pitchFamily="18" charset="0"/>
                <a:ea typeface="FZYaoTi" panose="02010601030101010101" pitchFamily="2" charset="-122"/>
                <a:cs typeface="Cordia New" panose="020B0304020202020204" pitchFamily="34" charset="-34"/>
              </a:rPr>
              <a:t> </a:t>
            </a: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9967450" cy="5524589"/>
          </a:xfrm>
          <a:prstGeom prst="rect">
            <a:avLst/>
          </a:prstGeom>
          <a:noFill/>
        </p:spPr>
        <p:txBody>
          <a:bodyPr wrap="square">
            <a:spAutoFit/>
          </a:bodyPr>
          <a:lstStyle/>
          <a:p>
            <a:r>
              <a:rPr lang="en-IN" sz="3200" dirty="0"/>
              <a:t> UI Design</a:t>
            </a:r>
          </a:p>
          <a:p>
            <a:endParaRPr lang="en-IN" sz="3200" dirty="0"/>
          </a:p>
          <a:p>
            <a:pPr marL="342900" lvl="0" indent="-342900" algn="just">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Homepage: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Welcome message and brief introduction to the voting process.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457200" algn="just">
              <a:lnSpc>
                <a:spcPct val="115000"/>
              </a:lnSpc>
            </a:pPr>
            <a:r>
              <a:rPr lang="en-IN" sz="1800" dirty="0">
                <a:effectLst/>
                <a:latin typeface="Arial Black" panose="020B0A04020102020204" pitchFamily="34" charset="0"/>
                <a:ea typeface="FZYaoTi" panose="02010601030101010101" pitchFamily="2" charset="-122"/>
                <a:cs typeface="Cordia New" panose="020B0304020202020204" pitchFamily="34" charset="-34"/>
              </a:rPr>
              <a:t>Log in or register option for users to access their accounts.</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Voter Registration: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Form fields for users to enter their personal information, including name, address, date of birth, and any other required details.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Selection.</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List of elections or voting events available for the user to participate in.</a:t>
            </a:r>
            <a:r>
              <a:rPr lang="en-IN" sz="1800" dirty="0">
                <a:effectLst/>
                <a:latin typeface="Rockwell" panose="02060603020205020403" pitchFamily="18" charset="0"/>
                <a:ea typeface="FZYaoTi" panose="02010601030101010101" pitchFamily="2" charset="-122"/>
                <a:cs typeface="JasmineUPC" panose="02020603050405020304" pitchFamily="18" charset="-34"/>
              </a:rPr>
              <a:t> </a:t>
            </a:r>
          </a:p>
          <a:p>
            <a:pPr marL="342900" lvl="0" indent="-342900" algn="just">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Ballot Interface:</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gn="just">
              <a:lnSpc>
                <a:spcPct val="115000"/>
              </a:lnSpc>
              <a:spcAft>
                <a:spcPts val="1000"/>
              </a:spcAft>
            </a:pPr>
            <a:r>
              <a:rPr lang="en-IN" sz="1800" dirty="0">
                <a:effectLst/>
                <a:latin typeface="Arial Black" panose="020B0A04020102020204" pitchFamily="34" charset="0"/>
                <a:ea typeface="FZYaoTi" panose="02010601030101010101" pitchFamily="2" charset="-122"/>
                <a:cs typeface="JasmineUPC" panose="02020603050405020304" pitchFamily="18" charset="-34"/>
              </a:rPr>
              <a:t>       Clear and intuitive layout displaying the ballot options.</a:t>
            </a:r>
            <a:endParaRPr lang="en-IN" sz="1800" dirty="0">
              <a:effectLst/>
              <a:latin typeface="Rockwell" panose="02060603020205020403" pitchFamily="18" charset="0"/>
              <a:ea typeface="FZYaoTi" panose="02010601030101010101" pitchFamily="2" charset="-122"/>
              <a:cs typeface="JasmineUPC" panose="02020603050405020304" pitchFamily="18" charset="-34"/>
            </a:endParaRPr>
          </a:p>
          <a:p>
            <a:endParaRPr lang="en-IN" sz="3200" dirty="0"/>
          </a:p>
        </p:txBody>
      </p:sp>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080265" y="735203"/>
            <a:ext cx="9705248" cy="5913991"/>
          </a:xfrm>
          <a:prstGeom prst="rect">
            <a:avLst/>
          </a:prstGeom>
          <a:noFill/>
        </p:spPr>
        <p:txBody>
          <a:bodyPr wrap="square">
            <a:spAutoFit/>
          </a:bodyPr>
          <a:lstStyle/>
          <a:p>
            <a:pPr>
              <a:lnSpc>
                <a:spcPct val="115000"/>
              </a:lnSpc>
              <a:spcBef>
                <a:spcPts val="2400"/>
              </a:spcBef>
            </a:pPr>
            <a:r>
              <a:rPr lang="en-IN" sz="20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p>
          <a:p>
            <a:pPr>
              <a:lnSpc>
                <a:spcPct val="115000"/>
              </a:lnSpc>
              <a:spcBef>
                <a:spcPts val="2400"/>
              </a:spcBef>
            </a:pPr>
            <a:endParaRPr lang="en-IN" sz="2000" b="1" kern="0" dirty="0">
              <a:solidFill>
                <a:srgbClr val="9D3511"/>
              </a:solidFill>
              <a:effectLst/>
              <a:latin typeface="Berlin Sans FB Demi" panose="020E0802020502020306" pitchFamily="34"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Implement secure authentication methods such as username/password combinations, multi-factor authentication (e.g., SMS verification codes, biometric authentication), or digital certificates to verify the identity of voters.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Utilize strong encryption techniques to protect data transmission and storage, ensuring that sensitive information such as voter details and ballot choices remain confidential and secure.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Allow eligible individuals to register as voters online, verifying their eligibility and identity through a secure process that may include document uploads or verification through government databases.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800" dirty="0">
                <a:effectLst/>
                <a:latin typeface="Arial Black" panose="020B0A04020102020204" pitchFamily="34" charset="0"/>
                <a:ea typeface="FZYaoTi" panose="02010601030101010101" pitchFamily="2" charset="-122"/>
                <a:cs typeface="Cordia New" panose="020B0304020202020204" pitchFamily="34" charset="-34"/>
              </a:rPr>
              <a:t>Enable election administrators to create electronic ballots for different voting events, customizing them to include candidates, issues, or proposals relevant to each election. </a:t>
            </a:r>
            <a:endParaRPr lang="en-IN" sz="18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298032" y="785680"/>
            <a:ext cx="9421380" cy="3658502"/>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Place prominently at the top of the homepage or search results page.</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Positioned prominently below the header.</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Provides a brief welcome message and instructions for voters on how to proceed with the voting process.</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a:lnSpc>
                <a:spcPct val="115000"/>
              </a:lnSpc>
              <a:spcBef>
                <a:spcPts val="2400"/>
              </a:spcBef>
            </a:pP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provide personal information and verify their identity to establish their eligibility to participate in elections.</a:t>
            </a:r>
            <a:r>
              <a:rPr lang="en-IN" sz="1100" dirty="0">
                <a:effectLst/>
                <a:latin typeface="Rockwell" panose="02060603020205020403" pitchFamily="18" charset="0"/>
                <a:ea typeface="FZYaoTi" panose="02010601030101010101" pitchFamily="2" charset="-122"/>
                <a:cs typeface="Cordia New" panose="020B0304020202020204" pitchFamily="34" charset="-34"/>
              </a:rPr>
              <a:t> </a:t>
            </a: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Users log in using their credentials (username/password, biometric data, etc.) to access the voting system securely.</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buFont typeface="Symbol" panose="05050102010706020507" pitchFamily="18" charset="2"/>
              <a:buChar char=""/>
            </a:pPr>
            <a:r>
              <a:rPr lang="en-IN" sz="1100" dirty="0">
                <a:effectLst/>
                <a:latin typeface="Arial Black" panose="020B0A04020102020204" pitchFamily="34" charset="0"/>
                <a:ea typeface="FZYaoTi" panose="02010601030101010101" pitchFamily="2" charset="-122"/>
                <a:cs typeface="Cordia New" panose="020B0304020202020204" pitchFamily="34" charset="-34"/>
              </a:rPr>
              <a:t>Election administrators create and customize ballots by adding candidates, issues, or proposals relevant to each election.</a:t>
            </a:r>
            <a:endParaRPr lang="en-IN" sz="1100" dirty="0">
              <a:effectLst/>
              <a:latin typeface="Rockwell" panose="02060603020205020403" pitchFamily="18" charset="0"/>
              <a:ea typeface="FZYaoTi" panose="02010601030101010101" pitchFamily="2" charset="-122"/>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100" dirty="0">
                <a:effectLst/>
                <a:latin typeface="Rockwell" panose="02060603020205020403" pitchFamily="18" charset="0"/>
                <a:ea typeface="FZYaoTi" panose="02010601030101010101" pitchFamily="2" charset="-122"/>
                <a:cs typeface="Cordia New" panose="020B0304020202020204" pitchFamily="34" charset="-34"/>
              </a:rPr>
              <a:t> </a:t>
            </a:r>
            <a:r>
              <a:rPr lang="en-IN" sz="1100" dirty="0">
                <a:effectLst/>
                <a:latin typeface="Arial Black" panose="020B0A04020102020204" pitchFamily="34" charset="0"/>
                <a:ea typeface="FZYaoTi" panose="02010601030101010101" pitchFamily="2" charset="-122"/>
                <a:cs typeface="Cordia New" panose="020B0304020202020204" pitchFamily="34" charset="-34"/>
              </a:rPr>
              <a:t>Voters view the ballot interface, which displays the candidates, options, and instructions for casting votes.</a:t>
            </a:r>
            <a:endParaRPr lang="en-IN" sz="11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352259" y="507376"/>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098871" y="1510852"/>
            <a:ext cx="7386320" cy="5262979"/>
          </a:xfrm>
          <a:prstGeom prst="rect">
            <a:avLst/>
          </a:prstGeom>
          <a:noFill/>
        </p:spPr>
        <p:txBody>
          <a:bodyPr wrap="square">
            <a:spAutoFit/>
          </a:bodyPr>
          <a:lstStyle/>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stdio.h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stdlib.h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#include &lt;</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string.h</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&gt;</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MAX_CANDIDATES 5</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#define MAX_VOTERS 100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votes;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Candidate;</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typedef struct {</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char username[50];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hasVoted</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 Voter;</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Candidate candidates[MAX_CANDIDATES];</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Voter voters[MAX_VOTERS];</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numCandidates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r>
              <a:rPr lang="en-IN" sz="1400" spc="25" dirty="0">
                <a:solidFill>
                  <a:srgbClr val="4E4A4A"/>
                </a:solidFill>
                <a:effectLst/>
                <a:latin typeface="Rockwell Condensed" panose="02060603050405020104" pitchFamily="18" charset="0"/>
                <a:ea typeface="FZYaoTi"/>
                <a:cs typeface="JasmineUPC" panose="02020603050405020304" pitchFamily="18" charset="-34"/>
              </a:rPr>
              <a:t>int </a:t>
            </a:r>
            <a:r>
              <a:rPr lang="en-IN" sz="1400" spc="25" dirty="0" err="1">
                <a:solidFill>
                  <a:srgbClr val="4E4A4A"/>
                </a:solidFill>
                <a:effectLst/>
                <a:latin typeface="Rockwell Condensed" panose="02060603050405020104" pitchFamily="18" charset="0"/>
                <a:ea typeface="FZYaoTi"/>
                <a:cs typeface="JasmineUPC" panose="02020603050405020304" pitchFamily="18" charset="-34"/>
              </a:rPr>
              <a:t>numVoters</a:t>
            </a:r>
            <a:r>
              <a:rPr lang="en-IN" sz="1400" spc="25" dirty="0">
                <a:solidFill>
                  <a:srgbClr val="4E4A4A"/>
                </a:solidFill>
                <a:effectLst/>
                <a:latin typeface="Rockwell Condensed" panose="02060603050405020104" pitchFamily="18" charset="0"/>
                <a:ea typeface="FZYaoTi"/>
                <a:cs typeface="JasmineUPC" panose="02020603050405020304" pitchFamily="18" charset="-34"/>
              </a:rPr>
              <a:t> = 0;</a:t>
            </a: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43</TotalTime>
  <Words>1062</Words>
  <Application>Microsoft Office PowerPoint</Application>
  <PresentationFormat>Widescreen</PresentationFormat>
  <Paragraphs>111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harshavardhanreddyi1566.sse@saveetha.com</cp:lastModifiedBy>
  <cp:revision>4</cp:revision>
  <dcterms:created xsi:type="dcterms:W3CDTF">2024-02-28T07:14:23Z</dcterms:created>
  <dcterms:modified xsi:type="dcterms:W3CDTF">2024-02-29T04:02:21Z</dcterms:modified>
</cp:coreProperties>
</file>