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68" r:id="rId6"/>
    <p:sldId id="258" r:id="rId7"/>
    <p:sldId id="269" r:id="rId8"/>
    <p:sldId id="263" r:id="rId9"/>
    <p:sldId id="261" r:id="rId10"/>
    <p:sldId id="262" r:id="rId11"/>
    <p:sldId id="265" r:id="rId12"/>
    <p:sldId id="271" r:id="rId13"/>
    <p:sldId id="264" r:id="rId14"/>
    <p:sldId id="272" r:id="rId15"/>
    <p:sldId id="273" r:id="rId16"/>
    <p:sldId id="260" r:id="rId17"/>
    <p:sldId id="266" r:id="rId18"/>
    <p:sldId id="267" r:id="rId19"/>
  </p:sldIdLst>
  <p:sldSz cx="18288000" cy="10287000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Cormorant Garamond Bold Italics" panose="020B0604020202020204" charset="0"/>
      <p:regular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</p:embeddedFont>
    <p:embeddedFont>
      <p:font typeface="Quicksand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76200" y="1448953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TripMate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43800" y="6274655"/>
            <a:ext cx="10589519" cy="2509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Presented By:   AV.SC.U4AIE24007 B. Meghana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AV.SC.U4AIE24009 B. Yochana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  AV.SC.U4AIE24054 S. Jahnavi Sri Latha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AV.SC.U4AIE24060 V. V. Geethika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9363B-41D9-1D63-B96A-E0712051D5C2}"/>
              </a:ext>
            </a:extLst>
          </p:cNvPr>
          <p:cNvSpPr txBox="1"/>
          <p:nvPr/>
        </p:nvSpPr>
        <p:spPr>
          <a:xfrm>
            <a:off x="2438400" y="510072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Algerian" panose="04020705040A02060702" pitchFamily="82" charset="0"/>
              </a:rPr>
              <a:t>DSA Project</a:t>
            </a:r>
            <a:endParaRPr lang="en-IN" sz="4000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00" y="545476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Implemented DSA concepts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11100" y="1330838"/>
            <a:ext cx="8606683" cy="8598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3600" b="1" i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Structures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400" dirty="0">
                <a:solidFill>
                  <a:srgbClr val="0F4662"/>
                </a:solidFill>
                <a:latin typeface="Palatino Linotype" panose="02040502050505030304" pitchFamily="18" charset="0"/>
                <a:ea typeface="Quicksand Bold"/>
                <a:cs typeface="Quicksand Bold"/>
                <a:sym typeface="Quicksand Bold"/>
              </a:rPr>
              <a:t>These are ways to store and organize data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Graph Data Structure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Lookup Tables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Linked List</a:t>
            </a:r>
          </a:p>
          <a:p>
            <a:pPr>
              <a:lnSpc>
                <a:spcPts val="4485"/>
              </a:lnSpc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Queue (as Array)</a:t>
            </a:r>
            <a:endParaRPr lang="en-US" sz="2800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4485"/>
              </a:lnSpc>
            </a:pPr>
            <a:endParaRPr lang="en-US" sz="2800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4485"/>
              </a:lnSpc>
            </a:pPr>
            <a:r>
              <a:rPr lang="en-US" sz="3600" b="1" i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Algorithms / Logic concepts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400" dirty="0">
                <a:solidFill>
                  <a:srgbClr val="0F4662"/>
                </a:solidFill>
                <a:latin typeface="Palatino Linotype" panose="02040502050505030304" pitchFamily="18" charset="0"/>
                <a:ea typeface="Quicksand Bold"/>
                <a:cs typeface="Quicksand Bold"/>
                <a:sym typeface="Quicksand Bold"/>
              </a:rPr>
              <a:t>These are step-by-step procedures to solve problems.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Math Formulas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Functional Mapping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Dijkstra's Algorithm (Simplified BFS Version)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Conditional Logic</a:t>
            </a:r>
          </a:p>
          <a:p>
            <a:pPr marL="0" lvl="0" indent="0" algn="l">
              <a:lnSpc>
                <a:spcPts val="4485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Dynamic DOM updates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098" name="Picture 2" descr="Modern DSA Logo Design Letter DSA Minimalist Professional and Versatile Branding Icon for Business Identity">
            <a:extLst>
              <a:ext uri="{FF2B5EF4-FFF2-40B4-BE49-F238E27FC236}">
                <a16:creationId xmlns:a16="http://schemas.microsoft.com/office/drawing/2014/main" id="{351EB95A-487B-1651-BB68-6DCCA95A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2027481"/>
            <a:ext cx="7204839" cy="720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8700" y="599709"/>
            <a:ext cx="1032659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79002-8D2C-8824-3569-AF848AF53BCB}"/>
              </a:ext>
            </a:extLst>
          </p:cNvPr>
          <p:cNvSpPr txBox="1"/>
          <p:nvPr/>
        </p:nvSpPr>
        <p:spPr>
          <a:xfrm>
            <a:off x="1143000" y="2019300"/>
            <a:ext cx="69342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Graph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A graph is a structure with nodes (cities) connected by edges (routes).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dijkstra.js to model city-to-city connections for route planning.</a:t>
            </a: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{</a:t>
            </a:r>
            <a:b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 'Mumbai': ['Pune', 'Surat'],</a:t>
            </a:r>
            <a:b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 'Pune': ['Indore'],</a:t>
            </a:r>
            <a:b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}</a:t>
            </a:r>
          </a:p>
          <a:p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Helps the algorithm understand which cities are directly connected.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0F6B4-515B-F331-C29C-C0F8A4FE3C35}"/>
              </a:ext>
            </a:extLst>
          </p:cNvPr>
          <p:cNvSpPr txBox="1"/>
          <p:nvPr/>
        </p:nvSpPr>
        <p:spPr>
          <a:xfrm>
            <a:off x="8534400" y="633410"/>
            <a:ext cx="845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Set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A Set stores unique values — no duplicates allowed.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to track visited cities in dijkstra.js, preventing loops in the route search.</a:t>
            </a: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visited.add(currentCity);</a:t>
            </a:r>
          </a:p>
          <a:p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Avoids infinite loops and repeated processing.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A32EF-EF8E-C96C-043A-0A14C462F798}"/>
              </a:ext>
            </a:extLst>
          </p:cNvPr>
          <p:cNvSpPr txBox="1"/>
          <p:nvPr/>
        </p:nvSpPr>
        <p:spPr>
          <a:xfrm>
            <a:off x="8534400" y="4914900"/>
            <a:ext cx="8153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Lookup Table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A Lookup Table stores key-value pairs for fast access.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route.js to map transport modes to speed and cost.</a:t>
            </a: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{ car: {speed: 60, cost: 8},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 bus: {speed: 45, cost: 3} }</a:t>
            </a:r>
          </a:p>
          <a:p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Simplifies travel cost &amp; time calculations.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175E6-10D7-553E-352C-6E3816B0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CBF54E17-1A92-1C7D-7AAB-48CC5AC87602}"/>
              </a:ext>
            </a:extLst>
          </p:cNvPr>
          <p:cNvSpPr txBox="1"/>
          <p:nvPr/>
        </p:nvSpPr>
        <p:spPr>
          <a:xfrm>
            <a:off x="1028700" y="599709"/>
            <a:ext cx="1032659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37FBB-131D-FE62-5F3C-F2A86C9F03A7}"/>
              </a:ext>
            </a:extLst>
          </p:cNvPr>
          <p:cNvSpPr txBox="1"/>
          <p:nvPr/>
        </p:nvSpPr>
        <p:spPr>
          <a:xfrm>
            <a:off x="838200" y="2694858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 Linked List Logic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A linked list stores elements with references to the next one.→ Simulated in dijkstra.js using path arrays to reconstruct the route step-by-step.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path.concat({from: city, to: neighbor});</a:t>
            </a:r>
          </a:p>
          <a:p>
            <a:pPr>
              <a:buNone/>
            </a:pPr>
            <a:endParaRPr lang="en-US" sz="2800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 Builds the final route path from start to end.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D93B3-DD2A-E2EB-9A16-15A7D4662CE8}"/>
              </a:ext>
            </a:extLst>
          </p:cNvPr>
          <p:cNvSpPr txBox="1"/>
          <p:nvPr/>
        </p:nvSpPr>
        <p:spPr>
          <a:xfrm>
            <a:off x="8610600" y="2694858"/>
            <a:ext cx="845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Queue (as Array)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A Queue is a First In First Out (FIFO) structure.→ Used in dijkstra.js for Breadth-First Search during route finding.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queue.push(newPath);queue.shift(); 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// processes the earliest added path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 Ensures the algorithm finds the shortest path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8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599709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Algorithms and Logic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20CC3-43F0-2EAA-6419-57A9E442A8E2}"/>
              </a:ext>
            </a:extLst>
          </p:cNvPr>
          <p:cNvSpPr txBox="1"/>
          <p:nvPr/>
        </p:nvSpPr>
        <p:spPr>
          <a:xfrm>
            <a:off x="1028700" y="2171700"/>
            <a:ext cx="47625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Math Formulas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route.js to calculate distance between two cities using their coordinates.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Formula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Distance = √(Δlat² + Δlon²) × 111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Converts geographic coordinates into real-world distances for accurate time and cost calculations.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DF127-5295-F8FC-E208-05691D0B5B05}"/>
              </a:ext>
            </a:extLst>
          </p:cNvPr>
          <p:cNvSpPr txBox="1"/>
          <p:nvPr/>
        </p:nvSpPr>
        <p:spPr>
          <a:xfrm>
            <a:off x="6248400" y="2200701"/>
            <a:ext cx="5334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Functional Mapping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to transform lists (arrays) in route.js &amp; routeplanner.js.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Example:</a:t>
            </a:r>
            <a:b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coordinates = fullRoute.map(city =&gt; cityCoords[city]);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Efficiently converts a city list into coordinates for map rendering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E0205-599F-8517-EAE7-490482172542}"/>
              </a:ext>
            </a:extLst>
          </p:cNvPr>
          <p:cNvSpPr txBox="1"/>
          <p:nvPr/>
        </p:nvSpPr>
        <p:spPr>
          <a:xfrm>
            <a:off x="11963400" y="2200701"/>
            <a:ext cx="54864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Dynamic DOM Updates</a:t>
            </a:r>
            <a:b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routeplanner.js to add or remove waypoints and update the map results.</a:t>
            </a:r>
          </a:p>
          <a:p>
            <a:pPr>
              <a:buNone/>
            </a:pPr>
            <a:endParaRPr lang="en-IN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IN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  <a:b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</a:br>
            <a:r>
              <a:rPr lang="en-IN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waypointsContainer.appendChild(waypointDiv);</a:t>
            </a:r>
            <a:br>
              <a:rPr lang="en-IN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IN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waypointDiv.remove();</a:t>
            </a:r>
          </a:p>
          <a:p>
            <a:pPr>
              <a:buNone/>
            </a:pPr>
            <a:endParaRPr lang="en-IN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r>
              <a:rPr lang="en-IN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r>
              <a:rPr lang="en-IN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Makes the interface interactive — allowing users to customize their trip plan without page reloads.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B24FE-F940-4A85-A28C-A2E2AE09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66DAD91-F1C0-0757-2E95-B23A74253651}"/>
              </a:ext>
            </a:extLst>
          </p:cNvPr>
          <p:cNvSpPr txBox="1"/>
          <p:nvPr/>
        </p:nvSpPr>
        <p:spPr>
          <a:xfrm>
            <a:off x="1028700" y="599709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Algorithms and Logic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F424D-956B-3B02-7752-DF18174B22AA}"/>
              </a:ext>
            </a:extLst>
          </p:cNvPr>
          <p:cNvSpPr txBox="1"/>
          <p:nvPr/>
        </p:nvSpPr>
        <p:spPr>
          <a:xfrm>
            <a:off x="1371600" y="2631588"/>
            <a:ext cx="68961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 </a:t>
            </a: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Dijkstra's Algorithm (Simplified BFS)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dijkstra.js to find the best path between two cities.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How it works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Explores nearby cities first using a queue (FIFO).Builds the shortest route using path accumulation. Avoids loops using a Set.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Determines the most efficient route for travel.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09B64-046E-89D6-0210-E923FBA88C45}"/>
              </a:ext>
            </a:extLst>
          </p:cNvPr>
          <p:cNvSpPr txBox="1"/>
          <p:nvPr/>
        </p:nvSpPr>
        <p:spPr>
          <a:xfrm>
            <a:off x="10020302" y="2758231"/>
            <a:ext cx="72770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Conditional Logic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→ Used in homepage.js &amp; routeplanner.js for validating user inputs.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Example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if (!departureDate || !departureTime) { alert('Enter valid info!'); }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Purpose</a:t>
            </a: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: </a:t>
            </a: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anose="02040502050505030304" pitchFamily="18" charset="0"/>
              </a:rPr>
              <a:t>Prevents invalid route searches and ensures correct input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31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935A5-1BD2-17EA-E5B4-0567A2A9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66C4066-4996-5F28-CC7B-4575DB6660F9}"/>
              </a:ext>
            </a:extLst>
          </p:cNvPr>
          <p:cNvSpPr txBox="1"/>
          <p:nvPr/>
        </p:nvSpPr>
        <p:spPr>
          <a:xfrm>
            <a:off x="1028700" y="599709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Expected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12F62-1627-73C0-00B2-AB2458AFA984}"/>
              </a:ext>
            </a:extLst>
          </p:cNvPr>
          <p:cNvSpPr txBox="1"/>
          <p:nvPr/>
        </p:nvSpPr>
        <p:spPr>
          <a:xfrm>
            <a:off x="1005954" y="1943100"/>
            <a:ext cx="1674409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Smart Route Optimization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Quicksand" panose="020B0604020202020204" charset="0"/>
              </a:rPr>
              <a:t>Users will receive the most efficient travel route using Dijkstra’s algorithm.- Supports different transport modes: Car, Train, Flight.</a:t>
            </a:r>
            <a:endParaRPr lang="en-IN" sz="2800" b="1" dirty="0">
              <a:solidFill>
                <a:schemeClr val="tx2"/>
              </a:solidFill>
              <a:latin typeface="Quicksand" panose="020B0604020202020204" charset="0"/>
            </a:endParaRPr>
          </a:p>
          <a:p>
            <a:r>
              <a:rPr lang="en-IN" sz="3600" b="1" dirty="0">
                <a:solidFill>
                  <a:schemeClr val="tx2"/>
                </a:solidFill>
              </a:rPr>
              <a:t>Dynamic Travel Information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Quicksand" panose="020B0604020202020204" charset="0"/>
              </a:rPr>
              <a:t>Live display of:  - Total Distance  - Estimated Travel Time  - Arrival Time  - Travel Cost Estimate</a:t>
            </a:r>
            <a:endParaRPr lang="en-IN" sz="2800" b="1" dirty="0">
              <a:solidFill>
                <a:schemeClr val="tx2"/>
              </a:solidFill>
              <a:latin typeface="Quicksand" panose="020B0604020202020204" charset="0"/>
            </a:endParaRPr>
          </a:p>
          <a:p>
            <a:r>
              <a:rPr lang="en-IN" sz="3600" b="1" dirty="0">
                <a:solidFill>
                  <a:schemeClr val="tx2"/>
                </a:solidFill>
              </a:rPr>
              <a:t>Personalized Route Preferences</a:t>
            </a:r>
          </a:p>
          <a:p>
            <a:r>
              <a:rPr lang="en-US" sz="2800" b="1" dirty="0">
                <a:solidFill>
                  <a:schemeClr val="tx2"/>
                </a:solidFill>
                <a:latin typeface="Quicksand" panose="020B0604020202020204" charset="0"/>
              </a:rPr>
              <a:t> Users can customize their routes by avoiding:  - Tolls  - Highways  - Ferries</a:t>
            </a:r>
            <a:endParaRPr lang="en-IN" sz="2800" b="1" dirty="0">
              <a:solidFill>
                <a:schemeClr val="tx2"/>
              </a:solidFill>
              <a:latin typeface="Quicksand" panose="020B0604020202020204" charset="0"/>
            </a:endParaRPr>
          </a:p>
          <a:p>
            <a:r>
              <a:rPr lang="en-IN" sz="3600" b="1" dirty="0">
                <a:solidFill>
                  <a:schemeClr val="tx2"/>
                </a:solidFill>
              </a:rPr>
              <a:t>Seamless User Experience</a:t>
            </a:r>
          </a:p>
          <a:p>
            <a:r>
              <a:rPr lang="en-US" sz="2800" b="1" dirty="0">
                <a:solidFill>
                  <a:schemeClr val="tx2"/>
                </a:solidFill>
                <a:latin typeface="Quicksand" panose="020B0604020202020204" charset="0"/>
              </a:rPr>
              <a:t>Beautiful, responsive multi-page UI.- Smooth integration between frontend (HTML/CSS/JS) and backend (Node.js).</a:t>
            </a:r>
            <a:endParaRPr lang="en-IN" sz="2800" b="1" dirty="0">
              <a:solidFill>
                <a:schemeClr val="tx2"/>
              </a:solidFill>
              <a:latin typeface="Quicksand" panose="020B0604020202020204" charset="0"/>
            </a:endParaRPr>
          </a:p>
          <a:p>
            <a:r>
              <a:rPr lang="en-IN" sz="3600" b="1" dirty="0">
                <a:solidFill>
                  <a:schemeClr val="tx2"/>
                </a:solidFill>
              </a:rPr>
              <a:t>Real-world Application Potential</a:t>
            </a:r>
          </a:p>
          <a:p>
            <a:r>
              <a:rPr lang="en-US" sz="2800" b="1" dirty="0">
                <a:solidFill>
                  <a:schemeClr val="tx2"/>
                </a:solidFill>
                <a:latin typeface="Quicksand" panose="020B0604020202020204" charset="0"/>
              </a:rPr>
              <a:t>Ready to scale with additional features like:  - Multi-stop trip planning</a:t>
            </a:r>
            <a:endParaRPr lang="en-IN" sz="2800" b="1" dirty="0">
              <a:solidFill>
                <a:schemeClr val="tx2"/>
              </a:solidFill>
              <a:latin typeface="Quicksand" panose="020B0604020202020204" charset="0"/>
            </a:endParaRPr>
          </a:p>
          <a:p>
            <a:r>
              <a:rPr lang="en-IN" sz="3600" b="1" dirty="0">
                <a:solidFill>
                  <a:schemeClr val="tx2"/>
                </a:solidFill>
              </a:rPr>
              <a:t>Educational Value</a:t>
            </a:r>
          </a:p>
          <a:p>
            <a:r>
              <a:rPr lang="en-IN" sz="2800" b="1" dirty="0">
                <a:solidFill>
                  <a:schemeClr val="tx2"/>
                </a:solidFill>
                <a:latin typeface="Quicksand" panose="020B0604020202020204" charset="0"/>
              </a:rPr>
              <a:t>Demonstrates practical implementation of:  - Data Structures &amp; Algorithms (Dijkstra’s)  - API Integration (OpenRouteService)</a:t>
            </a:r>
          </a:p>
        </p:txBody>
      </p:sp>
    </p:spTree>
    <p:extLst>
      <p:ext uri="{BB962C8B-B14F-4D97-AF65-F5344CB8AC3E}">
        <p14:creationId xmlns:p14="http://schemas.microsoft.com/office/powerpoint/2010/main" val="35169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11071" y="6990424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656223" y="8953500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 Faced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384" y="3595524"/>
            <a:ext cx="5348229" cy="127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Ensuring real-time data for routes, traffic, and cost estimates is challenging and requires reliable APIs.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84" y="2979311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Accuracy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86050" y="5099747"/>
            <a:ext cx="5348229" cy="127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Adapting the platform for various use cases, from personal travel to logistics, can increase complexity.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1071" y="4507360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Scaling the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0" y="6990424"/>
            <a:ext cx="5233929" cy="1708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may enter different types of data (e.g., multiple destinations or varying preferences), which can complicate planning.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9599" y="6433262"/>
            <a:ext cx="5352545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Input Variability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62400" y="3637309"/>
            <a:ext cx="10655487" cy="310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TripMate was designed to make travel planning simple, fast, and reliable.</a:t>
            </a:r>
          </a:p>
          <a:p>
            <a:pPr marL="0" lvl="0" indent="0" algn="ctr">
              <a:lnSpc>
                <a:spcPts val="4079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combining route, distance, time, and cost estimation in one platform, it reduces the time and effort needed for trip planning. </a:t>
            </a:r>
          </a:p>
          <a:p>
            <a:pPr marL="0" lvl="0" indent="0" algn="ctr">
              <a:lnSpc>
                <a:spcPts val="4079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helps users make smarter decisions, avoid unexpected costs, and enjoy smoother, well-prepared journeys.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3009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AutoShape 5"/>
          <p:cNvSpPr/>
          <p:nvPr/>
        </p:nvSpPr>
        <p:spPr>
          <a:xfrm>
            <a:off x="6044023" y="7505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273294" y="1984232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817781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603237"/>
            <a:ext cx="11402580" cy="304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5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9AC5D-FADD-192E-DB8C-98FD040F652F}"/>
              </a:ext>
            </a:extLst>
          </p:cNvPr>
          <p:cNvSpPr txBox="1"/>
          <p:nvPr/>
        </p:nvSpPr>
        <p:spPr>
          <a:xfrm>
            <a:off x="6370320" y="43409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Plan Smart. Travel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AB71B-43D1-4E85-64C1-A5DE99DF50B2}"/>
              </a:ext>
            </a:extLst>
          </p:cNvPr>
          <p:cNvSpPr txBox="1"/>
          <p:nvPr/>
        </p:nvSpPr>
        <p:spPr>
          <a:xfrm>
            <a:off x="4495799" y="5864817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Thank you for your attention </a:t>
            </a:r>
          </a:p>
          <a:p>
            <a:pPr algn="ctr"/>
            <a:r>
              <a:rPr lang="en-US" sz="4400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Any questions. ?</a:t>
            </a:r>
            <a:endParaRPr lang="en-IN" sz="4400" i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86084"/>
            <a:ext cx="9390243" cy="5222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 Uncertain Route Selection</a:t>
            </a:r>
          </a:p>
          <a:p>
            <a:pPr marL="342900" lvl="0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Time &amp; Distance Estimates</a:t>
            </a:r>
          </a:p>
          <a:p>
            <a:pPr marL="342900" lvl="0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 Unclear Cost Estimation</a:t>
            </a:r>
          </a:p>
          <a:p>
            <a:pPr marL="342900" lvl="0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 Manual and Time-Consuming Process</a:t>
            </a:r>
          </a:p>
          <a:p>
            <a:pPr marL="342900" lvl="0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Palatino Linotype" panose="02040502050505030304" pitchFamily="18" charset="0"/>
              <a:ea typeface="Quicksand"/>
              <a:cs typeface="Quicksand"/>
              <a:sym typeface="Quicksand"/>
            </a:endParaRPr>
          </a:p>
          <a:p>
            <a:pPr lvl="0" algn="l">
              <a:lnSpc>
                <a:spcPts val="4079"/>
              </a:lnSpc>
            </a:pPr>
            <a:r>
              <a:rPr lang="en-US" sz="2800" b="1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TripMate</a:t>
            </a: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 makes travel planning easy by:</a:t>
            </a:r>
          </a:p>
          <a:p>
            <a:pPr marL="457200" lvl="0" indent="-4572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Giving you the best route</a:t>
            </a:r>
          </a:p>
          <a:p>
            <a:pPr marL="457200" lvl="0" indent="-4572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Showing clear time, distance &amp; cost estimations</a:t>
            </a:r>
          </a:p>
          <a:p>
            <a:pPr marL="457200" lvl="0" indent="-4572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Creating a full trip plan in minutes</a:t>
            </a:r>
          </a:p>
          <a:p>
            <a:pPr marL="457200" lvl="0" indent="-4572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Saving money, time and hassle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2372876"/>
            <a:ext cx="10934700" cy="961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Planning a trip often becomes stressful and inefficient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due to:</a:t>
            </a:r>
          </a:p>
        </p:txBody>
      </p:sp>
      <p:pic>
        <p:nvPicPr>
          <p:cNvPr id="2050" name="Picture 2" descr="View of world travel map and hand writing in notebook">
            <a:extLst>
              <a:ext uri="{FF2B5EF4-FFF2-40B4-BE49-F238E27FC236}">
                <a16:creationId xmlns:a16="http://schemas.microsoft.com/office/drawing/2014/main" id="{E65C7545-4895-269A-2FDA-DDB6F7B4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92" y="1475974"/>
            <a:ext cx="5565707" cy="76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477500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99149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Software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10600" y="4414228"/>
            <a:ext cx="5017320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7301" y="4414228"/>
            <a:ext cx="5017320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JavaScript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8717" y="4396341"/>
            <a:ext cx="5017320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HTML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7108DE-96C8-C878-012A-956C8561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258"/>
          <a:stretch/>
        </p:blipFill>
        <p:spPr>
          <a:xfrm>
            <a:off x="5592785" y="2221402"/>
            <a:ext cx="2152228" cy="1802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41C2E7-048B-F7CA-8259-1423253F94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063"/>
          <a:stretch/>
        </p:blipFill>
        <p:spPr>
          <a:xfrm>
            <a:off x="9986687" y="2130904"/>
            <a:ext cx="2097239" cy="18023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D9233F-1D1C-0796-9BA6-FB4E650C7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5600" y="2171700"/>
            <a:ext cx="1720722" cy="17207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1F408C-93CB-623B-922A-B9F21DB0B671}"/>
              </a:ext>
            </a:extLst>
          </p:cNvPr>
          <p:cNvSpPr txBox="1"/>
          <p:nvPr/>
        </p:nvSpPr>
        <p:spPr>
          <a:xfrm>
            <a:off x="1524000" y="2867489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Frontend</a:t>
            </a:r>
            <a:endParaRPr lang="en-IN" sz="4400" b="1" i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B89C4-C0DA-E78F-27FA-6883BF6A2F91}"/>
              </a:ext>
            </a:extLst>
          </p:cNvPr>
          <p:cNvSpPr txBox="1"/>
          <p:nvPr/>
        </p:nvSpPr>
        <p:spPr>
          <a:xfrm>
            <a:off x="1295400" y="5044659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Backend</a:t>
            </a:r>
            <a:endParaRPr lang="en-IN" sz="4400" b="1" i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48DAB-36C6-1DD0-D652-E42FFD656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640" y="5814100"/>
            <a:ext cx="2332855" cy="23328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38CCE5-D324-0735-B428-89CDA07F213F}"/>
              </a:ext>
            </a:extLst>
          </p:cNvPr>
          <p:cNvSpPr txBox="1"/>
          <p:nvPr/>
        </p:nvSpPr>
        <p:spPr>
          <a:xfrm>
            <a:off x="2057400" y="8160828"/>
            <a:ext cx="281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Quicksand Bold" panose="020B0604020202020204" charset="0"/>
              </a:rPr>
              <a:t>Node.js</a:t>
            </a:r>
            <a:endParaRPr lang="en-IN" sz="2800" dirty="0">
              <a:solidFill>
                <a:schemeClr val="tx2"/>
              </a:solidFill>
              <a:latin typeface="Quicksand Bol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A7609-B208-92A5-E83A-1411222D7CBE}"/>
              </a:ext>
            </a:extLst>
          </p:cNvPr>
          <p:cNvSpPr txBox="1"/>
          <p:nvPr/>
        </p:nvSpPr>
        <p:spPr>
          <a:xfrm>
            <a:off x="5592784" y="5676900"/>
            <a:ext cx="33226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2"/>
                </a:solidFill>
                <a:latin typeface="Palatino Linotype" panose="02040502050505030304" pitchFamily="18" charset="0"/>
              </a:rPr>
              <a:t>Framework/libraries</a:t>
            </a:r>
            <a:endParaRPr lang="en-IN" sz="4400" b="1" i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2BF9B-AF90-E86D-8CDC-9E21E3FCB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1164" y="5218450"/>
            <a:ext cx="1905000" cy="190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E2A1D1-14E7-9DD4-62B8-F583E4FED19B}"/>
              </a:ext>
            </a:extLst>
          </p:cNvPr>
          <p:cNvSpPr txBox="1"/>
          <p:nvPr/>
        </p:nvSpPr>
        <p:spPr>
          <a:xfrm>
            <a:off x="10027424" y="7414894"/>
            <a:ext cx="294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Quicksand Bold" panose="020B0604020202020204" charset="0"/>
              </a:rPr>
              <a:t>Express.js</a:t>
            </a:r>
            <a:endParaRPr lang="en-IN" sz="2800" dirty="0">
              <a:solidFill>
                <a:schemeClr val="tx2"/>
              </a:solidFill>
              <a:latin typeface="Quicksand Bold" panose="020B060402020202020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FC5C175-E16E-77F9-C77A-5AE04EF1F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0763" y="5138663"/>
            <a:ext cx="1834818" cy="18348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CB95B1-BF92-5C91-3B04-8E208719D291}"/>
              </a:ext>
            </a:extLst>
          </p:cNvPr>
          <p:cNvSpPr txBox="1"/>
          <p:nvPr/>
        </p:nvSpPr>
        <p:spPr>
          <a:xfrm>
            <a:off x="14512278" y="7414894"/>
            <a:ext cx="229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Quicksand Bold" panose="020B0604020202020204" charset="0"/>
              </a:rPr>
              <a:t>Leaflet.js</a:t>
            </a:r>
            <a:endParaRPr lang="en-IN" sz="2800" dirty="0">
              <a:solidFill>
                <a:schemeClr val="tx2"/>
              </a:solidFill>
              <a:latin typeface="Quicksand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39887-6508-D3EF-2CAF-CE7D6596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558D85BC-4F3B-8752-C49E-46808E264C12}"/>
              </a:ext>
            </a:extLst>
          </p:cNvPr>
          <p:cNvSpPr txBox="1"/>
          <p:nvPr/>
        </p:nvSpPr>
        <p:spPr>
          <a:xfrm>
            <a:off x="457200" y="545476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Related work/ Background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678BBDEA-FC09-2E11-E6A0-83A1CB68388D}"/>
              </a:ext>
            </a:extLst>
          </p:cNvPr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689E1FE5-1C25-1C42-168A-2B4918ED4AF3}"/>
              </a:ext>
            </a:extLst>
          </p:cNvPr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4A98488-2D1F-676C-9E73-BB0EFD58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79487"/>
              </p:ext>
            </p:extLst>
          </p:nvPr>
        </p:nvGraphicFramePr>
        <p:xfrm>
          <a:off x="1600200" y="2400300"/>
          <a:ext cx="14401800" cy="62171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42140725"/>
                    </a:ext>
                  </a:extLst>
                </a:gridCol>
                <a:gridCol w="5575611">
                  <a:extLst>
                    <a:ext uri="{9D8B030D-6E8A-4147-A177-3AD203B41FA5}">
                      <a16:colId xmlns:a16="http://schemas.microsoft.com/office/drawing/2014/main" val="3900641758"/>
                    </a:ext>
                  </a:extLst>
                </a:gridCol>
                <a:gridCol w="5320989">
                  <a:extLst>
                    <a:ext uri="{9D8B030D-6E8A-4147-A177-3AD203B41FA5}">
                      <a16:colId xmlns:a16="http://schemas.microsoft.com/office/drawing/2014/main" val="4013107208"/>
                    </a:ext>
                  </a:extLst>
                </a:gridCol>
              </a:tblGrid>
              <a:tr h="710534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Solution</a:t>
                      </a:r>
                      <a:endParaRPr lang="en-IN" sz="2800" dirty="0">
                        <a:solidFill>
                          <a:schemeClr val="tx2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Limitations</a:t>
                      </a:r>
                      <a:endParaRPr lang="en-IN" sz="2800" dirty="0">
                        <a:solidFill>
                          <a:schemeClr val="tx2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IN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TripMate Advantage</a:t>
                      </a:r>
                      <a:endParaRPr lang="en-IN" sz="2800" dirty="0">
                        <a:solidFill>
                          <a:schemeClr val="tx2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219478"/>
                  </a:ext>
                </a:extLst>
              </a:tr>
              <a:tr h="1243433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Google Maps / Waze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Shows route &amp; time but </a:t>
                      </a:r>
                      <a:r>
                        <a:rPr lang="en-US" sz="2800" b="1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no cost estimation</a:t>
                      </a:r>
                      <a:r>
                        <a:rPr lang="en-US" sz="280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Combines route, time, </a:t>
                      </a:r>
                      <a:r>
                        <a:rPr lang="en-US" sz="2800" b="1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and full cost prediction</a:t>
                      </a:r>
                      <a:r>
                        <a:rPr lang="en-US" sz="280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7965"/>
                  </a:ext>
                </a:extLst>
              </a:tr>
              <a:tr h="1776333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Budget Calculators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Only provides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cost estimates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, no route planning.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Integrates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route, time, and cost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 in one tool.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1583"/>
                  </a:ext>
                </a:extLst>
              </a:tr>
              <a:tr h="1243433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Itinerary Planners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Organizes destinations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Offers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 route, time, and cost updates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17868"/>
                  </a:ext>
                </a:extLst>
              </a:tr>
              <a:tr h="1243433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Manual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Time-consuming and error-prone</a:t>
                      </a:r>
                      <a:r>
                        <a:rPr lang="en-IN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Fully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automated and user-friendly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  <a:latin typeface="Palatino Linotype" panose="02040502050505030304" pitchFamily="18" charset="0"/>
                        </a:rPr>
                        <a:t> system.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0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6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2BF4B-1454-7FB7-D4CC-F3C8DAB52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603D9B68-F9F5-080D-C74E-46EEBB859B88}"/>
              </a:ext>
            </a:extLst>
          </p:cNvPr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51A8E6E-8163-A607-B821-4131501F757B}"/>
              </a:ext>
            </a:extLst>
          </p:cNvPr>
          <p:cNvSpPr txBox="1"/>
          <p:nvPr/>
        </p:nvSpPr>
        <p:spPr>
          <a:xfrm>
            <a:off x="1028700" y="599709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Why TripMate is Important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5F8B8E0-0D6B-4B46-02B8-65156B1ECA74}"/>
              </a:ext>
            </a:extLst>
          </p:cNvPr>
          <p:cNvSpPr txBox="1"/>
          <p:nvPr/>
        </p:nvSpPr>
        <p:spPr>
          <a:xfrm>
            <a:off x="10210800" y="8457442"/>
            <a:ext cx="6172199" cy="489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4079"/>
              </a:lnSpc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Promotes Cost Efficiency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8469215-AD3E-DE2A-6377-1624C84B2FA7}"/>
              </a:ext>
            </a:extLst>
          </p:cNvPr>
          <p:cNvSpPr txBox="1"/>
          <p:nvPr/>
        </p:nvSpPr>
        <p:spPr>
          <a:xfrm>
            <a:off x="914400" y="2087476"/>
            <a:ext cx="17145000" cy="961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Important because it makes trip planning smarter, faster, and easier — helping users save time, money, and effort.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5E2BAF-9C28-D0D0-4108-6F1DE9C77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695700"/>
            <a:ext cx="1600200" cy="1510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FEC4F0-B4AE-5F06-CA8F-BAEEC74F1AD9}"/>
              </a:ext>
            </a:extLst>
          </p:cNvPr>
          <p:cNvSpPr txBox="1"/>
          <p:nvPr/>
        </p:nvSpPr>
        <p:spPr>
          <a:xfrm>
            <a:off x="1219200" y="5524500"/>
            <a:ext cx="5181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Saves Time &amp; Reduces Stress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33DB30-A14A-D147-510E-858D47283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97" y="3650894"/>
            <a:ext cx="1492606" cy="14926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1AAA50-6D42-786A-CB90-CB0F0C23AAEC}"/>
              </a:ext>
            </a:extLst>
          </p:cNvPr>
          <p:cNvSpPr txBox="1"/>
          <p:nvPr/>
        </p:nvSpPr>
        <p:spPr>
          <a:xfrm>
            <a:off x="6819900" y="5429636"/>
            <a:ext cx="5334000" cy="58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4079"/>
              </a:lnSpc>
            </a:pPr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Simplifies Travel Planning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1FBB94-9192-52B2-BC7D-1271D77EF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4600" y="3668905"/>
            <a:ext cx="1492607" cy="14926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777E31-6044-1139-41B0-252C0AD62392}"/>
              </a:ext>
            </a:extLst>
          </p:cNvPr>
          <p:cNvSpPr txBox="1"/>
          <p:nvPr/>
        </p:nvSpPr>
        <p:spPr>
          <a:xfrm>
            <a:off x="12694007" y="5524500"/>
            <a:ext cx="5181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 Improves Travel Reliability</a:t>
            </a:r>
          </a:p>
          <a:p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2C5F50-E43A-7762-AA17-ED63DCADD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6727417"/>
            <a:ext cx="1219200" cy="121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09552-C6BC-AC1E-4B71-B95076863519}"/>
              </a:ext>
            </a:extLst>
          </p:cNvPr>
          <p:cNvSpPr txBox="1"/>
          <p:nvPr/>
        </p:nvSpPr>
        <p:spPr>
          <a:xfrm>
            <a:off x="4572000" y="8521215"/>
            <a:ext cx="4495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F4662"/>
                </a:solidFill>
                <a:latin typeface="Palatino Linotype" panose="02040502050505030304" pitchFamily="18" charset="0"/>
                <a:ea typeface="Quicksand"/>
                <a:cs typeface="Quicksand"/>
                <a:sym typeface="Quicksand"/>
              </a:rPr>
              <a:t>Scalable for Everyday Use</a:t>
            </a:r>
          </a:p>
          <a:p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05F329-A0E7-3D26-3FCC-EB88D7E99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459941" y="6544149"/>
            <a:ext cx="1387917" cy="13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09600" y="301087"/>
            <a:ext cx="108585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Architecture/Design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3F4EF5-C498-B981-4CA6-632BED47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5" y="1400106"/>
            <a:ext cx="16677637" cy="8570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7C800-CEF4-46CF-CEA0-8E879F43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91697-68CB-9279-1654-8DCDE7F1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8" y="266700"/>
            <a:ext cx="17968004" cy="92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2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14818"/>
            <a:ext cx="10527757" cy="696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Collected user needs for trip planning (starting point, destination, date</a:t>
            </a: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time).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Designed the system using suitable Data Structures like Graphs, Sets, Lookup Tables, and Queues.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Implemented Dijkstra’s Algorithm (Simplified BFS) for finding the shortest path.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Math Formulas &amp; Functional Mapping for cost and time calculations.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Developed real-time Dynamic DOM Updates for smooth user interaction.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Tested for accuracy and performance using real-world routes.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Final deployment for real user feedback and improvements.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023822"/>
            <a:ext cx="5422418" cy="7722278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73074" y="2410504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469446" y="1986547"/>
            <a:ext cx="5385764" cy="7759553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88733" y="2347855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2029123" y="1986551"/>
            <a:ext cx="5385764" cy="7759549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411200" y="2470089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6574" y="5489095"/>
            <a:ext cx="5101887" cy="362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Understand user needs and trip planning challenges.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Study existing tools and their limitations.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Identify essential features like route, distance, time, and cost calculation.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5518" y="4968965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 Phase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93056" y="5515925"/>
            <a:ext cx="5101887" cy="414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Design a user-friendly system for entering trip details (start, end, date, time).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Plan data integration for real-time routes, cost estimation, and time prediction.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Define system architecture, tech stack, and backend logic.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55526" y="4979764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Strategy Development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78855" y="5582495"/>
            <a:ext cx="4686300" cy="3622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Integrate distance calculations.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 for accuracy, performance, and ease of use.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Deploy and gather user feedback for improvements.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35534" y="4968900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Implementation Plan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1341</Words>
  <Application>Microsoft Office PowerPoint</Application>
  <PresentationFormat>Custom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Cormorant Garamond Bold Italics</vt:lpstr>
      <vt:lpstr>Quicksand Bold</vt:lpstr>
      <vt:lpstr>Arial</vt:lpstr>
      <vt:lpstr>Quicksand</vt:lpstr>
      <vt:lpstr>Algerian</vt:lpstr>
      <vt:lpstr>Palatino Linotype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VANGALA VENKATA GEETHIKA-[AV.SC.U4AIE24060]</cp:lastModifiedBy>
  <cp:revision>19</cp:revision>
  <dcterms:created xsi:type="dcterms:W3CDTF">2006-08-16T00:00:00Z</dcterms:created>
  <dcterms:modified xsi:type="dcterms:W3CDTF">2025-05-02T07:06:04Z</dcterms:modified>
  <dc:identifier>DAGkVrs6u1c</dc:identifier>
</cp:coreProperties>
</file>