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4A926-056C-407F-AE24-182304BD7B6D}" v="5" dt="2025-02-24T16:35:34.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eethika-27/Secure-data-hiding-in-images-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43896" y="3234813"/>
            <a:ext cx="9588708" cy="170816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Bourothu</a:t>
            </a:r>
            <a:r>
              <a:rPr lang="en-US" sz="2000" b="1" dirty="0">
                <a:solidFill>
                  <a:schemeClr val="accent1">
                    <a:lumMod val="75000"/>
                  </a:schemeClr>
                </a:solidFill>
                <a:latin typeface="Arial" pitchFamily="34" charset="0"/>
                <a:cs typeface="Arial" pitchFamily="34" charset="0"/>
              </a:rPr>
              <a:t> Sai Geethika</a:t>
            </a:r>
          </a:p>
          <a:p>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Bourothu</a:t>
            </a:r>
            <a:r>
              <a:rPr lang="en-US" sz="2000" b="1" dirty="0">
                <a:solidFill>
                  <a:schemeClr val="accent1">
                    <a:lumMod val="75000"/>
                  </a:schemeClr>
                </a:solidFill>
                <a:latin typeface="Arial"/>
                <a:cs typeface="Arial"/>
              </a:rPr>
              <a:t> Sai Geethika</a:t>
            </a:r>
          </a:p>
          <a:p>
            <a:pPr algn="l">
              <a:lnSpc>
                <a:spcPts val="2700"/>
              </a:lnSpc>
            </a:pPr>
            <a:r>
              <a:rPr lang="en-US" sz="2000" b="1" dirty="0">
                <a:solidFill>
                  <a:schemeClr val="accent1">
                    <a:lumMod val="75000"/>
                  </a:schemeClr>
                </a:solidFill>
                <a:latin typeface="Arial"/>
                <a:cs typeface="Arial"/>
              </a:rPr>
              <a:t>College Name &amp; Department :Andhra University College of Engineering  (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4" name="Rectangle 1">
            <a:extLst>
              <a:ext uri="{FF2B5EF4-FFF2-40B4-BE49-F238E27FC236}">
                <a16:creationId xmlns:a16="http://schemas.microsoft.com/office/drawing/2014/main" id="{68F2513E-F9E7-CA06-DA05-076587650478}"/>
              </a:ext>
            </a:extLst>
          </p:cNvPr>
          <p:cNvSpPr>
            <a:spLocks noGrp="1" noChangeArrowheads="1"/>
          </p:cNvSpPr>
          <p:nvPr>
            <p:ph idx="1"/>
          </p:nvPr>
        </p:nvSpPr>
        <p:spPr bwMode="auto">
          <a:xfrm>
            <a:off x="581192" y="1376533"/>
            <a:ext cx="1103526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Advanced Steganography Techniques:</a:t>
            </a:r>
            <a:r>
              <a:rPr kumimoji="0" lang="en-US" altLang="en-US" sz="1800" b="0" i="0" u="none" strike="noStrike" cap="none" normalizeH="0" baseline="0" dirty="0">
                <a:ln>
                  <a:noFill/>
                </a:ln>
                <a:solidFill>
                  <a:schemeClr val="tx1"/>
                </a:solidFill>
                <a:effectLst/>
              </a:rPr>
              <a:t> Explore and integrate cutting-edge methods like deep learning-</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based steganography or adaptive steganography to improve security and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Real-Time Applications:</a:t>
            </a:r>
            <a:r>
              <a:rPr kumimoji="0" lang="en-US" altLang="en-US" sz="1800" b="0" i="0" u="none" strike="noStrike" cap="none" normalizeH="0" baseline="0" dirty="0">
                <a:ln>
                  <a:noFill/>
                </a:ln>
                <a:solidFill>
                  <a:schemeClr val="tx1"/>
                </a:solidFill>
                <a:effectLst/>
              </a:rPr>
              <a:t> Develop real-time applications for secure communication, such as messaging apps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that use steganography to embed data within images sent between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Cross-Platform Compatibility:</a:t>
            </a:r>
            <a:r>
              <a:rPr kumimoji="0" lang="en-US" altLang="en-US" sz="1800" b="0" i="0" u="none" strike="noStrike" cap="none" normalizeH="0" baseline="0" dirty="0">
                <a:ln>
                  <a:noFill/>
                </a:ln>
                <a:solidFill>
                  <a:schemeClr val="tx1"/>
                </a:solidFill>
                <a:effectLst/>
              </a:rPr>
              <a:t> Ensure the solution works seamlessly across various platforms and devices,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including mobile phones, tablets, and desktops.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Enhanced User Experience:</a:t>
            </a:r>
            <a:r>
              <a:rPr kumimoji="0" lang="en-US" altLang="en-US" sz="1800" b="0" i="0" u="none" strike="noStrike" cap="none" normalizeH="0" baseline="0" dirty="0">
                <a:ln>
                  <a:noFill/>
                </a:ln>
                <a:solidFill>
                  <a:schemeClr val="tx1"/>
                </a:solidFill>
                <a:effectLst/>
              </a:rPr>
              <a:t> Improve the user interface to make the process of embedding and retrieving</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 hidden data more intuitive and accessible for non-experts.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Integration with Blockchain:</a:t>
            </a:r>
            <a:r>
              <a:rPr kumimoji="0" lang="en-US" altLang="en-US" sz="1800" b="0" i="0" u="none" strike="noStrike" cap="none" normalizeH="0" baseline="0" dirty="0">
                <a:ln>
                  <a:noFill/>
                </a:ln>
                <a:solidFill>
                  <a:schemeClr val="tx1"/>
                </a:solidFill>
                <a:effectLst/>
              </a:rPr>
              <a:t> Explore the integration of steganography with blockchain technology for secure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 and tamper-proof data transmission and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Multi-Media Steganography:</a:t>
            </a:r>
            <a:r>
              <a:rPr kumimoji="0" lang="en-US" altLang="en-US" sz="1800" b="0" i="0" u="none" strike="noStrike" cap="none" normalizeH="0" baseline="0" dirty="0">
                <a:ln>
                  <a:noFill/>
                </a:ln>
                <a:solidFill>
                  <a:schemeClr val="tx1"/>
                </a:solidFill>
                <a:effectLst/>
              </a:rPr>
              <a:t> Extend the project to include other forms of media, such as audio and video files,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for more versatile data hiding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Collaboration with Cybersecurity Experts:</a:t>
            </a:r>
            <a:r>
              <a:rPr kumimoji="0" lang="en-US" altLang="en-US" sz="1800" b="0" i="0" u="none" strike="noStrike" cap="none" normalizeH="0" baseline="0" dirty="0">
                <a:ln>
                  <a:noFill/>
                </a:ln>
                <a:solidFill>
                  <a:schemeClr val="tx1"/>
                </a:solidFill>
                <a:effectLst/>
              </a:rPr>
              <a:t> Collaborate with cybersecurity professionals to continually assess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and enhance the security of the steganography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Educational Resources:</a:t>
            </a:r>
            <a:r>
              <a:rPr kumimoji="0" lang="en-US" altLang="en-US" sz="1800" b="0" i="0" u="none" strike="noStrike" cap="none" normalizeH="0" baseline="0" dirty="0">
                <a:ln>
                  <a:noFill/>
                </a:ln>
                <a:solidFill>
                  <a:schemeClr val="tx1"/>
                </a:solidFill>
                <a:effectLst/>
              </a:rPr>
              <a:t> Develop educational resources and tutorials to raise awareness about the importance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 and applications of steganography in data security.</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157436" y="1232452"/>
            <a:ext cx="11029615" cy="4673324"/>
          </a:xfrm>
        </p:spPr>
        <p:txBody>
          <a:bodyPr/>
          <a:lstStyle/>
          <a:p>
            <a:pPr marL="0" indent="0">
              <a:buNone/>
            </a:pPr>
            <a:r>
              <a:rPr lang="en-US" dirty="0"/>
              <a:t>With the increasing need for secure communication in today's digital age, traditional encryption methods alone may not suffice to protect sensitive information from unauthorized access and interception. Steganography, the practice of hiding messages within other non-secret texts or data, provides an additional layer of security by concealing the existence of the communication itself. This project aims to explore and implement steganographic techniques to embed secret messages within digital images, ensuring secure and undetectable transmission of sensitive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Platform:</a:t>
            </a:r>
          </a:p>
          <a:p>
            <a:pPr>
              <a:buFont typeface="Arial" panose="020B0604020202020204" pitchFamily="34" charset="0"/>
              <a:buChar char="•"/>
            </a:pPr>
            <a:r>
              <a:rPr lang="en-US" b="1" dirty="0"/>
              <a:t>Python IDLE</a:t>
            </a:r>
            <a:endParaRPr lang="en-US" dirty="0"/>
          </a:p>
          <a:p>
            <a:r>
              <a:rPr lang="en-US" b="1" dirty="0"/>
              <a:t>Libraries:</a:t>
            </a:r>
          </a:p>
          <a:p>
            <a:pPr>
              <a:buFont typeface="+mj-lt"/>
              <a:buAutoNum type="arabicPeriod"/>
            </a:pPr>
            <a:r>
              <a:rPr lang="en-US" b="1" dirty="0"/>
              <a:t>OpenCV</a:t>
            </a:r>
            <a:r>
              <a:rPr lang="en-US" dirty="0"/>
              <a:t>: For image processing and manipulation.</a:t>
            </a:r>
          </a:p>
          <a:p>
            <a:pPr>
              <a:buFont typeface="+mj-lt"/>
              <a:buAutoNum type="arabicPeriod"/>
            </a:pPr>
            <a:r>
              <a:rPr lang="en-US" b="1" dirty="0"/>
              <a:t>NumPy</a:t>
            </a:r>
            <a:r>
              <a:rPr lang="en-US" dirty="0"/>
              <a:t>: For handling and manipulating image arrays.</a:t>
            </a:r>
          </a:p>
          <a:p>
            <a:pPr>
              <a:buFont typeface="+mj-lt"/>
              <a:buAutoNum type="arabicPeriod"/>
            </a:pPr>
            <a:r>
              <a:rPr lang="en-US" b="1" dirty="0"/>
              <a:t>PIL (Pillow)</a:t>
            </a:r>
            <a:r>
              <a:rPr lang="en-US" dirty="0"/>
              <a:t>: For image handling and operations.</a:t>
            </a:r>
          </a:p>
          <a:p>
            <a:pPr>
              <a:buFont typeface="+mj-lt"/>
              <a:buAutoNum type="arabicPeriod"/>
            </a:pPr>
            <a:r>
              <a:rPr lang="en-US" b="1" dirty="0"/>
              <a:t>Cryptography</a:t>
            </a:r>
            <a:r>
              <a:rPr lang="en-US" dirty="0"/>
              <a:t>: For encrypting and securing the hidden messages.</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1">
            <a:extLst>
              <a:ext uri="{FF2B5EF4-FFF2-40B4-BE49-F238E27FC236}">
                <a16:creationId xmlns:a16="http://schemas.microsoft.com/office/drawing/2014/main" id="{76C2FAAF-E8F4-0FCE-1A90-3E1D16D4A2D6}"/>
              </a:ext>
            </a:extLst>
          </p:cNvPr>
          <p:cNvSpPr>
            <a:spLocks noGrp="1" noChangeArrowheads="1"/>
          </p:cNvSpPr>
          <p:nvPr>
            <p:ph idx="1"/>
          </p:nvPr>
        </p:nvSpPr>
        <p:spPr bwMode="auto">
          <a:xfrm>
            <a:off x="581192" y="1653532"/>
            <a:ext cx="1098948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Innovative Techniques:</a:t>
            </a:r>
            <a:r>
              <a:rPr kumimoji="0" lang="en-US" altLang="en-US" sz="1800" b="0" i="0" u="none" strike="noStrike" cap="none" normalizeH="0" baseline="0" dirty="0">
                <a:ln>
                  <a:noFill/>
                </a:ln>
                <a:solidFill>
                  <a:schemeClr val="tx1"/>
                </a:solidFill>
                <a:effectLst/>
              </a:rPr>
              <a:t> Implementing and showcasing the latest or less commonly known steganography</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 techniques, such as adaptive steganography or deep learning-based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Robust Security:</a:t>
            </a:r>
            <a:r>
              <a:rPr kumimoji="0" lang="en-US" altLang="en-US" sz="1800" b="0" i="0" u="none" strike="noStrike" cap="none" normalizeH="0" baseline="0" dirty="0">
                <a:ln>
                  <a:noFill/>
                </a:ln>
                <a:solidFill>
                  <a:schemeClr val="tx1"/>
                </a:solidFill>
                <a:effectLst/>
              </a:rPr>
              <a:t> Demonstrating how the project ensures the highest level of data security and resistance to</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 various steganalysis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User-Friendly Interface:</a:t>
            </a:r>
            <a:r>
              <a:rPr kumimoji="0" lang="en-US" altLang="en-US" sz="1800" b="0" i="0" u="none" strike="noStrike" cap="none" normalizeH="0" baseline="0" dirty="0">
                <a:ln>
                  <a:noFill/>
                </a:ln>
                <a:solidFill>
                  <a:schemeClr val="tx1"/>
                </a:solidFill>
                <a:effectLst/>
              </a:rPr>
              <a:t> Designing a user-friendly application that allows non-experts to easily embed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retrieve hidden data within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Efficiency:</a:t>
            </a:r>
            <a:r>
              <a:rPr kumimoji="0" lang="en-US" altLang="en-US" sz="1800" b="0" i="0" u="none" strike="noStrike" cap="none" normalizeH="0" baseline="0" dirty="0">
                <a:ln>
                  <a:noFill/>
                </a:ln>
                <a:solidFill>
                  <a:schemeClr val="tx1"/>
                </a:solidFill>
                <a:effectLst/>
              </a:rPr>
              <a:t> Optimizing the algorithm for speed and resource usage, ensuring it works well even on devices with</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 limited computing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Real-World Applications:</a:t>
            </a:r>
            <a:r>
              <a:rPr kumimoji="0" lang="en-US" altLang="en-US" sz="1800" b="0" i="0" u="none" strike="noStrike" cap="none" normalizeH="0" baseline="0" dirty="0">
                <a:ln>
                  <a:noFill/>
                </a:ln>
                <a:solidFill>
                  <a:schemeClr val="tx1"/>
                </a:solidFill>
                <a:effectLst/>
              </a:rPr>
              <a:t> Highlighting practical use cases, such as secure communication for journalists,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data protection for businesses, or watermarking for digital content creators.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Visual Comparisons:</a:t>
            </a:r>
            <a:r>
              <a:rPr kumimoji="0" lang="en-US" altLang="en-US" sz="1800" b="0" i="0" u="none" strike="noStrike" cap="none" normalizeH="0" baseline="0" dirty="0">
                <a:ln>
                  <a:noFill/>
                </a:ln>
                <a:solidFill>
                  <a:schemeClr val="tx1"/>
                </a:solidFill>
                <a:effectLst/>
              </a:rPr>
              <a:t> Providing before-and-after comparisons of images to show how imperceptible the hidden</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 data 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Detailed Analysis:</a:t>
            </a:r>
            <a:r>
              <a:rPr kumimoji="0" lang="en-US" altLang="en-US" sz="1800" b="0" i="0" u="none" strike="noStrike" cap="none" normalizeH="0" baseline="0" dirty="0">
                <a:ln>
                  <a:noFill/>
                </a:ln>
                <a:solidFill>
                  <a:schemeClr val="tx1"/>
                </a:solidFill>
                <a:effectLst/>
              </a:rPr>
              <a:t> Offering a comprehensive analysis of the trade-offs between data capacity, image quality,</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 and security</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1">
            <a:extLst>
              <a:ext uri="{FF2B5EF4-FFF2-40B4-BE49-F238E27FC236}">
                <a16:creationId xmlns:a16="http://schemas.microsoft.com/office/drawing/2014/main" id="{CC42D55F-DF50-6C0C-72E0-D3A96BEC7F2E}"/>
              </a:ext>
            </a:extLst>
          </p:cNvPr>
          <p:cNvSpPr>
            <a:spLocks noGrp="1" noChangeArrowheads="1"/>
          </p:cNvSpPr>
          <p:nvPr>
            <p:ph idx="1"/>
          </p:nvPr>
        </p:nvSpPr>
        <p:spPr bwMode="auto">
          <a:xfrm>
            <a:off x="581192" y="2346027"/>
            <a:ext cx="1040900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Businesses:</a:t>
            </a:r>
            <a:r>
              <a:rPr kumimoji="0" lang="en-US" altLang="en-US" sz="1800" b="0" i="0" u="none" strike="noStrike" cap="none" normalizeH="0" baseline="0" dirty="0">
                <a:ln>
                  <a:noFill/>
                </a:ln>
                <a:solidFill>
                  <a:schemeClr val="tx1"/>
                </a:solidFill>
                <a:effectLst/>
              </a:rPr>
              <a:t> To protect sensitive information and communications, such as financial data, trade secrets,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 and confidential documents.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Journalists and Whistleblowers:</a:t>
            </a:r>
            <a:r>
              <a:rPr kumimoji="0" lang="en-US" altLang="en-US" sz="1800" b="0" i="0" u="none" strike="noStrike" cap="none" normalizeH="0" baseline="0" dirty="0">
                <a:ln>
                  <a:noFill/>
                </a:ln>
                <a:solidFill>
                  <a:schemeClr val="tx1"/>
                </a:solidFill>
                <a:effectLst/>
              </a:rPr>
              <a:t> To securely share sensitive information without risking exposure.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Government Agencies:</a:t>
            </a:r>
            <a:r>
              <a:rPr kumimoji="0" lang="en-US" altLang="en-US" sz="1800" b="0" i="0" u="none" strike="noStrike" cap="none" normalizeH="0" baseline="0" dirty="0">
                <a:ln>
                  <a:noFill/>
                </a:ln>
                <a:solidFill>
                  <a:schemeClr val="tx1"/>
                </a:solidFill>
                <a:effectLst/>
              </a:rPr>
              <a:t> For secure communication and protecting classified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Digital Content Creators:</a:t>
            </a:r>
            <a:r>
              <a:rPr kumimoji="0" lang="en-US" altLang="en-US" sz="1800" b="0" i="0" u="none" strike="noStrike" cap="none" normalizeH="0" baseline="0" dirty="0">
                <a:ln>
                  <a:noFill/>
                </a:ln>
                <a:solidFill>
                  <a:schemeClr val="tx1"/>
                </a:solidFill>
                <a:effectLst/>
              </a:rPr>
              <a:t> For watermarking and protecting intellectual property, such as images,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rPr>
              <a:t> </a:t>
            </a:r>
            <a:r>
              <a:rPr kumimoji="0" lang="en-US" altLang="en-US" sz="1800" b="0" i="0" u="none" strike="noStrike" cap="none" normalizeH="0" baseline="0" dirty="0">
                <a:ln>
                  <a:noFill/>
                </a:ln>
                <a:solidFill>
                  <a:schemeClr val="tx1"/>
                </a:solidFill>
                <a:effectLst/>
              </a:rPr>
              <a:t>videos, and digital artwork.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Healthcare Providers:</a:t>
            </a:r>
            <a:r>
              <a:rPr kumimoji="0" lang="en-US" altLang="en-US" sz="1800" b="0" i="0" u="none" strike="noStrike" cap="none" normalizeH="0" baseline="0" dirty="0">
                <a:ln>
                  <a:noFill/>
                </a:ln>
                <a:solidFill>
                  <a:schemeClr val="tx1"/>
                </a:solidFill>
                <a:effectLst/>
              </a:rPr>
              <a:t> To secure patient data and ensure privacy in medical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Educational Institutions:</a:t>
            </a:r>
            <a:r>
              <a:rPr kumimoji="0" lang="en-US" altLang="en-US" sz="1800" b="0" i="0" u="none" strike="noStrike" cap="none" normalizeH="0" baseline="0" dirty="0">
                <a:ln>
                  <a:noFill/>
                </a:ln>
                <a:solidFill>
                  <a:schemeClr val="tx1"/>
                </a:solidFill>
                <a:effectLst/>
              </a:rPr>
              <a:t> For secure transmission of academic records and research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Law Enforcement:</a:t>
            </a:r>
            <a:r>
              <a:rPr kumimoji="0" lang="en-US" altLang="en-US" sz="1800" b="0" i="0" u="none" strike="noStrike" cap="none" normalizeH="0" baseline="0" dirty="0">
                <a:ln>
                  <a:noFill/>
                </a:ln>
                <a:solidFill>
                  <a:schemeClr val="tx1"/>
                </a:solidFill>
                <a:effectLst/>
              </a:rPr>
              <a:t> To securely share information and collaborate on sensitive investigations.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70198A87-3683-4EED-ABBC-DDFE888BC20C}"/>
              </a:ext>
            </a:extLst>
          </p:cNvPr>
          <p:cNvPicPr>
            <a:picLocks noGrp="1" noChangeAspect="1"/>
          </p:cNvPicPr>
          <p:nvPr>
            <p:ph idx="1"/>
          </p:nvPr>
        </p:nvPicPr>
        <p:blipFill>
          <a:blip r:embed="rId2"/>
          <a:stretch>
            <a:fillRect/>
          </a:stretch>
        </p:blipFill>
        <p:spPr>
          <a:xfrm>
            <a:off x="0" y="1878781"/>
            <a:ext cx="3913239" cy="4673600"/>
          </a:xfrm>
        </p:spPr>
      </p:pic>
      <p:sp>
        <p:nvSpPr>
          <p:cNvPr id="10" name="TextBox 9">
            <a:extLst>
              <a:ext uri="{FF2B5EF4-FFF2-40B4-BE49-F238E27FC236}">
                <a16:creationId xmlns:a16="http://schemas.microsoft.com/office/drawing/2014/main" id="{DDD4A10E-0AEA-106C-FA9A-2F7709E086B7}"/>
              </a:ext>
            </a:extLst>
          </p:cNvPr>
          <p:cNvSpPr txBox="1"/>
          <p:nvPr/>
        </p:nvSpPr>
        <p:spPr>
          <a:xfrm>
            <a:off x="747252" y="1425677"/>
            <a:ext cx="1805302" cy="369332"/>
          </a:xfrm>
          <a:prstGeom prst="rect">
            <a:avLst/>
          </a:prstGeom>
          <a:noFill/>
        </p:spPr>
        <p:txBody>
          <a:bodyPr wrap="none" rtlCol="0">
            <a:spAutoFit/>
          </a:bodyPr>
          <a:lstStyle/>
          <a:p>
            <a:r>
              <a:rPr lang="en-US" dirty="0"/>
              <a:t>Code and output</a:t>
            </a:r>
            <a:endParaRPr lang="en-IN" dirty="0"/>
          </a:p>
        </p:txBody>
      </p:sp>
      <p:pic>
        <p:nvPicPr>
          <p:cNvPr id="12" name="Picture 11">
            <a:extLst>
              <a:ext uri="{FF2B5EF4-FFF2-40B4-BE49-F238E27FC236}">
                <a16:creationId xmlns:a16="http://schemas.microsoft.com/office/drawing/2014/main" id="{0D071F58-88C3-6A26-DFC1-D7B01FDD7B3E}"/>
              </a:ext>
            </a:extLst>
          </p:cNvPr>
          <p:cNvPicPr>
            <a:picLocks noChangeAspect="1"/>
          </p:cNvPicPr>
          <p:nvPr/>
        </p:nvPicPr>
        <p:blipFill>
          <a:blip r:embed="rId3"/>
          <a:stretch>
            <a:fillRect/>
          </a:stretch>
        </p:blipFill>
        <p:spPr>
          <a:xfrm>
            <a:off x="4129548" y="702156"/>
            <a:ext cx="7053512" cy="1775573"/>
          </a:xfrm>
          <a:prstGeom prst="rect">
            <a:avLst/>
          </a:prstGeom>
        </p:spPr>
      </p:pic>
      <p:pic>
        <p:nvPicPr>
          <p:cNvPr id="14" name="Picture 13">
            <a:extLst>
              <a:ext uri="{FF2B5EF4-FFF2-40B4-BE49-F238E27FC236}">
                <a16:creationId xmlns:a16="http://schemas.microsoft.com/office/drawing/2014/main" id="{055FDAEF-59F7-F96F-ED92-A50737080037}"/>
              </a:ext>
            </a:extLst>
          </p:cNvPr>
          <p:cNvPicPr>
            <a:picLocks noChangeAspect="1"/>
          </p:cNvPicPr>
          <p:nvPr/>
        </p:nvPicPr>
        <p:blipFill>
          <a:blip r:embed="rId4"/>
          <a:stretch>
            <a:fillRect/>
          </a:stretch>
        </p:blipFill>
        <p:spPr>
          <a:xfrm>
            <a:off x="4050890" y="2477728"/>
            <a:ext cx="8141110" cy="429582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the effective use of steganography to securely hide and retrieve messages within digital images. By utilizing Python and libraries like OpenCV, NumPy, and PIL, we ensure that sensitive information can be transmitted without detection. This method enhances data privacy and security, making it valuable for personal, corporate, and governmental communications. This project showcases the effectiveness of steganography for securely hiding data within images. By leveraging innovative techniques and optimizing for security, capacity, and image quality, we have created a solution that enhances digital communication security for various end users. This project highlights the crucial role of advanced cryptographic methods in protecting sensitive information in today's interconnected world.</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https://github.com/Geethika-27/Secure-data-hiding-in-images-using-steganography.git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290</TotalTime>
  <Words>799</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geethika b</cp:lastModifiedBy>
  <cp:revision>31</cp:revision>
  <dcterms:created xsi:type="dcterms:W3CDTF">2021-05-26T16:50:10Z</dcterms:created>
  <dcterms:modified xsi:type="dcterms:W3CDTF">2025-02-24T16:37:22Z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