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7" r:id="rId1"/>
  </p:sldMasterIdLst>
  <p:notesMasterIdLst>
    <p:notesMasterId r:id="rId16"/>
  </p:notesMasterIdLst>
  <p:sldIdLst>
    <p:sldId id="256" r:id="rId2"/>
    <p:sldId id="259" r:id="rId3"/>
    <p:sldId id="273" r:id="rId4"/>
    <p:sldId id="260" r:id="rId5"/>
    <p:sldId id="261" r:id="rId6"/>
    <p:sldId id="269" r:id="rId7"/>
    <p:sldId id="271" r:id="rId8"/>
    <p:sldId id="278" r:id="rId9"/>
    <p:sldId id="279" r:id="rId10"/>
    <p:sldId id="272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0BE6D-B719-4172-A4FD-5588C259BBFA}" v="9" dt="2025-03-19T08:45:30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le Himasree" userId="0e438b247554932b" providerId="LiveId" clId="{E160BE6D-B719-4172-A4FD-5588C259BBFA}"/>
    <pc:docChg chg="undo custSel addSld modSld">
      <pc:chgData name="Kolle Himasree" userId="0e438b247554932b" providerId="LiveId" clId="{E160BE6D-B719-4172-A4FD-5588C259BBFA}" dt="2025-03-19T08:47:45.565" v="69" actId="1076"/>
      <pc:docMkLst>
        <pc:docMk/>
      </pc:docMkLst>
      <pc:sldChg chg="modSp mod">
        <pc:chgData name="Kolle Himasree" userId="0e438b247554932b" providerId="LiveId" clId="{E160BE6D-B719-4172-A4FD-5588C259BBFA}" dt="2025-03-19T08:43:09.767" v="29" actId="20577"/>
        <pc:sldMkLst>
          <pc:docMk/>
          <pc:sldMk cId="0" sldId="271"/>
        </pc:sldMkLst>
        <pc:spChg chg="mod">
          <ac:chgData name="Kolle Himasree" userId="0e438b247554932b" providerId="LiveId" clId="{E160BE6D-B719-4172-A4FD-5588C259BBFA}" dt="2025-03-19T08:43:09.767" v="29" actId="20577"/>
          <ac:spMkLst>
            <pc:docMk/>
            <pc:sldMk cId="0" sldId="271"/>
            <ac:spMk id="3" creationId="{00000000-0000-0000-0000-000000000000}"/>
          </ac:spMkLst>
        </pc:spChg>
      </pc:sldChg>
      <pc:sldChg chg="addSp delSp modSp new mod">
        <pc:chgData name="Kolle Himasree" userId="0e438b247554932b" providerId="LiveId" clId="{E160BE6D-B719-4172-A4FD-5588C259BBFA}" dt="2025-03-19T08:46:11.258" v="56" actId="122"/>
        <pc:sldMkLst>
          <pc:docMk/>
          <pc:sldMk cId="356562874" sldId="278"/>
        </pc:sldMkLst>
        <pc:spChg chg="add mod">
          <ac:chgData name="Kolle Himasree" userId="0e438b247554932b" providerId="LiveId" clId="{E160BE6D-B719-4172-A4FD-5588C259BBFA}" dt="2025-03-19T08:46:11.258" v="56" actId="122"/>
          <ac:spMkLst>
            <pc:docMk/>
            <pc:sldMk cId="356562874" sldId="278"/>
            <ac:spMk id="8" creationId="{526EA070-DBEA-2600-099D-0350B357C79D}"/>
          </ac:spMkLst>
        </pc:spChg>
        <pc:spChg chg="add mod">
          <ac:chgData name="Kolle Himasree" userId="0e438b247554932b" providerId="LiveId" clId="{E160BE6D-B719-4172-A4FD-5588C259BBFA}" dt="2025-03-19T08:44:23.664" v="42" actId="255"/>
          <ac:spMkLst>
            <pc:docMk/>
            <pc:sldMk cId="356562874" sldId="278"/>
            <ac:spMk id="10" creationId="{E967F940-65A4-956A-DC35-0B66510F2CA2}"/>
          </ac:spMkLst>
        </pc:spChg>
        <pc:graphicFrameChg chg="add del mod modGraphic">
          <ac:chgData name="Kolle Himasree" userId="0e438b247554932b" providerId="LiveId" clId="{E160BE6D-B719-4172-A4FD-5588C259BBFA}" dt="2025-03-19T08:42:14.358" v="18" actId="21"/>
          <ac:graphicFrameMkLst>
            <pc:docMk/>
            <pc:sldMk cId="356562874" sldId="278"/>
            <ac:graphicFrameMk id="5" creationId="{3F53BC2D-F53A-0391-88E3-0DC70037BE78}"/>
          </ac:graphicFrameMkLst>
        </pc:graphicFrameChg>
        <pc:graphicFrameChg chg="add mod modGraphic">
          <ac:chgData name="Kolle Himasree" userId="0e438b247554932b" providerId="LiveId" clId="{E160BE6D-B719-4172-A4FD-5588C259BBFA}" dt="2025-03-19T08:43:49.533" v="36" actId="14100"/>
          <ac:graphicFrameMkLst>
            <pc:docMk/>
            <pc:sldMk cId="356562874" sldId="278"/>
            <ac:graphicFrameMk id="6" creationId="{D86E5848-344D-E153-51F4-8461EBC64918}"/>
          </ac:graphicFrameMkLst>
        </pc:graphicFrameChg>
        <pc:picChg chg="add mod">
          <ac:chgData name="Kolle Himasree" userId="0e438b247554932b" providerId="LiveId" clId="{E160BE6D-B719-4172-A4FD-5588C259BBFA}" dt="2025-03-19T08:39:47.032" v="2" actId="1076"/>
          <ac:picMkLst>
            <pc:docMk/>
            <pc:sldMk cId="356562874" sldId="278"/>
            <ac:picMk id="2" creationId="{03D0AE50-2AB0-CC36-9879-20695646CC01}"/>
          </ac:picMkLst>
        </pc:picChg>
        <pc:picChg chg="add mod">
          <ac:chgData name="Kolle Himasree" userId="0e438b247554932b" providerId="LiveId" clId="{E160BE6D-B719-4172-A4FD-5588C259BBFA}" dt="2025-03-19T08:40:00.167" v="4" actId="1076"/>
          <ac:picMkLst>
            <pc:docMk/>
            <pc:sldMk cId="356562874" sldId="278"/>
            <ac:picMk id="3" creationId="{5EA6B4BB-0AB9-6464-0FB1-68364950297C}"/>
          </ac:picMkLst>
        </pc:picChg>
        <pc:picChg chg="add mod">
          <ac:chgData name="Kolle Himasree" userId="0e438b247554932b" providerId="LiveId" clId="{E160BE6D-B719-4172-A4FD-5588C259BBFA}" dt="2025-03-19T08:40:14.044" v="5"/>
          <ac:picMkLst>
            <pc:docMk/>
            <pc:sldMk cId="356562874" sldId="278"/>
            <ac:picMk id="4" creationId="{6A2F686A-D42A-744C-8651-6A1CA76C8903}"/>
          </ac:picMkLst>
        </pc:picChg>
      </pc:sldChg>
      <pc:sldChg chg="addSp modSp new mod">
        <pc:chgData name="Kolle Himasree" userId="0e438b247554932b" providerId="LiveId" clId="{E160BE6D-B719-4172-A4FD-5588C259BBFA}" dt="2025-03-19T08:47:45.565" v="69" actId="1076"/>
        <pc:sldMkLst>
          <pc:docMk/>
          <pc:sldMk cId="2389745347" sldId="279"/>
        </pc:sldMkLst>
        <pc:spChg chg="add mod">
          <ac:chgData name="Kolle Himasree" userId="0e438b247554932b" providerId="LiveId" clId="{E160BE6D-B719-4172-A4FD-5588C259BBFA}" dt="2025-03-19T08:47:02.913" v="62"/>
          <ac:spMkLst>
            <pc:docMk/>
            <pc:sldMk cId="2389745347" sldId="279"/>
            <ac:spMk id="6" creationId="{614435B2-0485-D706-29F9-972D8EE87811}"/>
          </ac:spMkLst>
        </pc:spChg>
        <pc:spChg chg="add mod">
          <ac:chgData name="Kolle Himasree" userId="0e438b247554932b" providerId="LiveId" clId="{E160BE6D-B719-4172-A4FD-5588C259BBFA}" dt="2025-03-19T08:47:45.565" v="69" actId="1076"/>
          <ac:spMkLst>
            <pc:docMk/>
            <pc:sldMk cId="2389745347" sldId="279"/>
            <ac:spMk id="8" creationId="{FA3F78D9-2046-2F37-A646-AF1752AA0D95}"/>
          </ac:spMkLst>
        </pc:spChg>
        <pc:graphicFrameChg chg="add mod modGraphic">
          <ac:chgData name="Kolle Himasree" userId="0e438b247554932b" providerId="LiveId" clId="{E160BE6D-B719-4172-A4FD-5588C259BBFA}" dt="2025-03-19T08:45:57.492" v="53" actId="1076"/>
          <ac:graphicFrameMkLst>
            <pc:docMk/>
            <pc:sldMk cId="2389745347" sldId="279"/>
            <ac:graphicFrameMk id="4" creationId="{96CCA8E0-CB86-D48D-D020-0DEACCBC5FF3}"/>
          </ac:graphicFrameMkLst>
        </pc:graphicFrameChg>
        <pc:picChg chg="add mod">
          <ac:chgData name="Kolle Himasree" userId="0e438b247554932b" providerId="LiveId" clId="{E160BE6D-B719-4172-A4FD-5588C259BBFA}" dt="2025-03-19T08:44:48.845" v="44"/>
          <ac:picMkLst>
            <pc:docMk/>
            <pc:sldMk cId="2389745347" sldId="279"/>
            <ac:picMk id="2" creationId="{4B0A3517-6445-04F2-C31C-F90B79E774F2}"/>
          </ac:picMkLst>
        </pc:picChg>
        <pc:picChg chg="add mod">
          <ac:chgData name="Kolle Himasree" userId="0e438b247554932b" providerId="LiveId" clId="{E160BE6D-B719-4172-A4FD-5588C259BBFA}" dt="2025-03-19T08:45:03.146" v="46" actId="14100"/>
          <ac:picMkLst>
            <pc:docMk/>
            <pc:sldMk cId="2389745347" sldId="279"/>
            <ac:picMk id="3" creationId="{80E1B3C8-CD03-472D-179F-F49154A2B1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7C0CB-F0FA-47FA-9417-D3211AFA4A1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BBBA2-DB7F-43B8-A6AB-EA32A6535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0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C718-85F5-40B4-8B6C-76E754EE7E81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93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6FA4-0F4C-4612-B37F-2C57727BCB34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8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059-7DC3-4145-BC64-8A2B7EE05D41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97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671B-9EBF-4695-828C-AA5B08D37998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1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2193-C8BA-4F63-ADA0-E238654ABED4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2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B775-127C-4919-871F-B518D7C22728}" type="datetime1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11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0AF2-A017-439E-97E4-4A59D292DE75}" type="datetime1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01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1866-F084-455B-A088-B5A03DE88960}" type="datetime1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69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4D62-E8DD-4C47-A23D-8E24DE06EEDA}" type="datetime1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57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325D9E-BF00-4FC9-9F0D-5B3382A66B54}" type="datetime1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48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D32A-748F-4AFC-8BBD-BA85AF5118C2}" type="datetime1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9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2C4A11-1A24-4421-96DE-B075BE231B0E}" type="datetime1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3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document/8596462" TargetMode="External"/><Relationship Id="rId5" Type="http://schemas.openxmlformats.org/officeDocument/2006/relationships/hyperlink" Target="https://www.researchgate.net/publication/277048195_A_Comparative_Analysis_of_CPU_Scheduling_Algorithms" TargetMode="External"/><Relationship Id="rId4" Type="http://schemas.openxmlformats.org/officeDocument/2006/relationships/hyperlink" Target="https://cs.stackexchange.com/questions/1733/what-are-the-different-cpu-scheduling-algorithm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825" y="1657985"/>
            <a:ext cx="11209020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000" b="1" dirty="0">
                <a:latin typeface="Times New Roman" panose="02020603050405020304" pitchFamily="18" charset="0"/>
                <a:ea typeface="Libre Baskerville" panose="02000000000000000000" pitchFamily="34" charset="-122"/>
                <a:cs typeface="Times New Roman" panose="02020603050405020304" pitchFamily="18" charset="0"/>
                <a:sym typeface="+mn-ea"/>
              </a:rPr>
              <a:t>Comparative Analysis For </a:t>
            </a:r>
            <a:r>
              <a:rPr lang="en-US" sz="5000" b="1" dirty="0" err="1">
                <a:latin typeface="Times New Roman" panose="02020603050405020304" pitchFamily="18" charset="0"/>
                <a:ea typeface="Libre Baskerville" panose="02000000000000000000" pitchFamily="34" charset="-122"/>
                <a:cs typeface="Times New Roman" panose="02020603050405020304" pitchFamily="18" charset="0"/>
                <a:sym typeface="+mn-ea"/>
              </a:rPr>
              <a:t>Cpu</a:t>
            </a:r>
            <a:r>
              <a:rPr lang="en-US" sz="5000" b="1" dirty="0">
                <a:latin typeface="Times New Roman" panose="02020603050405020304" pitchFamily="18" charset="0"/>
                <a:ea typeface="Libre Baskerville" panose="02000000000000000000" pitchFamily="34" charset="-122"/>
                <a:cs typeface="Times New Roman" panose="02020603050405020304" pitchFamily="18" charset="0"/>
                <a:sym typeface="+mn-ea"/>
              </a:rPr>
              <a:t> Scheduling Algorithms</a:t>
            </a:r>
            <a:endParaRPr lang="en-US" sz="5000" b="1" dirty="0">
              <a:solidFill>
                <a:schemeClr val="tx1"/>
              </a:solidFill>
              <a:latin typeface="Times New Roman" panose="02020603050405020304" pitchFamily="18" charset="0"/>
              <a:ea typeface="Libre Baskerville" panose="020000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0289" y="3429000"/>
            <a:ext cx="55666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Geethika MN(192121108)</a:t>
            </a:r>
          </a:p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CSA0495- Operating System For Scheduling Algorithms</a:t>
            </a:r>
          </a:p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Date:20/02/2025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5520" y="334445"/>
            <a:ext cx="903614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SIMATS ENGINEERING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SAVEETHA INSTITUTE OF MEDICAL AND TECHNICAL SCIENCES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CHENNAI-602105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5519" y="588779"/>
            <a:ext cx="90361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98CBD-DC70-9051-47FE-D5241A220888}"/>
              </a:ext>
            </a:extLst>
          </p:cNvPr>
          <p:cNvSpPr txBox="1"/>
          <p:nvPr/>
        </p:nvSpPr>
        <p:spPr>
          <a:xfrm>
            <a:off x="1033153" y="1426788"/>
            <a:ext cx="8375072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SJN consistently provides lower waiting and turnaround times compared to FCFS and RR.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Round Robin is effective for time-sharing but may lead to higher waiting times in some scenarios.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short jobs, prioritize SJN; for time-sharing environments, consider RR with an optimal quantum.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Suggest exploring hybrid algorithms for future work.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5519" y="588779"/>
            <a:ext cx="90361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83C5F-E074-8B42-785B-23CDD088D8D4}"/>
              </a:ext>
            </a:extLst>
          </p:cNvPr>
          <p:cNvSpPr txBox="1"/>
          <p:nvPr/>
        </p:nvSpPr>
        <p:spPr>
          <a:xfrm>
            <a:off x="1163782" y="1454543"/>
            <a:ext cx="8541326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 simulating real-world scenarios (e.g., varying burst times and arrival patterns).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Assumptions made regarding process characteristics (e.g., all processes arrive at time zero).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on Findings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may not fully represent performance in all real-world applications.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should consider context-specific factors.</a:t>
            </a:r>
          </a:p>
        </p:txBody>
      </p:sp>
    </p:spTree>
    <p:extLst>
      <p:ext uri="{BB962C8B-B14F-4D97-AF65-F5344CB8AC3E}">
        <p14:creationId xmlns:p14="http://schemas.microsoft.com/office/powerpoint/2010/main" val="11808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5519" y="588779"/>
            <a:ext cx="90361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B6B83-B2A5-82A8-35C3-B7EB29CB420A}"/>
              </a:ext>
            </a:extLst>
          </p:cNvPr>
          <p:cNvSpPr txBox="1"/>
          <p:nvPr/>
        </p:nvSpPr>
        <p:spPr>
          <a:xfrm>
            <a:off x="1246909" y="1422784"/>
            <a:ext cx="8291945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 Research Suggestions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Investigate additional algorithms like Multilevel Queue Scheduling and their performance.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adaptive scheduling algorithms that can change based on workload.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Applications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cloud computing, real-time systems, and gaming to enhance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88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5519" y="588779"/>
            <a:ext cx="90361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0E3E-3068-3F27-DF4E-0076825E743C}"/>
              </a:ext>
            </a:extLst>
          </p:cNvPr>
          <p:cNvSpPr txBox="1"/>
          <p:nvPr/>
        </p:nvSpPr>
        <p:spPr>
          <a:xfrm>
            <a:off x="1385519" y="1430931"/>
            <a:ext cx="10026668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IN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CPU Scheduling Algorithms</a:t>
            </a:r>
            <a:b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u="none" strike="noStrike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endParaRPr lang="en-IN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 Exchange - What are the different CPU scheduling algorithms?</a:t>
            </a:r>
            <a:b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Computer Science Stack Exchange</a:t>
            </a:r>
            <a:endParaRPr lang="en-IN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ResearchGate - A Comparative Analysis of CPU Scheduling Algorithms</a:t>
            </a:r>
            <a:b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ResearchGate</a:t>
            </a:r>
            <a:endParaRPr lang="en-IN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TutorialsPoint - CPU Scheduling</a:t>
            </a:r>
            <a:b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TutorialsPoint</a:t>
            </a:r>
            <a:endParaRPr lang="en-IN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Xplore - A Review of CPU Scheduling Algorithms in Operating Systems</a:t>
            </a:r>
            <a:b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IEEE Xplore</a:t>
            </a:r>
            <a:endParaRPr lang="en-IN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82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85520" y="315394"/>
            <a:ext cx="903615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SIMATS ENGINEERING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SAVEETHA INSTITUTE OF MEDICAL AND TECHNICAL SCIENCES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CHENNAI-602105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5520" y="1766068"/>
            <a:ext cx="915778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</a:p>
          <a:p>
            <a:pPr algn="ctr"/>
            <a:r>
              <a:rPr lang="en-US" sz="4800" b="1" i="0" dirty="0">
                <a:solidFill>
                  <a:srgbClr val="0D0D0D"/>
                </a:solidFill>
                <a:effectLst/>
                <a:latin typeface="ui-sans-serif"/>
              </a:rPr>
              <a:t>Invite Questions</a:t>
            </a:r>
            <a:r>
              <a:rPr lang="en-US" sz="4800" b="0" i="0" dirty="0">
                <a:solidFill>
                  <a:srgbClr val="0D0D0D"/>
                </a:solidFill>
                <a:effectLst/>
                <a:latin typeface="ui-sans-serif"/>
              </a:rPr>
              <a:t>: </a:t>
            </a:r>
            <a:r>
              <a:rPr lang="en-US" sz="4000" b="0" i="0" dirty="0">
                <a:solidFill>
                  <a:srgbClr val="0D0D0D"/>
                </a:solidFill>
                <a:effectLst/>
                <a:latin typeface="ui-sans-serif"/>
              </a:rPr>
              <a:t>Encourage the audience to engage with your findings.</a:t>
            </a:r>
          </a:p>
          <a:p>
            <a:pPr algn="ctr"/>
            <a:b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!!!</a:t>
            </a:r>
            <a:endParaRPr lang="en-IN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503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108864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177375"/>
            <a:ext cx="1519555" cy="1342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85520" y="457050"/>
            <a:ext cx="9036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1" y="1702435"/>
            <a:ext cx="12039600" cy="48736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Problem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Inefficient CPU scheduling can lead to increased waiting times and reduced system performance.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optimal resource management in multi-tasking environments.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compare the efficiency of different CPU scheduling algorithms: FCFS, SJN, and RR.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Goals and Scope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performance metrics like average waiting time, turnaround time, and throughput.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 analysis to three algorithms under a fixed set of processes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419860" y="515620"/>
            <a:ext cx="900176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&amp; Problem Statement</a:t>
            </a:r>
            <a:endParaRPr lang="en-US" alt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43251-F663-7C99-CFCB-57CD8A36F028}"/>
              </a:ext>
            </a:extLst>
          </p:cNvPr>
          <p:cNvSpPr txBox="1"/>
          <p:nvPr/>
        </p:nvSpPr>
        <p:spPr>
          <a:xfrm>
            <a:off x="866899" y="1911927"/>
            <a:ext cx="10533413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Context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 scheduling is critical in operating systems for resource allocation.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Historical perspective on scheduling algorithms and their evolution.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scheduling can improve user experience and system responsiveness.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Impacts performance in various applications, from servers to personal devices.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 and Hypothesis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CPU scheduling algorithm yields the lowest average waiting and turnaround times?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Hypothesis: Shorter job algorithms (like SJN) will outperform others in 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9860" y="515620"/>
            <a:ext cx="90017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ea typeface="Libre Baskerville" panose="02000000000000000000" pitchFamily="34" charset="-122"/>
                <a:cs typeface="Times New Roman" panose="02020603050405020304" pitchFamily="18" charset="0"/>
                <a:sym typeface="+mn-ea"/>
              </a:rPr>
              <a:t>Methodology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CAA4E-0248-E9D9-7924-6B120FDBC7FB}"/>
              </a:ext>
            </a:extLst>
          </p:cNvPr>
          <p:cNvSpPr txBox="1"/>
          <p:nvPr/>
        </p:nvSpPr>
        <p:spPr>
          <a:xfrm>
            <a:off x="486888" y="1549500"/>
            <a:ext cx="11454337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Approach/Strategy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analysis using simulated workloads.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metrics that indicate performance.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Libraries: Matplotlib for data visualization, NumPy for numerical analysis.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Analysis Methods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 various process arrival times and burst times.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performance metrics for each algorithm.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visualize results to draw conclusions.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0145" y="315393"/>
            <a:ext cx="891152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000" b="1" dirty="0">
                <a:latin typeface="Times New Roman" panose="02020603050405020304" pitchFamily="18" charset="0"/>
                <a:ea typeface="Libre Baskerville" panose="02000000000000000000" pitchFamily="34" charset="-122"/>
                <a:cs typeface="Times New Roman" panose="02020603050405020304" pitchFamily="18" charset="0"/>
                <a:sym typeface="+mn-ea"/>
              </a:rPr>
              <a:t>Literature Review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Libre Baskerville" panose="020000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D25ED-DDBA-168E-4C3E-F3E3388958F2}"/>
              </a:ext>
            </a:extLst>
          </p:cNvPr>
          <p:cNvSpPr txBox="1"/>
          <p:nvPr/>
        </p:nvSpPr>
        <p:spPr>
          <a:xfrm>
            <a:off x="607543" y="1787006"/>
            <a:ext cx="1045028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Related Research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studies on CPU scheduling (e.g., historical comparisons, performance analyses).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 from various authors in the field of operating systems.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Gaps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comprehensive studies comparing multiple algorithms in a single framework.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for further research on hybrid scheduling approaches.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Contribution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provide a detailed comparison with a focus on real-world applicability.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5520" y="524362"/>
            <a:ext cx="92031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A0E18-2F3D-4CFD-EE81-0C9F25E5CEEB}"/>
              </a:ext>
            </a:extLst>
          </p:cNvPr>
          <p:cNvSpPr txBox="1"/>
          <p:nvPr/>
        </p:nvSpPr>
        <p:spPr>
          <a:xfrm>
            <a:off x="818147" y="1321689"/>
            <a:ext cx="8434449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Overview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Phases: Requirement gathering, design, coding, testing, and evaluation.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Iterative development approach to refine algorithms and results.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edge cases in process arrival and burst times.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accurate simulation of scheduling behavior.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 for large datasets.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8524" y="379011"/>
            <a:ext cx="9370142" cy="72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300"/>
              </a:lnSpc>
            </a:pPr>
            <a:r>
              <a:rPr lang="en-US" sz="4000" b="1" dirty="0">
                <a:latin typeface="Times New Roman" panose="02020603050405020304" pitchFamily="18" charset="0"/>
                <a:ea typeface="Libre Baskerville" panose="02000000000000000000" pitchFamily="34" charset="-122"/>
                <a:cs typeface="Times New Roman" panose="02020603050405020304" pitchFamily="18" charset="0"/>
                <a:sym typeface="+mn-ea"/>
              </a:rPr>
              <a:t>Results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Libre Baskerville" panose="020000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044D08-3994-5968-009F-7500F9D6B68D}"/>
              </a:ext>
            </a:extLst>
          </p:cNvPr>
          <p:cNvSpPr txBox="1"/>
          <p:nvPr/>
        </p:nvSpPr>
        <p:spPr>
          <a:xfrm>
            <a:off x="498764" y="1657784"/>
            <a:ext cx="8636329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Results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waiting times for FCFS, SJN, and RR.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Turnaround times and throughput metrics.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 scenarios where each algorithm performed best.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graphs comparing average waiting times.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 graphs illustrating turnaround times over different workloads.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D0AE50-2AB0-CC36-9879-20695646CC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3902" y="349614"/>
            <a:ext cx="1134745" cy="1342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A6B4BB-0AB9-6464-0FB1-6836495029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49614"/>
            <a:ext cx="1519555" cy="13423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2F686A-D42A-744C-8651-6A1CA76C89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E5848-344D-E153-51F4-8461EBC64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4791"/>
              </p:ext>
            </p:extLst>
          </p:nvPr>
        </p:nvGraphicFramePr>
        <p:xfrm>
          <a:off x="1468647" y="1692005"/>
          <a:ext cx="9666516" cy="3802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1086">
                  <a:extLst>
                    <a:ext uri="{9D8B030D-6E8A-4147-A177-3AD203B41FA5}">
                      <a16:colId xmlns:a16="http://schemas.microsoft.com/office/drawing/2014/main" val="2507276047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247462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615065494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52449020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350850261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4096529455"/>
                    </a:ext>
                  </a:extLst>
                </a:gridCol>
              </a:tblGrid>
              <a:tr h="2084730"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 ID</a:t>
                      </a:r>
                      <a:endParaRPr lang="en-I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Burst Time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 Time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FCFS Waiting Time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SJN Waiting Time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 Waiting Time (Quantum = 2)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39352092"/>
                  </a:ext>
                </a:extLst>
              </a:tr>
              <a:tr h="510512"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I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02639896"/>
                  </a:ext>
                </a:extLst>
              </a:tr>
              <a:tr h="510512"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78302039"/>
                  </a:ext>
                </a:extLst>
              </a:tr>
              <a:tr h="510512"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5010088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6EA070-DBEA-2600-099D-0350B357C79D}"/>
              </a:ext>
            </a:extLst>
          </p:cNvPr>
          <p:cNvSpPr txBox="1"/>
          <p:nvPr/>
        </p:nvSpPr>
        <p:spPr>
          <a:xfrm>
            <a:off x="2810988" y="562359"/>
            <a:ext cx="6570023" cy="710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300"/>
              </a:lnSpc>
            </a:pPr>
            <a:r>
              <a:rPr lang="en-US" sz="3600" b="1" dirty="0">
                <a:latin typeface="Times New Roman" panose="02020603050405020304" pitchFamily="18" charset="0"/>
                <a:ea typeface="Libre Baskerville" panose="02000000000000000000" pitchFamily="34" charset="-122"/>
                <a:cs typeface="Times New Roman" panose="02020603050405020304" pitchFamily="18" charset="0"/>
                <a:sym typeface="+mn-ea"/>
              </a:rPr>
              <a:t>Results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ea typeface="Libre Baskerville" panose="020000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7F940-65A4-956A-DC35-0B66510F2CA2}"/>
              </a:ext>
            </a:extLst>
          </p:cNvPr>
          <p:cNvSpPr txBox="1"/>
          <p:nvPr/>
        </p:nvSpPr>
        <p:spPr>
          <a:xfrm>
            <a:off x="4881832" y="5750674"/>
            <a:ext cx="2694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 Scenario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656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0A3517-6445-04F2-C31C-F90B79E774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3902" y="349614"/>
            <a:ext cx="1134745" cy="1342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E1B3C8-CD03-472D-179F-F49154A2B1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CCA8E0-CB86-D48D-D020-0DEACCBC5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4732"/>
              </p:ext>
            </p:extLst>
          </p:nvPr>
        </p:nvGraphicFramePr>
        <p:xfrm>
          <a:off x="1256804" y="1888176"/>
          <a:ext cx="9678392" cy="3338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9598">
                  <a:extLst>
                    <a:ext uri="{9D8B030D-6E8A-4147-A177-3AD203B41FA5}">
                      <a16:colId xmlns:a16="http://schemas.microsoft.com/office/drawing/2014/main" val="4196872061"/>
                    </a:ext>
                  </a:extLst>
                </a:gridCol>
                <a:gridCol w="2419598">
                  <a:extLst>
                    <a:ext uri="{9D8B030D-6E8A-4147-A177-3AD203B41FA5}">
                      <a16:colId xmlns:a16="http://schemas.microsoft.com/office/drawing/2014/main" val="1502487917"/>
                    </a:ext>
                  </a:extLst>
                </a:gridCol>
                <a:gridCol w="2419598">
                  <a:extLst>
                    <a:ext uri="{9D8B030D-6E8A-4147-A177-3AD203B41FA5}">
                      <a16:colId xmlns:a16="http://schemas.microsoft.com/office/drawing/2014/main" val="3495028625"/>
                    </a:ext>
                  </a:extLst>
                </a:gridCol>
                <a:gridCol w="2419598">
                  <a:extLst>
                    <a:ext uri="{9D8B030D-6E8A-4147-A177-3AD203B41FA5}">
                      <a16:colId xmlns:a16="http://schemas.microsoft.com/office/drawing/2014/main" val="3802241495"/>
                    </a:ext>
                  </a:extLst>
                </a:gridCol>
              </a:tblGrid>
              <a:tr h="620486"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Waiting Time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Turnaround Time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Throughput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131723256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First-Come, First-Served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ms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ms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 processes/ms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229466860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Shortest Job Next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ms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ms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processes/ms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442551898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Robin</a:t>
                      </a:r>
                      <a:endParaRPr lang="en-I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ms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ms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processes/</a:t>
                      </a:r>
                      <a:r>
                        <a:rPr lang="en-IN" sz="2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I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2640577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4435B2-0485-D706-29F9-972D8EE87811}"/>
              </a:ext>
            </a:extLst>
          </p:cNvPr>
          <p:cNvSpPr txBox="1"/>
          <p:nvPr/>
        </p:nvSpPr>
        <p:spPr>
          <a:xfrm>
            <a:off x="2752107" y="637455"/>
            <a:ext cx="6097978" cy="69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300"/>
              </a:lnSpc>
            </a:pPr>
            <a:r>
              <a:rPr lang="en-US" sz="3200" b="1">
                <a:latin typeface="Times New Roman" panose="02020603050405020304" pitchFamily="18" charset="0"/>
                <a:ea typeface="Libre Baskerville" panose="02000000000000000000" pitchFamily="34" charset="-122"/>
                <a:cs typeface="Times New Roman" panose="02020603050405020304" pitchFamily="18" charset="0"/>
                <a:sym typeface="+mn-ea"/>
              </a:rPr>
              <a:t>Results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ea typeface="Libre Baskerville" panose="020000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F78D9-2046-2F37-A646-AF1752AA0D95}"/>
              </a:ext>
            </a:extLst>
          </p:cNvPr>
          <p:cNvSpPr txBox="1"/>
          <p:nvPr/>
        </p:nvSpPr>
        <p:spPr>
          <a:xfrm>
            <a:off x="4480958" y="5547829"/>
            <a:ext cx="2929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Summary of Result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897453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781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ui-sans-serif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Puneeth Raj</dc:creator>
  <cp:lastModifiedBy>Kolle Himasree</cp:lastModifiedBy>
  <cp:revision>5</cp:revision>
  <dcterms:created xsi:type="dcterms:W3CDTF">2025-03-01T06:17:00Z</dcterms:created>
  <dcterms:modified xsi:type="dcterms:W3CDTF">2025-03-19T08:47:52Z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47F547DE060948FFA1F1FC49A6DDFBB9_12</vt:lpwstr>
  </property>
  <property fmtid="{D5CDD505-2E9C-101B-9397-08002B2CF9AE}" pid="3" name="KSOProductBuildVer">
    <vt:lpwstr>1033-12.2.0.20326</vt:lpwstr>
  </property>
</Properties>
</file>