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73" r:id="rId4"/>
    <p:sldId id="280" r:id="rId5"/>
    <p:sldId id="281" r:id="rId6"/>
    <p:sldId id="259" r:id="rId7"/>
    <p:sldId id="261" r:id="rId8"/>
    <p:sldId id="262" r:id="rId9"/>
    <p:sldId id="285" r:id="rId10"/>
    <p:sldId id="287" r:id="rId11"/>
    <p:sldId id="274" r:id="rId12"/>
    <p:sldId id="282" r:id="rId13"/>
    <p:sldId id="275" r:id="rId14"/>
    <p:sldId id="283" r:id="rId15"/>
    <p:sldId id="284" r:id="rId16"/>
    <p:sldId id="276" r:id="rId17"/>
    <p:sldId id="277" r:id="rId18"/>
    <p:sldId id="264" r:id="rId19"/>
    <p:sldId id="278" r:id="rId20"/>
    <p:sldId id="279"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p:scale>
          <a:sx n="111" d="100"/>
          <a:sy n="111" d="100"/>
        </p:scale>
        <p:origin x="-232"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A6AED-831F-4F7D-B81B-2BFCC065B4CC}" type="datetimeFigureOut">
              <a:rPr lang="en-US" smtClean="0"/>
              <a:t>5/3/20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14AB9-C608-4A48-9C7F-C424588A3B76}" type="slidenum">
              <a:rPr lang="en-US" smtClean="0"/>
              <a:t>‹#›</a:t>
            </a:fld>
            <a:endParaRPr lang="en-US"/>
          </a:p>
        </p:txBody>
      </p:sp>
    </p:spTree>
    <p:extLst>
      <p:ext uri="{BB962C8B-B14F-4D97-AF65-F5344CB8AC3E}">
        <p14:creationId xmlns:p14="http://schemas.microsoft.com/office/powerpoint/2010/main" val="168305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16D6-CDB6-4B3C-B685-DB4B6A71E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1A1FFE-35B0-4BB1-AEBF-455A7F7CB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7AC2A3-A8DF-440C-BB38-70D35D150177}"/>
              </a:ext>
            </a:extLst>
          </p:cNvPr>
          <p:cNvSpPr>
            <a:spLocks noGrp="1"/>
          </p:cNvSpPr>
          <p:nvPr>
            <p:ph type="dt" sz="half" idx="10"/>
          </p:nvPr>
        </p:nvSpPr>
        <p:spPr/>
        <p:txBody>
          <a:bodyPr/>
          <a:lstStyle/>
          <a:p>
            <a:fld id="{C8F79754-1EAD-4D96-8B1F-FFEFCD4DC64C}" type="datetime1">
              <a:rPr lang="en-US" smtClean="0"/>
              <a:t>5/3/20</a:t>
            </a:fld>
            <a:endParaRPr lang="en-US"/>
          </a:p>
        </p:txBody>
      </p:sp>
      <p:sp>
        <p:nvSpPr>
          <p:cNvPr id="5" name="Footer Placeholder 4">
            <a:extLst>
              <a:ext uri="{FF2B5EF4-FFF2-40B4-BE49-F238E27FC236}">
                <a16:creationId xmlns:a16="http://schemas.microsoft.com/office/drawing/2014/main" id="{E12671A7-7E1D-4C99-9E3E-AE5364101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1D313-5662-469B-92EE-A87A1667A078}"/>
              </a:ext>
            </a:extLst>
          </p:cNvPr>
          <p:cNvSpPr>
            <a:spLocks noGrp="1"/>
          </p:cNvSpPr>
          <p:nvPr>
            <p:ph type="sldNum" sz="quarter" idx="12"/>
          </p:nvPr>
        </p:nvSpPr>
        <p:spPr/>
        <p:txBody>
          <a:bodyPr/>
          <a:lstStyle/>
          <a:p>
            <a:fld id="{2E434900-A286-4673-89F5-9AD3A4FFA0D5}" type="slidenum">
              <a:rPr lang="en-US" smtClean="0"/>
              <a:t>‹#›</a:t>
            </a:fld>
            <a:endParaRPr lang="en-US"/>
          </a:p>
        </p:txBody>
      </p:sp>
    </p:spTree>
    <p:extLst>
      <p:ext uri="{BB962C8B-B14F-4D97-AF65-F5344CB8AC3E}">
        <p14:creationId xmlns:p14="http://schemas.microsoft.com/office/powerpoint/2010/main" val="25117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4E15-E156-4912-A0F5-8EF09FDAF3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652D3-13BD-4229-8F96-739DB07B54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7CB1A-F6A4-4509-A7DE-078517141961}"/>
              </a:ext>
            </a:extLst>
          </p:cNvPr>
          <p:cNvSpPr>
            <a:spLocks noGrp="1"/>
          </p:cNvSpPr>
          <p:nvPr>
            <p:ph type="dt" sz="half" idx="10"/>
          </p:nvPr>
        </p:nvSpPr>
        <p:spPr/>
        <p:txBody>
          <a:bodyPr/>
          <a:lstStyle/>
          <a:p>
            <a:fld id="{08AC6B06-0A3C-48D5-B14C-148CAA6DE177}" type="datetime1">
              <a:rPr lang="en-US" smtClean="0"/>
              <a:t>5/3/20</a:t>
            </a:fld>
            <a:endParaRPr lang="en-US"/>
          </a:p>
        </p:txBody>
      </p:sp>
      <p:sp>
        <p:nvSpPr>
          <p:cNvPr id="5" name="Footer Placeholder 4">
            <a:extLst>
              <a:ext uri="{FF2B5EF4-FFF2-40B4-BE49-F238E27FC236}">
                <a16:creationId xmlns:a16="http://schemas.microsoft.com/office/drawing/2014/main" id="{5B32B0BD-D175-4633-8A1E-6BE51C2F9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98871-DD8D-4A6A-BD22-58E049C1EC03}"/>
              </a:ext>
            </a:extLst>
          </p:cNvPr>
          <p:cNvSpPr>
            <a:spLocks noGrp="1"/>
          </p:cNvSpPr>
          <p:nvPr>
            <p:ph type="sldNum" sz="quarter" idx="12"/>
          </p:nvPr>
        </p:nvSpPr>
        <p:spPr/>
        <p:txBody>
          <a:bodyPr/>
          <a:lstStyle/>
          <a:p>
            <a:fld id="{2E434900-A286-4673-89F5-9AD3A4FFA0D5}" type="slidenum">
              <a:rPr lang="en-US" smtClean="0"/>
              <a:t>‹#›</a:t>
            </a:fld>
            <a:endParaRPr lang="en-US"/>
          </a:p>
        </p:txBody>
      </p:sp>
    </p:spTree>
    <p:extLst>
      <p:ext uri="{BB962C8B-B14F-4D97-AF65-F5344CB8AC3E}">
        <p14:creationId xmlns:p14="http://schemas.microsoft.com/office/powerpoint/2010/main" val="339618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6E9340-8623-4E65-A766-15EFE46268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6B4E2-D6AE-4EF6-8E82-A75EE55D1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9B478-CAC0-4D55-A1A0-3833BE65C6C4}"/>
              </a:ext>
            </a:extLst>
          </p:cNvPr>
          <p:cNvSpPr>
            <a:spLocks noGrp="1"/>
          </p:cNvSpPr>
          <p:nvPr>
            <p:ph type="dt" sz="half" idx="10"/>
          </p:nvPr>
        </p:nvSpPr>
        <p:spPr/>
        <p:txBody>
          <a:bodyPr/>
          <a:lstStyle/>
          <a:p>
            <a:fld id="{2E955589-9AC1-47CB-918D-6052A2782FB5}" type="datetime1">
              <a:rPr lang="en-US" smtClean="0"/>
              <a:t>5/3/20</a:t>
            </a:fld>
            <a:endParaRPr lang="en-US"/>
          </a:p>
        </p:txBody>
      </p:sp>
      <p:sp>
        <p:nvSpPr>
          <p:cNvPr id="5" name="Footer Placeholder 4">
            <a:extLst>
              <a:ext uri="{FF2B5EF4-FFF2-40B4-BE49-F238E27FC236}">
                <a16:creationId xmlns:a16="http://schemas.microsoft.com/office/drawing/2014/main" id="{019B2BDD-B0CD-4313-8DEB-32C00F7F2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356D9-C67F-4ECA-AE2F-78B5B7FB2C5C}"/>
              </a:ext>
            </a:extLst>
          </p:cNvPr>
          <p:cNvSpPr>
            <a:spLocks noGrp="1"/>
          </p:cNvSpPr>
          <p:nvPr>
            <p:ph type="sldNum" sz="quarter" idx="12"/>
          </p:nvPr>
        </p:nvSpPr>
        <p:spPr/>
        <p:txBody>
          <a:bodyPr/>
          <a:lstStyle/>
          <a:p>
            <a:fld id="{2E434900-A286-4673-89F5-9AD3A4FFA0D5}" type="slidenum">
              <a:rPr lang="en-US" smtClean="0"/>
              <a:t>‹#›</a:t>
            </a:fld>
            <a:endParaRPr lang="en-US"/>
          </a:p>
        </p:txBody>
      </p:sp>
    </p:spTree>
    <p:extLst>
      <p:ext uri="{BB962C8B-B14F-4D97-AF65-F5344CB8AC3E}">
        <p14:creationId xmlns:p14="http://schemas.microsoft.com/office/powerpoint/2010/main" val="195404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579C-3EE6-44B1-A60C-D5601B17D1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9751FB-3F32-40BA-86DC-3AC03E10D9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66EC9-F5A8-4D45-9495-6EB208ADAD72}"/>
              </a:ext>
            </a:extLst>
          </p:cNvPr>
          <p:cNvSpPr>
            <a:spLocks noGrp="1"/>
          </p:cNvSpPr>
          <p:nvPr>
            <p:ph type="dt" sz="half" idx="10"/>
          </p:nvPr>
        </p:nvSpPr>
        <p:spPr/>
        <p:txBody>
          <a:bodyPr/>
          <a:lstStyle/>
          <a:p>
            <a:fld id="{147CD6E2-1ACA-4BC3-A0EF-616542BF1208}" type="datetime1">
              <a:rPr lang="en-US" smtClean="0"/>
              <a:t>5/3/20</a:t>
            </a:fld>
            <a:endParaRPr lang="en-US"/>
          </a:p>
        </p:txBody>
      </p:sp>
      <p:sp>
        <p:nvSpPr>
          <p:cNvPr id="5" name="Footer Placeholder 4">
            <a:extLst>
              <a:ext uri="{FF2B5EF4-FFF2-40B4-BE49-F238E27FC236}">
                <a16:creationId xmlns:a16="http://schemas.microsoft.com/office/drawing/2014/main" id="{027A2252-F3FF-41A5-B1D8-3368850D0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830B6-B3C7-40DE-91C0-9A3D1D646FCC}"/>
              </a:ext>
            </a:extLst>
          </p:cNvPr>
          <p:cNvSpPr>
            <a:spLocks noGrp="1"/>
          </p:cNvSpPr>
          <p:nvPr>
            <p:ph type="sldNum" sz="quarter" idx="12"/>
          </p:nvPr>
        </p:nvSpPr>
        <p:spPr/>
        <p:txBody>
          <a:bodyPr/>
          <a:lstStyle/>
          <a:p>
            <a:fld id="{2E434900-A286-4673-89F5-9AD3A4FFA0D5}" type="slidenum">
              <a:rPr lang="en-US" smtClean="0"/>
              <a:t>‹#›</a:t>
            </a:fld>
            <a:endParaRPr lang="en-US"/>
          </a:p>
        </p:txBody>
      </p:sp>
    </p:spTree>
    <p:extLst>
      <p:ext uri="{BB962C8B-B14F-4D97-AF65-F5344CB8AC3E}">
        <p14:creationId xmlns:p14="http://schemas.microsoft.com/office/powerpoint/2010/main" val="66657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966E6-976B-4B2C-9D7E-69FB419E7D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D0C7D6-E377-40BB-8766-D9A9FA45CB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8AE2CD-D93A-484A-825E-0A05FD0DA972}"/>
              </a:ext>
            </a:extLst>
          </p:cNvPr>
          <p:cNvSpPr>
            <a:spLocks noGrp="1"/>
          </p:cNvSpPr>
          <p:nvPr>
            <p:ph type="dt" sz="half" idx="10"/>
          </p:nvPr>
        </p:nvSpPr>
        <p:spPr/>
        <p:txBody>
          <a:bodyPr/>
          <a:lstStyle/>
          <a:p>
            <a:fld id="{69F7E996-7426-4F81-A7FA-30242BA64F04}" type="datetime1">
              <a:rPr lang="en-US" smtClean="0"/>
              <a:t>5/3/20</a:t>
            </a:fld>
            <a:endParaRPr lang="en-US"/>
          </a:p>
        </p:txBody>
      </p:sp>
      <p:sp>
        <p:nvSpPr>
          <p:cNvPr id="5" name="Footer Placeholder 4">
            <a:extLst>
              <a:ext uri="{FF2B5EF4-FFF2-40B4-BE49-F238E27FC236}">
                <a16:creationId xmlns:a16="http://schemas.microsoft.com/office/drawing/2014/main" id="{4371E1D6-D6FB-4ACC-A37D-CF9E31ED2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2AA19-E50F-49F8-8E17-70358AB49CDF}"/>
              </a:ext>
            </a:extLst>
          </p:cNvPr>
          <p:cNvSpPr>
            <a:spLocks noGrp="1"/>
          </p:cNvSpPr>
          <p:nvPr>
            <p:ph type="sldNum" sz="quarter" idx="12"/>
          </p:nvPr>
        </p:nvSpPr>
        <p:spPr/>
        <p:txBody>
          <a:bodyPr/>
          <a:lstStyle/>
          <a:p>
            <a:fld id="{2E434900-A286-4673-89F5-9AD3A4FFA0D5}" type="slidenum">
              <a:rPr lang="en-US" smtClean="0"/>
              <a:t>‹#›</a:t>
            </a:fld>
            <a:endParaRPr lang="en-US"/>
          </a:p>
        </p:txBody>
      </p:sp>
    </p:spTree>
    <p:extLst>
      <p:ext uri="{BB962C8B-B14F-4D97-AF65-F5344CB8AC3E}">
        <p14:creationId xmlns:p14="http://schemas.microsoft.com/office/powerpoint/2010/main" val="2881788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AF83-3DAF-41BE-B9E6-4D3E79801A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D4D282-32F1-4773-8BEE-23178F0669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B82103-0AD5-4EE9-8429-C84226C9C8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FD3135-861F-47FC-8F75-C37A5F213064}"/>
              </a:ext>
            </a:extLst>
          </p:cNvPr>
          <p:cNvSpPr>
            <a:spLocks noGrp="1"/>
          </p:cNvSpPr>
          <p:nvPr>
            <p:ph type="dt" sz="half" idx="10"/>
          </p:nvPr>
        </p:nvSpPr>
        <p:spPr/>
        <p:txBody>
          <a:bodyPr/>
          <a:lstStyle/>
          <a:p>
            <a:fld id="{4842FA22-D2E8-4EF8-A34F-A82B8D0D92E2}" type="datetime1">
              <a:rPr lang="en-US" smtClean="0"/>
              <a:t>5/3/20</a:t>
            </a:fld>
            <a:endParaRPr lang="en-US"/>
          </a:p>
        </p:txBody>
      </p:sp>
      <p:sp>
        <p:nvSpPr>
          <p:cNvPr id="6" name="Footer Placeholder 5">
            <a:extLst>
              <a:ext uri="{FF2B5EF4-FFF2-40B4-BE49-F238E27FC236}">
                <a16:creationId xmlns:a16="http://schemas.microsoft.com/office/drawing/2014/main" id="{83C26FD5-8677-41DE-A48B-791A998836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12339-1EE3-4823-A6A2-449CEEC33282}"/>
              </a:ext>
            </a:extLst>
          </p:cNvPr>
          <p:cNvSpPr>
            <a:spLocks noGrp="1"/>
          </p:cNvSpPr>
          <p:nvPr>
            <p:ph type="sldNum" sz="quarter" idx="12"/>
          </p:nvPr>
        </p:nvSpPr>
        <p:spPr/>
        <p:txBody>
          <a:bodyPr/>
          <a:lstStyle/>
          <a:p>
            <a:fld id="{2E434900-A286-4673-89F5-9AD3A4FFA0D5}" type="slidenum">
              <a:rPr lang="en-US" smtClean="0"/>
              <a:t>‹#›</a:t>
            </a:fld>
            <a:endParaRPr lang="en-US"/>
          </a:p>
        </p:txBody>
      </p:sp>
    </p:spTree>
    <p:extLst>
      <p:ext uri="{BB962C8B-B14F-4D97-AF65-F5344CB8AC3E}">
        <p14:creationId xmlns:p14="http://schemas.microsoft.com/office/powerpoint/2010/main" val="54951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C8D5-926B-4F17-8993-E8D11A686D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4043D3-2BE0-4E8F-97A9-29BD940443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F05309-F596-4B14-8113-6189417FE0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B2A044-A731-43FA-870D-DE232CE99A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9FBA4C-83EC-437B-A175-56F0B34BD5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93092-7858-43A3-BCDD-16CC5666B39C}"/>
              </a:ext>
            </a:extLst>
          </p:cNvPr>
          <p:cNvSpPr>
            <a:spLocks noGrp="1"/>
          </p:cNvSpPr>
          <p:nvPr>
            <p:ph type="dt" sz="half" idx="10"/>
          </p:nvPr>
        </p:nvSpPr>
        <p:spPr/>
        <p:txBody>
          <a:bodyPr/>
          <a:lstStyle/>
          <a:p>
            <a:fld id="{E990D02C-CAD6-4C74-A225-4C42BDA33A39}" type="datetime1">
              <a:rPr lang="en-US" smtClean="0"/>
              <a:t>5/3/20</a:t>
            </a:fld>
            <a:endParaRPr lang="en-US"/>
          </a:p>
        </p:txBody>
      </p:sp>
      <p:sp>
        <p:nvSpPr>
          <p:cNvPr id="8" name="Footer Placeholder 7">
            <a:extLst>
              <a:ext uri="{FF2B5EF4-FFF2-40B4-BE49-F238E27FC236}">
                <a16:creationId xmlns:a16="http://schemas.microsoft.com/office/drawing/2014/main" id="{9D96354A-3222-42FC-B96B-8A430FF1B5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295877-5BBB-4208-9885-DD6273320027}"/>
              </a:ext>
            </a:extLst>
          </p:cNvPr>
          <p:cNvSpPr>
            <a:spLocks noGrp="1"/>
          </p:cNvSpPr>
          <p:nvPr>
            <p:ph type="sldNum" sz="quarter" idx="12"/>
          </p:nvPr>
        </p:nvSpPr>
        <p:spPr/>
        <p:txBody>
          <a:bodyPr/>
          <a:lstStyle/>
          <a:p>
            <a:fld id="{2E434900-A286-4673-89F5-9AD3A4FFA0D5}" type="slidenum">
              <a:rPr lang="en-US" smtClean="0"/>
              <a:t>‹#›</a:t>
            </a:fld>
            <a:endParaRPr lang="en-US"/>
          </a:p>
        </p:txBody>
      </p:sp>
    </p:spTree>
    <p:extLst>
      <p:ext uri="{BB962C8B-B14F-4D97-AF65-F5344CB8AC3E}">
        <p14:creationId xmlns:p14="http://schemas.microsoft.com/office/powerpoint/2010/main" val="275835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AF7B-D5CE-4311-9672-9F4FADE15E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E2840F-FD8C-4D30-A615-B6E474411A60}"/>
              </a:ext>
            </a:extLst>
          </p:cNvPr>
          <p:cNvSpPr>
            <a:spLocks noGrp="1"/>
          </p:cNvSpPr>
          <p:nvPr>
            <p:ph type="dt" sz="half" idx="10"/>
          </p:nvPr>
        </p:nvSpPr>
        <p:spPr/>
        <p:txBody>
          <a:bodyPr/>
          <a:lstStyle/>
          <a:p>
            <a:fld id="{E15CAA69-3C8D-44AC-9F35-5EDE15D4487F}" type="datetime1">
              <a:rPr lang="en-US" smtClean="0"/>
              <a:t>5/3/20</a:t>
            </a:fld>
            <a:endParaRPr lang="en-US"/>
          </a:p>
        </p:txBody>
      </p:sp>
      <p:sp>
        <p:nvSpPr>
          <p:cNvPr id="4" name="Footer Placeholder 3">
            <a:extLst>
              <a:ext uri="{FF2B5EF4-FFF2-40B4-BE49-F238E27FC236}">
                <a16:creationId xmlns:a16="http://schemas.microsoft.com/office/drawing/2014/main" id="{CD633F89-E7F1-4CBD-B2E4-DD85EF014A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EF7E41-E15A-4EF4-858F-D791898749D9}"/>
              </a:ext>
            </a:extLst>
          </p:cNvPr>
          <p:cNvSpPr>
            <a:spLocks noGrp="1"/>
          </p:cNvSpPr>
          <p:nvPr>
            <p:ph type="sldNum" sz="quarter" idx="12"/>
          </p:nvPr>
        </p:nvSpPr>
        <p:spPr/>
        <p:txBody>
          <a:bodyPr/>
          <a:lstStyle/>
          <a:p>
            <a:fld id="{2E434900-A286-4673-89F5-9AD3A4FFA0D5}" type="slidenum">
              <a:rPr lang="en-US" smtClean="0"/>
              <a:t>‹#›</a:t>
            </a:fld>
            <a:endParaRPr lang="en-US"/>
          </a:p>
        </p:txBody>
      </p:sp>
    </p:spTree>
    <p:extLst>
      <p:ext uri="{BB962C8B-B14F-4D97-AF65-F5344CB8AC3E}">
        <p14:creationId xmlns:p14="http://schemas.microsoft.com/office/powerpoint/2010/main" val="320872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E21EB8-713D-454D-A181-2DE9D24D7D5E}"/>
              </a:ext>
            </a:extLst>
          </p:cNvPr>
          <p:cNvSpPr>
            <a:spLocks noGrp="1"/>
          </p:cNvSpPr>
          <p:nvPr>
            <p:ph type="dt" sz="half" idx="10"/>
          </p:nvPr>
        </p:nvSpPr>
        <p:spPr/>
        <p:txBody>
          <a:bodyPr/>
          <a:lstStyle/>
          <a:p>
            <a:fld id="{67357650-B084-4ADA-8CA3-54FC0720ECDF}" type="datetime1">
              <a:rPr lang="en-US" smtClean="0"/>
              <a:t>5/3/20</a:t>
            </a:fld>
            <a:endParaRPr lang="en-US"/>
          </a:p>
        </p:txBody>
      </p:sp>
      <p:sp>
        <p:nvSpPr>
          <p:cNvPr id="3" name="Footer Placeholder 2">
            <a:extLst>
              <a:ext uri="{FF2B5EF4-FFF2-40B4-BE49-F238E27FC236}">
                <a16:creationId xmlns:a16="http://schemas.microsoft.com/office/drawing/2014/main" id="{8C513B93-7960-4439-B740-F2003DEC15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2486BF-C889-4197-A7FA-F63632548B13}"/>
              </a:ext>
            </a:extLst>
          </p:cNvPr>
          <p:cNvSpPr>
            <a:spLocks noGrp="1"/>
          </p:cNvSpPr>
          <p:nvPr>
            <p:ph type="sldNum" sz="quarter" idx="12"/>
          </p:nvPr>
        </p:nvSpPr>
        <p:spPr/>
        <p:txBody>
          <a:bodyPr/>
          <a:lstStyle/>
          <a:p>
            <a:fld id="{2E434900-A286-4673-89F5-9AD3A4FFA0D5}" type="slidenum">
              <a:rPr lang="en-US" smtClean="0"/>
              <a:t>‹#›</a:t>
            </a:fld>
            <a:endParaRPr lang="en-US"/>
          </a:p>
        </p:txBody>
      </p:sp>
    </p:spTree>
    <p:extLst>
      <p:ext uri="{BB962C8B-B14F-4D97-AF65-F5344CB8AC3E}">
        <p14:creationId xmlns:p14="http://schemas.microsoft.com/office/powerpoint/2010/main" val="111281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863C-D5F8-4513-B666-0339BCC56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5D9A2E-93E0-4066-9924-DE10EEE4A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19ED11-5129-4B1A-9210-9F9398152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D1970C-847F-4D8F-BD95-8BC082068C39}"/>
              </a:ext>
            </a:extLst>
          </p:cNvPr>
          <p:cNvSpPr>
            <a:spLocks noGrp="1"/>
          </p:cNvSpPr>
          <p:nvPr>
            <p:ph type="dt" sz="half" idx="10"/>
          </p:nvPr>
        </p:nvSpPr>
        <p:spPr/>
        <p:txBody>
          <a:bodyPr/>
          <a:lstStyle/>
          <a:p>
            <a:fld id="{3F96EB3A-CF5B-4B48-8DBA-102C8D1579FC}" type="datetime1">
              <a:rPr lang="en-US" smtClean="0"/>
              <a:t>5/3/20</a:t>
            </a:fld>
            <a:endParaRPr lang="en-US"/>
          </a:p>
        </p:txBody>
      </p:sp>
      <p:sp>
        <p:nvSpPr>
          <p:cNvPr id="6" name="Footer Placeholder 5">
            <a:extLst>
              <a:ext uri="{FF2B5EF4-FFF2-40B4-BE49-F238E27FC236}">
                <a16:creationId xmlns:a16="http://schemas.microsoft.com/office/drawing/2014/main" id="{035DD42E-6DAC-4868-B7E3-A77446A48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DF7A5-4B0F-4F2D-A29E-8173194C5F77}"/>
              </a:ext>
            </a:extLst>
          </p:cNvPr>
          <p:cNvSpPr>
            <a:spLocks noGrp="1"/>
          </p:cNvSpPr>
          <p:nvPr>
            <p:ph type="sldNum" sz="quarter" idx="12"/>
          </p:nvPr>
        </p:nvSpPr>
        <p:spPr/>
        <p:txBody>
          <a:bodyPr/>
          <a:lstStyle/>
          <a:p>
            <a:fld id="{2E434900-A286-4673-89F5-9AD3A4FFA0D5}" type="slidenum">
              <a:rPr lang="en-US" smtClean="0"/>
              <a:t>‹#›</a:t>
            </a:fld>
            <a:endParaRPr lang="en-US"/>
          </a:p>
        </p:txBody>
      </p:sp>
    </p:spTree>
    <p:extLst>
      <p:ext uri="{BB962C8B-B14F-4D97-AF65-F5344CB8AC3E}">
        <p14:creationId xmlns:p14="http://schemas.microsoft.com/office/powerpoint/2010/main" val="238643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4585C-1AB4-4BD3-BF31-B29161F1D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C2A347-7DBD-4288-BF5E-4F62A0ACD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D55250-59DC-49E1-A630-5060B224F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AE672-0BDE-4EFB-B2EB-8CF01980BD71}"/>
              </a:ext>
            </a:extLst>
          </p:cNvPr>
          <p:cNvSpPr>
            <a:spLocks noGrp="1"/>
          </p:cNvSpPr>
          <p:nvPr>
            <p:ph type="dt" sz="half" idx="10"/>
          </p:nvPr>
        </p:nvSpPr>
        <p:spPr/>
        <p:txBody>
          <a:bodyPr/>
          <a:lstStyle/>
          <a:p>
            <a:fld id="{1CDEE1B0-F4E7-4190-A210-0865662698C4}" type="datetime1">
              <a:rPr lang="en-US" smtClean="0"/>
              <a:t>5/3/20</a:t>
            </a:fld>
            <a:endParaRPr lang="en-US"/>
          </a:p>
        </p:txBody>
      </p:sp>
      <p:sp>
        <p:nvSpPr>
          <p:cNvPr id="6" name="Footer Placeholder 5">
            <a:extLst>
              <a:ext uri="{FF2B5EF4-FFF2-40B4-BE49-F238E27FC236}">
                <a16:creationId xmlns:a16="http://schemas.microsoft.com/office/drawing/2014/main" id="{E6C01C0D-AF8A-4ABA-9ABF-40C7F910D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46EA2-C08A-4642-8902-A49D44A65DEC}"/>
              </a:ext>
            </a:extLst>
          </p:cNvPr>
          <p:cNvSpPr>
            <a:spLocks noGrp="1"/>
          </p:cNvSpPr>
          <p:nvPr>
            <p:ph type="sldNum" sz="quarter" idx="12"/>
          </p:nvPr>
        </p:nvSpPr>
        <p:spPr/>
        <p:txBody>
          <a:bodyPr/>
          <a:lstStyle/>
          <a:p>
            <a:fld id="{2E434900-A286-4673-89F5-9AD3A4FFA0D5}" type="slidenum">
              <a:rPr lang="en-US" smtClean="0"/>
              <a:t>‹#›</a:t>
            </a:fld>
            <a:endParaRPr lang="en-US"/>
          </a:p>
        </p:txBody>
      </p:sp>
    </p:spTree>
    <p:extLst>
      <p:ext uri="{BB962C8B-B14F-4D97-AF65-F5344CB8AC3E}">
        <p14:creationId xmlns:p14="http://schemas.microsoft.com/office/powerpoint/2010/main" val="117909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831947-A4E3-4DF8-84CA-16C877F5E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332A73-1149-45F5-8B12-5DE019105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414E9-E854-4112-B0CB-CFEA04376E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CD1C2-3E43-4A14-98BE-5CFD50A70001}" type="datetime1">
              <a:rPr lang="en-US" smtClean="0"/>
              <a:t>5/3/20</a:t>
            </a:fld>
            <a:endParaRPr lang="en-US"/>
          </a:p>
        </p:txBody>
      </p:sp>
      <p:sp>
        <p:nvSpPr>
          <p:cNvPr id="5" name="Footer Placeholder 4">
            <a:extLst>
              <a:ext uri="{FF2B5EF4-FFF2-40B4-BE49-F238E27FC236}">
                <a16:creationId xmlns:a16="http://schemas.microsoft.com/office/drawing/2014/main" id="{6F8EDD77-269F-4825-A0F3-49DED498D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F03C1D-C5AF-4943-8A73-CE340A0DD4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34900-A286-4673-89F5-9AD3A4FFA0D5}" type="slidenum">
              <a:rPr lang="en-US" smtClean="0"/>
              <a:t>‹#›</a:t>
            </a:fld>
            <a:endParaRPr lang="en-US"/>
          </a:p>
        </p:txBody>
      </p:sp>
    </p:spTree>
    <p:extLst>
      <p:ext uri="{BB962C8B-B14F-4D97-AF65-F5344CB8AC3E}">
        <p14:creationId xmlns:p14="http://schemas.microsoft.com/office/powerpoint/2010/main" val="805222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author/37085351054" TargetMode="External"/><Relationship Id="rId2" Type="http://schemas.openxmlformats.org/officeDocument/2006/relationships/hyperlink" Target="https://ieeexplore.ieee.org/author/38488456200" TargetMode="External"/><Relationship Id="rId1" Type="http://schemas.openxmlformats.org/officeDocument/2006/relationships/slideLayout" Target="../slideLayouts/slideLayout7.xml"/><Relationship Id="rId6" Type="http://schemas.openxmlformats.org/officeDocument/2006/relationships/hyperlink" Target="https://ieeexplore.ieee.org/author/37291948500" TargetMode="External"/><Relationship Id="rId5" Type="http://schemas.openxmlformats.org/officeDocument/2006/relationships/hyperlink" Target="https://ieeexplore.ieee.org/author/37085667172" TargetMode="External"/><Relationship Id="rId4" Type="http://schemas.openxmlformats.org/officeDocument/2006/relationships/hyperlink" Target="https://ieeexplore.ieee.org/author/37085396947"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document/8265380"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abstract/document/733403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30ECD50-3661-4C44-B873-7A7AC04729EB}"/>
              </a:ext>
            </a:extLst>
          </p:cNvPr>
          <p:cNvSpPr>
            <a:spLocks noGrp="1"/>
          </p:cNvSpPr>
          <p:nvPr>
            <p:ph type="ctrTitle"/>
          </p:nvPr>
        </p:nvSpPr>
        <p:spPr>
          <a:xfrm>
            <a:off x="1458153" y="498624"/>
            <a:ext cx="9144000" cy="1655762"/>
          </a:xfrm>
        </p:spPr>
        <p:txBody>
          <a:bodyPr>
            <a:noAutofit/>
          </a:bodyPr>
          <a:lstStyle/>
          <a:p>
            <a:r>
              <a:rPr lang="en-US" sz="2000" b="1" dirty="0"/>
              <a:t>The University of Texas at Arlington</a:t>
            </a:r>
            <a:br>
              <a:rPr lang="en-US" sz="2000" b="1" dirty="0"/>
            </a:br>
            <a:r>
              <a:rPr lang="en-US" sz="2000" b="1" dirty="0"/>
              <a:t>The Department of Computer Science and Engineering </a:t>
            </a:r>
            <a:br>
              <a:rPr lang="en-US" sz="2000" b="1" dirty="0"/>
            </a:br>
            <a:r>
              <a:rPr lang="en-US" sz="2000" b="1" dirty="0"/>
              <a:t>CSE 5369 – SPECIAL TOPICS IN INTELLIGENT SYSTEMS</a:t>
            </a:r>
            <a:br>
              <a:rPr lang="en-US" sz="2000" b="1" dirty="0"/>
            </a:br>
            <a:br>
              <a:rPr lang="en-US" sz="2000" b="1" dirty="0"/>
            </a:br>
            <a:endParaRPr lang="en-US" sz="2000" b="1" dirty="0"/>
          </a:p>
        </p:txBody>
      </p:sp>
      <p:sp>
        <p:nvSpPr>
          <p:cNvPr id="9" name="Subtitle 2">
            <a:extLst>
              <a:ext uri="{FF2B5EF4-FFF2-40B4-BE49-F238E27FC236}">
                <a16:creationId xmlns:a16="http://schemas.microsoft.com/office/drawing/2014/main" id="{60AECCB9-EF5A-4066-BA1F-554E05A74865}"/>
              </a:ext>
            </a:extLst>
          </p:cNvPr>
          <p:cNvSpPr>
            <a:spLocks noGrp="1"/>
          </p:cNvSpPr>
          <p:nvPr>
            <p:ph type="subTitle" idx="1"/>
          </p:nvPr>
        </p:nvSpPr>
        <p:spPr>
          <a:xfrm>
            <a:off x="67503" y="2154386"/>
            <a:ext cx="11925300" cy="2645838"/>
          </a:xfrm>
        </p:spPr>
        <p:txBody>
          <a:bodyPr>
            <a:normAutofit lnSpcReduction="10000"/>
          </a:bodyPr>
          <a:lstStyle/>
          <a:p>
            <a:r>
              <a:rPr lang="en-US" sz="4000" b="1" u="sng" dirty="0">
                <a:latin typeface="Times New Roman" panose="02020603050405020304" pitchFamily="18" charset="0"/>
                <a:cs typeface="Times New Roman" panose="02020603050405020304" pitchFamily="18" charset="0"/>
              </a:rPr>
              <a:t>Human Activity Recognition to assist </a:t>
            </a:r>
          </a:p>
          <a:p>
            <a:r>
              <a:rPr lang="en-US" sz="4000" b="1" u="sng" dirty="0">
                <a:latin typeface="Times New Roman" panose="02020603050405020304" pitchFamily="18" charset="0"/>
                <a:cs typeface="Times New Roman" panose="02020603050405020304" pitchFamily="18" charset="0"/>
              </a:rPr>
              <a:t>Elderly people</a:t>
            </a:r>
          </a:p>
          <a:p>
            <a:pPr algn="r"/>
            <a:endParaRPr lang="en-US" sz="2600" b="1" dirty="0"/>
          </a:p>
          <a:p>
            <a:pPr algn="r"/>
            <a:endParaRPr lang="en-US" sz="2600" b="1" dirty="0"/>
          </a:p>
          <a:p>
            <a:pPr algn="r"/>
            <a:r>
              <a:rPr lang="en-US" sz="2600" b="1" dirty="0"/>
              <a:t>	 PROJECT ITERATION: FINAL</a:t>
            </a:r>
            <a:endParaRPr lang="en-US" sz="4800" u="sng" dirty="0"/>
          </a:p>
        </p:txBody>
      </p:sp>
      <p:sp>
        <p:nvSpPr>
          <p:cNvPr id="10" name="TextBox 9">
            <a:extLst>
              <a:ext uri="{FF2B5EF4-FFF2-40B4-BE49-F238E27FC236}">
                <a16:creationId xmlns:a16="http://schemas.microsoft.com/office/drawing/2014/main" id="{ADA62A09-BC92-456C-94F8-6D44C92EA983}"/>
              </a:ext>
            </a:extLst>
          </p:cNvPr>
          <p:cNvSpPr txBox="1"/>
          <p:nvPr/>
        </p:nvSpPr>
        <p:spPr>
          <a:xfrm>
            <a:off x="7764116" y="5140861"/>
            <a:ext cx="4189344" cy="1323439"/>
          </a:xfrm>
          <a:prstGeom prst="rect">
            <a:avLst/>
          </a:prstGeom>
          <a:noFill/>
        </p:spPr>
        <p:txBody>
          <a:bodyPr wrap="square" rtlCol="0">
            <a:spAutoFit/>
          </a:bodyPr>
          <a:lstStyle/>
          <a:p>
            <a:pPr marL="342900" indent="-342900" algn="r">
              <a:buFontTx/>
              <a:buChar char="-"/>
            </a:pPr>
            <a:r>
              <a:rPr lang="en-US" sz="2000" b="1" dirty="0"/>
              <a:t>Geethika Lingamaneni</a:t>
            </a:r>
          </a:p>
          <a:p>
            <a:pPr marL="342900" indent="-342900" algn="r">
              <a:buFontTx/>
              <a:buChar char="-"/>
            </a:pPr>
            <a:r>
              <a:rPr lang="en-US" sz="2000" b="1" dirty="0"/>
              <a:t>Bhargavi Boppana</a:t>
            </a:r>
          </a:p>
          <a:p>
            <a:pPr marL="342900" indent="-342900" algn="r">
              <a:buFontTx/>
              <a:buChar char="-"/>
            </a:pPr>
            <a:r>
              <a:rPr lang="en-US" sz="2000" b="1" dirty="0"/>
              <a:t>Gayathri Gottipolu</a:t>
            </a:r>
          </a:p>
          <a:p>
            <a:pPr algn="r"/>
            <a:r>
              <a:rPr lang="en-US" sz="2000" b="1" dirty="0"/>
              <a:t>   </a:t>
            </a:r>
          </a:p>
        </p:txBody>
      </p:sp>
      <p:sp>
        <p:nvSpPr>
          <p:cNvPr id="2" name="Slide Number Placeholder 1">
            <a:extLst>
              <a:ext uri="{FF2B5EF4-FFF2-40B4-BE49-F238E27FC236}">
                <a16:creationId xmlns:a16="http://schemas.microsoft.com/office/drawing/2014/main" id="{70CAF576-66CB-4F75-8585-695E9D3ACF9D}"/>
              </a:ext>
            </a:extLst>
          </p:cNvPr>
          <p:cNvSpPr>
            <a:spLocks noGrp="1"/>
          </p:cNvSpPr>
          <p:nvPr>
            <p:ph type="sldNum" sz="quarter" idx="12"/>
          </p:nvPr>
        </p:nvSpPr>
        <p:spPr/>
        <p:txBody>
          <a:bodyPr/>
          <a:lstStyle/>
          <a:p>
            <a:fld id="{2E434900-A286-4673-89F5-9AD3A4FFA0D5}" type="slidenum">
              <a:rPr lang="en-US" smtClean="0"/>
              <a:t>1</a:t>
            </a:fld>
            <a:endParaRPr lang="en-US"/>
          </a:p>
        </p:txBody>
      </p:sp>
    </p:spTree>
    <p:extLst>
      <p:ext uri="{BB962C8B-B14F-4D97-AF65-F5344CB8AC3E}">
        <p14:creationId xmlns:p14="http://schemas.microsoft.com/office/powerpoint/2010/main" val="1214077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AACC-80B4-4A64-B625-95F78B0C614A}"/>
              </a:ext>
            </a:extLst>
          </p:cNvPr>
          <p:cNvSpPr>
            <a:spLocks noGrp="1"/>
          </p:cNvSpPr>
          <p:nvPr>
            <p:ph type="title"/>
          </p:nvPr>
        </p:nvSpPr>
        <p:spPr/>
        <p:txBody>
          <a:bodyPr/>
          <a:lstStyle/>
          <a:p>
            <a:r>
              <a:rPr lang="en-US" u="sng" dirty="0"/>
              <a:t>Continuation</a:t>
            </a:r>
            <a:r>
              <a:rPr lang="en-US" dirty="0"/>
              <a:t>:</a:t>
            </a:r>
          </a:p>
        </p:txBody>
      </p:sp>
      <p:sp>
        <p:nvSpPr>
          <p:cNvPr id="3" name="Content Placeholder 2">
            <a:extLst>
              <a:ext uri="{FF2B5EF4-FFF2-40B4-BE49-F238E27FC236}">
                <a16:creationId xmlns:a16="http://schemas.microsoft.com/office/drawing/2014/main" id="{A649BD37-BF7F-4DBB-ACF7-4BB2760EA455}"/>
              </a:ext>
            </a:extLst>
          </p:cNvPr>
          <p:cNvSpPr>
            <a:spLocks noGrp="1"/>
          </p:cNvSpPr>
          <p:nvPr>
            <p:ph idx="1"/>
          </p:nvPr>
        </p:nvSpPr>
        <p:spPr>
          <a:xfrm>
            <a:off x="686615" y="1810956"/>
            <a:ext cx="10515600" cy="4351338"/>
          </a:xfrm>
        </p:spPr>
        <p:txBody>
          <a:bodyPr>
            <a:normAutofit/>
          </a:bodyPr>
          <a:lstStyle/>
          <a:p>
            <a:r>
              <a:rPr lang="en-US" b="1" dirty="0"/>
              <a:t>GUI: </a:t>
            </a:r>
            <a:r>
              <a:rPr lang="en-US" dirty="0"/>
              <a:t>A GUI is built where it provides the following options</a:t>
            </a:r>
          </a:p>
          <a:p>
            <a:r>
              <a:rPr lang="en-US" dirty="0"/>
              <a:t> To start the webcam, </a:t>
            </a:r>
          </a:p>
          <a:p>
            <a:r>
              <a:rPr lang="en-US" dirty="0"/>
              <a:t>To display results of the models.</a:t>
            </a:r>
          </a:p>
          <a:p>
            <a:r>
              <a:rPr lang="en-US" dirty="0"/>
              <a:t> It also provides an option in the toolbar to set an alternate email address and reset to default address.</a:t>
            </a:r>
          </a:p>
        </p:txBody>
      </p:sp>
      <p:sp>
        <p:nvSpPr>
          <p:cNvPr id="4" name="Slide Number Placeholder 3">
            <a:extLst>
              <a:ext uri="{FF2B5EF4-FFF2-40B4-BE49-F238E27FC236}">
                <a16:creationId xmlns:a16="http://schemas.microsoft.com/office/drawing/2014/main" id="{E3FB9650-1473-4D3C-90CB-437C6D26806B}"/>
              </a:ext>
            </a:extLst>
          </p:cNvPr>
          <p:cNvSpPr>
            <a:spLocks noGrp="1"/>
          </p:cNvSpPr>
          <p:nvPr>
            <p:ph type="sldNum" sz="quarter" idx="12"/>
          </p:nvPr>
        </p:nvSpPr>
        <p:spPr/>
        <p:txBody>
          <a:bodyPr/>
          <a:lstStyle/>
          <a:p>
            <a:fld id="{2E434900-A286-4673-89F5-9AD3A4FFA0D5}" type="slidenum">
              <a:rPr lang="en-US" smtClean="0"/>
              <a:t>10</a:t>
            </a:fld>
            <a:endParaRPr lang="en-US"/>
          </a:p>
        </p:txBody>
      </p:sp>
    </p:spTree>
    <p:extLst>
      <p:ext uri="{BB962C8B-B14F-4D97-AF65-F5344CB8AC3E}">
        <p14:creationId xmlns:p14="http://schemas.microsoft.com/office/powerpoint/2010/main" val="31798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3B94-8038-4098-9233-F08FEFC4C80F}"/>
              </a:ext>
            </a:extLst>
          </p:cNvPr>
          <p:cNvSpPr>
            <a:spLocks noGrp="1"/>
          </p:cNvSpPr>
          <p:nvPr>
            <p:ph type="ctrTitle"/>
          </p:nvPr>
        </p:nvSpPr>
        <p:spPr>
          <a:xfrm>
            <a:off x="1406434" y="460512"/>
            <a:ext cx="9144000" cy="776106"/>
          </a:xfrm>
        </p:spPr>
        <p:txBody>
          <a:bodyPr>
            <a:normAutofit/>
          </a:bodyPr>
          <a:lstStyle/>
          <a:p>
            <a:pPr algn="l"/>
            <a:r>
              <a:rPr lang="en-US" sz="4400" b="1" u="sng" dirty="0"/>
              <a:t>Study design or Experimental Setup</a:t>
            </a:r>
          </a:p>
        </p:txBody>
      </p:sp>
      <p:sp>
        <p:nvSpPr>
          <p:cNvPr id="3" name="Subtitle 2">
            <a:extLst>
              <a:ext uri="{FF2B5EF4-FFF2-40B4-BE49-F238E27FC236}">
                <a16:creationId xmlns:a16="http://schemas.microsoft.com/office/drawing/2014/main" id="{E673C3F0-BE4F-4945-8616-9C967F3C009F}"/>
              </a:ext>
            </a:extLst>
          </p:cNvPr>
          <p:cNvSpPr>
            <a:spLocks noGrp="1"/>
          </p:cNvSpPr>
          <p:nvPr>
            <p:ph type="subTitle" idx="1"/>
          </p:nvPr>
        </p:nvSpPr>
        <p:spPr>
          <a:xfrm>
            <a:off x="1304109" y="1430338"/>
            <a:ext cx="9583782" cy="4737100"/>
          </a:xfrm>
        </p:spPr>
        <p:txBody>
          <a:bodyPr>
            <a:normAutofit/>
          </a:bodyPr>
          <a:lstStyle/>
          <a:p>
            <a:pPr algn="l"/>
            <a:r>
              <a:rPr lang="en-US" dirty="0"/>
              <a:t>For the experimental setup, we have used </a:t>
            </a:r>
            <a:r>
              <a:rPr lang="en-US" dirty="0" err="1"/>
              <a:t>Kinnect</a:t>
            </a:r>
            <a:r>
              <a:rPr lang="en-US" dirty="0"/>
              <a:t> camera connected to our laptop.</a:t>
            </a:r>
          </a:p>
          <a:p>
            <a:pPr algn="l"/>
            <a:r>
              <a:rPr lang="en-US" dirty="0"/>
              <a:t>To test the project, we have asked few of our friends to try this.</a:t>
            </a:r>
          </a:p>
          <a:p>
            <a:pPr algn="l"/>
            <a:r>
              <a:rPr lang="en-US" dirty="0"/>
              <a:t>We have initially explained the whole process of what and how it should be done.</a:t>
            </a:r>
          </a:p>
          <a:p>
            <a:pPr algn="l"/>
            <a:r>
              <a:rPr lang="en-US" dirty="0"/>
              <a:t>Once they are aware of the entire process, we asked them to be in front of the experimental setup and perform few activities like stand, walk and fall.</a:t>
            </a:r>
          </a:p>
          <a:p>
            <a:pPr algn="l"/>
            <a:r>
              <a:rPr lang="en-US" dirty="0"/>
              <a:t>Our project is able to detect the activities accurately most of the times and it is able to send an email and text notification when there is fall.</a:t>
            </a:r>
          </a:p>
          <a:p>
            <a:pPr algn="l"/>
            <a:r>
              <a:rPr lang="en-US" dirty="0"/>
              <a:t>We have tested this on 6-7 people and were able to get the fall detection and notifications being sent correctly at all the times.</a:t>
            </a:r>
          </a:p>
          <a:p>
            <a:pPr algn="l"/>
            <a:endParaRPr lang="en-US" dirty="0"/>
          </a:p>
        </p:txBody>
      </p:sp>
      <p:sp>
        <p:nvSpPr>
          <p:cNvPr id="4" name="Slide Number Placeholder 3">
            <a:extLst>
              <a:ext uri="{FF2B5EF4-FFF2-40B4-BE49-F238E27FC236}">
                <a16:creationId xmlns:a16="http://schemas.microsoft.com/office/drawing/2014/main" id="{B33F0858-8E20-4D92-9E54-68A12CE3CC31}"/>
              </a:ext>
            </a:extLst>
          </p:cNvPr>
          <p:cNvSpPr>
            <a:spLocks noGrp="1"/>
          </p:cNvSpPr>
          <p:nvPr>
            <p:ph type="sldNum" sz="quarter" idx="12"/>
          </p:nvPr>
        </p:nvSpPr>
        <p:spPr/>
        <p:txBody>
          <a:bodyPr/>
          <a:lstStyle/>
          <a:p>
            <a:fld id="{2E434900-A286-4673-89F5-9AD3A4FFA0D5}" type="slidenum">
              <a:rPr lang="en-US" smtClean="0"/>
              <a:t>11</a:t>
            </a:fld>
            <a:endParaRPr lang="en-US"/>
          </a:p>
        </p:txBody>
      </p:sp>
    </p:spTree>
    <p:extLst>
      <p:ext uri="{BB962C8B-B14F-4D97-AF65-F5344CB8AC3E}">
        <p14:creationId xmlns:p14="http://schemas.microsoft.com/office/powerpoint/2010/main" val="2553690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A98FC8D7-443D-4701-8293-6EE20A97FCF8}"/>
              </a:ext>
            </a:extLst>
          </p:cNvPr>
          <p:cNvPicPr>
            <a:picLocks noGrp="1" noChangeAspect="1"/>
          </p:cNvPicPr>
          <p:nvPr>
            <p:ph idx="1"/>
          </p:nvPr>
        </p:nvPicPr>
        <p:blipFill>
          <a:blip r:embed="rId2"/>
          <a:stretch>
            <a:fillRect/>
          </a:stretch>
        </p:blipFill>
        <p:spPr>
          <a:xfrm>
            <a:off x="4536790" y="331951"/>
            <a:ext cx="3219983" cy="2828163"/>
          </a:xfrm>
          <a:prstGeom prst="rect">
            <a:avLst/>
          </a:prstGeom>
        </p:spPr>
      </p:pic>
      <p:sp>
        <p:nvSpPr>
          <p:cNvPr id="5" name="Slide Number Placeholder 4">
            <a:extLst>
              <a:ext uri="{FF2B5EF4-FFF2-40B4-BE49-F238E27FC236}">
                <a16:creationId xmlns:a16="http://schemas.microsoft.com/office/drawing/2014/main" id="{16645F63-FE0B-4102-8D6F-3176DB7FFE36}"/>
              </a:ext>
            </a:extLst>
          </p:cNvPr>
          <p:cNvSpPr>
            <a:spLocks noGrp="1"/>
          </p:cNvSpPr>
          <p:nvPr>
            <p:ph type="sldNum" sz="quarter" idx="12"/>
          </p:nvPr>
        </p:nvSpPr>
        <p:spPr>
          <a:xfrm>
            <a:off x="8448675" y="6039341"/>
            <a:ext cx="2743200" cy="365125"/>
          </a:xfrm>
        </p:spPr>
        <p:txBody>
          <a:bodyPr/>
          <a:lstStyle/>
          <a:p>
            <a:fld id="{71C9104E-99E9-44AF-B2A4-F4A39E2D9D5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E8DE67F-8326-4AFA-A15B-D8462863F344}"/>
              </a:ext>
            </a:extLst>
          </p:cNvPr>
          <p:cNvPicPr>
            <a:picLocks noChangeAspect="1"/>
          </p:cNvPicPr>
          <p:nvPr/>
        </p:nvPicPr>
        <p:blipFill>
          <a:blip r:embed="rId3"/>
          <a:stretch>
            <a:fillRect/>
          </a:stretch>
        </p:blipFill>
        <p:spPr>
          <a:xfrm>
            <a:off x="554000" y="331951"/>
            <a:ext cx="3498888" cy="2828163"/>
          </a:xfrm>
          <a:prstGeom prst="rect">
            <a:avLst/>
          </a:prstGeom>
        </p:spPr>
      </p:pic>
      <p:pic>
        <p:nvPicPr>
          <p:cNvPr id="6" name="Content Placeholder 9">
            <a:extLst>
              <a:ext uri="{FF2B5EF4-FFF2-40B4-BE49-F238E27FC236}">
                <a16:creationId xmlns:a16="http://schemas.microsoft.com/office/drawing/2014/main" id="{1EFB58F2-5BC4-45E4-9808-3A6BAB2E5A45}"/>
              </a:ext>
            </a:extLst>
          </p:cNvPr>
          <p:cNvPicPr>
            <a:picLocks noChangeAspect="1"/>
          </p:cNvPicPr>
          <p:nvPr/>
        </p:nvPicPr>
        <p:blipFill>
          <a:blip r:embed="rId4"/>
          <a:stretch>
            <a:fillRect/>
          </a:stretch>
        </p:blipFill>
        <p:spPr>
          <a:xfrm>
            <a:off x="8240675" y="417837"/>
            <a:ext cx="3536988" cy="2656387"/>
          </a:xfrm>
          <a:prstGeom prst="rect">
            <a:avLst/>
          </a:prstGeom>
        </p:spPr>
      </p:pic>
      <p:pic>
        <p:nvPicPr>
          <p:cNvPr id="7" name="Content Placeholder 13">
            <a:extLst>
              <a:ext uri="{FF2B5EF4-FFF2-40B4-BE49-F238E27FC236}">
                <a16:creationId xmlns:a16="http://schemas.microsoft.com/office/drawing/2014/main" id="{6D1995D7-15DA-400F-8BF2-F184C33D991C}"/>
              </a:ext>
            </a:extLst>
          </p:cNvPr>
          <p:cNvPicPr>
            <a:picLocks noChangeAspect="1"/>
          </p:cNvPicPr>
          <p:nvPr/>
        </p:nvPicPr>
        <p:blipFill>
          <a:blip r:embed="rId5"/>
          <a:stretch>
            <a:fillRect/>
          </a:stretch>
        </p:blipFill>
        <p:spPr>
          <a:xfrm>
            <a:off x="2035519" y="3559665"/>
            <a:ext cx="3677340" cy="2750040"/>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B7CBBE50-D416-4A31-BD40-5B613D902E98}"/>
              </a:ext>
            </a:extLst>
          </p:cNvPr>
          <p:cNvPicPr>
            <a:picLocks noChangeAspect="1"/>
          </p:cNvPicPr>
          <p:nvPr/>
        </p:nvPicPr>
        <p:blipFill rotWithShape="1">
          <a:blip r:embed="rId6">
            <a:extLst>
              <a:ext uri="{28A0092B-C50C-407E-A947-70E740481C1C}">
                <a14:useLocalDpi xmlns:a14="http://schemas.microsoft.com/office/drawing/2010/main" val="0"/>
              </a:ext>
            </a:extLst>
          </a:blip>
          <a:srcRect t="100" b="44936"/>
          <a:stretch/>
        </p:blipFill>
        <p:spPr>
          <a:xfrm>
            <a:off x="6479142" y="3559665"/>
            <a:ext cx="2941083" cy="2619375"/>
          </a:xfrm>
          <a:prstGeom prst="rect">
            <a:avLst/>
          </a:prstGeom>
        </p:spPr>
      </p:pic>
    </p:spTree>
    <p:extLst>
      <p:ext uri="{BB962C8B-B14F-4D97-AF65-F5344CB8AC3E}">
        <p14:creationId xmlns:p14="http://schemas.microsoft.com/office/powerpoint/2010/main" val="378789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D66F9-C01C-4152-816B-ACC24C1D59BE}"/>
              </a:ext>
            </a:extLst>
          </p:cNvPr>
          <p:cNvSpPr>
            <a:spLocks noGrp="1"/>
          </p:cNvSpPr>
          <p:nvPr>
            <p:ph type="ctrTitle"/>
          </p:nvPr>
        </p:nvSpPr>
        <p:spPr>
          <a:xfrm>
            <a:off x="1524000" y="861106"/>
            <a:ext cx="9144000" cy="658540"/>
          </a:xfrm>
        </p:spPr>
        <p:txBody>
          <a:bodyPr>
            <a:normAutofit fontScale="90000"/>
          </a:bodyPr>
          <a:lstStyle/>
          <a:p>
            <a:pPr algn="l"/>
            <a:r>
              <a:rPr lang="en-US" sz="4400" b="1" u="sng" dirty="0"/>
              <a:t>System Evaluation </a:t>
            </a:r>
            <a:r>
              <a:rPr lang="en-US" sz="1600" b="1" u="sng" dirty="0"/>
              <a:t>(</a:t>
            </a:r>
            <a:r>
              <a:rPr lang="en-US" sz="1600" dirty="0"/>
              <a:t>User Feedback Surveys, Results, Evaluation metrics, and Discussion)</a:t>
            </a:r>
            <a:endParaRPr lang="en-US" sz="1600" b="1" u="sng" dirty="0"/>
          </a:p>
        </p:txBody>
      </p:sp>
      <p:sp>
        <p:nvSpPr>
          <p:cNvPr id="3" name="Subtitle 2">
            <a:extLst>
              <a:ext uri="{FF2B5EF4-FFF2-40B4-BE49-F238E27FC236}">
                <a16:creationId xmlns:a16="http://schemas.microsoft.com/office/drawing/2014/main" id="{76C69D25-3663-4016-BD4D-8299C2A5D096}"/>
              </a:ext>
            </a:extLst>
          </p:cNvPr>
          <p:cNvSpPr>
            <a:spLocks noGrp="1"/>
          </p:cNvSpPr>
          <p:nvPr>
            <p:ph type="subTitle" idx="1"/>
          </p:nvPr>
        </p:nvSpPr>
        <p:spPr>
          <a:xfrm>
            <a:off x="1524000" y="1812426"/>
            <a:ext cx="9144000" cy="4184468"/>
          </a:xfrm>
        </p:spPr>
        <p:txBody>
          <a:bodyPr/>
          <a:lstStyle/>
          <a:p>
            <a:r>
              <a:rPr lang="en-US" dirty="0"/>
              <a:t>MODEL EVALUATION</a:t>
            </a:r>
          </a:p>
        </p:txBody>
      </p:sp>
      <p:sp>
        <p:nvSpPr>
          <p:cNvPr id="4" name="Slide Number Placeholder 3">
            <a:extLst>
              <a:ext uri="{FF2B5EF4-FFF2-40B4-BE49-F238E27FC236}">
                <a16:creationId xmlns:a16="http://schemas.microsoft.com/office/drawing/2014/main" id="{C660AA27-3071-4F46-A567-EE969459630D}"/>
              </a:ext>
            </a:extLst>
          </p:cNvPr>
          <p:cNvSpPr>
            <a:spLocks noGrp="1"/>
          </p:cNvSpPr>
          <p:nvPr>
            <p:ph type="sldNum" sz="quarter" idx="12"/>
          </p:nvPr>
        </p:nvSpPr>
        <p:spPr/>
        <p:txBody>
          <a:bodyPr/>
          <a:lstStyle/>
          <a:p>
            <a:fld id="{2E434900-A286-4673-89F5-9AD3A4FFA0D5}" type="slidenum">
              <a:rPr lang="en-US" smtClean="0"/>
              <a:t>13</a:t>
            </a:fld>
            <a:endParaRPr lang="en-US"/>
          </a:p>
        </p:txBody>
      </p:sp>
      <p:pic>
        <p:nvPicPr>
          <p:cNvPr id="10" name="Picture 9" descr="A close up of a computer&#10;&#10;Description automatically generated">
            <a:extLst>
              <a:ext uri="{FF2B5EF4-FFF2-40B4-BE49-F238E27FC236}">
                <a16:creationId xmlns:a16="http://schemas.microsoft.com/office/drawing/2014/main" id="{9B25937B-4DD5-C242-B26B-8B399A357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680" y="2574388"/>
            <a:ext cx="3119877" cy="2321170"/>
          </a:xfrm>
          <a:prstGeom prst="rect">
            <a:avLst/>
          </a:prstGeom>
        </p:spPr>
      </p:pic>
      <p:pic>
        <p:nvPicPr>
          <p:cNvPr id="12" name="Picture 11" descr="A close up of a computer&#10;&#10;Description automatically generated">
            <a:extLst>
              <a:ext uri="{FF2B5EF4-FFF2-40B4-BE49-F238E27FC236}">
                <a16:creationId xmlns:a16="http://schemas.microsoft.com/office/drawing/2014/main" id="{312D5190-DAA7-B941-966D-7C9A32B49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892" y="2574388"/>
            <a:ext cx="2561561" cy="2159659"/>
          </a:xfrm>
          <a:prstGeom prst="rect">
            <a:avLst/>
          </a:prstGeom>
        </p:spPr>
      </p:pic>
    </p:spTree>
    <p:extLst>
      <p:ext uri="{BB962C8B-B14F-4D97-AF65-F5344CB8AC3E}">
        <p14:creationId xmlns:p14="http://schemas.microsoft.com/office/powerpoint/2010/main" val="3945741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1027-B491-4D56-9420-2302143265D2}"/>
              </a:ext>
            </a:extLst>
          </p:cNvPr>
          <p:cNvSpPr>
            <a:spLocks noGrp="1"/>
          </p:cNvSpPr>
          <p:nvPr>
            <p:ph type="title"/>
          </p:nvPr>
        </p:nvSpPr>
        <p:spPr/>
        <p:txBody>
          <a:bodyPr/>
          <a:lstStyle/>
          <a:p>
            <a:r>
              <a:rPr lang="en-US" b="1" u="sng" dirty="0"/>
              <a:t>User Feedback survey</a:t>
            </a:r>
          </a:p>
        </p:txBody>
      </p:sp>
      <p:sp>
        <p:nvSpPr>
          <p:cNvPr id="3" name="Content Placeholder 2">
            <a:extLst>
              <a:ext uri="{FF2B5EF4-FFF2-40B4-BE49-F238E27FC236}">
                <a16:creationId xmlns:a16="http://schemas.microsoft.com/office/drawing/2014/main" id="{87EC23F5-EF84-43A3-B10B-A14C6C4A4244}"/>
              </a:ext>
            </a:extLst>
          </p:cNvPr>
          <p:cNvSpPr>
            <a:spLocks noGrp="1"/>
          </p:cNvSpPr>
          <p:nvPr>
            <p:ph idx="1"/>
          </p:nvPr>
        </p:nvSpPr>
        <p:spPr/>
        <p:txBody>
          <a:bodyPr/>
          <a:lstStyle/>
          <a:p>
            <a:r>
              <a:rPr lang="en-US" dirty="0"/>
              <a:t>We asked our friends and roommates to take part in this experiment and give their feedback.</a:t>
            </a:r>
          </a:p>
          <a:p>
            <a:r>
              <a:rPr lang="en-US" dirty="0"/>
              <a:t>The feedback which we got:</a:t>
            </a:r>
          </a:p>
          <a:p>
            <a:endParaRPr lang="en-US" dirty="0"/>
          </a:p>
        </p:txBody>
      </p:sp>
      <p:sp>
        <p:nvSpPr>
          <p:cNvPr id="4" name="Slide Number Placeholder 3">
            <a:extLst>
              <a:ext uri="{FF2B5EF4-FFF2-40B4-BE49-F238E27FC236}">
                <a16:creationId xmlns:a16="http://schemas.microsoft.com/office/drawing/2014/main" id="{B8B48A32-AB1C-4BE0-9517-7603925CFE8D}"/>
              </a:ext>
            </a:extLst>
          </p:cNvPr>
          <p:cNvSpPr>
            <a:spLocks noGrp="1"/>
          </p:cNvSpPr>
          <p:nvPr>
            <p:ph type="sldNum" sz="quarter" idx="12"/>
          </p:nvPr>
        </p:nvSpPr>
        <p:spPr/>
        <p:txBody>
          <a:bodyPr/>
          <a:lstStyle/>
          <a:p>
            <a:fld id="{2E434900-A286-4673-89F5-9AD3A4FFA0D5}" type="slidenum">
              <a:rPr lang="en-US" smtClean="0"/>
              <a:t>14</a:t>
            </a:fld>
            <a:endParaRPr lang="en-US"/>
          </a:p>
        </p:txBody>
      </p:sp>
      <p:pic>
        <p:nvPicPr>
          <p:cNvPr id="1026" name="Picture 2" descr="Forms response chart. Question title: Which age group do you belong to?. Number of responses: 7 responses.">
            <a:extLst>
              <a:ext uri="{FF2B5EF4-FFF2-40B4-BE49-F238E27FC236}">
                <a16:creationId xmlns:a16="http://schemas.microsoft.com/office/drawing/2014/main" id="{DEF41CD8-E88A-4934-931C-B26BE49D30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028"/>
          <a:stretch/>
        </p:blipFill>
        <p:spPr bwMode="auto">
          <a:xfrm>
            <a:off x="838200" y="3414781"/>
            <a:ext cx="5400675" cy="2771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s response chart. Question title: Do you stay alone?. Number of responses: 7 responses.">
            <a:extLst>
              <a:ext uri="{FF2B5EF4-FFF2-40B4-BE49-F238E27FC236}">
                <a16:creationId xmlns:a16="http://schemas.microsoft.com/office/drawing/2014/main" id="{A006CCF7-F800-46BC-A15D-9C46FD5339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0597"/>
          <a:stretch/>
        </p:blipFill>
        <p:spPr bwMode="auto">
          <a:xfrm>
            <a:off x="6579698" y="3348106"/>
            <a:ext cx="5063994" cy="268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365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0532F4-A6DF-4D82-8E29-CF2F73B7AF30}"/>
              </a:ext>
            </a:extLst>
          </p:cNvPr>
          <p:cNvSpPr>
            <a:spLocks noGrp="1"/>
          </p:cNvSpPr>
          <p:nvPr>
            <p:ph type="sldNum" sz="quarter" idx="12"/>
          </p:nvPr>
        </p:nvSpPr>
        <p:spPr/>
        <p:txBody>
          <a:bodyPr/>
          <a:lstStyle/>
          <a:p>
            <a:fld id="{2E434900-A286-4673-89F5-9AD3A4FFA0D5}" type="slidenum">
              <a:rPr lang="en-US" smtClean="0"/>
              <a:t>15</a:t>
            </a:fld>
            <a:endParaRPr lang="en-US"/>
          </a:p>
        </p:txBody>
      </p:sp>
      <p:pic>
        <p:nvPicPr>
          <p:cNvPr id="2050" name="Picture 2" descr="Forms response chart. Question title: Previous Health Issues:. Number of responses: 7 responses.">
            <a:extLst>
              <a:ext uri="{FF2B5EF4-FFF2-40B4-BE49-F238E27FC236}">
                <a16:creationId xmlns:a16="http://schemas.microsoft.com/office/drawing/2014/main" id="{5D87AFC6-B178-4059-A276-1F976D6569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9" r="-1"/>
          <a:stretch/>
        </p:blipFill>
        <p:spPr bwMode="auto">
          <a:xfrm>
            <a:off x="190473" y="223629"/>
            <a:ext cx="6377609" cy="344390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orms response chart. Question title: Willingness to use our project. Number of responses: 7 responses.">
            <a:extLst>
              <a:ext uri="{FF2B5EF4-FFF2-40B4-BE49-F238E27FC236}">
                <a16:creationId xmlns:a16="http://schemas.microsoft.com/office/drawing/2014/main" id="{F700AAB3-DE27-4AE2-A6CA-C6E801CFF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 y="3756922"/>
            <a:ext cx="7861853" cy="334941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orms response chart. Question title: How would you rate your experience after using it (answer this question only if you have used it). Number of responses: 6 responses.">
            <a:extLst>
              <a:ext uri="{FF2B5EF4-FFF2-40B4-BE49-F238E27FC236}">
                <a16:creationId xmlns:a16="http://schemas.microsoft.com/office/drawing/2014/main" id="{CAF17022-3AE2-476E-A0A6-EBFB06D7B64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560"/>
          <a:stretch/>
        </p:blipFill>
        <p:spPr bwMode="auto">
          <a:xfrm>
            <a:off x="6568082" y="1490869"/>
            <a:ext cx="5623918" cy="281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21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B6D9-8CA5-4A96-8A7C-C0697BE46C2D}"/>
              </a:ext>
            </a:extLst>
          </p:cNvPr>
          <p:cNvSpPr>
            <a:spLocks noGrp="1"/>
          </p:cNvSpPr>
          <p:nvPr>
            <p:ph type="title"/>
          </p:nvPr>
        </p:nvSpPr>
        <p:spPr/>
        <p:txBody>
          <a:bodyPr/>
          <a:lstStyle/>
          <a:p>
            <a:r>
              <a:rPr lang="en-US" b="1" u="sng" dirty="0"/>
              <a:t>Demo</a:t>
            </a:r>
          </a:p>
        </p:txBody>
      </p:sp>
      <p:sp>
        <p:nvSpPr>
          <p:cNvPr id="3" name="Content Placeholder 2">
            <a:extLst>
              <a:ext uri="{FF2B5EF4-FFF2-40B4-BE49-F238E27FC236}">
                <a16:creationId xmlns:a16="http://schemas.microsoft.com/office/drawing/2014/main" id="{F4F9E078-8A32-4F18-8441-B0770D0D818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02FC248-14BD-4290-A984-F875C83CDE89}"/>
              </a:ext>
            </a:extLst>
          </p:cNvPr>
          <p:cNvSpPr>
            <a:spLocks noGrp="1"/>
          </p:cNvSpPr>
          <p:nvPr>
            <p:ph type="sldNum" sz="quarter" idx="12"/>
          </p:nvPr>
        </p:nvSpPr>
        <p:spPr/>
        <p:txBody>
          <a:bodyPr/>
          <a:lstStyle/>
          <a:p>
            <a:fld id="{2E434900-A286-4673-89F5-9AD3A4FFA0D5}" type="slidenum">
              <a:rPr lang="en-US" smtClean="0"/>
              <a:t>16</a:t>
            </a:fld>
            <a:endParaRPr lang="en-US"/>
          </a:p>
        </p:txBody>
      </p:sp>
    </p:spTree>
    <p:extLst>
      <p:ext uri="{BB962C8B-B14F-4D97-AF65-F5344CB8AC3E}">
        <p14:creationId xmlns:p14="http://schemas.microsoft.com/office/powerpoint/2010/main" val="1267310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3EF7-8C18-4B61-9F64-DA365F4DB899}"/>
              </a:ext>
            </a:extLst>
          </p:cNvPr>
          <p:cNvSpPr>
            <a:spLocks noGrp="1"/>
          </p:cNvSpPr>
          <p:nvPr>
            <p:ph type="title"/>
          </p:nvPr>
        </p:nvSpPr>
        <p:spPr>
          <a:xfrm>
            <a:off x="838200" y="612775"/>
            <a:ext cx="10515600" cy="1325563"/>
          </a:xfrm>
        </p:spPr>
        <p:txBody>
          <a:bodyPr/>
          <a:lstStyle/>
          <a:p>
            <a:r>
              <a:rPr lang="en-US" b="1" u="sng" dirty="0"/>
              <a:t>Conclusion &amp; Future Work</a:t>
            </a:r>
          </a:p>
        </p:txBody>
      </p:sp>
      <p:sp>
        <p:nvSpPr>
          <p:cNvPr id="3" name="Content Placeholder 2">
            <a:extLst>
              <a:ext uri="{FF2B5EF4-FFF2-40B4-BE49-F238E27FC236}">
                <a16:creationId xmlns:a16="http://schemas.microsoft.com/office/drawing/2014/main" id="{80FB377A-5AFE-4C0A-BE1A-F4D7CDCBDC5F}"/>
              </a:ext>
            </a:extLst>
          </p:cNvPr>
          <p:cNvSpPr>
            <a:spLocks noGrp="1"/>
          </p:cNvSpPr>
          <p:nvPr>
            <p:ph idx="1"/>
          </p:nvPr>
        </p:nvSpPr>
        <p:spPr>
          <a:xfrm>
            <a:off x="838200" y="1938338"/>
            <a:ext cx="10515600" cy="4351338"/>
          </a:xfrm>
        </p:spPr>
        <p:txBody>
          <a:bodyPr/>
          <a:lstStyle/>
          <a:p>
            <a:pPr marL="0" indent="0">
              <a:buNone/>
            </a:pPr>
            <a:r>
              <a:rPr lang="en-US" dirty="0"/>
              <a:t>In this project, we have classified few activities like stand, walk, fall, run and operate. And then when ever a fall is detected, a notification through email or text is sent to the concerned people so that immediate help can be provided. We have used various models to test the accuracy of this system and the results are presented using the confusion matrix and 5 fold cross validation.</a:t>
            </a:r>
          </a:p>
          <a:p>
            <a:pPr marL="0" indent="0">
              <a:buNone/>
            </a:pPr>
            <a:endParaRPr lang="en-US" dirty="0"/>
          </a:p>
        </p:txBody>
      </p:sp>
      <p:sp>
        <p:nvSpPr>
          <p:cNvPr id="4" name="Slide Number Placeholder 3">
            <a:extLst>
              <a:ext uri="{FF2B5EF4-FFF2-40B4-BE49-F238E27FC236}">
                <a16:creationId xmlns:a16="http://schemas.microsoft.com/office/drawing/2014/main" id="{9E820570-8157-42FC-8E26-714748867E23}"/>
              </a:ext>
            </a:extLst>
          </p:cNvPr>
          <p:cNvSpPr>
            <a:spLocks noGrp="1"/>
          </p:cNvSpPr>
          <p:nvPr>
            <p:ph type="sldNum" sz="quarter" idx="12"/>
          </p:nvPr>
        </p:nvSpPr>
        <p:spPr/>
        <p:txBody>
          <a:bodyPr/>
          <a:lstStyle/>
          <a:p>
            <a:fld id="{2E434900-A286-4673-89F5-9AD3A4FFA0D5}" type="slidenum">
              <a:rPr lang="en-US" smtClean="0"/>
              <a:t>17</a:t>
            </a:fld>
            <a:endParaRPr lang="en-US"/>
          </a:p>
        </p:txBody>
      </p:sp>
    </p:spTree>
    <p:extLst>
      <p:ext uri="{BB962C8B-B14F-4D97-AF65-F5344CB8AC3E}">
        <p14:creationId xmlns:p14="http://schemas.microsoft.com/office/powerpoint/2010/main" val="1403533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2F03-3876-401A-853A-CCCA69AC7D19}"/>
              </a:ext>
            </a:extLst>
          </p:cNvPr>
          <p:cNvSpPr>
            <a:spLocks noGrp="1"/>
          </p:cNvSpPr>
          <p:nvPr>
            <p:ph type="title"/>
          </p:nvPr>
        </p:nvSpPr>
        <p:spPr>
          <a:xfrm>
            <a:off x="800099" y="379285"/>
            <a:ext cx="10515600" cy="1325563"/>
          </a:xfrm>
        </p:spPr>
        <p:txBody>
          <a:bodyPr>
            <a:normAutofit/>
          </a:bodyPr>
          <a:lstStyle/>
          <a:p>
            <a:r>
              <a:rPr lang="en-US" sz="4000" b="1" u="sng" dirty="0"/>
              <a:t> Role Designation </a:t>
            </a:r>
          </a:p>
        </p:txBody>
      </p:sp>
      <p:sp>
        <p:nvSpPr>
          <p:cNvPr id="4" name="Slide Number Placeholder 3">
            <a:extLst>
              <a:ext uri="{FF2B5EF4-FFF2-40B4-BE49-F238E27FC236}">
                <a16:creationId xmlns:a16="http://schemas.microsoft.com/office/drawing/2014/main" id="{B89D4915-27D5-405A-A7EB-88B8BEE85469}"/>
              </a:ext>
            </a:extLst>
          </p:cNvPr>
          <p:cNvSpPr>
            <a:spLocks noGrp="1"/>
          </p:cNvSpPr>
          <p:nvPr>
            <p:ph type="sldNum" sz="quarter" idx="12"/>
          </p:nvPr>
        </p:nvSpPr>
        <p:spPr/>
        <p:txBody>
          <a:bodyPr/>
          <a:lstStyle/>
          <a:p>
            <a:fld id="{71C9104E-99E9-44AF-B2A4-F4A39E2D9D50}" type="slidenum">
              <a:rPr lang="en-US" smtClean="0"/>
              <a:t>18</a:t>
            </a:fld>
            <a:endParaRPr lang="en-US"/>
          </a:p>
        </p:txBody>
      </p:sp>
      <p:sp>
        <p:nvSpPr>
          <p:cNvPr id="6" name="Slide Number Placeholder 3">
            <a:extLst>
              <a:ext uri="{FF2B5EF4-FFF2-40B4-BE49-F238E27FC236}">
                <a16:creationId xmlns:a16="http://schemas.microsoft.com/office/drawing/2014/main" id="{8101AABA-38B2-4010-B682-2BFD5F0313A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1C9104E-99E9-44AF-B2A4-F4A39E2D9D50}"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graphicFrame>
        <p:nvGraphicFramePr>
          <p:cNvPr id="10" name="Table 10">
            <a:extLst>
              <a:ext uri="{FF2B5EF4-FFF2-40B4-BE49-F238E27FC236}">
                <a16:creationId xmlns:a16="http://schemas.microsoft.com/office/drawing/2014/main" id="{29C06D47-EB61-4EC0-B56E-CB442616AE5D}"/>
              </a:ext>
            </a:extLst>
          </p:cNvPr>
          <p:cNvGraphicFramePr>
            <a:graphicFrameLocks noGrp="1"/>
          </p:cNvGraphicFramePr>
          <p:nvPr>
            <p:extLst>
              <p:ext uri="{D42A27DB-BD31-4B8C-83A1-F6EECF244321}">
                <p14:modId xmlns:p14="http://schemas.microsoft.com/office/powerpoint/2010/main" val="1218113402"/>
              </p:ext>
            </p:extLst>
          </p:nvPr>
        </p:nvGraphicFramePr>
        <p:xfrm>
          <a:off x="800099" y="1771523"/>
          <a:ext cx="10350180" cy="4590158"/>
        </p:xfrm>
        <a:graphic>
          <a:graphicData uri="http://schemas.openxmlformats.org/drawingml/2006/table">
            <a:tbl>
              <a:tblPr firstRow="1" bandRow="1">
                <a:tableStyleId>{5C22544A-7EE6-4342-B048-85BDC9FD1C3A}</a:tableStyleId>
              </a:tblPr>
              <a:tblGrid>
                <a:gridCol w="5175090">
                  <a:extLst>
                    <a:ext uri="{9D8B030D-6E8A-4147-A177-3AD203B41FA5}">
                      <a16:colId xmlns:a16="http://schemas.microsoft.com/office/drawing/2014/main" val="2664971973"/>
                    </a:ext>
                  </a:extLst>
                </a:gridCol>
                <a:gridCol w="5175090">
                  <a:extLst>
                    <a:ext uri="{9D8B030D-6E8A-4147-A177-3AD203B41FA5}">
                      <a16:colId xmlns:a16="http://schemas.microsoft.com/office/drawing/2014/main" val="4060015269"/>
                    </a:ext>
                  </a:extLst>
                </a:gridCol>
              </a:tblGrid>
              <a:tr h="422970">
                <a:tc>
                  <a:txBody>
                    <a:bodyPr/>
                    <a:lstStyle/>
                    <a:p>
                      <a:pPr algn="ctr"/>
                      <a:r>
                        <a:rPr lang="en-US" dirty="0"/>
                        <a:t>Task</a:t>
                      </a:r>
                    </a:p>
                  </a:txBody>
                  <a:tcPr/>
                </a:tc>
                <a:tc>
                  <a:txBody>
                    <a:bodyPr/>
                    <a:lstStyle/>
                    <a:p>
                      <a:pPr algn="ctr"/>
                      <a:r>
                        <a:rPr lang="en-US" dirty="0"/>
                        <a:t>Done by </a:t>
                      </a:r>
                    </a:p>
                  </a:txBody>
                  <a:tcPr/>
                </a:tc>
                <a:extLst>
                  <a:ext uri="{0D108BD9-81ED-4DB2-BD59-A6C34878D82A}">
                    <a16:rowId xmlns:a16="http://schemas.microsoft.com/office/drawing/2014/main" val="2190416133"/>
                  </a:ext>
                </a:extLst>
              </a:tr>
              <a:tr h="413176">
                <a:tc>
                  <a:txBody>
                    <a:bodyPr/>
                    <a:lstStyle/>
                    <a:p>
                      <a:pPr algn="ctr"/>
                      <a:r>
                        <a:rPr lang="en-US" dirty="0"/>
                        <a:t>Background Research </a:t>
                      </a:r>
                    </a:p>
                  </a:txBody>
                  <a:tcPr/>
                </a:tc>
                <a:tc>
                  <a:txBody>
                    <a:bodyPr/>
                    <a:lstStyle/>
                    <a:p>
                      <a:pPr algn="ctr"/>
                      <a:r>
                        <a:rPr lang="en-US" dirty="0"/>
                        <a:t>Geethika, Bhargavi, Gayathri</a:t>
                      </a:r>
                    </a:p>
                  </a:txBody>
                  <a:tcPr/>
                </a:tc>
                <a:extLst>
                  <a:ext uri="{0D108BD9-81ED-4DB2-BD59-A6C34878D82A}">
                    <a16:rowId xmlns:a16="http://schemas.microsoft.com/office/drawing/2014/main" val="3363897202"/>
                  </a:ext>
                </a:extLst>
              </a:tr>
              <a:tr h="278717">
                <a:tc>
                  <a:txBody>
                    <a:bodyPr/>
                    <a:lstStyle/>
                    <a:p>
                      <a:pPr algn="ctr"/>
                      <a:r>
                        <a:rPr lang="en-US" dirty="0"/>
                        <a:t>Working on Open pose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Geethika, Bhargavi, Gayathri</a:t>
                      </a:r>
                    </a:p>
                    <a:p>
                      <a:pPr algn="ctr"/>
                      <a:endParaRPr lang="en-US" dirty="0"/>
                    </a:p>
                  </a:txBody>
                  <a:tcPr/>
                </a:tc>
                <a:extLst>
                  <a:ext uri="{0D108BD9-81ED-4DB2-BD59-A6C34878D82A}">
                    <a16:rowId xmlns:a16="http://schemas.microsoft.com/office/drawing/2014/main" val="1719876358"/>
                  </a:ext>
                </a:extLst>
              </a:tr>
              <a:tr h="413176">
                <a:tc>
                  <a:txBody>
                    <a:bodyPr/>
                    <a:lstStyle/>
                    <a:p>
                      <a:pPr algn="ctr"/>
                      <a:r>
                        <a:rPr lang="en-US" dirty="0">
                          <a:latin typeface="Times New Roman" panose="02020603050405020304" pitchFamily="18" charset="0"/>
                          <a:cs typeface="Times New Roman" panose="02020603050405020304" pitchFamily="18" charset="0"/>
                        </a:rPr>
                        <a:t>Setting up Kinect</a:t>
                      </a:r>
                      <a:endParaRPr lang="en-US" dirty="0"/>
                    </a:p>
                  </a:txBody>
                  <a:tcPr/>
                </a:tc>
                <a:tc>
                  <a:txBody>
                    <a:bodyPr/>
                    <a:lstStyle/>
                    <a:p>
                      <a:pPr algn="ctr"/>
                      <a:r>
                        <a:rPr lang="en-US" dirty="0">
                          <a:latin typeface="Times New Roman" panose="02020603050405020304" pitchFamily="18" charset="0"/>
                          <a:cs typeface="Times New Roman" panose="02020603050405020304" pitchFamily="18" charset="0"/>
                        </a:rPr>
                        <a:t>Geethika and Bhargavi</a:t>
                      </a:r>
                      <a:endParaRPr lang="en-US" dirty="0"/>
                    </a:p>
                  </a:txBody>
                  <a:tcPr/>
                </a:tc>
                <a:extLst>
                  <a:ext uri="{0D108BD9-81ED-4DB2-BD59-A6C34878D82A}">
                    <a16:rowId xmlns:a16="http://schemas.microsoft.com/office/drawing/2014/main" val="3470542827"/>
                  </a:ext>
                </a:extLst>
              </a:tr>
              <a:tr h="642980">
                <a:tc>
                  <a:txBody>
                    <a:bodyPr/>
                    <a:lstStyle/>
                    <a:p>
                      <a:pPr algn="ctr"/>
                      <a:r>
                        <a:rPr lang="en-US" dirty="0">
                          <a:latin typeface="Times New Roman" panose="02020603050405020304" pitchFamily="18" charset="0"/>
                          <a:cs typeface="Times New Roman" panose="02020603050405020304" pitchFamily="18" charset="0"/>
                        </a:rPr>
                        <a:t>Classification of activities(Pre trained model) and Model evaluation.</a:t>
                      </a:r>
                      <a:endParaRPr lang="en-US" dirty="0"/>
                    </a:p>
                  </a:txBody>
                  <a:tcPr/>
                </a:tc>
                <a:tc>
                  <a:txBody>
                    <a:bodyPr/>
                    <a:lstStyle/>
                    <a:p>
                      <a:pPr algn="ctr"/>
                      <a:r>
                        <a:rPr lang="en-US" dirty="0">
                          <a:latin typeface="Times New Roman" panose="02020603050405020304" pitchFamily="18" charset="0"/>
                          <a:cs typeface="Times New Roman" panose="02020603050405020304" pitchFamily="18" charset="0"/>
                        </a:rPr>
                        <a:t>Gayathri </a:t>
                      </a:r>
                      <a:endParaRPr lang="en-US" dirty="0"/>
                    </a:p>
                  </a:txBody>
                  <a:tcPr/>
                </a:tc>
                <a:extLst>
                  <a:ext uri="{0D108BD9-81ED-4DB2-BD59-A6C34878D82A}">
                    <a16:rowId xmlns:a16="http://schemas.microsoft.com/office/drawing/2014/main" val="1754011223"/>
                  </a:ext>
                </a:extLst>
              </a:tr>
              <a:tr h="4131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Email and Text notifications and </a:t>
                      </a:r>
                      <a:r>
                        <a:rPr lang="en-US" dirty="0"/>
                        <a:t>Email related changes in GUI </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Geethika</a:t>
                      </a:r>
                    </a:p>
                  </a:txBody>
                  <a:tcPr/>
                </a:tc>
                <a:extLst>
                  <a:ext uri="{0D108BD9-81ED-4DB2-BD59-A6C34878D82A}">
                    <a16:rowId xmlns:a16="http://schemas.microsoft.com/office/drawing/2014/main" val="1512469963"/>
                  </a:ext>
                </a:extLst>
              </a:tr>
              <a:tr h="503296">
                <a:tc>
                  <a:txBody>
                    <a:bodyPr/>
                    <a:lstStyle/>
                    <a:p>
                      <a:pPr algn="ctr"/>
                      <a:r>
                        <a:rPr lang="en-US" dirty="0"/>
                        <a:t>GUI to start the webcam and display the results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Bhargavi</a:t>
                      </a:r>
                    </a:p>
                  </a:txBody>
                  <a:tcPr/>
                </a:tc>
                <a:extLst>
                  <a:ext uri="{0D108BD9-81ED-4DB2-BD59-A6C34878D82A}">
                    <a16:rowId xmlns:a16="http://schemas.microsoft.com/office/drawing/2014/main" val="2995396110"/>
                  </a:ext>
                </a:extLst>
              </a:tr>
              <a:tr h="4131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User Feedback Survey</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Geethika</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3312996"/>
                  </a:ext>
                </a:extLst>
              </a:tr>
            </a:tbl>
          </a:graphicData>
        </a:graphic>
      </p:graphicFrame>
    </p:spTree>
    <p:extLst>
      <p:ext uri="{BB962C8B-B14F-4D97-AF65-F5344CB8AC3E}">
        <p14:creationId xmlns:p14="http://schemas.microsoft.com/office/powerpoint/2010/main" val="3236760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4CE1-2988-4DF6-8D71-570CED862B86}"/>
              </a:ext>
            </a:extLst>
          </p:cNvPr>
          <p:cNvSpPr>
            <a:spLocks noGrp="1"/>
          </p:cNvSpPr>
          <p:nvPr>
            <p:ph type="title"/>
          </p:nvPr>
        </p:nvSpPr>
        <p:spPr/>
        <p:txBody>
          <a:bodyPr/>
          <a:lstStyle/>
          <a:p>
            <a:r>
              <a:rPr lang="en-US" b="1" u="sng" dirty="0"/>
              <a:t>References</a:t>
            </a:r>
          </a:p>
        </p:txBody>
      </p:sp>
      <p:sp>
        <p:nvSpPr>
          <p:cNvPr id="3" name="Content Placeholder 2">
            <a:extLst>
              <a:ext uri="{FF2B5EF4-FFF2-40B4-BE49-F238E27FC236}">
                <a16:creationId xmlns:a16="http://schemas.microsoft.com/office/drawing/2014/main" id="{9C6E8F52-D99B-4DDC-810E-2DB24BB7215C}"/>
              </a:ext>
            </a:extLst>
          </p:cNvPr>
          <p:cNvSpPr>
            <a:spLocks noGrp="1"/>
          </p:cNvSpPr>
          <p:nvPr>
            <p:ph idx="1"/>
          </p:nvPr>
        </p:nvSpPr>
        <p:spPr>
          <a:xfrm>
            <a:off x="909637" y="1654175"/>
            <a:ext cx="10515600" cy="4351338"/>
          </a:xfrm>
        </p:spPr>
        <p:txBody>
          <a:bodyPr>
            <a:normAutofit fontScale="85000" lnSpcReduction="10000"/>
          </a:bodyPr>
          <a:lstStyle/>
          <a:p>
            <a:r>
              <a:rPr lang="en-US" dirty="0"/>
              <a:t>O. C. Ann and L. B. </a:t>
            </a:r>
            <a:r>
              <a:rPr lang="en-US" dirty="0" err="1"/>
              <a:t>Theng</a:t>
            </a:r>
            <a:r>
              <a:rPr lang="en-US" dirty="0"/>
              <a:t>, "Human activity recognition: A review," 2014 IEEE International Conference on Control System, Computing and Engineering (ICCSCE 2014), </a:t>
            </a:r>
            <a:r>
              <a:rPr lang="en-US" dirty="0" err="1"/>
              <a:t>Batu</a:t>
            </a:r>
            <a:r>
              <a:rPr lang="en-US" dirty="0"/>
              <a:t> </a:t>
            </a:r>
            <a:r>
              <a:rPr lang="en-US" dirty="0" err="1"/>
              <a:t>Ferringhi</a:t>
            </a:r>
            <a:r>
              <a:rPr lang="en-US" dirty="0"/>
              <a:t>, 2014, pp. 389-393.</a:t>
            </a:r>
          </a:p>
          <a:p>
            <a:r>
              <a:rPr lang="en-US" dirty="0"/>
              <a:t>Chin Ann, Ong &amp; Lau, Bee. (2015). Human activity recognition: A review. Proceedings - 4th IEEE International Conference on Control System, Computing and Engineering, ICCSCE 2014. 389-393. 10.1109/ICCSCE.2014.7072750. </a:t>
            </a:r>
          </a:p>
          <a:p>
            <a:r>
              <a:rPr lang="en-US" dirty="0"/>
              <a:t>Sang V.N.T., Thang N.D., Van Toi V., Hoang N.D., Khoa T.Q.D. (2015) Human Activity Recognition and Monitoring Using Smartphones. In: Toi V., Lien Phuong T. (eds) 5th International Conference on Biomedical Engineering in Vietnam. IFMBE Proceedings, vol 46. Springer, Cham</a:t>
            </a:r>
          </a:p>
          <a:p>
            <a:r>
              <a:rPr lang="en-US" dirty="0" err="1"/>
              <a:t>Delahoz</a:t>
            </a:r>
            <a:r>
              <a:rPr lang="en-US" dirty="0"/>
              <a:t>, </a:t>
            </a:r>
            <a:r>
              <a:rPr lang="en-US" dirty="0" err="1"/>
              <a:t>Yueng</a:t>
            </a:r>
            <a:r>
              <a:rPr lang="en-US" dirty="0"/>
              <a:t> &amp; Labrador, Miguel. (2014). Survey on Fall Detection and Fall Prevention Using Wearable and External Sensors. Sensors (Basel, Switzerland). 14. 19806-19842. 10.3390/s141019806. </a:t>
            </a:r>
          </a:p>
          <a:p>
            <a:endParaRPr lang="en-US" dirty="0"/>
          </a:p>
        </p:txBody>
      </p:sp>
      <p:sp>
        <p:nvSpPr>
          <p:cNvPr id="4" name="Slide Number Placeholder 3">
            <a:extLst>
              <a:ext uri="{FF2B5EF4-FFF2-40B4-BE49-F238E27FC236}">
                <a16:creationId xmlns:a16="http://schemas.microsoft.com/office/drawing/2014/main" id="{F91ED412-3F2C-4EA9-8953-7F76C7575ED1}"/>
              </a:ext>
            </a:extLst>
          </p:cNvPr>
          <p:cNvSpPr>
            <a:spLocks noGrp="1"/>
          </p:cNvSpPr>
          <p:nvPr>
            <p:ph type="sldNum" sz="quarter" idx="12"/>
          </p:nvPr>
        </p:nvSpPr>
        <p:spPr/>
        <p:txBody>
          <a:bodyPr/>
          <a:lstStyle/>
          <a:p>
            <a:fld id="{2E434900-A286-4673-89F5-9AD3A4FFA0D5}" type="slidenum">
              <a:rPr lang="en-US" smtClean="0"/>
              <a:t>19</a:t>
            </a:fld>
            <a:endParaRPr lang="en-US"/>
          </a:p>
        </p:txBody>
      </p:sp>
    </p:spTree>
    <p:extLst>
      <p:ext uri="{BB962C8B-B14F-4D97-AF65-F5344CB8AC3E}">
        <p14:creationId xmlns:p14="http://schemas.microsoft.com/office/powerpoint/2010/main" val="331147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4E3E-1F23-4064-9382-DC50D0850C5B}"/>
              </a:ext>
            </a:extLst>
          </p:cNvPr>
          <p:cNvSpPr>
            <a:spLocks noGrp="1"/>
          </p:cNvSpPr>
          <p:nvPr>
            <p:ph type="title"/>
          </p:nvPr>
        </p:nvSpPr>
        <p:spPr/>
        <p:txBody>
          <a:bodyPr/>
          <a:lstStyle/>
          <a:p>
            <a:r>
              <a:rPr lang="en-US" b="1" u="sng" dirty="0"/>
              <a:t>Introduction-Motivation</a:t>
            </a:r>
          </a:p>
        </p:txBody>
      </p:sp>
      <p:sp>
        <p:nvSpPr>
          <p:cNvPr id="3" name="Content Placeholder 2">
            <a:extLst>
              <a:ext uri="{FF2B5EF4-FFF2-40B4-BE49-F238E27FC236}">
                <a16:creationId xmlns:a16="http://schemas.microsoft.com/office/drawing/2014/main" id="{7B59CBAF-3368-49BE-952D-DA8CAD35856B}"/>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Fall prevalence increases with age globally and is actually considered an important health problem. They often require immediate medical attention since they lead to 20–30% of mild to severe injuries or even death.</a:t>
            </a:r>
          </a:p>
          <a:p>
            <a:pPr algn="just"/>
            <a:r>
              <a:rPr lang="en-US" dirty="0"/>
              <a:t>Falls are one of the most dangerous situations for elderly people at home and leading reason for injury related hospitalization. </a:t>
            </a:r>
            <a:endParaRPr lang="en-US" dirty="0">
              <a:latin typeface="Times New Roman" panose="02020603050405020304" pitchFamily="18" charset="0"/>
              <a:cs typeface="Times New Roman" panose="02020603050405020304" pitchFamily="18" charset="0"/>
            </a:endParaRPr>
          </a:p>
          <a:p>
            <a:pPr algn="just"/>
            <a:r>
              <a:rPr lang="en-US" dirty="0"/>
              <a:t>Falls exponentially increase with age-related biological changes, which is leading to a high incidence of falls and fall related injuries in the ageing societies. </a:t>
            </a:r>
          </a:p>
          <a:p>
            <a:pPr algn="just"/>
            <a:r>
              <a:rPr lang="en-US" dirty="0"/>
              <a:t>People who lay on the floor for more than an hour, died within six months after the fall, even though the person did not suffer any direct </a:t>
            </a:r>
            <a:r>
              <a:rPr lang="en-US" dirty="0" err="1"/>
              <a:t>phyical</a:t>
            </a:r>
            <a:r>
              <a:rPr lang="en-US" dirty="0"/>
              <a:t> injury. </a:t>
            </a:r>
          </a:p>
          <a:p>
            <a:pPr marL="0" indent="0" algn="just">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6644774-6C27-4CCC-8E0C-45CA617A0B64}"/>
              </a:ext>
            </a:extLst>
          </p:cNvPr>
          <p:cNvSpPr>
            <a:spLocks noGrp="1"/>
          </p:cNvSpPr>
          <p:nvPr>
            <p:ph type="sldNum" sz="quarter" idx="12"/>
          </p:nvPr>
        </p:nvSpPr>
        <p:spPr/>
        <p:txBody>
          <a:bodyPr/>
          <a:lstStyle/>
          <a:p>
            <a:fld id="{2E434900-A286-4673-89F5-9AD3A4FFA0D5}" type="slidenum">
              <a:rPr lang="en-US" smtClean="0"/>
              <a:t>2</a:t>
            </a:fld>
            <a:endParaRPr lang="en-US"/>
          </a:p>
        </p:txBody>
      </p:sp>
    </p:spTree>
    <p:extLst>
      <p:ext uri="{BB962C8B-B14F-4D97-AF65-F5344CB8AC3E}">
        <p14:creationId xmlns:p14="http://schemas.microsoft.com/office/powerpoint/2010/main" val="235071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99C5-0D6E-47B2-86D1-D649A346E24E}"/>
              </a:ext>
            </a:extLst>
          </p:cNvPr>
          <p:cNvSpPr txBox="1">
            <a:spLocks/>
          </p:cNvSpPr>
          <p:nvPr/>
        </p:nvSpPr>
        <p:spPr>
          <a:xfrm>
            <a:off x="838200" y="68103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References</a:t>
            </a:r>
          </a:p>
        </p:txBody>
      </p:sp>
      <p:sp>
        <p:nvSpPr>
          <p:cNvPr id="3" name="Content Placeholder 2">
            <a:extLst>
              <a:ext uri="{FF2B5EF4-FFF2-40B4-BE49-F238E27FC236}">
                <a16:creationId xmlns:a16="http://schemas.microsoft.com/office/drawing/2014/main" id="{49E91922-89AB-4477-9386-3A1845779E50}"/>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Rectangle 3">
            <a:extLst>
              <a:ext uri="{FF2B5EF4-FFF2-40B4-BE49-F238E27FC236}">
                <a16:creationId xmlns:a16="http://schemas.microsoft.com/office/drawing/2014/main" id="{3B5345DE-3E0C-474A-A981-73D88B59347D}"/>
              </a:ext>
            </a:extLst>
          </p:cNvPr>
          <p:cNvSpPr/>
          <p:nvPr/>
        </p:nvSpPr>
        <p:spPr>
          <a:xfrm>
            <a:off x="838200" y="1476436"/>
            <a:ext cx="10053638" cy="6370975"/>
          </a:xfrm>
          <a:prstGeom prst="rect">
            <a:avLst/>
          </a:prstGeom>
        </p:spPr>
        <p:txBody>
          <a:bodyPr wrap="square">
            <a:spAutoFit/>
          </a:bodyPr>
          <a:lstStyle/>
          <a:p>
            <a:pPr marL="342900" indent="-342900" algn="just">
              <a:buFont typeface="Arial" panose="020B0604020202020204" pitchFamily="34" charset="0"/>
              <a:buChar char="•"/>
            </a:pPr>
            <a:r>
              <a:rPr lang="en-US" sz="2400" dirty="0"/>
              <a:t>M. D. </a:t>
            </a:r>
            <a:r>
              <a:rPr lang="en-US" sz="2400" dirty="0" err="1"/>
              <a:t>Solbach</a:t>
            </a:r>
            <a:r>
              <a:rPr lang="en-US" sz="2400" dirty="0"/>
              <a:t> and J. K. </a:t>
            </a:r>
            <a:r>
              <a:rPr lang="en-US" sz="2400" dirty="0" err="1"/>
              <a:t>Tsotsos</a:t>
            </a:r>
            <a:r>
              <a:rPr lang="en-US" sz="2400" dirty="0"/>
              <a:t>, "Vision-Based Fallen Person Detection for the Elderly," 2017 IEEE International Conference on Computer Vision Workshops (ICCVW), Venice, 2017, pp. 1433-1442.</a:t>
            </a:r>
          </a:p>
          <a:p>
            <a:pPr marL="342900" indent="-342900" algn="just">
              <a:buFont typeface="Arial" panose="020B0604020202020204" pitchFamily="34" charset="0"/>
              <a:buChar char="•"/>
            </a:pPr>
            <a:r>
              <a:rPr lang="en-US" sz="2400" dirty="0"/>
              <a:t>Z. Cao, G. Hidalgo Martinez, T. Simon, S. Wei and Y. A. Sheikh, "</a:t>
            </a:r>
            <a:r>
              <a:rPr lang="en-US" sz="2400" dirty="0" err="1"/>
              <a:t>OpenPose</a:t>
            </a:r>
            <a:r>
              <a:rPr lang="en-US" sz="2400" dirty="0"/>
              <a:t>: Realtime Multi-Person 2D Pose Estimation using Part Affinity Fields," in IEEE Transactions on Pattern Analysis and Machine Intelligence.</a:t>
            </a:r>
          </a:p>
          <a:p>
            <a:pPr marL="342900" indent="-342900" algn="just">
              <a:buFont typeface="Arial" panose="020B0604020202020204" pitchFamily="34" charset="0"/>
              <a:buChar char="•"/>
            </a:pPr>
            <a:r>
              <a:rPr lang="en-US" sz="2400" dirty="0">
                <a:hlinkClick r:id="rId2">
                  <a:extLst>
                    <a:ext uri="{A12FA001-AC4F-418D-AE19-62706E023703}">
                      <ahyp:hlinkClr xmlns:ahyp="http://schemas.microsoft.com/office/drawing/2018/hyperlinkcolor" val="tx"/>
                    </a:ext>
                  </a:extLst>
                </a:hlinkClick>
              </a:rPr>
              <a:t>Ahmad Jalal</a:t>
            </a:r>
            <a:r>
              <a:rPr lang="en-US" sz="2400" dirty="0"/>
              <a:t>,</a:t>
            </a:r>
            <a:r>
              <a:rPr lang="en-US" sz="2400" dirty="0">
                <a:hlinkClick r:id="rId3">
                  <a:extLst>
                    <a:ext uri="{A12FA001-AC4F-418D-AE19-62706E023703}">
                      <ahyp:hlinkClr xmlns:ahyp="http://schemas.microsoft.com/office/drawing/2018/hyperlinkcolor" val="tx"/>
                    </a:ext>
                  </a:extLst>
                </a:hlinkClick>
              </a:rPr>
              <a:t> </a:t>
            </a:r>
            <a:r>
              <a:rPr lang="en-US" sz="2400" dirty="0" err="1">
                <a:hlinkClick r:id="rId3">
                  <a:extLst>
                    <a:ext uri="{A12FA001-AC4F-418D-AE19-62706E023703}">
                      <ahyp:hlinkClr xmlns:ahyp="http://schemas.microsoft.com/office/drawing/2018/hyperlinkcolor" val="tx"/>
                    </a:ext>
                  </a:extLst>
                </a:hlinkClick>
              </a:rPr>
              <a:t>Yeonho</a:t>
            </a:r>
            <a:r>
              <a:rPr lang="en-US" sz="2400" dirty="0">
                <a:hlinkClick r:id="rId3">
                  <a:extLst>
                    <a:ext uri="{A12FA001-AC4F-418D-AE19-62706E023703}">
                      <ahyp:hlinkClr xmlns:ahyp="http://schemas.microsoft.com/office/drawing/2018/hyperlinkcolor" val="tx"/>
                    </a:ext>
                  </a:extLst>
                </a:hlinkClick>
              </a:rPr>
              <a:t> Kim</a:t>
            </a:r>
            <a:r>
              <a:rPr lang="en-US" sz="2400" dirty="0"/>
              <a:t>,</a:t>
            </a:r>
            <a:r>
              <a:rPr lang="en-US" sz="2400" dirty="0">
                <a:hlinkClick r:id="rId4">
                  <a:extLst>
                    <a:ext uri="{A12FA001-AC4F-418D-AE19-62706E023703}">
                      <ahyp:hlinkClr xmlns:ahyp="http://schemas.microsoft.com/office/drawing/2018/hyperlinkcolor" val="tx"/>
                    </a:ext>
                  </a:extLst>
                </a:hlinkClick>
              </a:rPr>
              <a:t> </a:t>
            </a:r>
            <a:r>
              <a:rPr lang="en-US" sz="2400" dirty="0" err="1">
                <a:hlinkClick r:id="rId4">
                  <a:extLst>
                    <a:ext uri="{A12FA001-AC4F-418D-AE19-62706E023703}">
                      <ahyp:hlinkClr xmlns:ahyp="http://schemas.microsoft.com/office/drawing/2018/hyperlinkcolor" val="tx"/>
                    </a:ext>
                  </a:extLst>
                </a:hlinkClick>
              </a:rPr>
              <a:t>Shaharyar</a:t>
            </a:r>
            <a:r>
              <a:rPr lang="en-US" sz="2400" dirty="0">
                <a:hlinkClick r:id="rId4">
                  <a:extLst>
                    <a:ext uri="{A12FA001-AC4F-418D-AE19-62706E023703}">
                      <ahyp:hlinkClr xmlns:ahyp="http://schemas.microsoft.com/office/drawing/2018/hyperlinkcolor" val="tx"/>
                    </a:ext>
                  </a:extLst>
                </a:hlinkClick>
              </a:rPr>
              <a:t> Kamal</a:t>
            </a:r>
            <a:r>
              <a:rPr lang="en-US" sz="2400" dirty="0"/>
              <a:t>,</a:t>
            </a:r>
            <a:r>
              <a:rPr lang="en-US" sz="2400" dirty="0">
                <a:hlinkClick r:id="rId5">
                  <a:extLst>
                    <a:ext uri="{A12FA001-AC4F-418D-AE19-62706E023703}">
                      <ahyp:hlinkClr xmlns:ahyp="http://schemas.microsoft.com/office/drawing/2018/hyperlinkcolor" val="tx"/>
                    </a:ext>
                  </a:extLst>
                </a:hlinkClick>
              </a:rPr>
              <a:t> Adnan Farooq</a:t>
            </a:r>
            <a:r>
              <a:rPr lang="en-US" sz="2400" dirty="0"/>
              <a:t> and </a:t>
            </a:r>
            <a:r>
              <a:rPr lang="en-US" sz="2400" dirty="0" err="1">
                <a:hlinkClick r:id="rId6">
                  <a:extLst>
                    <a:ext uri="{A12FA001-AC4F-418D-AE19-62706E023703}">
                      <ahyp:hlinkClr xmlns:ahyp="http://schemas.microsoft.com/office/drawing/2018/hyperlinkcolor" val="tx"/>
                    </a:ext>
                  </a:extLst>
                </a:hlinkClick>
              </a:rPr>
              <a:t>Daijin</a:t>
            </a:r>
            <a:r>
              <a:rPr lang="en-US" sz="2400" dirty="0">
                <a:hlinkClick r:id="rId6">
                  <a:extLst>
                    <a:ext uri="{A12FA001-AC4F-418D-AE19-62706E023703}">
                      <ahyp:hlinkClr xmlns:ahyp="http://schemas.microsoft.com/office/drawing/2018/hyperlinkcolor" val="tx"/>
                    </a:ext>
                  </a:extLst>
                </a:hlinkClick>
              </a:rPr>
              <a:t> Kim</a:t>
            </a:r>
            <a:r>
              <a:rPr lang="en-US" sz="2400" dirty="0"/>
              <a:t> “Human daily activity recognition with joint plus body features representation using Kinect sensor.”</a:t>
            </a:r>
          </a:p>
          <a:p>
            <a:pPr marL="342900" indent="-342900" algn="just">
              <a:buFont typeface="Arial" panose="020B0604020202020204" pitchFamily="34" charset="0"/>
              <a:buChar char="•"/>
            </a:pPr>
            <a:r>
              <a:rPr lang="en-US" sz="2400" dirty="0"/>
              <a:t>Singh D. et al. (2017) Human Activity Recognition Using Recurrent Neural Networks. In: </a:t>
            </a:r>
            <a:r>
              <a:rPr lang="en-US" sz="2400" dirty="0" err="1"/>
              <a:t>Holzinger</a:t>
            </a:r>
            <a:r>
              <a:rPr lang="en-US" sz="2400" dirty="0"/>
              <a:t> A., </a:t>
            </a:r>
            <a:r>
              <a:rPr lang="en-US" sz="2400" dirty="0" err="1"/>
              <a:t>Kieseberg</a:t>
            </a:r>
            <a:r>
              <a:rPr lang="en-US" sz="2400" dirty="0"/>
              <a:t> P., </a:t>
            </a:r>
            <a:r>
              <a:rPr lang="en-US" sz="2400" dirty="0" err="1"/>
              <a:t>Tjoa</a:t>
            </a:r>
            <a:r>
              <a:rPr lang="en-US" sz="2400" dirty="0"/>
              <a:t> A., </a:t>
            </a:r>
            <a:r>
              <a:rPr lang="en-US" sz="2400" dirty="0" err="1"/>
              <a:t>Weippl</a:t>
            </a:r>
            <a:r>
              <a:rPr lang="en-US" sz="2400" dirty="0"/>
              <a:t> E. (eds) Machine Learning and Knowledge Extraction. CD-MAKE 2017. Lecture Notes in Computer Science, vol 10410. Springer, Cham</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a:p>
            <a:endParaRPr lang="en-US" sz="2400" dirty="0"/>
          </a:p>
        </p:txBody>
      </p:sp>
      <p:sp>
        <p:nvSpPr>
          <p:cNvPr id="5" name="Slide Number Placeholder 4">
            <a:extLst>
              <a:ext uri="{FF2B5EF4-FFF2-40B4-BE49-F238E27FC236}">
                <a16:creationId xmlns:a16="http://schemas.microsoft.com/office/drawing/2014/main" id="{3BBC212B-CED8-471B-84B2-6D4ADE029ED1}"/>
              </a:ext>
            </a:extLst>
          </p:cNvPr>
          <p:cNvSpPr>
            <a:spLocks noGrp="1"/>
          </p:cNvSpPr>
          <p:nvPr>
            <p:ph type="sldNum" sz="quarter" idx="12"/>
          </p:nvPr>
        </p:nvSpPr>
        <p:spPr/>
        <p:txBody>
          <a:bodyPr/>
          <a:lstStyle/>
          <a:p>
            <a:fld id="{2E434900-A286-4673-89F5-9AD3A4FFA0D5}" type="slidenum">
              <a:rPr lang="en-US" smtClean="0"/>
              <a:t>20</a:t>
            </a:fld>
            <a:endParaRPr lang="en-US"/>
          </a:p>
        </p:txBody>
      </p:sp>
    </p:spTree>
    <p:extLst>
      <p:ext uri="{BB962C8B-B14F-4D97-AF65-F5344CB8AC3E}">
        <p14:creationId xmlns:p14="http://schemas.microsoft.com/office/powerpoint/2010/main" val="775421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1B2A7A27-A592-4082-B925-F44F1BAE6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850" y="643466"/>
            <a:ext cx="7874299" cy="5571067"/>
          </a:xfrm>
          <a:prstGeom prst="rect">
            <a:avLst/>
          </a:prstGeom>
        </p:spPr>
      </p:pic>
      <p:sp>
        <p:nvSpPr>
          <p:cNvPr id="3" name="Slide Number Placeholder 2">
            <a:extLst>
              <a:ext uri="{FF2B5EF4-FFF2-40B4-BE49-F238E27FC236}">
                <a16:creationId xmlns:a16="http://schemas.microsoft.com/office/drawing/2014/main" id="{843FF71D-E7EF-4173-BA54-DB7A3E19A61D}"/>
              </a:ext>
            </a:extLst>
          </p:cNvPr>
          <p:cNvSpPr>
            <a:spLocks noGrp="1"/>
          </p:cNvSpPr>
          <p:nvPr>
            <p:ph type="sldNum" sz="quarter" idx="12"/>
          </p:nvPr>
        </p:nvSpPr>
        <p:spPr/>
        <p:txBody>
          <a:bodyPr/>
          <a:lstStyle/>
          <a:p>
            <a:fld id="{71C9104E-99E9-44AF-B2A4-F4A39E2D9D50}" type="slidenum">
              <a:rPr lang="en-US" smtClean="0"/>
              <a:t>21</a:t>
            </a:fld>
            <a:endParaRPr lang="en-US"/>
          </a:p>
        </p:txBody>
      </p:sp>
    </p:spTree>
    <p:extLst>
      <p:ext uri="{BB962C8B-B14F-4D97-AF65-F5344CB8AC3E}">
        <p14:creationId xmlns:p14="http://schemas.microsoft.com/office/powerpoint/2010/main" val="74137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237B-2D27-4CE9-8D75-163A8DB1B319}"/>
              </a:ext>
            </a:extLst>
          </p:cNvPr>
          <p:cNvSpPr>
            <a:spLocks noGrp="1"/>
          </p:cNvSpPr>
          <p:nvPr>
            <p:ph type="ctrTitle"/>
          </p:nvPr>
        </p:nvSpPr>
        <p:spPr>
          <a:xfrm>
            <a:off x="1040674" y="685596"/>
            <a:ext cx="9144000" cy="718866"/>
          </a:xfrm>
        </p:spPr>
        <p:txBody>
          <a:bodyPr>
            <a:noAutofit/>
          </a:bodyPr>
          <a:lstStyle/>
          <a:p>
            <a:pPr algn="l"/>
            <a:r>
              <a:rPr lang="en-US" sz="4400" b="1" u="sng" dirty="0">
                <a:cs typeface="Times New Roman" panose="02020603050405020304" pitchFamily="18" charset="0"/>
              </a:rPr>
              <a:t>Related Work</a:t>
            </a:r>
          </a:p>
        </p:txBody>
      </p:sp>
      <p:sp>
        <p:nvSpPr>
          <p:cNvPr id="3" name="Subtitle 2">
            <a:extLst>
              <a:ext uri="{FF2B5EF4-FFF2-40B4-BE49-F238E27FC236}">
                <a16:creationId xmlns:a16="http://schemas.microsoft.com/office/drawing/2014/main" id="{5A401F2B-1F41-4F72-A4D4-CA99EE858A14}"/>
              </a:ext>
            </a:extLst>
          </p:cNvPr>
          <p:cNvSpPr>
            <a:spLocks noGrp="1"/>
          </p:cNvSpPr>
          <p:nvPr>
            <p:ph type="subTitle" idx="1"/>
          </p:nvPr>
        </p:nvSpPr>
        <p:spPr>
          <a:xfrm>
            <a:off x="1079455" y="1957206"/>
            <a:ext cx="10689771" cy="5215119"/>
          </a:xfrm>
        </p:spPr>
        <p:txBody>
          <a:bodyPr>
            <a:normAutofit/>
          </a:bodyPr>
          <a:lstStyle/>
          <a:p>
            <a:pPr marL="342900" indent="-342900" algn="just">
              <a:buFont typeface="Arial" panose="020B0604020202020204" pitchFamily="34" charset="0"/>
              <a:buChar char="•"/>
            </a:pPr>
            <a:r>
              <a:rPr lang="en-US" dirty="0"/>
              <a:t>M. D. </a:t>
            </a:r>
            <a:r>
              <a:rPr lang="en-US" dirty="0" err="1"/>
              <a:t>Solbach</a:t>
            </a:r>
            <a:r>
              <a:rPr lang="en-US" dirty="0"/>
              <a:t> and J. K. </a:t>
            </a:r>
            <a:r>
              <a:rPr lang="en-US" dirty="0" err="1"/>
              <a:t>Tsotsos</a:t>
            </a:r>
            <a:r>
              <a:rPr lang="en-US" dirty="0"/>
              <a:t>, "Vision-Based Fallen Person Detection for the Elderly," 2017 IEEE International Conference on Computer Vision Workshops (ICCVW), Venice, 2017, pp. 1433-1442.</a:t>
            </a:r>
          </a:p>
          <a:p>
            <a:pPr lvl="2" algn="just"/>
            <a:r>
              <a:rPr lang="en-US" sz="2800" dirty="0">
                <a:hlinkClick r:id="rId2"/>
              </a:rPr>
              <a:t>https://ieeexplore.ieee.org/document/8265380</a:t>
            </a:r>
            <a:endParaRPr lang="en-US" sz="2800" dirty="0"/>
          </a:p>
          <a:p>
            <a:pPr algn="just"/>
            <a:r>
              <a:rPr lang="en-US" dirty="0">
                <a:sym typeface="Wingdings" panose="05000000000000000000" pitchFamily="2" charset="2"/>
              </a:rPr>
              <a:t> This paper presents the idea of a</a:t>
            </a:r>
            <a:r>
              <a:rPr lang="en-US" dirty="0"/>
              <a:t> novel fallen person detector system based on stereo vision using state of-the-art 2D human person detection, extended it to achieve 3D key point information and also ground plane information.</a:t>
            </a:r>
            <a:endParaRPr lang="en-US" dirty="0">
              <a:sym typeface="Wingdings" panose="05000000000000000000" pitchFamily="2" charset="2"/>
            </a:endParaRPr>
          </a:p>
          <a:p>
            <a:pPr algn="just"/>
            <a:r>
              <a:rPr lang="en-US" dirty="0">
                <a:sym typeface="Wingdings" panose="05000000000000000000" pitchFamily="2" charset="2"/>
              </a:rPr>
              <a:t> </a:t>
            </a:r>
            <a:r>
              <a:rPr lang="en-US" dirty="0"/>
              <a:t>We could get an insight of fall detection using stereo camera and combining of 2d key points and depth image data to estimate 3d pose in order to detect the fall.</a:t>
            </a:r>
          </a:p>
          <a:p>
            <a:pPr algn="just"/>
            <a:endParaRPr lang="en-US" dirty="0"/>
          </a:p>
        </p:txBody>
      </p:sp>
      <p:sp>
        <p:nvSpPr>
          <p:cNvPr id="4" name="Slide Number Placeholder 3">
            <a:extLst>
              <a:ext uri="{FF2B5EF4-FFF2-40B4-BE49-F238E27FC236}">
                <a16:creationId xmlns:a16="http://schemas.microsoft.com/office/drawing/2014/main" id="{A4D21821-D3C4-4036-8D5A-F2618924FE86}"/>
              </a:ext>
            </a:extLst>
          </p:cNvPr>
          <p:cNvSpPr>
            <a:spLocks noGrp="1"/>
          </p:cNvSpPr>
          <p:nvPr>
            <p:ph type="sldNum" sz="quarter" idx="12"/>
          </p:nvPr>
        </p:nvSpPr>
        <p:spPr/>
        <p:txBody>
          <a:bodyPr/>
          <a:lstStyle/>
          <a:p>
            <a:fld id="{2E434900-A286-4673-89F5-9AD3A4FFA0D5}" type="slidenum">
              <a:rPr lang="en-US" smtClean="0"/>
              <a:t>3</a:t>
            </a:fld>
            <a:endParaRPr lang="en-US"/>
          </a:p>
        </p:txBody>
      </p:sp>
    </p:spTree>
    <p:extLst>
      <p:ext uri="{BB962C8B-B14F-4D97-AF65-F5344CB8AC3E}">
        <p14:creationId xmlns:p14="http://schemas.microsoft.com/office/powerpoint/2010/main" val="299316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128F-15EC-4A1E-A8DA-C9B7E796235C}"/>
              </a:ext>
            </a:extLst>
          </p:cNvPr>
          <p:cNvSpPr>
            <a:spLocks noGrp="1"/>
          </p:cNvSpPr>
          <p:nvPr>
            <p:ph type="title"/>
          </p:nvPr>
        </p:nvSpPr>
        <p:spPr/>
        <p:txBody>
          <a:bodyPr/>
          <a:lstStyle/>
          <a:p>
            <a:r>
              <a:rPr lang="en-US" b="1" u="sng" dirty="0">
                <a:cs typeface="Times New Roman" panose="02020603050405020304" pitchFamily="18" charset="0"/>
              </a:rPr>
              <a:t>Related Work</a:t>
            </a:r>
            <a:endParaRPr lang="en-US" dirty="0"/>
          </a:p>
        </p:txBody>
      </p:sp>
      <p:sp>
        <p:nvSpPr>
          <p:cNvPr id="4" name="Content Placeholder 2">
            <a:extLst>
              <a:ext uri="{FF2B5EF4-FFF2-40B4-BE49-F238E27FC236}">
                <a16:creationId xmlns:a16="http://schemas.microsoft.com/office/drawing/2014/main" id="{C1AB7385-F7D4-494A-9C5A-78112A956C88}"/>
              </a:ext>
            </a:extLst>
          </p:cNvPr>
          <p:cNvSpPr>
            <a:spLocks noGrp="1"/>
          </p:cNvSpPr>
          <p:nvPr>
            <p:ph idx="1"/>
          </p:nvPr>
        </p:nvSpPr>
        <p:spPr>
          <a:xfrm>
            <a:off x="838200" y="1825625"/>
            <a:ext cx="10515600" cy="4351338"/>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A. Jalal, Y. Kim, S. Kamal, A. Farooq and D. Kim, "Human daily activity recognition with joints plus body features representation using Kinect sensor," </a:t>
            </a:r>
            <a:r>
              <a:rPr lang="en-US" i="1" dirty="0">
                <a:latin typeface="Times New Roman" panose="02020603050405020304" pitchFamily="18" charset="0"/>
                <a:cs typeface="Times New Roman" panose="02020603050405020304" pitchFamily="18" charset="0"/>
              </a:rPr>
              <a:t>2015 International Conference on Informatics, Electronics &amp; Vision (ICIEV)</a:t>
            </a:r>
            <a:r>
              <a:rPr lang="en-US" dirty="0">
                <a:latin typeface="Times New Roman" panose="02020603050405020304" pitchFamily="18" charset="0"/>
                <a:cs typeface="Times New Roman" panose="02020603050405020304" pitchFamily="18" charset="0"/>
              </a:rPr>
              <a:t>, Fukuoka, 2015, pp. 1-6.</a:t>
            </a:r>
          </a:p>
          <a:p>
            <a:pPr marL="0" indent="0">
              <a:buNone/>
            </a:pPr>
            <a:r>
              <a:rPr lang="en-US" dirty="0"/>
              <a:t>             </a:t>
            </a:r>
            <a:r>
              <a:rPr lang="en-US" dirty="0">
                <a:hlinkClick r:id="rId2"/>
              </a:rPr>
              <a:t>https://ieeexplore.ieee.org/abstract/document/7334030</a:t>
            </a:r>
            <a:endParaRPr lang="en-US" dirty="0"/>
          </a:p>
          <a:p>
            <a:pPr marL="0"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rPr>
              <a:t>In this paper, they proposed a new feature representation and extraction method using a sequence of depth silhouettes. </a:t>
            </a:r>
          </a:p>
          <a:p>
            <a:pPr marL="0"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rPr>
              <a:t>Particularly, we first extract the depth silhouette by removing background from noisy effects and then extract the joints plus body features as skin color detection from joint information and multi-view body shape from depth silhouettes (i.e., front and side views). </a:t>
            </a:r>
          </a:p>
          <a:p>
            <a:pPr marL="0"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rPr>
              <a:t>We combine the joints plus body shape features to make feature vector. These features have two nice properties including invariant with respect to body shape or size and insensitive to small noise. Self-Organized</a:t>
            </a:r>
            <a:r>
              <a:rPr lang="en-US" dirty="0"/>
              <a:t> </a:t>
            </a:r>
            <a:r>
              <a:rPr lang="en-US" dirty="0">
                <a:latin typeface="Times New Roman" panose="02020603050405020304" pitchFamily="18" charset="0"/>
                <a:cs typeface="Times New Roman" panose="02020603050405020304" pitchFamily="18" charset="0"/>
              </a:rPr>
              <a:t>Map (SOM) is then used to train and test the feature vectors </a:t>
            </a:r>
          </a:p>
          <a:p>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62EE4FBA-A82E-42AA-A6B2-896AD7105A8F}"/>
              </a:ext>
            </a:extLst>
          </p:cNvPr>
          <p:cNvSpPr>
            <a:spLocks noGrp="1"/>
          </p:cNvSpPr>
          <p:nvPr>
            <p:ph type="sldNum" sz="quarter" idx="12"/>
          </p:nvPr>
        </p:nvSpPr>
        <p:spPr/>
        <p:txBody>
          <a:bodyPr/>
          <a:lstStyle/>
          <a:p>
            <a:fld id="{2E434900-A286-4673-89F5-9AD3A4FFA0D5}" type="slidenum">
              <a:rPr lang="en-US" smtClean="0"/>
              <a:t>4</a:t>
            </a:fld>
            <a:endParaRPr lang="en-US"/>
          </a:p>
        </p:txBody>
      </p:sp>
    </p:spTree>
    <p:extLst>
      <p:ext uri="{BB962C8B-B14F-4D97-AF65-F5344CB8AC3E}">
        <p14:creationId xmlns:p14="http://schemas.microsoft.com/office/powerpoint/2010/main" val="32543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FDAA-7C91-4089-9A2E-3ACE8BA36E8C}"/>
              </a:ext>
            </a:extLst>
          </p:cNvPr>
          <p:cNvSpPr>
            <a:spLocks noGrp="1"/>
          </p:cNvSpPr>
          <p:nvPr>
            <p:ph type="title"/>
          </p:nvPr>
        </p:nvSpPr>
        <p:spPr/>
        <p:txBody>
          <a:bodyPr/>
          <a:lstStyle/>
          <a:p>
            <a:r>
              <a:rPr lang="en-US" b="1" u="sng" dirty="0">
                <a:cs typeface="Times New Roman" panose="02020603050405020304" pitchFamily="18" charset="0"/>
              </a:rPr>
              <a:t>Related Work</a:t>
            </a:r>
            <a:endParaRPr lang="en-US" dirty="0"/>
          </a:p>
        </p:txBody>
      </p:sp>
      <p:sp>
        <p:nvSpPr>
          <p:cNvPr id="3" name="Content Placeholder 2">
            <a:extLst>
              <a:ext uri="{FF2B5EF4-FFF2-40B4-BE49-F238E27FC236}">
                <a16:creationId xmlns:a16="http://schemas.microsoft.com/office/drawing/2014/main" id="{9BA9FA26-4BA3-4CE3-9F55-7EB44925CD15}"/>
              </a:ext>
            </a:extLst>
          </p:cNvPr>
          <p:cNvSpPr>
            <a:spLocks noGrp="1"/>
          </p:cNvSpPr>
          <p:nvPr>
            <p:ph idx="1"/>
          </p:nvPr>
        </p:nvSpPr>
        <p:spPr/>
        <p:txBody>
          <a:bodyPr/>
          <a:lstStyle/>
          <a:p>
            <a:r>
              <a:rPr lang="en-US" dirty="0"/>
              <a:t>Singh D. et al. (2017) Human Activity Recognition Using Recurrent Neural Networks. In: </a:t>
            </a:r>
            <a:r>
              <a:rPr lang="en-US" dirty="0" err="1"/>
              <a:t>Holzinger</a:t>
            </a:r>
            <a:r>
              <a:rPr lang="en-US" dirty="0"/>
              <a:t> A., </a:t>
            </a:r>
            <a:r>
              <a:rPr lang="en-US" dirty="0" err="1"/>
              <a:t>Kieseberg</a:t>
            </a:r>
            <a:r>
              <a:rPr lang="en-US" dirty="0"/>
              <a:t> P., </a:t>
            </a:r>
            <a:r>
              <a:rPr lang="en-US" dirty="0" err="1"/>
              <a:t>Tjoa</a:t>
            </a:r>
            <a:r>
              <a:rPr lang="en-US" dirty="0"/>
              <a:t> A., </a:t>
            </a:r>
            <a:r>
              <a:rPr lang="en-US" dirty="0" err="1"/>
              <a:t>Weippl</a:t>
            </a:r>
            <a:r>
              <a:rPr lang="en-US" dirty="0"/>
              <a:t> E. (eds) Machine Learning and Knowledge Extraction. CD-MAKE 2017. Lecture Notes in Computer Science, vol 10410. Springer, Cham</a:t>
            </a:r>
          </a:p>
          <a:p>
            <a:pPr marL="0" indent="0">
              <a:buNone/>
            </a:pPr>
            <a:r>
              <a:rPr lang="en-US" dirty="0">
                <a:sym typeface="Wingdings" panose="05000000000000000000" pitchFamily="2" charset="2"/>
              </a:rPr>
              <a:t> </a:t>
            </a:r>
            <a:r>
              <a:rPr lang="en-US" dirty="0"/>
              <a:t>This paper introduces a deep learning model that learns to classify human activities without using any prior knowledge. For this purpose, an LSTM - RNN was applied to three real-world home datasets and proves the proposed approach outperforms existing ones in terms of accuracy and performance.</a:t>
            </a:r>
          </a:p>
        </p:txBody>
      </p:sp>
      <p:sp>
        <p:nvSpPr>
          <p:cNvPr id="8" name="Slide Number Placeholder 7">
            <a:extLst>
              <a:ext uri="{FF2B5EF4-FFF2-40B4-BE49-F238E27FC236}">
                <a16:creationId xmlns:a16="http://schemas.microsoft.com/office/drawing/2014/main" id="{5EDA0118-8BF2-458F-90A2-65B5A212270F}"/>
              </a:ext>
            </a:extLst>
          </p:cNvPr>
          <p:cNvSpPr>
            <a:spLocks noGrp="1"/>
          </p:cNvSpPr>
          <p:nvPr>
            <p:ph type="sldNum" sz="quarter" idx="12"/>
          </p:nvPr>
        </p:nvSpPr>
        <p:spPr/>
        <p:txBody>
          <a:bodyPr/>
          <a:lstStyle/>
          <a:p>
            <a:fld id="{2E434900-A286-4673-89F5-9AD3A4FFA0D5}" type="slidenum">
              <a:rPr lang="en-US" smtClean="0"/>
              <a:t>5</a:t>
            </a:fld>
            <a:endParaRPr lang="en-US"/>
          </a:p>
        </p:txBody>
      </p:sp>
    </p:spTree>
    <p:extLst>
      <p:ext uri="{BB962C8B-B14F-4D97-AF65-F5344CB8AC3E}">
        <p14:creationId xmlns:p14="http://schemas.microsoft.com/office/powerpoint/2010/main" val="264710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6A09-702C-43E8-95F8-95D4980295A0}"/>
              </a:ext>
            </a:extLst>
          </p:cNvPr>
          <p:cNvSpPr>
            <a:spLocks noGrp="1"/>
          </p:cNvSpPr>
          <p:nvPr>
            <p:ph type="title"/>
          </p:nvPr>
        </p:nvSpPr>
        <p:spPr>
          <a:xfrm>
            <a:off x="838200" y="425968"/>
            <a:ext cx="6208776" cy="1344168"/>
          </a:xfrm>
        </p:spPr>
        <p:txBody>
          <a:bodyPr>
            <a:normAutofit/>
          </a:bodyPr>
          <a:lstStyle/>
          <a:p>
            <a:r>
              <a:rPr lang="en-US" b="1" u="sng" dirty="0"/>
              <a:t>Project Goals (Final)</a:t>
            </a:r>
          </a:p>
        </p:txBody>
      </p:sp>
      <p:sp>
        <p:nvSpPr>
          <p:cNvPr id="3" name="Content Placeholder 2">
            <a:extLst>
              <a:ext uri="{FF2B5EF4-FFF2-40B4-BE49-F238E27FC236}">
                <a16:creationId xmlns:a16="http://schemas.microsoft.com/office/drawing/2014/main" id="{E82A1E1B-13A6-4649-9D63-D62F458D23FF}"/>
              </a:ext>
            </a:extLst>
          </p:cNvPr>
          <p:cNvSpPr>
            <a:spLocks noGrp="1"/>
          </p:cNvSpPr>
          <p:nvPr>
            <p:ph idx="1"/>
          </p:nvPr>
        </p:nvSpPr>
        <p:spPr>
          <a:xfrm>
            <a:off x="902493" y="1828800"/>
            <a:ext cx="6834188" cy="4279582"/>
          </a:xfrm>
        </p:spPr>
        <p:txBody>
          <a:bodyPr>
            <a:normAutofit fontScale="85000" lnSpcReduction="10000"/>
          </a:bodyPr>
          <a:lstStyle/>
          <a:p>
            <a:pPr lvl="0"/>
            <a:r>
              <a:rPr lang="en-US" sz="3200" dirty="0">
                <a:latin typeface="Times New Roman" panose="02020603050405020304" pitchFamily="18" charset="0"/>
                <a:cs typeface="Times New Roman" panose="02020603050405020304" pitchFamily="18" charset="0"/>
              </a:rPr>
              <a:t>To monitor and detect the simple activities of a person using a Kinect Sensor.</a:t>
            </a:r>
          </a:p>
          <a:p>
            <a:pPr lvl="0"/>
            <a:r>
              <a:rPr lang="en-US" sz="3200" dirty="0">
                <a:latin typeface="Times New Roman" panose="02020603050405020304" pitchFamily="18" charset="0"/>
                <a:cs typeface="Times New Roman" panose="02020603050405020304" pitchFamily="18" charset="0"/>
              </a:rPr>
              <a:t>Recognize Simple Human Actions.</a:t>
            </a:r>
          </a:p>
          <a:p>
            <a:pPr lvl="1"/>
            <a:r>
              <a:rPr lang="en-US" sz="2600" dirty="0">
                <a:latin typeface="Times New Roman" panose="02020603050405020304" pitchFamily="18" charset="0"/>
                <a:cs typeface="Times New Roman" panose="02020603050405020304" pitchFamily="18" charset="0"/>
              </a:rPr>
              <a:t>Falling </a:t>
            </a:r>
          </a:p>
          <a:p>
            <a:pPr lvl="1"/>
            <a:r>
              <a:rPr lang="en-US" sz="2600" dirty="0">
                <a:latin typeface="Times New Roman" panose="02020603050405020304" pitchFamily="18" charset="0"/>
                <a:cs typeface="Times New Roman" panose="02020603050405020304" pitchFamily="18" charset="0"/>
              </a:rPr>
              <a:t>Standing</a:t>
            </a:r>
          </a:p>
          <a:p>
            <a:pPr lvl="1"/>
            <a:r>
              <a:rPr lang="en-US" sz="2600" dirty="0">
                <a:latin typeface="Times New Roman" panose="02020603050405020304" pitchFamily="18" charset="0"/>
                <a:cs typeface="Times New Roman" panose="02020603050405020304" pitchFamily="18" charset="0"/>
              </a:rPr>
              <a:t>Walking</a:t>
            </a:r>
          </a:p>
          <a:p>
            <a:r>
              <a:rPr lang="en-US" sz="3200" dirty="0">
                <a:latin typeface="Times New Roman" panose="02020603050405020304" pitchFamily="18" charset="0"/>
                <a:cs typeface="Times New Roman" panose="02020603050405020304" pitchFamily="18" charset="0"/>
              </a:rPr>
              <a:t>Sending Email and Text notification when ever a fall is occurred.</a:t>
            </a:r>
          </a:p>
          <a:p>
            <a:r>
              <a:rPr lang="en-US" sz="3200" dirty="0">
                <a:latin typeface="Times New Roman" panose="02020603050405020304" pitchFamily="18" charset="0"/>
                <a:cs typeface="Times New Roman" panose="02020603050405020304" pitchFamily="18" charset="0"/>
              </a:rPr>
              <a:t>A simple GUI to start the webcam , set alternate email address and to display model results.</a:t>
            </a:r>
            <a:endParaRPr lang="en-US" sz="3200" dirty="0"/>
          </a:p>
        </p:txBody>
      </p:sp>
      <p:pic>
        <p:nvPicPr>
          <p:cNvPr id="10" name="Picture 9" descr="A picture containing drawing&#10;&#10;Description automatically generated">
            <a:extLst>
              <a:ext uri="{FF2B5EF4-FFF2-40B4-BE49-F238E27FC236}">
                <a16:creationId xmlns:a16="http://schemas.microsoft.com/office/drawing/2014/main" id="{7DAABD72-C059-4009-AD15-864C52236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7504" y="1445842"/>
            <a:ext cx="2296221" cy="2119589"/>
          </a:xfrm>
          <a:prstGeom prst="rect">
            <a:avLst/>
          </a:prstGeom>
        </p:spPr>
      </p:pic>
      <p:pic>
        <p:nvPicPr>
          <p:cNvPr id="7" name="Picture 6" descr="A picture containing flower&#10;&#10;Description automatically generated">
            <a:extLst>
              <a:ext uri="{FF2B5EF4-FFF2-40B4-BE49-F238E27FC236}">
                <a16:creationId xmlns:a16="http://schemas.microsoft.com/office/drawing/2014/main" id="{52B4210C-C8B3-487E-9933-7444BF864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2201" y="3801357"/>
            <a:ext cx="2161549" cy="2612144"/>
          </a:xfrm>
          <a:prstGeom prst="rect">
            <a:avLst/>
          </a:prstGeom>
        </p:spPr>
      </p:pic>
      <p:sp>
        <p:nvSpPr>
          <p:cNvPr id="5" name="Slide Number Placeholder 4">
            <a:extLst>
              <a:ext uri="{FF2B5EF4-FFF2-40B4-BE49-F238E27FC236}">
                <a16:creationId xmlns:a16="http://schemas.microsoft.com/office/drawing/2014/main" id="{0CC56864-E299-4074-ADC4-744944043946}"/>
              </a:ext>
            </a:extLst>
          </p:cNvPr>
          <p:cNvSpPr>
            <a:spLocks noGrp="1"/>
          </p:cNvSpPr>
          <p:nvPr>
            <p:ph type="sldNum" sz="quarter" idx="12"/>
          </p:nvPr>
        </p:nvSpPr>
        <p:spPr/>
        <p:txBody>
          <a:bodyPr/>
          <a:lstStyle/>
          <a:p>
            <a:fld id="{2E434900-A286-4673-89F5-9AD3A4FFA0D5}" type="slidenum">
              <a:rPr lang="en-US" smtClean="0"/>
              <a:t>6</a:t>
            </a:fld>
            <a:endParaRPr lang="en-US"/>
          </a:p>
        </p:txBody>
      </p:sp>
    </p:spTree>
    <p:extLst>
      <p:ext uri="{BB962C8B-B14F-4D97-AF65-F5344CB8AC3E}">
        <p14:creationId xmlns:p14="http://schemas.microsoft.com/office/powerpoint/2010/main" val="202454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8E8A-5F97-4DA3-B9EB-8C848DDB66CE}"/>
              </a:ext>
            </a:extLst>
          </p:cNvPr>
          <p:cNvSpPr>
            <a:spLocks noGrp="1"/>
          </p:cNvSpPr>
          <p:nvPr>
            <p:ph type="title"/>
          </p:nvPr>
        </p:nvSpPr>
        <p:spPr>
          <a:xfrm>
            <a:off x="838200" y="295645"/>
            <a:ext cx="10515600" cy="1325563"/>
          </a:xfrm>
        </p:spPr>
        <p:txBody>
          <a:bodyPr/>
          <a:lstStyle/>
          <a:p>
            <a:r>
              <a:rPr lang="en-US" b="1" u="sng" dirty="0"/>
              <a:t>System Architecture</a:t>
            </a:r>
          </a:p>
        </p:txBody>
      </p:sp>
      <p:sp>
        <p:nvSpPr>
          <p:cNvPr id="4" name="Slide Number Placeholder 3">
            <a:extLst>
              <a:ext uri="{FF2B5EF4-FFF2-40B4-BE49-F238E27FC236}">
                <a16:creationId xmlns:a16="http://schemas.microsoft.com/office/drawing/2014/main" id="{64B2C6D1-FA4F-4CA3-A775-44C25DD29941}"/>
              </a:ext>
            </a:extLst>
          </p:cNvPr>
          <p:cNvSpPr>
            <a:spLocks noGrp="1"/>
          </p:cNvSpPr>
          <p:nvPr>
            <p:ph type="sldNum" sz="quarter" idx="12"/>
          </p:nvPr>
        </p:nvSpPr>
        <p:spPr/>
        <p:txBody>
          <a:bodyPr/>
          <a:lstStyle/>
          <a:p>
            <a:r>
              <a:rPr lang="en-US" dirty="0"/>
              <a:t>7</a:t>
            </a:r>
          </a:p>
        </p:txBody>
      </p:sp>
      <p:sp>
        <p:nvSpPr>
          <p:cNvPr id="20" name="Rectangle 19">
            <a:extLst>
              <a:ext uri="{FF2B5EF4-FFF2-40B4-BE49-F238E27FC236}">
                <a16:creationId xmlns:a16="http://schemas.microsoft.com/office/drawing/2014/main" id="{9A3C5724-F2DC-4A2B-9C2C-64291158D2FC}"/>
              </a:ext>
            </a:extLst>
          </p:cNvPr>
          <p:cNvSpPr/>
          <p:nvPr/>
        </p:nvSpPr>
        <p:spPr>
          <a:xfrm>
            <a:off x="1719470" y="2266122"/>
            <a:ext cx="1013791" cy="5814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Camera</a:t>
            </a:r>
          </a:p>
        </p:txBody>
      </p:sp>
      <p:sp>
        <p:nvSpPr>
          <p:cNvPr id="21" name="Rectangle 20">
            <a:extLst>
              <a:ext uri="{FF2B5EF4-FFF2-40B4-BE49-F238E27FC236}">
                <a16:creationId xmlns:a16="http://schemas.microsoft.com/office/drawing/2014/main" id="{A743F3A0-E4BA-49F4-AA6F-633EC8F07EBE}"/>
              </a:ext>
            </a:extLst>
          </p:cNvPr>
          <p:cNvSpPr/>
          <p:nvPr/>
        </p:nvSpPr>
        <p:spPr>
          <a:xfrm>
            <a:off x="1144446" y="3702887"/>
            <a:ext cx="2336800" cy="58144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Input Data Frames</a:t>
            </a:r>
          </a:p>
        </p:txBody>
      </p:sp>
      <p:sp>
        <p:nvSpPr>
          <p:cNvPr id="22" name="Rectangle 21">
            <a:extLst>
              <a:ext uri="{FF2B5EF4-FFF2-40B4-BE49-F238E27FC236}">
                <a16:creationId xmlns:a16="http://schemas.microsoft.com/office/drawing/2014/main" id="{BB0ECE47-DB0B-4837-AFE4-F3E79EC5B226}"/>
              </a:ext>
            </a:extLst>
          </p:cNvPr>
          <p:cNvSpPr/>
          <p:nvPr/>
        </p:nvSpPr>
        <p:spPr>
          <a:xfrm>
            <a:off x="1060025" y="5178176"/>
            <a:ext cx="2695787" cy="581439"/>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Extraction</a:t>
            </a:r>
          </a:p>
        </p:txBody>
      </p:sp>
      <p:sp>
        <p:nvSpPr>
          <p:cNvPr id="23" name="Rectangle 22">
            <a:extLst>
              <a:ext uri="{FF2B5EF4-FFF2-40B4-BE49-F238E27FC236}">
                <a16:creationId xmlns:a16="http://schemas.microsoft.com/office/drawing/2014/main" id="{00503410-E954-4CDF-B52B-174D82EF5FAC}"/>
              </a:ext>
            </a:extLst>
          </p:cNvPr>
          <p:cNvSpPr/>
          <p:nvPr/>
        </p:nvSpPr>
        <p:spPr>
          <a:xfrm>
            <a:off x="4788746" y="3993607"/>
            <a:ext cx="2614507" cy="176600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5CBB092-191F-4B75-8DDD-DC3484C928A8}"/>
              </a:ext>
            </a:extLst>
          </p:cNvPr>
          <p:cNvSpPr/>
          <p:nvPr/>
        </p:nvSpPr>
        <p:spPr>
          <a:xfrm>
            <a:off x="9940248" y="4508350"/>
            <a:ext cx="1913283" cy="60960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Alert (Email and Text) </a:t>
            </a:r>
          </a:p>
        </p:txBody>
      </p:sp>
      <p:sp>
        <p:nvSpPr>
          <p:cNvPr id="26" name="Arrow: Down 25">
            <a:extLst>
              <a:ext uri="{FF2B5EF4-FFF2-40B4-BE49-F238E27FC236}">
                <a16:creationId xmlns:a16="http://schemas.microsoft.com/office/drawing/2014/main" id="{67FDDEBC-CE0C-4335-B991-CF81BD51DF88}"/>
              </a:ext>
            </a:extLst>
          </p:cNvPr>
          <p:cNvSpPr/>
          <p:nvPr/>
        </p:nvSpPr>
        <p:spPr>
          <a:xfrm>
            <a:off x="2085902" y="2947339"/>
            <a:ext cx="173935" cy="6814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B2B6C21A-1F23-4EF7-B8C9-16B1E032F7E8}"/>
              </a:ext>
            </a:extLst>
          </p:cNvPr>
          <p:cNvSpPr/>
          <p:nvPr/>
        </p:nvSpPr>
        <p:spPr>
          <a:xfrm>
            <a:off x="2118544" y="4388013"/>
            <a:ext cx="181183" cy="6864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ED12A3AE-7FB8-470C-9B35-74EA633F087F}"/>
              </a:ext>
            </a:extLst>
          </p:cNvPr>
          <p:cNvSpPr/>
          <p:nvPr/>
        </p:nvSpPr>
        <p:spPr>
          <a:xfrm>
            <a:off x="3870532" y="5373186"/>
            <a:ext cx="757989" cy="191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Up 28">
            <a:extLst>
              <a:ext uri="{FF2B5EF4-FFF2-40B4-BE49-F238E27FC236}">
                <a16:creationId xmlns:a16="http://schemas.microsoft.com/office/drawing/2014/main" id="{D4EAB4D1-34EB-44CD-92DC-FEF33A4B240B}"/>
              </a:ext>
            </a:extLst>
          </p:cNvPr>
          <p:cNvSpPr/>
          <p:nvPr/>
        </p:nvSpPr>
        <p:spPr>
          <a:xfrm rot="5400000">
            <a:off x="8494931" y="3791103"/>
            <a:ext cx="168428" cy="22125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A98DCE9-8412-452A-AEA3-4AD83425B405}"/>
              </a:ext>
            </a:extLst>
          </p:cNvPr>
          <p:cNvSpPr txBox="1"/>
          <p:nvPr/>
        </p:nvSpPr>
        <p:spPr>
          <a:xfrm>
            <a:off x="4895357" y="4588356"/>
            <a:ext cx="2679769" cy="830997"/>
          </a:xfrm>
          <a:prstGeom prst="rect">
            <a:avLst/>
          </a:prstGeom>
          <a:noFill/>
        </p:spPr>
        <p:txBody>
          <a:bodyPr wrap="square" rtlCol="0">
            <a:spAutoFit/>
          </a:bodyPr>
          <a:lstStyle/>
          <a:p>
            <a:r>
              <a:rPr lang="en-US" sz="1600" dirty="0">
                <a:sym typeface="Wingdings" panose="05000000000000000000" pitchFamily="2" charset="2"/>
              </a:rPr>
              <a:t> </a:t>
            </a:r>
            <a:r>
              <a:rPr lang="en-US" sz="1600" dirty="0">
                <a:latin typeface="Times New Roman" panose="02020603050405020304" pitchFamily="18" charset="0"/>
                <a:cs typeface="Times New Roman" panose="02020603050405020304" pitchFamily="18" charset="0"/>
                <a:sym typeface="Wingdings" panose="05000000000000000000" pitchFamily="2" charset="2"/>
              </a:rPr>
              <a:t>Falling</a:t>
            </a:r>
            <a:endParaRPr lang="en-US" sz="1600" dirty="0">
              <a:sym typeface="Wingdings" panose="05000000000000000000" pitchFamily="2" charset="2"/>
            </a:endParaRPr>
          </a:p>
          <a:p>
            <a:r>
              <a:rPr lang="en-US" sz="1600" dirty="0">
                <a:latin typeface="Times New Roman" panose="02020603050405020304" pitchFamily="18" charset="0"/>
                <a:cs typeface="Times New Roman" panose="02020603050405020304" pitchFamily="18" charset="0"/>
                <a:sym typeface="Wingdings" panose="05000000000000000000" pitchFamily="2" charset="2"/>
              </a:rPr>
              <a:t> Standing</a:t>
            </a:r>
          </a:p>
          <a:p>
            <a:pPr marL="285750" indent="-285750">
              <a:buFont typeface="Wingdings" panose="05000000000000000000" pitchFamily="2" charset="2"/>
              <a:buChar char="à"/>
            </a:pPr>
            <a:r>
              <a:rPr lang="en-US" sz="1600" dirty="0">
                <a:latin typeface="Times New Roman" panose="02020603050405020304" pitchFamily="18" charset="0"/>
                <a:cs typeface="Times New Roman" panose="02020603050405020304" pitchFamily="18" charset="0"/>
                <a:sym typeface="Wingdings" panose="05000000000000000000" pitchFamily="2" charset="2"/>
              </a:rPr>
              <a:t>Walking</a:t>
            </a:r>
          </a:p>
        </p:txBody>
      </p:sp>
      <p:sp>
        <p:nvSpPr>
          <p:cNvPr id="32" name="Rectangle 31">
            <a:extLst>
              <a:ext uri="{FF2B5EF4-FFF2-40B4-BE49-F238E27FC236}">
                <a16:creationId xmlns:a16="http://schemas.microsoft.com/office/drawing/2014/main" id="{1A951FD6-E155-4EF2-BFB4-AAB312FD10FB}"/>
              </a:ext>
            </a:extLst>
          </p:cNvPr>
          <p:cNvSpPr/>
          <p:nvPr/>
        </p:nvSpPr>
        <p:spPr>
          <a:xfrm>
            <a:off x="2251752" y="4554675"/>
            <a:ext cx="197361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Data Preprocessing</a:t>
            </a:r>
          </a:p>
        </p:txBody>
      </p:sp>
      <p:sp>
        <p:nvSpPr>
          <p:cNvPr id="3" name="TextBox 2">
            <a:extLst>
              <a:ext uri="{FF2B5EF4-FFF2-40B4-BE49-F238E27FC236}">
                <a16:creationId xmlns:a16="http://schemas.microsoft.com/office/drawing/2014/main" id="{DA63F303-D29B-44FF-9B8E-77277CE736F3}"/>
              </a:ext>
            </a:extLst>
          </p:cNvPr>
          <p:cNvSpPr txBox="1"/>
          <p:nvPr/>
        </p:nvSpPr>
        <p:spPr>
          <a:xfrm>
            <a:off x="4931229" y="4200732"/>
            <a:ext cx="2329542" cy="707886"/>
          </a:xfrm>
          <a:prstGeom prst="rect">
            <a:avLst/>
          </a:prstGeom>
          <a:noFill/>
        </p:spPr>
        <p:txBody>
          <a:bodyPr wrap="square" rtlCol="0">
            <a:spAutoFit/>
          </a:bodyPr>
          <a:lstStyle/>
          <a:p>
            <a:r>
              <a:rPr lang="en-US" sz="2000" dirty="0"/>
              <a:t>Activity Recognition</a:t>
            </a:r>
          </a:p>
          <a:p>
            <a:endParaRPr lang="en-US" sz="2000" dirty="0"/>
          </a:p>
        </p:txBody>
      </p:sp>
      <p:sp>
        <p:nvSpPr>
          <p:cNvPr id="5" name="TextBox 4">
            <a:extLst>
              <a:ext uri="{FF2B5EF4-FFF2-40B4-BE49-F238E27FC236}">
                <a16:creationId xmlns:a16="http://schemas.microsoft.com/office/drawing/2014/main" id="{1BA8770E-8D41-4490-ABC8-36C6EBE9AEEC}"/>
              </a:ext>
            </a:extLst>
          </p:cNvPr>
          <p:cNvSpPr txBox="1"/>
          <p:nvPr/>
        </p:nvSpPr>
        <p:spPr>
          <a:xfrm>
            <a:off x="7829968" y="4431552"/>
            <a:ext cx="1643063" cy="646331"/>
          </a:xfrm>
          <a:prstGeom prst="rect">
            <a:avLst/>
          </a:prstGeom>
          <a:noFill/>
        </p:spPr>
        <p:txBody>
          <a:bodyPr wrap="square" rtlCol="0">
            <a:spAutoFit/>
          </a:bodyPr>
          <a:lstStyle/>
          <a:p>
            <a:r>
              <a:rPr lang="en-US" dirty="0"/>
              <a:t>Fall Detected</a:t>
            </a:r>
          </a:p>
          <a:p>
            <a:endParaRPr lang="en-US" dirty="0"/>
          </a:p>
        </p:txBody>
      </p:sp>
      <p:sp>
        <p:nvSpPr>
          <p:cNvPr id="6" name="Rectangle 5">
            <a:extLst>
              <a:ext uri="{FF2B5EF4-FFF2-40B4-BE49-F238E27FC236}">
                <a16:creationId xmlns:a16="http://schemas.microsoft.com/office/drawing/2014/main" id="{3A258AF6-B479-1347-AFDC-B8E150A4DC8C}"/>
              </a:ext>
            </a:extLst>
          </p:cNvPr>
          <p:cNvSpPr/>
          <p:nvPr/>
        </p:nvSpPr>
        <p:spPr>
          <a:xfrm>
            <a:off x="4931229" y="2266122"/>
            <a:ext cx="2071455" cy="6812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GUI</a:t>
            </a:r>
          </a:p>
        </p:txBody>
      </p:sp>
      <p:sp>
        <p:nvSpPr>
          <p:cNvPr id="24" name="Arrow: Down 25">
            <a:extLst>
              <a:ext uri="{FF2B5EF4-FFF2-40B4-BE49-F238E27FC236}">
                <a16:creationId xmlns:a16="http://schemas.microsoft.com/office/drawing/2014/main" id="{3FDEEE3E-0ECC-404E-9B76-70D966A5E925}"/>
              </a:ext>
            </a:extLst>
          </p:cNvPr>
          <p:cNvSpPr/>
          <p:nvPr/>
        </p:nvSpPr>
        <p:spPr>
          <a:xfrm rot="5400000" flipH="1">
            <a:off x="3660103" y="1804835"/>
            <a:ext cx="191418" cy="15635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5">
            <a:extLst>
              <a:ext uri="{FF2B5EF4-FFF2-40B4-BE49-F238E27FC236}">
                <a16:creationId xmlns:a16="http://schemas.microsoft.com/office/drawing/2014/main" id="{6AC4D469-9EC2-6048-AE3B-478612F8AB26}"/>
              </a:ext>
            </a:extLst>
          </p:cNvPr>
          <p:cNvSpPr/>
          <p:nvPr/>
        </p:nvSpPr>
        <p:spPr>
          <a:xfrm rot="10800000">
            <a:off x="5833639" y="3032567"/>
            <a:ext cx="173934" cy="8279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05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7634-43EC-4F1D-B43F-F918E2BE6FB1}"/>
              </a:ext>
            </a:extLst>
          </p:cNvPr>
          <p:cNvSpPr>
            <a:spLocks noGrp="1"/>
          </p:cNvSpPr>
          <p:nvPr>
            <p:ph type="title"/>
          </p:nvPr>
        </p:nvSpPr>
        <p:spPr>
          <a:xfrm>
            <a:off x="838200" y="306387"/>
            <a:ext cx="10515600" cy="1325563"/>
          </a:xfrm>
        </p:spPr>
        <p:txBody>
          <a:bodyPr/>
          <a:lstStyle/>
          <a:p>
            <a:r>
              <a:rPr lang="en-US" b="1" u="sng" dirty="0"/>
              <a:t>Developed Approach-Methodology</a:t>
            </a:r>
          </a:p>
        </p:txBody>
      </p:sp>
      <p:sp>
        <p:nvSpPr>
          <p:cNvPr id="3" name="Content Placeholder 2">
            <a:extLst>
              <a:ext uri="{FF2B5EF4-FFF2-40B4-BE49-F238E27FC236}">
                <a16:creationId xmlns:a16="http://schemas.microsoft.com/office/drawing/2014/main" id="{635BD061-7331-4E16-B86F-8BBC14A0CFC5}"/>
              </a:ext>
            </a:extLst>
          </p:cNvPr>
          <p:cNvSpPr>
            <a:spLocks noGrp="1"/>
          </p:cNvSpPr>
          <p:nvPr>
            <p:ph idx="1"/>
          </p:nvPr>
        </p:nvSpPr>
        <p:spPr>
          <a:xfrm>
            <a:off x="689467" y="1510959"/>
            <a:ext cx="10539234" cy="4693805"/>
          </a:xfrm>
        </p:spPr>
        <p:txBody>
          <a:bodyPr>
            <a:normAutofit fontScale="55000" lnSpcReduction="20000"/>
          </a:bodyPr>
          <a:lstStyle/>
          <a:p>
            <a:r>
              <a:rPr lang="en-US" sz="4200" b="1" dirty="0"/>
              <a:t>Fall detection:</a:t>
            </a:r>
            <a:r>
              <a:rPr lang="en-US" sz="4200" dirty="0"/>
              <a:t> </a:t>
            </a:r>
          </a:p>
          <a:p>
            <a:pPr marL="0" indent="0">
              <a:buNone/>
            </a:pPr>
            <a:r>
              <a:rPr lang="en-US" sz="4200" b="1" dirty="0"/>
              <a:t>Data:</a:t>
            </a:r>
            <a:r>
              <a:rPr lang="en-US" sz="4200" dirty="0"/>
              <a:t> Online Action dataset that includes actions like stand, walk, run, operate and fall.</a:t>
            </a:r>
          </a:p>
          <a:p>
            <a:pPr marL="0" indent="0">
              <a:buNone/>
            </a:pPr>
            <a:r>
              <a:rPr lang="en-US" sz="4200" b="1" dirty="0"/>
              <a:t>Input:</a:t>
            </a:r>
            <a:r>
              <a:rPr lang="en-US" sz="4200" dirty="0"/>
              <a:t> Kinect Camera / Webcam</a:t>
            </a:r>
          </a:p>
          <a:p>
            <a:pPr marL="0" indent="0">
              <a:buNone/>
            </a:pPr>
            <a:r>
              <a:rPr lang="en-US" sz="4200" b="1" dirty="0"/>
              <a:t>Data Preprocessing:  </a:t>
            </a:r>
            <a:r>
              <a:rPr lang="en-US" sz="4200" dirty="0"/>
              <a:t>We are using VGG_16 model to extract features from video which work likes Pose estimation and then extracts features. </a:t>
            </a:r>
          </a:p>
          <a:p>
            <a:r>
              <a:rPr lang="en-US" sz="4200" dirty="0"/>
              <a:t>VGG_16 helps in extracting Body </a:t>
            </a:r>
            <a:r>
              <a:rPr lang="en-US" sz="4200" dirty="0" err="1"/>
              <a:t>keypoints</a:t>
            </a:r>
            <a:r>
              <a:rPr lang="en-US" sz="4200" dirty="0"/>
              <a:t> from each frame of the video and      extracted features are then send to machine learning or deep learning model to predict between 3 classes (stand, walk and fall down).</a:t>
            </a:r>
          </a:p>
          <a:p>
            <a:pPr marL="0" indent="0">
              <a:buNone/>
            </a:pPr>
            <a:r>
              <a:rPr lang="en-US" sz="4200" b="1" dirty="0"/>
              <a:t>Model: </a:t>
            </a:r>
            <a:r>
              <a:rPr lang="en-US" sz="4200" dirty="0"/>
              <a:t>First of all we have to train our models to generate model file.</a:t>
            </a:r>
          </a:p>
          <a:p>
            <a:r>
              <a:rPr lang="en-US" sz="4200" dirty="0"/>
              <a:t>We are using Support Vector Machine, K-Nearest Neighbor, Decision Tree and Artificial Neural Network to compare results. We are using 5-Fold cross validation on all these models.</a:t>
            </a:r>
          </a:p>
          <a:p>
            <a:r>
              <a:rPr lang="en-US" sz="4200" dirty="0"/>
              <a:t>After training our model, we then tested on live webcam to see performance of models on real time.</a:t>
            </a:r>
          </a:p>
          <a:p>
            <a:pPr marL="0" indent="0">
              <a:buNone/>
            </a:pPr>
            <a:endParaRPr lang="en-US" sz="3200" dirty="0"/>
          </a:p>
        </p:txBody>
      </p:sp>
      <p:sp>
        <p:nvSpPr>
          <p:cNvPr id="4" name="Slide Number Placeholder 3">
            <a:extLst>
              <a:ext uri="{FF2B5EF4-FFF2-40B4-BE49-F238E27FC236}">
                <a16:creationId xmlns:a16="http://schemas.microsoft.com/office/drawing/2014/main" id="{D8C26567-B684-4640-AE50-BEAE3583A1E6}"/>
              </a:ext>
            </a:extLst>
          </p:cNvPr>
          <p:cNvSpPr>
            <a:spLocks noGrp="1"/>
          </p:cNvSpPr>
          <p:nvPr>
            <p:ph type="sldNum" sz="quarter" idx="12"/>
          </p:nvPr>
        </p:nvSpPr>
        <p:spPr/>
        <p:txBody>
          <a:bodyPr/>
          <a:lstStyle/>
          <a:p>
            <a:r>
              <a:rPr lang="en-US" dirty="0"/>
              <a:t>8</a:t>
            </a:r>
          </a:p>
        </p:txBody>
      </p:sp>
    </p:spTree>
    <p:extLst>
      <p:ext uri="{BB962C8B-B14F-4D97-AF65-F5344CB8AC3E}">
        <p14:creationId xmlns:p14="http://schemas.microsoft.com/office/powerpoint/2010/main" val="1342831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AACC-80B4-4A64-B625-95F78B0C614A}"/>
              </a:ext>
            </a:extLst>
          </p:cNvPr>
          <p:cNvSpPr>
            <a:spLocks noGrp="1"/>
          </p:cNvSpPr>
          <p:nvPr>
            <p:ph type="title"/>
          </p:nvPr>
        </p:nvSpPr>
        <p:spPr/>
        <p:txBody>
          <a:bodyPr/>
          <a:lstStyle/>
          <a:p>
            <a:r>
              <a:rPr lang="en-US" u="sng" dirty="0"/>
              <a:t>Continuation</a:t>
            </a:r>
            <a:r>
              <a:rPr lang="en-US" dirty="0"/>
              <a:t>:</a:t>
            </a:r>
          </a:p>
        </p:txBody>
      </p:sp>
      <p:sp>
        <p:nvSpPr>
          <p:cNvPr id="3" name="Content Placeholder 2">
            <a:extLst>
              <a:ext uri="{FF2B5EF4-FFF2-40B4-BE49-F238E27FC236}">
                <a16:creationId xmlns:a16="http://schemas.microsoft.com/office/drawing/2014/main" id="{A649BD37-BF7F-4DBB-ACF7-4BB2760EA455}"/>
              </a:ext>
            </a:extLst>
          </p:cNvPr>
          <p:cNvSpPr>
            <a:spLocks noGrp="1"/>
          </p:cNvSpPr>
          <p:nvPr>
            <p:ph idx="1"/>
          </p:nvPr>
        </p:nvSpPr>
        <p:spPr>
          <a:xfrm>
            <a:off x="142605" y="1690688"/>
            <a:ext cx="10515600" cy="4351338"/>
          </a:xfrm>
        </p:spPr>
        <p:txBody>
          <a:bodyPr>
            <a:normAutofit/>
          </a:bodyPr>
          <a:lstStyle/>
          <a:p>
            <a:r>
              <a:rPr lang="en-US" b="1" dirty="0"/>
              <a:t>Notification: </a:t>
            </a:r>
            <a:r>
              <a:rPr lang="en-US" dirty="0"/>
              <a:t>If the predicted class is fall down the system will send an alert on email as well as mobile notification to specified email and mobile number. </a:t>
            </a:r>
          </a:p>
          <a:p>
            <a:pPr>
              <a:buFont typeface="Wingdings" panose="05000000000000000000" pitchFamily="2" charset="2"/>
              <a:buChar char="§"/>
            </a:pPr>
            <a:r>
              <a:rPr lang="en-US" dirty="0"/>
              <a:t>We also have an alternative email option where system will send an alert to email to both mails and mobile number.</a:t>
            </a:r>
          </a:p>
          <a:p>
            <a:pPr>
              <a:buFont typeface="Wingdings" panose="05000000000000000000" pitchFamily="2" charset="2"/>
              <a:buChar char="§"/>
            </a:pPr>
            <a:r>
              <a:rPr lang="en-US" dirty="0"/>
              <a:t>We have used STMP library to send an alert on email and </a:t>
            </a:r>
            <a:r>
              <a:rPr lang="en-US" dirty="0" err="1"/>
              <a:t>twilio</a:t>
            </a:r>
            <a:r>
              <a:rPr lang="en-US" dirty="0"/>
              <a:t> library to send an alert on mobile number as SMS.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FB9650-1473-4D3C-90CB-437C6D26806B}"/>
              </a:ext>
            </a:extLst>
          </p:cNvPr>
          <p:cNvSpPr>
            <a:spLocks noGrp="1"/>
          </p:cNvSpPr>
          <p:nvPr>
            <p:ph type="sldNum" sz="quarter" idx="12"/>
          </p:nvPr>
        </p:nvSpPr>
        <p:spPr/>
        <p:txBody>
          <a:bodyPr/>
          <a:lstStyle/>
          <a:p>
            <a:fld id="{2E434900-A286-4673-89F5-9AD3A4FFA0D5}" type="slidenum">
              <a:rPr lang="en-US" smtClean="0"/>
              <a:t>9</a:t>
            </a:fld>
            <a:endParaRPr lang="en-US"/>
          </a:p>
        </p:txBody>
      </p:sp>
    </p:spTree>
    <p:extLst>
      <p:ext uri="{BB962C8B-B14F-4D97-AF65-F5344CB8AC3E}">
        <p14:creationId xmlns:p14="http://schemas.microsoft.com/office/powerpoint/2010/main" val="2118013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TotalTime>
  <Words>1669</Words>
  <Application>Microsoft Macintosh PowerPoint</Application>
  <PresentationFormat>Widescreen</PresentationFormat>
  <Paragraphs>133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The University of Texas at Arlington The Department of Computer Science and Engineering  CSE 5369 – SPECIAL TOPICS IN INTELLIGENT SYSTEMS  </vt:lpstr>
      <vt:lpstr>Introduction-Motivation</vt:lpstr>
      <vt:lpstr>Related Work</vt:lpstr>
      <vt:lpstr>Related Work</vt:lpstr>
      <vt:lpstr>Related Work</vt:lpstr>
      <vt:lpstr>Project Goals (Final)</vt:lpstr>
      <vt:lpstr>System Architecture</vt:lpstr>
      <vt:lpstr>Developed Approach-Methodology</vt:lpstr>
      <vt:lpstr>Continuation:</vt:lpstr>
      <vt:lpstr>Continuation:</vt:lpstr>
      <vt:lpstr>Study design or Experimental Setup</vt:lpstr>
      <vt:lpstr>PowerPoint Presentation</vt:lpstr>
      <vt:lpstr>System Evaluation (User Feedback Surveys, Results, Evaluation metrics, and Discussion)</vt:lpstr>
      <vt:lpstr>User Feedback survey</vt:lpstr>
      <vt:lpstr>PowerPoint Presentation</vt:lpstr>
      <vt:lpstr>Demo</vt:lpstr>
      <vt:lpstr>Conclusion &amp; Future Work</vt:lpstr>
      <vt:lpstr> Role Designation </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University of Texas at Arlington The Department of Computer Science and Engineering  CSE 5369 – SPECIAL TOPICS IN INTELLIGENT SYSTEMS  </dc:title>
  <dc:creator>Lingamaneni, Geethika</dc:creator>
  <cp:lastModifiedBy>Boppana, Bhargavi</cp:lastModifiedBy>
  <cp:revision>53</cp:revision>
  <dcterms:created xsi:type="dcterms:W3CDTF">2020-05-01T23:40:38Z</dcterms:created>
  <dcterms:modified xsi:type="dcterms:W3CDTF">2020-05-03T23:57:23Z</dcterms:modified>
</cp:coreProperties>
</file>