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65cee75bf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65cee75bf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65cee75bf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65cee75bf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65cee75bf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65cee75bf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65cee75bf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65cee75bf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65cee75bf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65cee75bf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65cee75b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65cee75b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65cee75bf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65cee75bf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65cee75b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65cee75b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65cee75bf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65cee75bf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65cee75b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65cee75b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65cee75bf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65cee75bf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65cee75bf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65cee75bf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6132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u="sng">
                <a:solidFill>
                  <a:schemeClr val="lt2"/>
                </a:solidFill>
                <a:latin typeface="Times New Roman"/>
                <a:ea typeface="Times New Roman"/>
                <a:cs typeface="Times New Roman"/>
                <a:sym typeface="Times New Roman"/>
              </a:rPr>
              <a:t>FaceTime Tracker</a:t>
            </a:r>
            <a:endParaRPr b="1" sz="4800" u="sng">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b="1" lang="en" sz="4800">
                <a:solidFill>
                  <a:schemeClr val="lt2"/>
                </a:solidFill>
                <a:latin typeface="Times New Roman"/>
                <a:ea typeface="Times New Roman"/>
                <a:cs typeface="Times New Roman"/>
                <a:sym typeface="Times New Roman"/>
              </a:rPr>
              <a:t>      Final Project</a:t>
            </a:r>
            <a:endParaRPr b="1" sz="4800">
              <a:solidFill>
                <a:schemeClr val="lt2"/>
              </a:solidFill>
              <a:latin typeface="Times New Roman"/>
              <a:ea typeface="Times New Roman"/>
              <a:cs typeface="Times New Roman"/>
              <a:sym typeface="Times New Roman"/>
            </a:endParaRPr>
          </a:p>
        </p:txBody>
      </p:sp>
      <p:sp>
        <p:nvSpPr>
          <p:cNvPr id="135" name="Google Shape;135;p13"/>
          <p:cNvSpPr txBox="1"/>
          <p:nvPr>
            <p:ph idx="1" type="subTitle"/>
          </p:nvPr>
        </p:nvSpPr>
        <p:spPr>
          <a:xfrm>
            <a:off x="6321875" y="3890050"/>
            <a:ext cx="20880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rPr lang="en"/>
              <a:t>Geethu(STB03-T0005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lt2"/>
                </a:solidFill>
              </a:rPr>
              <a:t>Advantages &amp; Disadvantages</a:t>
            </a:r>
            <a:endParaRPr b="1" u="sng">
              <a:solidFill>
                <a:schemeClr val="lt2"/>
              </a:solidFill>
            </a:endParaRPr>
          </a:p>
        </p:txBody>
      </p:sp>
      <p:sp>
        <p:nvSpPr>
          <p:cNvPr id="187" name="Google Shape;187;p23"/>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800" u="sng">
                <a:solidFill>
                  <a:schemeClr val="lt2"/>
                </a:solidFill>
                <a:latin typeface="Times New Roman"/>
                <a:ea typeface="Times New Roman"/>
                <a:cs typeface="Times New Roman"/>
                <a:sym typeface="Times New Roman"/>
              </a:rPr>
              <a:t>Pros</a:t>
            </a:r>
            <a:endParaRPr b="1" sz="1800" u="sng">
              <a:solidFill>
                <a:schemeClr val="lt2"/>
              </a:solidFill>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AutoNum type="arabicPeriod"/>
            </a:pPr>
            <a:r>
              <a:rPr lang="en" sz="1800">
                <a:latin typeface="Times New Roman"/>
                <a:ea typeface="Times New Roman"/>
                <a:cs typeface="Times New Roman"/>
                <a:sym typeface="Times New Roman"/>
              </a:rPr>
              <a:t>Biometric Security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Convenience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Quick Identification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Wide Applicability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Integration with Smart Devices</a:t>
            </a:r>
            <a:endParaRPr sz="1800">
              <a:latin typeface="Times New Roman"/>
              <a:ea typeface="Times New Roman"/>
              <a:cs typeface="Times New Roman"/>
              <a:sym typeface="Times New Roman"/>
            </a:endParaRPr>
          </a:p>
          <a:p>
            <a:pPr indent="0" lvl="0" marL="0" rtl="0" algn="l">
              <a:spcBef>
                <a:spcPts val="1200"/>
              </a:spcBef>
              <a:spcAft>
                <a:spcPts val="1200"/>
              </a:spcAft>
              <a:buNone/>
            </a:pPr>
            <a:r>
              <a:t/>
            </a:r>
            <a:endParaRPr b="1" sz="1800" u="sng">
              <a:solidFill>
                <a:schemeClr val="lt2"/>
              </a:solidFill>
              <a:latin typeface="Times New Roman"/>
              <a:ea typeface="Times New Roman"/>
              <a:cs typeface="Times New Roman"/>
              <a:sym typeface="Times New Roman"/>
            </a:endParaRPr>
          </a:p>
        </p:txBody>
      </p:sp>
      <p:sp>
        <p:nvSpPr>
          <p:cNvPr id="188" name="Google Shape;188;p23"/>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800" u="sng">
                <a:solidFill>
                  <a:schemeClr val="lt2"/>
                </a:solidFill>
                <a:latin typeface="Times New Roman"/>
                <a:ea typeface="Times New Roman"/>
                <a:cs typeface="Times New Roman"/>
                <a:sym typeface="Times New Roman"/>
              </a:rPr>
              <a:t>Cons</a:t>
            </a:r>
            <a:endParaRPr b="1" sz="1800" u="sng">
              <a:solidFill>
                <a:schemeClr val="lt2"/>
              </a:solidFill>
              <a:latin typeface="Times New Roman"/>
              <a:ea typeface="Times New Roman"/>
              <a:cs typeface="Times New Roman"/>
              <a:sym typeface="Times New Roman"/>
            </a:endParaRPr>
          </a:p>
          <a:p>
            <a:pPr indent="-345712" lvl="0" marL="457200" rtl="0" algn="l">
              <a:spcBef>
                <a:spcPts val="1200"/>
              </a:spcBef>
              <a:spcAft>
                <a:spcPts val="0"/>
              </a:spcAft>
              <a:buSzPts val="1844"/>
              <a:buFont typeface="Times New Roman"/>
              <a:buAutoNum type="arabicPeriod"/>
            </a:pPr>
            <a:r>
              <a:rPr lang="en" sz="1844">
                <a:latin typeface="Times New Roman"/>
                <a:ea typeface="Times New Roman"/>
                <a:cs typeface="Times New Roman"/>
                <a:sym typeface="Times New Roman"/>
              </a:rPr>
              <a:t>Privacy Concerns</a:t>
            </a:r>
            <a:endParaRPr sz="1844">
              <a:latin typeface="Times New Roman"/>
              <a:ea typeface="Times New Roman"/>
              <a:cs typeface="Times New Roman"/>
              <a:sym typeface="Times New Roman"/>
            </a:endParaRPr>
          </a:p>
          <a:p>
            <a:pPr indent="-345712" lvl="0" marL="457200" rtl="0" algn="l">
              <a:spcBef>
                <a:spcPts val="0"/>
              </a:spcBef>
              <a:spcAft>
                <a:spcPts val="0"/>
              </a:spcAft>
              <a:buSzPts val="1844"/>
              <a:buFont typeface="Times New Roman"/>
              <a:buAutoNum type="arabicPeriod"/>
            </a:pPr>
            <a:r>
              <a:rPr lang="en" sz="1844">
                <a:latin typeface="Times New Roman"/>
                <a:ea typeface="Times New Roman"/>
                <a:cs typeface="Times New Roman"/>
                <a:sym typeface="Times New Roman"/>
              </a:rPr>
              <a:t>Accuracy and Reliability</a:t>
            </a:r>
            <a:endParaRPr sz="1844">
              <a:latin typeface="Times New Roman"/>
              <a:ea typeface="Times New Roman"/>
              <a:cs typeface="Times New Roman"/>
              <a:sym typeface="Times New Roman"/>
            </a:endParaRPr>
          </a:p>
          <a:p>
            <a:pPr indent="-345712" lvl="0" marL="457200" rtl="0" algn="l">
              <a:spcBef>
                <a:spcPts val="0"/>
              </a:spcBef>
              <a:spcAft>
                <a:spcPts val="0"/>
              </a:spcAft>
              <a:buSzPts val="1844"/>
              <a:buFont typeface="Times New Roman"/>
              <a:buAutoNum type="arabicPeriod"/>
            </a:pPr>
            <a:r>
              <a:rPr lang="en" sz="1844">
                <a:latin typeface="Times New Roman"/>
                <a:ea typeface="Times New Roman"/>
                <a:cs typeface="Times New Roman"/>
                <a:sym typeface="Times New Roman"/>
              </a:rPr>
              <a:t>Bias and Diversity Issues</a:t>
            </a:r>
            <a:endParaRPr sz="1844">
              <a:latin typeface="Times New Roman"/>
              <a:ea typeface="Times New Roman"/>
              <a:cs typeface="Times New Roman"/>
              <a:sym typeface="Times New Roman"/>
            </a:endParaRPr>
          </a:p>
          <a:p>
            <a:pPr indent="-345712" lvl="0" marL="457200" rtl="0" algn="l">
              <a:spcBef>
                <a:spcPts val="0"/>
              </a:spcBef>
              <a:spcAft>
                <a:spcPts val="0"/>
              </a:spcAft>
              <a:buSzPts val="1844"/>
              <a:buFont typeface="Times New Roman"/>
              <a:buAutoNum type="arabicPeriod"/>
            </a:pPr>
            <a:r>
              <a:rPr lang="en" sz="1844">
                <a:latin typeface="Times New Roman"/>
                <a:ea typeface="Times New Roman"/>
                <a:cs typeface="Times New Roman"/>
                <a:sym typeface="Times New Roman"/>
              </a:rPr>
              <a:t>Security Vulnerabilities</a:t>
            </a:r>
            <a:endParaRPr sz="1844">
              <a:latin typeface="Times New Roman"/>
              <a:ea typeface="Times New Roman"/>
              <a:cs typeface="Times New Roman"/>
              <a:sym typeface="Times New Roman"/>
            </a:endParaRPr>
          </a:p>
          <a:p>
            <a:pPr indent="-345712" lvl="0" marL="457200" rtl="0" algn="l">
              <a:spcBef>
                <a:spcPts val="0"/>
              </a:spcBef>
              <a:spcAft>
                <a:spcPts val="0"/>
              </a:spcAft>
              <a:buSzPts val="1844"/>
              <a:buFont typeface="Times New Roman"/>
              <a:buAutoNum type="arabicPeriod"/>
            </a:pPr>
            <a:r>
              <a:rPr lang="en" sz="1844">
                <a:latin typeface="Times New Roman"/>
                <a:ea typeface="Times New Roman"/>
                <a:cs typeface="Times New Roman"/>
                <a:sym typeface="Times New Roman"/>
              </a:rPr>
              <a:t>Resource Intensive</a:t>
            </a:r>
            <a:endParaRPr sz="1844">
              <a:latin typeface="Times New Roman"/>
              <a:ea typeface="Times New Roman"/>
              <a:cs typeface="Times New Roman"/>
              <a:sym typeface="Times New Roman"/>
            </a:endParaRPr>
          </a:p>
          <a:p>
            <a:pPr indent="-345712" lvl="0" marL="457200" rtl="0" algn="l">
              <a:spcBef>
                <a:spcPts val="0"/>
              </a:spcBef>
              <a:spcAft>
                <a:spcPts val="0"/>
              </a:spcAft>
              <a:buSzPts val="1844"/>
              <a:buFont typeface="Times New Roman"/>
              <a:buAutoNum type="arabicPeriod"/>
            </a:pPr>
            <a:r>
              <a:rPr lang="en" sz="1844">
                <a:latin typeface="Times New Roman"/>
                <a:ea typeface="Times New Roman"/>
                <a:cs typeface="Times New Roman"/>
                <a:sym typeface="Times New Roman"/>
              </a:rPr>
              <a:t>Legal and Ethical Challenges</a:t>
            </a:r>
            <a:endParaRPr sz="1844">
              <a:latin typeface="Times New Roman"/>
              <a:ea typeface="Times New Roman"/>
              <a:cs typeface="Times New Roman"/>
              <a:sym typeface="Times New Roman"/>
            </a:endParaRPr>
          </a:p>
          <a:p>
            <a:pPr indent="0" lvl="0" marL="0" rtl="0" algn="l">
              <a:spcBef>
                <a:spcPts val="1200"/>
              </a:spcBef>
              <a:spcAft>
                <a:spcPts val="1200"/>
              </a:spcAft>
              <a:buNone/>
            </a:pPr>
            <a:r>
              <a:t/>
            </a:r>
            <a:endParaRPr sz="1800" u="sng">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lt2"/>
                </a:solidFill>
                <a:latin typeface="Times New Roman"/>
                <a:ea typeface="Times New Roman"/>
                <a:cs typeface="Times New Roman"/>
                <a:sym typeface="Times New Roman"/>
              </a:rPr>
              <a:t>Future Scope</a:t>
            </a:r>
            <a:endParaRPr b="1" u="sng">
              <a:solidFill>
                <a:schemeClr val="lt2"/>
              </a:solidFill>
              <a:latin typeface="Times New Roman"/>
              <a:ea typeface="Times New Roman"/>
              <a:cs typeface="Times New Roman"/>
              <a:sym typeface="Times New Roman"/>
            </a:endParaRPr>
          </a:p>
        </p:txBody>
      </p:sp>
      <p:sp>
        <p:nvSpPr>
          <p:cNvPr id="194" name="Google Shape;194;p24"/>
          <p:cNvSpPr txBox="1"/>
          <p:nvPr>
            <p:ph idx="1" type="body"/>
          </p:nvPr>
        </p:nvSpPr>
        <p:spPr>
          <a:xfrm>
            <a:off x="1297500" y="1389025"/>
            <a:ext cx="7038900" cy="3089700"/>
          </a:xfrm>
          <a:prstGeom prst="rect">
            <a:avLst/>
          </a:prstGeom>
        </p:spPr>
        <p:txBody>
          <a:bodyPr anchorCtr="0" anchor="t" bIns="91425" lIns="91425" spcFirstLastPara="1" rIns="91425" wrap="square" tIns="91425">
            <a:normAutofit fontScale="25000" lnSpcReduction="20000"/>
          </a:bodyPr>
          <a:lstStyle/>
          <a:p>
            <a:pPr indent="-336550" lvl="0" marL="457200" rtl="0" algn="l">
              <a:spcBef>
                <a:spcPts val="0"/>
              </a:spcBef>
              <a:spcAft>
                <a:spcPts val="0"/>
              </a:spcAft>
              <a:buSzPct val="100000"/>
              <a:buFont typeface="Times New Roman"/>
              <a:buAutoNum type="arabicPeriod"/>
            </a:pPr>
            <a:r>
              <a:rPr lang="en" sz="6800">
                <a:latin typeface="Times New Roman"/>
                <a:ea typeface="Times New Roman"/>
                <a:cs typeface="Times New Roman"/>
                <a:sym typeface="Times New Roman"/>
              </a:rPr>
              <a:t>Improved Accuracy and Robustness</a:t>
            </a:r>
            <a:endParaRPr sz="6800">
              <a:latin typeface="Times New Roman"/>
              <a:ea typeface="Times New Roman"/>
              <a:cs typeface="Times New Roman"/>
              <a:sym typeface="Times New Roman"/>
            </a:endParaRPr>
          </a:p>
          <a:p>
            <a:pPr indent="-336550" lvl="0" marL="457200" rtl="0" algn="l">
              <a:spcBef>
                <a:spcPts val="0"/>
              </a:spcBef>
              <a:spcAft>
                <a:spcPts val="0"/>
              </a:spcAft>
              <a:buSzPct val="100000"/>
              <a:buFont typeface="Times New Roman"/>
              <a:buAutoNum type="arabicPeriod"/>
            </a:pPr>
            <a:r>
              <a:rPr lang="en" sz="6800">
                <a:latin typeface="Times New Roman"/>
                <a:ea typeface="Times New Roman"/>
                <a:cs typeface="Times New Roman"/>
                <a:sym typeface="Times New Roman"/>
              </a:rPr>
              <a:t>Integration with AI and IoT</a:t>
            </a:r>
            <a:endParaRPr sz="6800">
              <a:latin typeface="Times New Roman"/>
              <a:ea typeface="Times New Roman"/>
              <a:cs typeface="Times New Roman"/>
              <a:sym typeface="Times New Roman"/>
            </a:endParaRPr>
          </a:p>
          <a:p>
            <a:pPr indent="-336550" lvl="0" marL="457200" rtl="0" algn="l">
              <a:spcBef>
                <a:spcPts val="0"/>
              </a:spcBef>
              <a:spcAft>
                <a:spcPts val="0"/>
              </a:spcAft>
              <a:buSzPct val="100000"/>
              <a:buFont typeface="Times New Roman"/>
              <a:buAutoNum type="arabicPeriod"/>
            </a:pPr>
            <a:r>
              <a:rPr lang="en" sz="6800">
                <a:latin typeface="Times New Roman"/>
                <a:ea typeface="Times New Roman"/>
                <a:cs typeface="Times New Roman"/>
                <a:sym typeface="Times New Roman"/>
              </a:rPr>
              <a:t>Health and Wellness Applications</a:t>
            </a:r>
            <a:endParaRPr sz="6800">
              <a:latin typeface="Times New Roman"/>
              <a:ea typeface="Times New Roman"/>
              <a:cs typeface="Times New Roman"/>
              <a:sym typeface="Times New Roman"/>
            </a:endParaRPr>
          </a:p>
          <a:p>
            <a:pPr indent="-336550" lvl="0" marL="457200" rtl="0" algn="l">
              <a:spcBef>
                <a:spcPts val="0"/>
              </a:spcBef>
              <a:spcAft>
                <a:spcPts val="0"/>
              </a:spcAft>
              <a:buSzPct val="100000"/>
              <a:buFont typeface="Times New Roman"/>
              <a:buAutoNum type="arabicPeriod"/>
            </a:pPr>
            <a:r>
              <a:rPr lang="en" sz="6800">
                <a:latin typeface="Times New Roman"/>
                <a:ea typeface="Times New Roman"/>
                <a:cs typeface="Times New Roman"/>
                <a:sym typeface="Times New Roman"/>
              </a:rPr>
              <a:t>Enhanced Security Measures</a:t>
            </a:r>
            <a:endParaRPr sz="6800">
              <a:latin typeface="Times New Roman"/>
              <a:ea typeface="Times New Roman"/>
              <a:cs typeface="Times New Roman"/>
              <a:sym typeface="Times New Roman"/>
            </a:endParaRPr>
          </a:p>
          <a:p>
            <a:pPr indent="-336550" lvl="0" marL="457200" rtl="0" algn="l">
              <a:spcBef>
                <a:spcPts val="0"/>
              </a:spcBef>
              <a:spcAft>
                <a:spcPts val="0"/>
              </a:spcAft>
              <a:buSzPct val="100000"/>
              <a:buFont typeface="Times New Roman"/>
              <a:buAutoNum type="arabicPeriod"/>
            </a:pPr>
            <a:r>
              <a:rPr lang="en" sz="6800">
                <a:latin typeface="Times New Roman"/>
                <a:ea typeface="Times New Roman"/>
                <a:cs typeface="Times New Roman"/>
                <a:sym typeface="Times New Roman"/>
              </a:rPr>
              <a:t>Retail and Marketing</a:t>
            </a:r>
            <a:endParaRPr sz="6800">
              <a:latin typeface="Times New Roman"/>
              <a:ea typeface="Times New Roman"/>
              <a:cs typeface="Times New Roman"/>
              <a:sym typeface="Times New Roman"/>
            </a:endParaRPr>
          </a:p>
          <a:p>
            <a:pPr indent="-336550" lvl="0" marL="457200" rtl="0" algn="l">
              <a:spcBef>
                <a:spcPts val="0"/>
              </a:spcBef>
              <a:spcAft>
                <a:spcPts val="0"/>
              </a:spcAft>
              <a:buSzPct val="100000"/>
              <a:buFont typeface="Times New Roman"/>
              <a:buAutoNum type="arabicPeriod"/>
            </a:pPr>
            <a:r>
              <a:rPr lang="en" sz="6800">
                <a:latin typeface="Times New Roman"/>
                <a:ea typeface="Times New Roman"/>
                <a:cs typeface="Times New Roman"/>
                <a:sym typeface="Times New Roman"/>
              </a:rPr>
              <a:t>Education and Attendance Tracking</a:t>
            </a:r>
            <a:endParaRPr sz="6800">
              <a:latin typeface="Times New Roman"/>
              <a:ea typeface="Times New Roman"/>
              <a:cs typeface="Times New Roman"/>
              <a:sym typeface="Times New Roman"/>
            </a:endParaRPr>
          </a:p>
          <a:p>
            <a:pPr indent="-336550" lvl="0" marL="457200" rtl="0" algn="l">
              <a:spcBef>
                <a:spcPts val="0"/>
              </a:spcBef>
              <a:spcAft>
                <a:spcPts val="0"/>
              </a:spcAft>
              <a:buSzPct val="100000"/>
              <a:buFont typeface="Times New Roman"/>
              <a:buAutoNum type="arabicPeriod"/>
            </a:pPr>
            <a:r>
              <a:rPr lang="en" sz="6800">
                <a:latin typeface="Times New Roman"/>
                <a:ea typeface="Times New Roman"/>
                <a:cs typeface="Times New Roman"/>
                <a:sym typeface="Times New Roman"/>
              </a:rPr>
              <a:t>Human-Computer Interaction</a:t>
            </a:r>
            <a:endParaRPr sz="6800">
              <a:latin typeface="Times New Roman"/>
              <a:ea typeface="Times New Roman"/>
              <a:cs typeface="Times New Roman"/>
              <a:sym typeface="Times New Roman"/>
            </a:endParaRPr>
          </a:p>
          <a:p>
            <a:pPr indent="-336550" lvl="0" marL="457200" rtl="0" algn="l">
              <a:spcBef>
                <a:spcPts val="0"/>
              </a:spcBef>
              <a:spcAft>
                <a:spcPts val="0"/>
              </a:spcAft>
              <a:buSzPct val="100000"/>
              <a:buFont typeface="Times New Roman"/>
              <a:buAutoNum type="arabicPeriod"/>
            </a:pPr>
            <a:r>
              <a:rPr lang="en" sz="6800">
                <a:latin typeface="Times New Roman"/>
                <a:ea typeface="Times New Roman"/>
                <a:cs typeface="Times New Roman"/>
                <a:sym typeface="Times New Roman"/>
              </a:rPr>
              <a:t>Ethical and Regulatory Considerations</a:t>
            </a:r>
            <a:endParaRPr sz="6800">
              <a:latin typeface="Times New Roman"/>
              <a:ea typeface="Times New Roman"/>
              <a:cs typeface="Times New Roman"/>
              <a:sym typeface="Times New Roman"/>
            </a:endParaRPr>
          </a:p>
          <a:p>
            <a:pPr indent="-336550" lvl="0" marL="457200" rtl="0" algn="l">
              <a:spcBef>
                <a:spcPts val="0"/>
              </a:spcBef>
              <a:spcAft>
                <a:spcPts val="0"/>
              </a:spcAft>
              <a:buSzPct val="100000"/>
              <a:buFont typeface="Times New Roman"/>
              <a:buAutoNum type="arabicPeriod"/>
            </a:pPr>
            <a:r>
              <a:rPr lang="en" sz="6800">
                <a:latin typeface="Times New Roman"/>
                <a:ea typeface="Times New Roman"/>
                <a:cs typeface="Times New Roman"/>
                <a:sym typeface="Times New Roman"/>
              </a:rPr>
              <a:t>Biometric Authentication in Finance</a:t>
            </a:r>
            <a:endParaRPr sz="6800">
              <a:latin typeface="Times New Roman"/>
              <a:ea typeface="Times New Roman"/>
              <a:cs typeface="Times New Roman"/>
              <a:sym typeface="Times New Roman"/>
            </a:endParaRPr>
          </a:p>
          <a:p>
            <a:pPr indent="-336550" lvl="0" marL="457200" rtl="0" algn="l">
              <a:spcBef>
                <a:spcPts val="0"/>
              </a:spcBef>
              <a:spcAft>
                <a:spcPts val="0"/>
              </a:spcAft>
              <a:buSzPct val="100000"/>
              <a:buFont typeface="Times New Roman"/>
              <a:buAutoNum type="arabicPeriod"/>
            </a:pPr>
            <a:r>
              <a:rPr lang="en" sz="6800">
                <a:latin typeface="Times New Roman"/>
                <a:ea typeface="Times New Roman"/>
                <a:cs typeface="Times New Roman"/>
                <a:sym typeface="Times New Roman"/>
              </a:rPr>
              <a:t>Global Adoption and Standardization</a:t>
            </a:r>
            <a:endParaRPr sz="68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chemeClr val="lt2"/>
                </a:solidFill>
              </a:rPr>
              <a:t>THANK YOU</a:t>
            </a:r>
            <a:endParaRPr b="1">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lt2"/>
                </a:solidFill>
                <a:latin typeface="Times New Roman"/>
                <a:ea typeface="Times New Roman"/>
                <a:cs typeface="Times New Roman"/>
                <a:sym typeface="Times New Roman"/>
              </a:rPr>
              <a:t>Face Recognition</a:t>
            </a:r>
            <a:endParaRPr b="1" u="sng">
              <a:solidFill>
                <a:schemeClr val="lt2"/>
              </a:solidFill>
              <a:latin typeface="Times New Roman"/>
              <a:ea typeface="Times New Roman"/>
              <a:cs typeface="Times New Roman"/>
              <a:sym typeface="Times New Roman"/>
            </a:endParaRPr>
          </a:p>
        </p:txBody>
      </p:sp>
      <p:sp>
        <p:nvSpPr>
          <p:cNvPr id="145" name="Google Shape;145;p15"/>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900">
                <a:latin typeface="Times New Roman"/>
                <a:ea typeface="Times New Roman"/>
                <a:cs typeface="Times New Roman"/>
                <a:sym typeface="Times New Roman"/>
              </a:rPr>
              <a:t>Face recognition is a technology that involves identifying and verifying a person's identity by analyzing and comparing patterns of their facial features. It is a subset of biometric technology, which uses unique physical or behavioral characteristics for identification purposes.</a:t>
            </a:r>
            <a:endParaRPr sz="19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999650" y="393750"/>
            <a:ext cx="7336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lt2"/>
                </a:solidFill>
              </a:rPr>
              <a:t>Phases of Process</a:t>
            </a:r>
            <a:endParaRPr b="1" u="sng">
              <a:solidFill>
                <a:schemeClr val="lt2"/>
              </a:solidFill>
            </a:endParaRPr>
          </a:p>
        </p:txBody>
      </p:sp>
      <p:sp>
        <p:nvSpPr>
          <p:cNvPr id="155" name="Google Shape;155;p17"/>
          <p:cNvSpPr txBox="1"/>
          <p:nvPr>
            <p:ph idx="1" type="body"/>
          </p:nvPr>
        </p:nvSpPr>
        <p:spPr>
          <a:xfrm>
            <a:off x="999650" y="1022900"/>
            <a:ext cx="7410000" cy="3678900"/>
          </a:xfrm>
          <a:prstGeom prst="rect">
            <a:avLst/>
          </a:prstGeom>
        </p:spPr>
        <p:txBody>
          <a:bodyPr anchorCtr="0" anchor="t" bIns="91425" lIns="91425" spcFirstLastPara="1" rIns="91425" wrap="square" tIns="91425">
            <a:normAutofit fontScale="25000" lnSpcReduction="20000"/>
          </a:bodyPr>
          <a:lstStyle/>
          <a:p>
            <a:pPr indent="-336672" lvl="0" marL="914400" rtl="0" algn="l">
              <a:spcBef>
                <a:spcPts val="0"/>
              </a:spcBef>
              <a:spcAft>
                <a:spcPts val="0"/>
              </a:spcAft>
              <a:buClr>
                <a:srgbClr val="00FFFF"/>
              </a:buClr>
              <a:buSzPct val="100000"/>
              <a:buFont typeface="Times New Roman"/>
              <a:buChar char="●"/>
            </a:pPr>
            <a:r>
              <a:rPr b="1" lang="en" sz="6807">
                <a:solidFill>
                  <a:srgbClr val="00FFFF"/>
                </a:solidFill>
                <a:latin typeface="Times New Roman"/>
                <a:ea typeface="Times New Roman"/>
                <a:cs typeface="Times New Roman"/>
                <a:sym typeface="Times New Roman"/>
              </a:rPr>
              <a:t>Capture Image or Video</a:t>
            </a:r>
            <a:endParaRPr b="1" sz="6807">
              <a:solidFill>
                <a:srgbClr val="00FFFF"/>
              </a:solidFill>
              <a:latin typeface="Times New Roman"/>
              <a:ea typeface="Times New Roman"/>
              <a:cs typeface="Times New Roman"/>
              <a:sym typeface="Times New Roman"/>
            </a:endParaRPr>
          </a:p>
          <a:p>
            <a:pPr indent="0" lvl="0" marL="914400" rtl="0" algn="l">
              <a:spcBef>
                <a:spcPts val="1200"/>
              </a:spcBef>
              <a:spcAft>
                <a:spcPts val="0"/>
              </a:spcAft>
              <a:buNone/>
            </a:pPr>
            <a:r>
              <a:rPr lang="en" sz="6807">
                <a:latin typeface="Times New Roman"/>
                <a:ea typeface="Times New Roman"/>
                <a:cs typeface="Times New Roman"/>
                <a:sym typeface="Times New Roman"/>
              </a:rPr>
              <a:t>The process begins by capturing an image or video of a person's face using a camera or a video feed.</a:t>
            </a:r>
            <a:endParaRPr sz="6807">
              <a:latin typeface="Times New Roman"/>
              <a:ea typeface="Times New Roman"/>
              <a:cs typeface="Times New Roman"/>
              <a:sym typeface="Times New Roman"/>
            </a:endParaRPr>
          </a:p>
          <a:p>
            <a:pPr indent="-336672" lvl="0" marL="914400" rtl="0" algn="l">
              <a:spcBef>
                <a:spcPts val="1200"/>
              </a:spcBef>
              <a:spcAft>
                <a:spcPts val="0"/>
              </a:spcAft>
              <a:buClr>
                <a:srgbClr val="00FFFF"/>
              </a:buClr>
              <a:buSzPct val="100000"/>
              <a:buFont typeface="Times New Roman"/>
              <a:buChar char="●"/>
            </a:pPr>
            <a:r>
              <a:rPr b="1" lang="en" sz="6807">
                <a:solidFill>
                  <a:srgbClr val="00FFFF"/>
                </a:solidFill>
                <a:latin typeface="Times New Roman"/>
                <a:ea typeface="Times New Roman"/>
                <a:cs typeface="Times New Roman"/>
                <a:sym typeface="Times New Roman"/>
              </a:rPr>
              <a:t>Face Detection</a:t>
            </a:r>
            <a:endParaRPr b="1" sz="6807">
              <a:solidFill>
                <a:srgbClr val="00FFFF"/>
              </a:solidFill>
              <a:latin typeface="Times New Roman"/>
              <a:ea typeface="Times New Roman"/>
              <a:cs typeface="Times New Roman"/>
              <a:sym typeface="Times New Roman"/>
            </a:endParaRPr>
          </a:p>
          <a:p>
            <a:pPr indent="0" lvl="0" marL="914400" rtl="0" algn="l">
              <a:spcBef>
                <a:spcPts val="1200"/>
              </a:spcBef>
              <a:spcAft>
                <a:spcPts val="0"/>
              </a:spcAft>
              <a:buNone/>
            </a:pPr>
            <a:r>
              <a:rPr lang="en" sz="6807">
                <a:latin typeface="Times New Roman"/>
                <a:ea typeface="Times New Roman"/>
                <a:cs typeface="Times New Roman"/>
                <a:sym typeface="Times New Roman"/>
              </a:rPr>
              <a:t>The system then uses face detection algorithms to locate and extract the face from the captured image or video. This step involves identifying facial features such as eyes, nose, and mouth.</a:t>
            </a:r>
            <a:endParaRPr sz="6807">
              <a:latin typeface="Times New Roman"/>
              <a:ea typeface="Times New Roman"/>
              <a:cs typeface="Times New Roman"/>
              <a:sym typeface="Times New Roman"/>
            </a:endParaRPr>
          </a:p>
          <a:p>
            <a:pPr indent="-336672" lvl="0" marL="914400" rtl="0" algn="l">
              <a:spcBef>
                <a:spcPts val="1200"/>
              </a:spcBef>
              <a:spcAft>
                <a:spcPts val="0"/>
              </a:spcAft>
              <a:buClr>
                <a:srgbClr val="00FFFF"/>
              </a:buClr>
              <a:buSzPct val="100000"/>
              <a:buFont typeface="Times New Roman"/>
              <a:buChar char="●"/>
            </a:pPr>
            <a:r>
              <a:rPr b="1" lang="en" sz="6807">
                <a:solidFill>
                  <a:srgbClr val="00FFFF"/>
                </a:solidFill>
                <a:latin typeface="Times New Roman"/>
                <a:ea typeface="Times New Roman"/>
                <a:cs typeface="Times New Roman"/>
                <a:sym typeface="Times New Roman"/>
              </a:rPr>
              <a:t>Feature Extraction</a:t>
            </a:r>
            <a:endParaRPr b="1" sz="6807">
              <a:solidFill>
                <a:srgbClr val="00FFFF"/>
              </a:solidFill>
              <a:latin typeface="Times New Roman"/>
              <a:ea typeface="Times New Roman"/>
              <a:cs typeface="Times New Roman"/>
              <a:sym typeface="Times New Roman"/>
            </a:endParaRPr>
          </a:p>
          <a:p>
            <a:pPr indent="0" lvl="0" marL="914400" rtl="0" algn="l">
              <a:spcBef>
                <a:spcPts val="1200"/>
              </a:spcBef>
              <a:spcAft>
                <a:spcPts val="0"/>
              </a:spcAft>
              <a:buNone/>
            </a:pPr>
            <a:r>
              <a:rPr lang="en" sz="6807">
                <a:latin typeface="Times New Roman"/>
                <a:ea typeface="Times New Roman"/>
                <a:cs typeface="Times New Roman"/>
                <a:sym typeface="Times New Roman"/>
              </a:rPr>
              <a:t>Once the face is detected, the system extracts unique features from the face, such as the distances between eyes, the shape of the nose, and the contours of the face.</a:t>
            </a:r>
            <a:endParaRPr sz="6807">
              <a:latin typeface="Times New Roman"/>
              <a:ea typeface="Times New Roman"/>
              <a:cs typeface="Times New Roman"/>
              <a:sym typeface="Times New Roman"/>
            </a:endParaRPr>
          </a:p>
          <a:p>
            <a:pPr indent="0" lvl="0" marL="457200" rtl="0" algn="l">
              <a:spcBef>
                <a:spcPts val="1200"/>
              </a:spcBef>
              <a:spcAft>
                <a:spcPts val="0"/>
              </a:spcAft>
              <a:buNone/>
            </a:pPr>
            <a:r>
              <a:t/>
            </a:r>
            <a:endParaRPr sz="2400">
              <a:latin typeface="Times New Roman"/>
              <a:ea typeface="Times New Roman"/>
              <a:cs typeface="Times New Roman"/>
              <a:sym typeface="Times New Roman"/>
            </a:endParaRPr>
          </a:p>
          <a:p>
            <a:pPr indent="0" lvl="0" marL="457200" rtl="0" algn="l">
              <a:spcBef>
                <a:spcPts val="1200"/>
              </a:spcBef>
              <a:spcAft>
                <a:spcPts val="12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2"/>
                </a:solidFill>
              </a:rPr>
              <a:t>Cont..</a:t>
            </a:r>
            <a:endParaRPr b="1">
              <a:solidFill>
                <a:schemeClr val="lt2"/>
              </a:solidFill>
            </a:endParaRPr>
          </a:p>
        </p:txBody>
      </p:sp>
      <p:sp>
        <p:nvSpPr>
          <p:cNvPr id="161" name="Google Shape;161;p18"/>
          <p:cNvSpPr txBox="1"/>
          <p:nvPr>
            <p:ph idx="1" type="body"/>
          </p:nvPr>
        </p:nvSpPr>
        <p:spPr>
          <a:xfrm>
            <a:off x="999650" y="970575"/>
            <a:ext cx="7776300" cy="3696300"/>
          </a:xfrm>
          <a:prstGeom prst="rect">
            <a:avLst/>
          </a:prstGeom>
        </p:spPr>
        <p:txBody>
          <a:bodyPr anchorCtr="0" anchor="t" bIns="91425" lIns="91425" spcFirstLastPara="1" rIns="91425" wrap="square" tIns="91425">
            <a:noAutofit/>
          </a:bodyPr>
          <a:lstStyle/>
          <a:p>
            <a:pPr indent="-330200" lvl="0" marL="914400" rtl="0" algn="l">
              <a:spcBef>
                <a:spcPts val="0"/>
              </a:spcBef>
              <a:spcAft>
                <a:spcPts val="0"/>
              </a:spcAft>
              <a:buClr>
                <a:srgbClr val="00FFFF"/>
              </a:buClr>
              <a:buSzPts val="1600"/>
              <a:buFont typeface="Times New Roman"/>
              <a:buChar char="●"/>
            </a:pPr>
            <a:r>
              <a:rPr b="1" lang="en" sz="1600">
                <a:solidFill>
                  <a:srgbClr val="00FFFF"/>
                </a:solidFill>
                <a:latin typeface="Times New Roman"/>
                <a:ea typeface="Times New Roman"/>
                <a:cs typeface="Times New Roman"/>
                <a:sym typeface="Times New Roman"/>
              </a:rPr>
              <a:t>Face Representation</a:t>
            </a:r>
            <a:endParaRPr b="1" sz="1600">
              <a:solidFill>
                <a:srgbClr val="00FFFF"/>
              </a:solidFill>
              <a:latin typeface="Times New Roman"/>
              <a:ea typeface="Times New Roman"/>
              <a:cs typeface="Times New Roman"/>
              <a:sym typeface="Times New Roman"/>
            </a:endParaRPr>
          </a:p>
          <a:p>
            <a:pPr indent="0" lvl="0" marL="914400" rtl="0" algn="l">
              <a:spcBef>
                <a:spcPts val="1200"/>
              </a:spcBef>
              <a:spcAft>
                <a:spcPts val="0"/>
              </a:spcAft>
              <a:buNone/>
            </a:pPr>
            <a:r>
              <a:rPr lang="en" sz="1600">
                <a:latin typeface="Times New Roman"/>
                <a:ea typeface="Times New Roman"/>
                <a:cs typeface="Times New Roman"/>
                <a:sym typeface="Times New Roman"/>
              </a:rPr>
              <a:t>The extracted features are used to create a unique representation or template of the face, often referred to as a facial signature or face print.</a:t>
            </a:r>
            <a:endParaRPr sz="1600">
              <a:latin typeface="Times New Roman"/>
              <a:ea typeface="Times New Roman"/>
              <a:cs typeface="Times New Roman"/>
              <a:sym typeface="Times New Roman"/>
            </a:endParaRPr>
          </a:p>
          <a:p>
            <a:pPr indent="-330200" lvl="0" marL="914400" rtl="0" algn="l">
              <a:spcBef>
                <a:spcPts val="1200"/>
              </a:spcBef>
              <a:spcAft>
                <a:spcPts val="0"/>
              </a:spcAft>
              <a:buClr>
                <a:srgbClr val="00FFFF"/>
              </a:buClr>
              <a:buSzPts val="1600"/>
              <a:buFont typeface="Times New Roman"/>
              <a:buChar char="●"/>
            </a:pPr>
            <a:r>
              <a:rPr b="1" lang="en" sz="1600">
                <a:solidFill>
                  <a:srgbClr val="00FFFF"/>
                </a:solidFill>
                <a:latin typeface="Times New Roman"/>
                <a:ea typeface="Times New Roman"/>
                <a:cs typeface="Times New Roman"/>
                <a:sym typeface="Times New Roman"/>
              </a:rPr>
              <a:t>Database Comparison</a:t>
            </a:r>
            <a:endParaRPr b="1" sz="1600">
              <a:solidFill>
                <a:srgbClr val="00FFFF"/>
              </a:solidFill>
              <a:latin typeface="Times New Roman"/>
              <a:ea typeface="Times New Roman"/>
              <a:cs typeface="Times New Roman"/>
              <a:sym typeface="Times New Roman"/>
            </a:endParaRPr>
          </a:p>
          <a:p>
            <a:pPr indent="0" lvl="0" marL="914400" rtl="0" algn="l">
              <a:spcBef>
                <a:spcPts val="1200"/>
              </a:spcBef>
              <a:spcAft>
                <a:spcPts val="0"/>
              </a:spcAft>
              <a:buNone/>
            </a:pPr>
            <a:r>
              <a:rPr lang="en" sz="1600">
                <a:latin typeface="Times New Roman"/>
                <a:ea typeface="Times New Roman"/>
                <a:cs typeface="Times New Roman"/>
                <a:sym typeface="Times New Roman"/>
              </a:rPr>
              <a:t>The </a:t>
            </a:r>
            <a:r>
              <a:rPr lang="en" sz="1700">
                <a:latin typeface="Times New Roman"/>
                <a:ea typeface="Times New Roman"/>
                <a:cs typeface="Times New Roman"/>
                <a:sym typeface="Times New Roman"/>
              </a:rPr>
              <a:t>generated face te</a:t>
            </a:r>
            <a:r>
              <a:rPr lang="en" sz="1600">
                <a:latin typeface="Times New Roman"/>
                <a:ea typeface="Times New Roman"/>
                <a:cs typeface="Times New Roman"/>
                <a:sym typeface="Times New Roman"/>
              </a:rPr>
              <a:t>mplate is then compared to a database of known faces. If a match is found, the person is identified; otherwise, the system may classify the face as unknown.</a:t>
            </a:r>
            <a:endParaRPr sz="1600">
              <a:latin typeface="Times New Roman"/>
              <a:ea typeface="Times New Roman"/>
              <a:cs typeface="Times New Roman"/>
              <a:sym typeface="Times New Roman"/>
            </a:endParaRPr>
          </a:p>
          <a:p>
            <a:pPr indent="-330200" lvl="0" marL="914400" rtl="0" algn="l">
              <a:spcBef>
                <a:spcPts val="1200"/>
              </a:spcBef>
              <a:spcAft>
                <a:spcPts val="0"/>
              </a:spcAft>
              <a:buClr>
                <a:srgbClr val="00FFFF"/>
              </a:buClr>
              <a:buSzPts val="1600"/>
              <a:buFont typeface="Times New Roman"/>
              <a:buChar char="●"/>
            </a:pPr>
            <a:r>
              <a:rPr b="1" lang="en" sz="1600">
                <a:solidFill>
                  <a:srgbClr val="00FFFF"/>
                </a:solidFill>
                <a:latin typeface="Times New Roman"/>
                <a:ea typeface="Times New Roman"/>
                <a:cs typeface="Times New Roman"/>
                <a:sym typeface="Times New Roman"/>
              </a:rPr>
              <a:t>Decision Making</a:t>
            </a:r>
            <a:endParaRPr b="1" sz="1600">
              <a:solidFill>
                <a:srgbClr val="00FFFF"/>
              </a:solidFill>
              <a:latin typeface="Times New Roman"/>
              <a:ea typeface="Times New Roman"/>
              <a:cs typeface="Times New Roman"/>
              <a:sym typeface="Times New Roman"/>
            </a:endParaRPr>
          </a:p>
          <a:p>
            <a:pPr indent="0" lvl="0" marL="914400" rtl="0" algn="l">
              <a:spcBef>
                <a:spcPts val="1200"/>
              </a:spcBef>
              <a:spcAft>
                <a:spcPts val="0"/>
              </a:spcAft>
              <a:buNone/>
            </a:pPr>
            <a:r>
              <a:rPr lang="en" sz="1600">
                <a:latin typeface="Times New Roman"/>
                <a:ea typeface="Times New Roman"/>
                <a:cs typeface="Times New Roman"/>
                <a:sym typeface="Times New Roman"/>
              </a:rPr>
              <a:t> Based on the comparison results, the system makes a decision about the identity of the person, providing a recognition or rejection response.</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solidFill>
                  <a:schemeClr val="lt2"/>
                </a:solidFill>
              </a:rPr>
              <a:t>Tools &amp; Libraries</a:t>
            </a:r>
            <a:endParaRPr b="1" sz="2500" u="sng">
              <a:solidFill>
                <a:schemeClr val="lt2"/>
              </a:solidFill>
            </a:endParaRPr>
          </a:p>
        </p:txBody>
      </p:sp>
      <p:sp>
        <p:nvSpPr>
          <p:cNvPr id="171" name="Google Shape;171;p20"/>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Python</a:t>
            </a:r>
            <a:endParaRPr sz="1500"/>
          </a:p>
          <a:p>
            <a:pPr indent="-323850" lvl="0" marL="457200" rtl="0" algn="l">
              <a:spcBef>
                <a:spcPts val="0"/>
              </a:spcBef>
              <a:spcAft>
                <a:spcPts val="0"/>
              </a:spcAft>
              <a:buSzPts val="1500"/>
              <a:buAutoNum type="arabicPeriod"/>
            </a:pPr>
            <a:r>
              <a:rPr lang="en" sz="1500"/>
              <a:t>Streamlit</a:t>
            </a:r>
            <a:endParaRPr sz="1500"/>
          </a:p>
          <a:p>
            <a:pPr indent="-323850" lvl="0" marL="457200" rtl="0" algn="l">
              <a:spcBef>
                <a:spcPts val="0"/>
              </a:spcBef>
              <a:spcAft>
                <a:spcPts val="0"/>
              </a:spcAft>
              <a:buSzPts val="1500"/>
              <a:buAutoNum type="arabicPeriod"/>
            </a:pPr>
            <a:r>
              <a:rPr lang="en" sz="1500"/>
              <a:t>OpenCV</a:t>
            </a:r>
            <a:endParaRPr sz="1500"/>
          </a:p>
          <a:p>
            <a:pPr indent="-323850" lvl="0" marL="457200" rtl="0" algn="l">
              <a:spcBef>
                <a:spcPts val="0"/>
              </a:spcBef>
              <a:spcAft>
                <a:spcPts val="0"/>
              </a:spcAft>
              <a:buSzPts val="1500"/>
              <a:buAutoNum type="arabicPeriod"/>
            </a:pPr>
            <a:r>
              <a:rPr lang="en" sz="1500"/>
              <a:t>Face_recognition Library</a:t>
            </a:r>
            <a:endParaRPr sz="1500"/>
          </a:p>
          <a:p>
            <a:pPr indent="-323850" lvl="0" marL="457200" rtl="0" algn="l">
              <a:spcBef>
                <a:spcPts val="0"/>
              </a:spcBef>
              <a:spcAft>
                <a:spcPts val="0"/>
              </a:spcAft>
              <a:buSzPts val="1500"/>
              <a:buAutoNum type="arabicPeriod"/>
            </a:pPr>
            <a:r>
              <a:rPr lang="en" sz="1500"/>
              <a:t>Numpy</a:t>
            </a:r>
            <a:endParaRPr sz="1500"/>
          </a:p>
          <a:p>
            <a:pPr indent="-323850" lvl="0" marL="457200" rtl="0" algn="l">
              <a:spcBef>
                <a:spcPts val="0"/>
              </a:spcBef>
              <a:spcAft>
                <a:spcPts val="0"/>
              </a:spcAft>
              <a:buSzPts val="1500"/>
              <a:buAutoNum type="arabicPeriod"/>
            </a:pPr>
            <a:r>
              <a:rPr lang="en" sz="1500"/>
              <a:t>Uuid</a:t>
            </a:r>
            <a:endParaRPr sz="1500"/>
          </a:p>
          <a:p>
            <a:pPr indent="-323850" lvl="0" marL="457200" rtl="0" algn="l">
              <a:spcBef>
                <a:spcPts val="0"/>
              </a:spcBef>
              <a:spcAft>
                <a:spcPts val="0"/>
              </a:spcAft>
              <a:buSzPts val="1500"/>
              <a:buAutoNum type="arabicPeriod"/>
            </a:pPr>
            <a:r>
              <a:rPr lang="en" sz="1500"/>
              <a:t>PIL(</a:t>
            </a:r>
            <a:r>
              <a:rPr lang="en" sz="1500"/>
              <a:t>Pillow</a:t>
            </a:r>
            <a:r>
              <a:rPr lang="en" sz="1500"/>
              <a:t>)</a:t>
            </a:r>
            <a:endParaRPr sz="1500"/>
          </a:p>
          <a:p>
            <a:pPr indent="-323850" lvl="0" marL="457200" rtl="0" algn="l">
              <a:spcBef>
                <a:spcPts val="0"/>
              </a:spcBef>
              <a:spcAft>
                <a:spcPts val="0"/>
              </a:spcAft>
              <a:buSzPts val="1500"/>
              <a:buAutoNum type="arabicPeriod"/>
            </a:pPr>
            <a:r>
              <a:rPr lang="en" sz="1500"/>
              <a:t>dlib</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lt2"/>
                </a:solidFill>
                <a:latin typeface="Times New Roman"/>
                <a:ea typeface="Times New Roman"/>
                <a:cs typeface="Times New Roman"/>
                <a:sym typeface="Times New Roman"/>
              </a:rPr>
              <a:t>Face_Recognition Library</a:t>
            </a:r>
            <a:endParaRPr b="1" u="sng">
              <a:solidFill>
                <a:schemeClr val="lt2"/>
              </a:solidFill>
              <a:latin typeface="Times New Roman"/>
              <a:ea typeface="Times New Roman"/>
              <a:cs typeface="Times New Roman"/>
              <a:sym typeface="Times New Roman"/>
            </a:endParaRPr>
          </a:p>
        </p:txBody>
      </p:sp>
      <p:sp>
        <p:nvSpPr>
          <p:cNvPr id="177" name="Google Shape;177;p21"/>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The face_recognition library in Python  library designed to simplify face recognition tasks.</a:t>
            </a:r>
            <a:endParaRPr sz="1600"/>
          </a:p>
          <a:p>
            <a:pPr indent="-330200" lvl="0" marL="457200" rtl="0" algn="just">
              <a:spcBef>
                <a:spcPts val="0"/>
              </a:spcBef>
              <a:spcAft>
                <a:spcPts val="0"/>
              </a:spcAft>
              <a:buSzPts val="1600"/>
              <a:buChar char="●"/>
            </a:pPr>
            <a:r>
              <a:rPr lang="en" sz="1600"/>
              <a:t>It builds on top of Dlib to offer a more user-friendly interface.</a:t>
            </a:r>
            <a:endParaRPr sz="1600"/>
          </a:p>
          <a:p>
            <a:pPr indent="-330200" lvl="0" marL="457200" rtl="0" algn="just">
              <a:spcBef>
                <a:spcPts val="0"/>
              </a:spcBef>
              <a:spcAft>
                <a:spcPts val="0"/>
              </a:spcAft>
              <a:buSzPts val="1600"/>
              <a:buChar char="●"/>
            </a:pPr>
            <a:r>
              <a:rPr lang="en" sz="1600"/>
              <a:t>The library includes methods for detecting faces in images using pre-trained models.</a:t>
            </a:r>
            <a:endParaRPr sz="1600"/>
          </a:p>
          <a:p>
            <a:pPr indent="-330200" lvl="0" marL="457200" rtl="0" algn="just">
              <a:spcBef>
                <a:spcPts val="0"/>
              </a:spcBef>
              <a:spcAft>
                <a:spcPts val="0"/>
              </a:spcAft>
              <a:buSzPts val="1600"/>
              <a:buChar char="●"/>
            </a:pPr>
            <a:r>
              <a:rPr lang="en" sz="1600"/>
              <a:t>Once a face is detected, the library can identify facial landmarks, such as the positions of eyes, nose, mouth, etc. </a:t>
            </a:r>
            <a:endParaRPr sz="1600"/>
          </a:p>
          <a:p>
            <a:pPr indent="-330200" lvl="0" marL="457200" rtl="0" algn="just">
              <a:spcBef>
                <a:spcPts val="0"/>
              </a:spcBef>
              <a:spcAft>
                <a:spcPts val="0"/>
              </a:spcAft>
              <a:buSzPts val="1600"/>
              <a:buChar char="●"/>
            </a:pPr>
            <a:r>
              <a:rPr lang="en" sz="1600"/>
              <a:t>The library can encode faces into numerical representations.These encodings are used to represent unique characteristics of each face.</a:t>
            </a:r>
            <a:endParaRPr sz="16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