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7" r:id="rId1"/>
  </p:sldMasterIdLst>
  <p:notesMasterIdLst>
    <p:notesMasterId r:id="rId16"/>
  </p:notesMasterIdLst>
  <p:sldIdLst>
    <p:sldId id="274" r:id="rId2"/>
    <p:sldId id="259" r:id="rId3"/>
    <p:sldId id="266" r:id="rId4"/>
    <p:sldId id="260" r:id="rId5"/>
    <p:sldId id="267" r:id="rId6"/>
    <p:sldId id="268" r:id="rId7"/>
    <p:sldId id="270" r:id="rId8"/>
    <p:sldId id="271" r:id="rId9"/>
    <p:sldId id="273" r:id="rId10"/>
    <p:sldId id="272" r:id="rId11"/>
    <p:sldId id="262" r:id="rId12"/>
    <p:sldId id="261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3"/>
  </p:normalViewPr>
  <p:slideViewPr>
    <p:cSldViewPr snapToGrid="0" snapToObjects="1">
      <p:cViewPr varScale="1">
        <p:scale>
          <a:sx n="63" d="100"/>
          <a:sy n="63" d="100"/>
        </p:scale>
        <p:origin x="8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32534-74A5-4C75-B251-5E064929695D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2D75D-008D-4EBF-BA08-859079A13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3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084f59ac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084f59ac_2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084f59ac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e6084f59ac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346b148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e6346b148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g849e68a300_0_2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1" name="Google Shape;2811;g849e68a300_0_2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084f59ac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e6084f59ac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9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573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40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473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1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9"/>
          <p:cNvSpPr txBox="1">
            <a:spLocks noGrp="1"/>
          </p:cNvSpPr>
          <p:nvPr>
            <p:ph type="ctrTitle"/>
          </p:nvPr>
        </p:nvSpPr>
        <p:spPr>
          <a:xfrm>
            <a:off x="1465733" y="552000"/>
            <a:ext cx="4612000" cy="8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4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45" name="Google Shape;1345;p19"/>
          <p:cNvSpPr txBox="1">
            <a:spLocks noGrp="1"/>
          </p:cNvSpPr>
          <p:nvPr>
            <p:ph type="title" idx="2" hasCustomPrompt="1"/>
          </p:nvPr>
        </p:nvSpPr>
        <p:spPr>
          <a:xfrm>
            <a:off x="230400" y="552000"/>
            <a:ext cx="1236800" cy="8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Montserrat Black"/>
              <a:buNone/>
              <a:defRPr sz="2667">
                <a:solidFill>
                  <a:schemeClr val="accen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DCE6FF"/>
              </a:buClr>
              <a:buSzPts val="12000"/>
              <a:buNone/>
              <a:defRPr sz="16000">
                <a:solidFill>
                  <a:srgbClr val="DCE6FF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5907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pPr/>
              <a:t>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2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5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DF9E-E156-3548-821E-8A888FC5FC2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81FD6-47A1-9A4B-AC2E-E8D29440CBDB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D69DFB04-C4D0-4CDF-BD02-F68FDE254517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nov/pot_hole_detection/blob/main/pothole-detection-cnn.ipynb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4dPY0KZL9L9G0jvozN8UhEE7bH39wK4j/view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blog.google/products/maps/creepy-images-mapsand-why-theyre-actually-not-creepy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blog/products/maps-platform/9-things-know-about-googles-maps-data-beyond-map" TargetMode="External"/><Relationship Id="rId5" Type="http://schemas.openxmlformats.org/officeDocument/2006/relationships/hyperlink" Target="https://cloud.google.com/blog/products/maps-platform/beyond-map-solving-problems-and-powering-location-based-services-imagery" TargetMode="External"/><Relationship Id="rId4" Type="http://schemas.openxmlformats.org/officeDocument/2006/relationships/hyperlink" Target="https://cloud.google.com/blog/products/maps-platform/beyond-the-map-how-we-build-the-maps-that-power-your-apps-and-busine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7586B-952F-45BA-8B81-66290FFA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EA8FD-0CBE-4CFF-BA62-EF6BCDE7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Road Sparks</a:t>
            </a:r>
            <a:br>
              <a:rPr lang="en-US" dirty="0"/>
            </a:br>
            <a:r>
              <a:rPr lang="en-US" dirty="0"/>
              <a:t>Team Name: Tech Sparkerss</a:t>
            </a:r>
            <a:endParaRPr lang="en-IN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FE0B3618-0728-4CA2-8265-877308FD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33" y="1598930"/>
            <a:ext cx="39909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9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0;p26">
            <a:extLst>
              <a:ext uri="{FF2B5EF4-FFF2-40B4-BE49-F238E27FC236}">
                <a16:creationId xmlns:a16="http://schemas.microsoft.com/office/drawing/2014/main" id="{20899C67-E096-429C-B0B4-B63A248629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0" y="72120"/>
            <a:ext cx="1219676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50B333-8ADA-4C8C-959B-CF05388D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3" y="186690"/>
            <a:ext cx="5338877" cy="3242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8E0F7-6F91-460B-9478-0FD0E6473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022" y="2722880"/>
            <a:ext cx="5696207" cy="38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/>
        </p:nvSpPr>
        <p:spPr>
          <a:xfrm>
            <a:off x="800632" y="570461"/>
            <a:ext cx="9203887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b="1" dirty="0">
                <a:solidFill>
                  <a:schemeClr val="accent1"/>
                </a:solidFill>
              </a:rPr>
              <a:t>How is our Solution different from others?</a:t>
            </a:r>
            <a:endParaRPr sz="32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1"/>
          <p:cNvPicPr preferRelativeResize="0"/>
          <p:nvPr/>
        </p:nvPicPr>
        <p:blipFill rotWithShape="1">
          <a:blip r:embed="rId3">
            <a:alphaModFix/>
          </a:blip>
          <a:srcRect t="9435" b="9435"/>
          <a:stretch/>
        </p:blipFill>
        <p:spPr>
          <a:xfrm>
            <a:off x="5620237" y="1855815"/>
            <a:ext cx="1821320" cy="16160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6" name="Google Shape;156;p31"/>
          <p:cNvSpPr txBox="1"/>
          <p:nvPr/>
        </p:nvSpPr>
        <p:spPr>
          <a:xfrm>
            <a:off x="5620237" y="3787608"/>
            <a:ext cx="2334800" cy="149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35464">
              <a:lnSpc>
                <a:spcPct val="90000"/>
              </a:lnSpc>
              <a:buClr>
                <a:srgbClr val="4472C4"/>
              </a:buClr>
              <a:buSzPts val="2000"/>
            </a:pPr>
            <a:r>
              <a:rPr lang="en" dirty="0">
                <a:solidFill>
                  <a:srgbClr val="4472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Realtime data extraction from end user input :available in different languages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7" name="Google Shape;157;p31"/>
          <p:cNvPicPr preferRelativeResize="0"/>
          <p:nvPr/>
        </p:nvPicPr>
        <p:blipFill rotWithShape="1">
          <a:blip r:embed="rId4">
            <a:alphaModFix/>
          </a:blip>
          <a:srcRect t="8540" b="8540"/>
          <a:stretch/>
        </p:blipFill>
        <p:spPr>
          <a:xfrm>
            <a:off x="800632" y="1889801"/>
            <a:ext cx="1595119" cy="1611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8" name="Google Shape;158;p31"/>
          <p:cNvSpPr txBox="1"/>
          <p:nvPr/>
        </p:nvSpPr>
        <p:spPr>
          <a:xfrm>
            <a:off x="8067849" y="3668151"/>
            <a:ext cx="2622800" cy="165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86262">
              <a:lnSpc>
                <a:spcPct val="90000"/>
              </a:lnSpc>
              <a:spcBef>
                <a:spcPts val="1333"/>
              </a:spcBef>
              <a:buClr>
                <a:srgbClr val="4472C4"/>
              </a:buClr>
              <a:buSzPts val="1400"/>
            </a:pPr>
            <a:r>
              <a:rPr lang="en" dirty="0">
                <a:solidFill>
                  <a:srgbClr val="4472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Non connected architecture enables easy integration across platforms</a:t>
            </a:r>
            <a:endParaRPr dirty="0">
              <a:solidFill>
                <a:srgbClr val="4472C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09585">
              <a:lnSpc>
                <a:spcPct val="90000"/>
              </a:lnSpc>
            </a:pPr>
            <a:endParaRPr dirty="0">
              <a:solidFill>
                <a:srgbClr val="4472C4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10434" y="1894258"/>
            <a:ext cx="1595119" cy="1611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0" name="Google Shape;160;p31"/>
          <p:cNvSpPr txBox="1"/>
          <p:nvPr/>
        </p:nvSpPr>
        <p:spPr>
          <a:xfrm>
            <a:off x="2796425" y="3671661"/>
            <a:ext cx="2536400" cy="911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lnSpc>
                <a:spcPct val="90000"/>
              </a:lnSpc>
              <a:spcBef>
                <a:spcPts val="1333"/>
              </a:spcBef>
              <a:buClr>
                <a:srgbClr val="4472C4"/>
              </a:buClr>
              <a:buSzPts val="1500"/>
            </a:pPr>
            <a:r>
              <a:rPr lang="en" dirty="0">
                <a:solidFill>
                  <a:srgbClr val="4472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Dynamic Realtime Video Extraction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3" name="Google Shape;163;p31" descr="Google Analytics Logo | Symbol, History, PNG (3840*2160)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7849" y="1855815"/>
            <a:ext cx="2131718" cy="1539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4" name="Google Shape;164;p31"/>
          <p:cNvSpPr txBox="1"/>
          <p:nvPr/>
        </p:nvSpPr>
        <p:spPr>
          <a:xfrm>
            <a:off x="342391" y="3797232"/>
            <a:ext cx="2511600" cy="99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77796">
              <a:lnSpc>
                <a:spcPct val="90000"/>
              </a:lnSpc>
              <a:buClr>
                <a:srgbClr val="4472C4"/>
              </a:buClr>
              <a:buSzPts val="1500"/>
            </a:pPr>
            <a:r>
              <a:rPr lang="en" dirty="0">
                <a:solidFill>
                  <a:srgbClr val="4472C4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Availability of the application in Offline mode.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A40CD-D70B-44F3-AEA3-79F98E05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431"/>
            <a:ext cx="12192000" cy="6854572"/>
          </a:xfrm>
          <a:prstGeom prst="rect">
            <a:avLst/>
          </a:prstGeom>
        </p:spPr>
      </p:pic>
      <p:sp>
        <p:nvSpPr>
          <p:cNvPr id="2813" name="Google Shape;2813;p42"/>
          <p:cNvSpPr txBox="1">
            <a:spLocks noGrp="1"/>
          </p:cNvSpPr>
          <p:nvPr>
            <p:ph type="ctrTitle"/>
          </p:nvPr>
        </p:nvSpPr>
        <p:spPr>
          <a:xfrm>
            <a:off x="692321" y="729141"/>
            <a:ext cx="6043759" cy="8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600" dirty="0"/>
              <a:t>FUTURE SCOPE AND GROWTH STRATEGY</a:t>
            </a:r>
            <a:endParaRPr sz="3600" dirty="0"/>
          </a:p>
        </p:txBody>
      </p:sp>
      <p:sp>
        <p:nvSpPr>
          <p:cNvPr id="2815" name="Google Shape;2815;p42"/>
          <p:cNvSpPr/>
          <p:nvPr/>
        </p:nvSpPr>
        <p:spPr>
          <a:xfrm flipH="1">
            <a:off x="6429736" y="1804778"/>
            <a:ext cx="1037410" cy="926505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816" name="Google Shape;2816;p42"/>
          <p:cNvSpPr/>
          <p:nvPr/>
        </p:nvSpPr>
        <p:spPr>
          <a:xfrm flipH="1">
            <a:off x="6429736" y="4124214"/>
            <a:ext cx="1037410" cy="926505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7" name="Google Shape;2817;p42"/>
          <p:cNvSpPr/>
          <p:nvPr/>
        </p:nvSpPr>
        <p:spPr>
          <a:xfrm>
            <a:off x="4482872" y="2913027"/>
            <a:ext cx="1037410" cy="926505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8" name="Google Shape;2818;p42"/>
          <p:cNvSpPr/>
          <p:nvPr/>
        </p:nvSpPr>
        <p:spPr>
          <a:xfrm>
            <a:off x="4482872" y="5228494"/>
            <a:ext cx="1037410" cy="926505"/>
          </a:xfrm>
          <a:custGeom>
            <a:avLst/>
            <a:gdLst/>
            <a:ahLst/>
            <a:cxnLst/>
            <a:rect l="l" t="t" r="r" b="b"/>
            <a:pathLst>
              <a:path w="47303" h="40523" extrusionOk="0">
                <a:moveTo>
                  <a:pt x="26954" y="1"/>
                </a:moveTo>
                <a:cubicBezTo>
                  <a:pt x="21976" y="1"/>
                  <a:pt x="16898" y="1851"/>
                  <a:pt x="12764" y="5984"/>
                </a:cubicBezTo>
                <a:cubicBezTo>
                  <a:pt x="0" y="18749"/>
                  <a:pt x="9010" y="40523"/>
                  <a:pt x="27030" y="40523"/>
                </a:cubicBezTo>
                <a:lnTo>
                  <a:pt x="47302" y="40523"/>
                </a:lnTo>
                <a:lnTo>
                  <a:pt x="47302" y="20250"/>
                </a:lnTo>
                <a:cubicBezTo>
                  <a:pt x="47302" y="8066"/>
                  <a:pt x="37348" y="1"/>
                  <a:pt x="2695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9" name="Google Shape;2819;p42"/>
          <p:cNvSpPr txBox="1"/>
          <p:nvPr/>
        </p:nvSpPr>
        <p:spPr>
          <a:xfrm>
            <a:off x="4323120" y="3083725"/>
            <a:ext cx="1037396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2667" dirty="0"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sz="2667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0" name="Google Shape;2820;p42"/>
          <p:cNvSpPr txBox="1"/>
          <p:nvPr/>
        </p:nvSpPr>
        <p:spPr>
          <a:xfrm>
            <a:off x="6618184" y="1920467"/>
            <a:ext cx="1037396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67" dirty="0"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sz="2667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1" name="Google Shape;2821;p42"/>
          <p:cNvSpPr txBox="1"/>
          <p:nvPr/>
        </p:nvSpPr>
        <p:spPr>
          <a:xfrm>
            <a:off x="6618184" y="4250953"/>
            <a:ext cx="1037396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2667" dirty="0"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sz="2667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2" name="Google Shape;2822;p42"/>
          <p:cNvSpPr txBox="1"/>
          <p:nvPr/>
        </p:nvSpPr>
        <p:spPr>
          <a:xfrm>
            <a:off x="4724401" y="5486400"/>
            <a:ext cx="736695" cy="561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r>
              <a:rPr lang="en" sz="2667" dirty="0">
                <a:latin typeface="Montserrat Black"/>
                <a:ea typeface="Montserrat Black"/>
                <a:cs typeface="Montserrat Black"/>
                <a:sym typeface="Montserrat Black"/>
              </a:rPr>
              <a:t>04</a:t>
            </a:r>
            <a:endParaRPr sz="2667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3" name="Google Shape;2823;p42"/>
          <p:cNvSpPr txBox="1"/>
          <p:nvPr/>
        </p:nvSpPr>
        <p:spPr>
          <a:xfrm>
            <a:off x="692320" y="3083725"/>
            <a:ext cx="2715040" cy="60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r"/>
            <a:endParaRPr sz="2667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4" name="Google Shape;2824;p42"/>
          <p:cNvSpPr txBox="1"/>
          <p:nvPr/>
        </p:nvSpPr>
        <p:spPr>
          <a:xfrm>
            <a:off x="1496809" y="3004517"/>
            <a:ext cx="2715040" cy="78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/>
            <a:r>
              <a:rPr lang="en" sz="1400" dirty="0">
                <a:solidFill>
                  <a:srgbClr val="0070C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Temperature Monitor Sensor</a:t>
            </a:r>
            <a:r>
              <a:rPr lang="en" sz="14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incorporating in the design of motorcycles external thermo resistant shields</a:t>
            </a:r>
            <a:endParaRPr sz="1400" dirty="0">
              <a:solidFill>
                <a:srgbClr val="002060"/>
              </a:solidFill>
              <a:latin typeface="Arial" panose="020B0604020202020204" pitchFamily="34" charset="0"/>
              <a:ea typeface="Montserrat Medium"/>
              <a:cs typeface="Arial" panose="020B0604020202020204" pitchFamily="34" charset="0"/>
              <a:sym typeface="Montserrat Medium"/>
            </a:endParaRPr>
          </a:p>
        </p:txBody>
      </p:sp>
      <p:sp>
        <p:nvSpPr>
          <p:cNvPr id="2825" name="Google Shape;2825;p42"/>
          <p:cNvSpPr txBox="1"/>
          <p:nvPr/>
        </p:nvSpPr>
        <p:spPr>
          <a:xfrm>
            <a:off x="8532080" y="4250953"/>
            <a:ext cx="2715040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endParaRPr sz="2667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26" name="Google Shape;2826;p42"/>
          <p:cNvSpPr txBox="1"/>
          <p:nvPr/>
        </p:nvSpPr>
        <p:spPr>
          <a:xfrm>
            <a:off x="7502771" y="4195231"/>
            <a:ext cx="2713942" cy="78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it-IT" sz="1600" b="0" i="0" u="none" strike="noStrike" dirty="0">
                <a:solidFill>
                  <a:srgbClr val="014679"/>
                </a:solidFill>
                <a:effectLst/>
                <a:latin typeface="Helvetica Neue"/>
              </a:rPr>
              <a:t>Tyre Pressure Monitoring:</a:t>
            </a:r>
            <a:r>
              <a:rPr lang="it-IT" sz="1600" b="0" i="0" u="none" strike="noStrike" dirty="0">
                <a:effectLst/>
                <a:latin typeface="Helvetica Neue"/>
              </a:rPr>
              <a:t>Using ML Logistic Model Tree(LMT)</a:t>
            </a:r>
            <a:endParaRPr sz="1600" dirty="0">
              <a:latin typeface="Montserrat" pitchFamily="2" charset="77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28" name="Google Shape;2828;p42"/>
          <p:cNvSpPr txBox="1"/>
          <p:nvPr/>
        </p:nvSpPr>
        <p:spPr>
          <a:xfrm>
            <a:off x="1599392" y="5307044"/>
            <a:ext cx="2715040" cy="78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r"/>
            <a:r>
              <a:rPr lang="en" sz="1600" dirty="0">
                <a:solidFill>
                  <a:srgbClr val="00206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Multilingual Support </a:t>
            </a:r>
            <a:r>
              <a:rPr lang="en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through BERT hugging Face Transformers</a:t>
            </a:r>
            <a:endParaRPr sz="1600" dirty="0">
              <a:latin typeface="Arial" panose="020B0604020202020204" pitchFamily="34" charset="0"/>
              <a:ea typeface="Montserrat Medium"/>
              <a:cs typeface="Arial" panose="020B0604020202020204" pitchFamily="34" charset="0"/>
              <a:sym typeface="Montserrat Medium"/>
            </a:endParaRPr>
          </a:p>
        </p:txBody>
      </p:sp>
      <p:sp>
        <p:nvSpPr>
          <p:cNvPr id="2829" name="Google Shape;2829;p42"/>
          <p:cNvSpPr txBox="1"/>
          <p:nvPr/>
        </p:nvSpPr>
        <p:spPr>
          <a:xfrm>
            <a:off x="8532080" y="1920467"/>
            <a:ext cx="2715040" cy="60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667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30" name="Google Shape;2830;p42"/>
          <p:cNvSpPr txBox="1"/>
          <p:nvPr/>
        </p:nvSpPr>
        <p:spPr>
          <a:xfrm>
            <a:off x="7502771" y="1828711"/>
            <a:ext cx="3314269" cy="78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 Monitoring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:Using </a:t>
            </a: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Gaussian process in ML for prediction of traffic speed </a:t>
            </a:r>
            <a:endParaRPr sz="1600" dirty="0">
              <a:latin typeface="Arial" panose="020B0604020202020204" pitchFamily="34" charset="0"/>
              <a:ea typeface="Montserrat Medium"/>
              <a:cs typeface="Arial" panose="020B0604020202020204" pitchFamily="34" charset="0"/>
              <a:sym typeface="Montserrat Medium"/>
            </a:endParaRPr>
          </a:p>
        </p:txBody>
      </p:sp>
      <p:grpSp>
        <p:nvGrpSpPr>
          <p:cNvPr id="2831" name="Google Shape;2831;p42"/>
          <p:cNvGrpSpPr/>
          <p:nvPr/>
        </p:nvGrpSpPr>
        <p:grpSpPr>
          <a:xfrm>
            <a:off x="5877097" y="2133601"/>
            <a:ext cx="214588" cy="3653526"/>
            <a:chOff x="4338975" y="1277325"/>
            <a:chExt cx="88750" cy="4197850"/>
          </a:xfrm>
          <a:solidFill>
            <a:srgbClr val="92D050"/>
          </a:solidFill>
        </p:grpSpPr>
        <p:sp>
          <p:nvSpPr>
            <p:cNvPr id="2832" name="Google Shape;2832;p42"/>
            <p:cNvSpPr/>
            <p:nvPr/>
          </p:nvSpPr>
          <p:spPr>
            <a:xfrm>
              <a:off x="4383350" y="1321700"/>
              <a:ext cx="25" cy="4109125"/>
            </a:xfrm>
            <a:custGeom>
              <a:avLst/>
              <a:gdLst/>
              <a:ahLst/>
              <a:cxnLst/>
              <a:rect l="l" t="t" r="r" b="b"/>
              <a:pathLst>
                <a:path w="1" h="164365" fill="none" extrusionOk="0">
                  <a:moveTo>
                    <a:pt x="0" y="0"/>
                  </a:moveTo>
                  <a:lnTo>
                    <a:pt x="0" y="164364"/>
                  </a:lnTo>
                </a:path>
              </a:pathLst>
            </a:custGeom>
            <a:grpFill/>
            <a:ln w="28575" cap="flat" cmpd="sng">
              <a:solidFill>
                <a:schemeClr val="accent1"/>
              </a:solidFill>
              <a:prstDash val="solid"/>
              <a:miter lim="6825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4338975" y="1277325"/>
              <a:ext cx="88750" cy="88775"/>
            </a:xfrm>
            <a:custGeom>
              <a:avLst/>
              <a:gdLst/>
              <a:ahLst/>
              <a:cxnLst/>
              <a:rect l="l" t="t" r="r" b="b"/>
              <a:pathLst>
                <a:path w="3550" h="3551" extrusionOk="0">
                  <a:moveTo>
                    <a:pt x="1775" y="1"/>
                  </a:moveTo>
                  <a:cubicBezTo>
                    <a:pt x="820" y="1"/>
                    <a:pt x="1" y="820"/>
                    <a:pt x="1" y="1775"/>
                  </a:cubicBezTo>
                  <a:cubicBezTo>
                    <a:pt x="1" y="2799"/>
                    <a:pt x="820" y="3550"/>
                    <a:pt x="1775" y="3550"/>
                  </a:cubicBezTo>
                  <a:cubicBezTo>
                    <a:pt x="2731" y="3550"/>
                    <a:pt x="3550" y="2799"/>
                    <a:pt x="3550" y="1775"/>
                  </a:cubicBezTo>
                  <a:cubicBezTo>
                    <a:pt x="3550" y="820"/>
                    <a:pt x="2731" y="1"/>
                    <a:pt x="1775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4338975" y="53864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0"/>
                  </a:moveTo>
                  <a:cubicBezTo>
                    <a:pt x="820" y="0"/>
                    <a:pt x="1" y="751"/>
                    <a:pt x="1" y="1775"/>
                  </a:cubicBezTo>
                  <a:cubicBezTo>
                    <a:pt x="1" y="2731"/>
                    <a:pt x="820" y="3550"/>
                    <a:pt x="1775" y="3550"/>
                  </a:cubicBezTo>
                  <a:cubicBezTo>
                    <a:pt x="2731" y="3550"/>
                    <a:pt x="3550" y="2731"/>
                    <a:pt x="3550" y="1775"/>
                  </a:cubicBezTo>
                  <a:cubicBezTo>
                    <a:pt x="3550" y="751"/>
                    <a:pt x="2731" y="0"/>
                    <a:pt x="1775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4338975" y="4016150"/>
              <a:ext cx="88750" cy="88775"/>
            </a:xfrm>
            <a:custGeom>
              <a:avLst/>
              <a:gdLst/>
              <a:ahLst/>
              <a:cxnLst/>
              <a:rect l="l" t="t" r="r" b="b"/>
              <a:pathLst>
                <a:path w="3550" h="3551" extrusionOk="0">
                  <a:moveTo>
                    <a:pt x="1775" y="1"/>
                  </a:moveTo>
                  <a:cubicBezTo>
                    <a:pt x="820" y="1"/>
                    <a:pt x="1" y="820"/>
                    <a:pt x="1" y="1775"/>
                  </a:cubicBezTo>
                  <a:cubicBezTo>
                    <a:pt x="1" y="2799"/>
                    <a:pt x="820" y="3550"/>
                    <a:pt x="1775" y="3550"/>
                  </a:cubicBezTo>
                  <a:cubicBezTo>
                    <a:pt x="2731" y="3550"/>
                    <a:pt x="3550" y="2799"/>
                    <a:pt x="3550" y="1775"/>
                  </a:cubicBezTo>
                  <a:cubicBezTo>
                    <a:pt x="3550" y="820"/>
                    <a:pt x="2731" y="1"/>
                    <a:pt x="1775" y="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4338975" y="2647600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0"/>
                  </a:moveTo>
                  <a:cubicBezTo>
                    <a:pt x="820" y="0"/>
                    <a:pt x="1" y="819"/>
                    <a:pt x="1" y="1775"/>
                  </a:cubicBezTo>
                  <a:cubicBezTo>
                    <a:pt x="1" y="2731"/>
                    <a:pt x="820" y="3550"/>
                    <a:pt x="1775" y="3550"/>
                  </a:cubicBezTo>
                  <a:cubicBezTo>
                    <a:pt x="2731" y="3550"/>
                    <a:pt x="3550" y="2731"/>
                    <a:pt x="3550" y="1775"/>
                  </a:cubicBezTo>
                  <a:cubicBezTo>
                    <a:pt x="3550" y="819"/>
                    <a:pt x="2731" y="0"/>
                    <a:pt x="1775" y="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37" name="Google Shape;2837;p42"/>
          <p:cNvGrpSpPr/>
          <p:nvPr/>
        </p:nvGrpSpPr>
        <p:grpSpPr>
          <a:xfrm>
            <a:off x="800163" y="1693002"/>
            <a:ext cx="223551" cy="223551"/>
            <a:chOff x="1413550" y="461050"/>
            <a:chExt cx="3845475" cy="3845475"/>
          </a:xfrm>
        </p:grpSpPr>
        <p:sp>
          <p:nvSpPr>
            <p:cNvPr id="2838" name="Google Shape;2838;p4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tx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tx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840" name="Google Shape;2840;p42"/>
          <p:cNvGrpSpPr/>
          <p:nvPr/>
        </p:nvGrpSpPr>
        <p:grpSpPr>
          <a:xfrm>
            <a:off x="1161665" y="1693001"/>
            <a:ext cx="223551" cy="223551"/>
            <a:chOff x="1413550" y="461050"/>
            <a:chExt cx="3845475" cy="3845475"/>
          </a:xfrm>
        </p:grpSpPr>
        <p:sp>
          <p:nvSpPr>
            <p:cNvPr id="2841" name="Google Shape;2841;p4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0"/>
                  </a:moveTo>
                  <a:lnTo>
                    <a:pt x="0" y="153819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tx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1413550" y="461050"/>
              <a:ext cx="3845475" cy="3845475"/>
            </a:xfrm>
            <a:custGeom>
              <a:avLst/>
              <a:gdLst/>
              <a:ahLst/>
              <a:cxnLst/>
              <a:rect l="l" t="t" r="r" b="b"/>
              <a:pathLst>
                <a:path w="153819" h="153819" fill="none" extrusionOk="0">
                  <a:moveTo>
                    <a:pt x="153819" y="153819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tx1"/>
              </a:solidFill>
              <a:prstDash val="solid"/>
              <a:miter lim="222925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5544"/>
          <a:stretch/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/>
        </p:nvSpPr>
        <p:spPr>
          <a:xfrm>
            <a:off x="181167" y="193700"/>
            <a:ext cx="97228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" sz="3200" b="1"/>
              <a:t>SWOT Analysis</a:t>
            </a:r>
            <a:endParaRPr sz="3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181167" y="1429000"/>
            <a:ext cx="111636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>
              <a:lnSpc>
                <a:spcPct val="150000"/>
              </a:lnSpc>
              <a:buClr>
                <a:srgbClr val="000000"/>
              </a:buClr>
              <a:buSzPts val="2000"/>
            </a:pPr>
            <a:endParaRPr sz="2667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/>
          <p:nvPr/>
        </p:nvSpPr>
        <p:spPr>
          <a:xfrm>
            <a:off x="6219153" y="1741191"/>
            <a:ext cx="5846000" cy="20852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828800" tIns="121900" rIns="121900" bIns="121900" anchor="t" anchorCtr="0">
            <a:noAutofit/>
          </a:bodyPr>
          <a:lstStyle/>
          <a:p>
            <a:pPr algn="r">
              <a:buClr>
                <a:srgbClr val="FFFFFF"/>
              </a:buClr>
              <a:buSzPts val="1100"/>
            </a:pPr>
            <a:r>
              <a:rPr lang="en" sz="2133" b="1" dirty="0">
                <a:solidFill>
                  <a:srgbClr val="000000"/>
                </a:solidFill>
                <a:latin typeface="Inria Sans"/>
                <a:ea typeface="Inria Sans"/>
                <a:cs typeface="Inria Sans"/>
                <a:sym typeface="Inria Sans"/>
              </a:rPr>
              <a:t>WEAKNESSES</a:t>
            </a:r>
            <a:endParaRPr sz="2133" b="1" dirty="0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06390">
              <a:spcBef>
                <a:spcPts val="800"/>
              </a:spcBef>
              <a:buClr>
                <a:srgbClr val="000000"/>
              </a:buClr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Introduction of new roads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Dynamic video may increase latency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Change in company  policies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131615" y="1741191"/>
            <a:ext cx="5846000" cy="20852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21900" tIns="121900" rIns="1828800" bIns="121900" anchor="t" anchorCtr="0">
            <a:noAutofit/>
          </a:bodyPr>
          <a:lstStyle/>
          <a:p>
            <a:r>
              <a:rPr lang="en" sz="2133" b="1">
                <a:solidFill>
                  <a:srgbClr val="000000"/>
                </a:solidFill>
                <a:latin typeface="Inria Sans"/>
                <a:ea typeface="Inria Sans"/>
                <a:cs typeface="Inria Sans"/>
                <a:sym typeface="Inria Sans"/>
              </a:rPr>
              <a:t>STRENGTHS</a:t>
            </a:r>
            <a:endParaRPr sz="2133" b="1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609585">
              <a:spcBef>
                <a:spcPts val="800"/>
              </a:spcBef>
              <a:spcAft>
                <a:spcPts val="800"/>
              </a:spcAft>
            </a:pPr>
            <a:endParaRPr sz="1733" b="1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131615" y="4055635"/>
            <a:ext cx="5846000" cy="20852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21900" tIns="121900" rIns="1828800" bIns="121900" anchor="b" anchorCtr="0">
            <a:noAutofit/>
          </a:bodyPr>
          <a:lstStyle/>
          <a:p>
            <a:pPr>
              <a:buClr>
                <a:srgbClr val="FFFFFF"/>
              </a:buClr>
              <a:buSzPts val="1100"/>
            </a:pPr>
            <a:endParaRPr sz="2400" dirty="0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1100"/>
            </a:pPr>
            <a:r>
              <a:rPr lang="en" sz="2133" b="1" dirty="0">
                <a:solidFill>
                  <a:srgbClr val="000000"/>
                </a:solidFill>
                <a:latin typeface="Inria Sans"/>
                <a:ea typeface="Inria Sans"/>
                <a:cs typeface="Inria Sans"/>
                <a:sym typeface="Inria Sans"/>
              </a:rPr>
              <a:t>OPPORTUNITIES</a:t>
            </a:r>
            <a:endParaRPr sz="2133" dirty="0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89" name="Google Shape;189;p33"/>
          <p:cNvSpPr/>
          <p:nvPr/>
        </p:nvSpPr>
        <p:spPr>
          <a:xfrm>
            <a:off x="6219153" y="4055635"/>
            <a:ext cx="5846000" cy="2085200"/>
          </a:xfrm>
          <a:prstGeom prst="rect">
            <a:avLst/>
          </a:prstGeom>
          <a:solidFill>
            <a:srgbClr val="082A44">
              <a:alpha val="17320"/>
            </a:srgbClr>
          </a:solidFill>
          <a:ln>
            <a:noFill/>
          </a:ln>
        </p:spPr>
        <p:txBody>
          <a:bodyPr spcFirstLastPara="1" wrap="square" lIns="1828800" tIns="121900" rIns="121900" bIns="121900" anchor="b" anchorCtr="0">
            <a:noAutofit/>
          </a:bodyPr>
          <a:lstStyle/>
          <a:p>
            <a:pPr algn="r"/>
            <a:endParaRPr sz="2133" b="1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algn="r">
              <a:spcBef>
                <a:spcPts val="800"/>
              </a:spcBef>
              <a:spcAft>
                <a:spcPts val="800"/>
              </a:spcAft>
            </a:pPr>
            <a:r>
              <a:rPr lang="en" sz="2133" b="1">
                <a:solidFill>
                  <a:srgbClr val="000000"/>
                </a:solidFill>
                <a:latin typeface="Inria Sans"/>
                <a:ea typeface="Inria Sans"/>
                <a:cs typeface="Inria Sans"/>
                <a:sym typeface="Inria Sans"/>
              </a:rPr>
              <a:t>THREATS</a:t>
            </a:r>
            <a:endParaRPr sz="2133">
              <a:solidFill>
                <a:srgbClr val="000000"/>
              </a:solidFill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4299277" y="2234732"/>
            <a:ext cx="3359200" cy="3180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1D4C7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33"/>
          <p:cNvSpPr/>
          <p:nvPr/>
        </p:nvSpPr>
        <p:spPr>
          <a:xfrm rot="5400000">
            <a:off x="4630621" y="2145532"/>
            <a:ext cx="3180800" cy="33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1781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33"/>
          <p:cNvSpPr/>
          <p:nvPr/>
        </p:nvSpPr>
        <p:spPr>
          <a:xfrm rot="10800000">
            <a:off x="4541421" y="2466327"/>
            <a:ext cx="3359200" cy="31808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10E7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33"/>
          <p:cNvSpPr/>
          <p:nvPr/>
        </p:nvSpPr>
        <p:spPr>
          <a:xfrm rot="-5400000">
            <a:off x="4388477" y="2377127"/>
            <a:ext cx="3180800" cy="33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2DA8C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33"/>
          <p:cNvSpPr/>
          <p:nvPr/>
        </p:nvSpPr>
        <p:spPr>
          <a:xfrm>
            <a:off x="5173703" y="2898318"/>
            <a:ext cx="394832" cy="5722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>
                <a:solidFill>
                  <a:srgbClr val="FFFFFF"/>
                </a:solidFill>
                <a:latin typeface="Saira Semi Condensed"/>
              </a:rPr>
              <a:t>S</a:t>
            </a:r>
          </a:p>
        </p:txBody>
      </p:sp>
      <p:sp>
        <p:nvSpPr>
          <p:cNvPr id="195" name="Google Shape;195;p33"/>
          <p:cNvSpPr/>
          <p:nvPr/>
        </p:nvSpPr>
        <p:spPr>
          <a:xfrm>
            <a:off x="6585166" y="2908477"/>
            <a:ext cx="730439" cy="5592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>
                <a:solidFill>
                  <a:srgbClr val="FFFFFF"/>
                </a:solidFill>
                <a:latin typeface="Saira Semi Condensed"/>
              </a:rPr>
              <a:t>W</a:t>
            </a:r>
          </a:p>
        </p:txBody>
      </p:sp>
      <p:sp>
        <p:nvSpPr>
          <p:cNvPr id="196" name="Google Shape;196;p33"/>
          <p:cNvSpPr/>
          <p:nvPr/>
        </p:nvSpPr>
        <p:spPr>
          <a:xfrm>
            <a:off x="5125637" y="4354470"/>
            <a:ext cx="444615" cy="5722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>
                <a:solidFill>
                  <a:srgbClr val="FFFFFF"/>
                </a:solidFill>
                <a:latin typeface="Saira Semi Condensed"/>
              </a:rPr>
              <a:t>O</a:t>
            </a:r>
          </a:p>
        </p:txBody>
      </p:sp>
      <p:sp>
        <p:nvSpPr>
          <p:cNvPr id="197" name="Google Shape;197;p33"/>
          <p:cNvSpPr/>
          <p:nvPr/>
        </p:nvSpPr>
        <p:spPr>
          <a:xfrm>
            <a:off x="6743957" y="4364628"/>
            <a:ext cx="412857" cy="5592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sz="2400" b="1">
                <a:solidFill>
                  <a:srgbClr val="FFFFFF"/>
                </a:solidFill>
                <a:latin typeface="Saira Semi Condensed"/>
              </a:rPr>
              <a:t>T</a:t>
            </a:r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4">
            <a:alphaModFix/>
          </a:blip>
          <a:srcRect r="10817"/>
          <a:stretch/>
        </p:blipFill>
        <p:spPr>
          <a:xfrm>
            <a:off x="2287318" y="1153701"/>
            <a:ext cx="840996" cy="93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 rotWithShape="1">
          <a:blip r:embed="rId5">
            <a:alphaModFix/>
          </a:blip>
          <a:srcRect r="10112"/>
          <a:stretch/>
        </p:blipFill>
        <p:spPr>
          <a:xfrm>
            <a:off x="8588107" y="1157331"/>
            <a:ext cx="840996" cy="92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 rotWithShape="1">
          <a:blip r:embed="rId6">
            <a:alphaModFix/>
          </a:blip>
          <a:srcRect r="19237"/>
          <a:stretch/>
        </p:blipFill>
        <p:spPr>
          <a:xfrm>
            <a:off x="2287318" y="5647152"/>
            <a:ext cx="840996" cy="90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 rotWithShape="1">
          <a:blip r:embed="rId7">
            <a:alphaModFix/>
          </a:blip>
          <a:srcRect r="19087"/>
          <a:stretch/>
        </p:blipFill>
        <p:spPr>
          <a:xfrm>
            <a:off x="8588107" y="5647966"/>
            <a:ext cx="840996" cy="90312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8057783" y="4249631"/>
            <a:ext cx="38712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23323">
              <a:buSzPts val="1400"/>
              <a:buFont typeface="Inria Sans"/>
              <a:buChar char="●"/>
            </a:pPr>
            <a:r>
              <a:rPr lang="en" b="1" dirty="0">
                <a:latin typeface="Inria Sans"/>
                <a:ea typeface="Inria Sans"/>
                <a:cs typeface="Inria Sans"/>
                <a:sym typeface="Inria Sans"/>
              </a:rPr>
              <a:t>Change in technology.</a:t>
            </a:r>
            <a:endParaRPr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23323">
              <a:buSzPts val="1400"/>
              <a:buFont typeface="Inria Sans"/>
              <a:buChar char="●"/>
            </a:pPr>
            <a:r>
              <a:rPr lang="en" b="1" dirty="0">
                <a:latin typeface="Inria Sans"/>
                <a:ea typeface="Inria Sans"/>
                <a:cs typeface="Inria Sans"/>
                <a:sym typeface="Inria Sans"/>
              </a:rPr>
              <a:t>Risk of acceptance.</a:t>
            </a:r>
            <a:endParaRPr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23323">
              <a:buSzPts val="1400"/>
              <a:buFont typeface="Inria Sans"/>
              <a:buChar char="●"/>
            </a:pPr>
            <a:r>
              <a:rPr lang="en" b="1" dirty="0">
                <a:latin typeface="Inria Sans"/>
                <a:ea typeface="Inria Sans"/>
                <a:cs typeface="Inria Sans"/>
                <a:sym typeface="Inria Sans"/>
              </a:rPr>
              <a:t>Entry of new innovators.</a:t>
            </a:r>
            <a:endParaRPr b="1" dirty="0">
              <a:latin typeface="Inria Sans"/>
              <a:ea typeface="Inria Sans"/>
              <a:cs typeface="Inria Sans"/>
              <a:sym typeface="Inria Sans"/>
            </a:endParaRPr>
          </a:p>
          <a:p>
            <a:pPr>
              <a:buClr>
                <a:srgbClr val="000000"/>
              </a:buClr>
              <a:buSzPts val="1100"/>
            </a:pPr>
            <a:endParaRPr dirty="0"/>
          </a:p>
        </p:txBody>
      </p:sp>
      <p:sp>
        <p:nvSpPr>
          <p:cNvPr id="203" name="Google Shape;203;p33"/>
          <p:cNvSpPr txBox="1"/>
          <p:nvPr/>
        </p:nvSpPr>
        <p:spPr>
          <a:xfrm>
            <a:off x="176267" y="2443801"/>
            <a:ext cx="39808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Availability in Offline mode</a:t>
            </a: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Ease of integration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Platform Independency</a:t>
            </a:r>
          </a:p>
          <a:p>
            <a:pPr marL="609585" indent="-406390">
              <a:buSzPts val="1200"/>
              <a:buFont typeface="Inria Sans"/>
              <a:buChar char="●"/>
            </a:pPr>
            <a:r>
              <a:rPr lang="en" sz="1600" b="1" dirty="0">
                <a:latin typeface="Inria Sans"/>
                <a:ea typeface="Inria Sans"/>
                <a:cs typeface="Inria Sans"/>
                <a:sym typeface="Inria Sans"/>
              </a:rPr>
              <a:t>Realtime Functionality</a:t>
            </a: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203195">
              <a:buSzPts val="1200"/>
            </a:pPr>
            <a:endParaRPr sz="1600" b="1"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253930" y="4182473"/>
            <a:ext cx="39124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389457">
              <a:buSzPts val="1000"/>
              <a:buFont typeface="Inria Sans"/>
              <a:buChar char="●"/>
            </a:pPr>
            <a:r>
              <a:rPr lang="en" sz="1400" b="1" dirty="0">
                <a:latin typeface="Inria Sans"/>
                <a:ea typeface="Inria Sans"/>
                <a:cs typeface="Inria Sans"/>
                <a:sym typeface="Inria Sans"/>
              </a:rPr>
              <a:t>Huge Market area</a:t>
            </a:r>
            <a:endParaRPr sz="1400" b="1" dirty="0">
              <a:latin typeface="Inria Sans"/>
              <a:ea typeface="Inria Sans"/>
              <a:cs typeface="Inria Sans"/>
              <a:sym typeface="Inria Sans"/>
            </a:endParaRPr>
          </a:p>
          <a:p>
            <a:pPr marL="609585" indent="-389457">
              <a:buSzPts val="1000"/>
              <a:buChar char="●"/>
            </a:pPr>
            <a:r>
              <a:rPr lang="en" sz="1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Seamless Automation resulting in better consumer service</a:t>
            </a:r>
            <a:endParaRPr sz="1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4A9EE-4529-4254-A2C8-D2C5B040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09824-6BF2-44DD-9E8C-990CD39A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054" y="254508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/>
              <a:t>THANKYOU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7263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 b="4579"/>
          <a:stretch/>
        </p:blipFill>
        <p:spPr>
          <a:xfrm>
            <a:off x="111760" y="194040"/>
            <a:ext cx="12196763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26"/>
          <p:cNvGraphicFramePr/>
          <p:nvPr>
            <p:extLst>
              <p:ext uri="{D42A27DB-BD31-4B8C-83A1-F6EECF244321}">
                <p14:modId xmlns:p14="http://schemas.microsoft.com/office/powerpoint/2010/main" val="796102839"/>
              </p:ext>
            </p:extLst>
          </p:nvPr>
        </p:nvGraphicFramePr>
        <p:xfrm>
          <a:off x="260918" y="1526000"/>
          <a:ext cx="11674934" cy="4194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75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6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Team Name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5400" marB="2540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Tech Sparks</a:t>
                      </a:r>
                      <a:endParaRPr sz="1900" u="none" strike="noStrike" cap="none" dirty="0"/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Institute Name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5400" marB="2540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400"/>
                        <a:t>Manipal University Jaipur</a:t>
                      </a:r>
                      <a:endParaRPr sz="1900" u="none" strike="noStrike" cap="none"/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Team Members &gt;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5400" marB="2540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 (Leader)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01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 sz="13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5400" marB="2540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Geetika Kaushik</a:t>
                      </a:r>
                      <a:endParaRPr sz="1900" u="none" strike="noStrike" cap="none" dirty="0"/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400" u="none" strike="noStrike" cap="none" dirty="0"/>
                        <a:t>Prannov Jamadagni</a:t>
                      </a:r>
                      <a:endParaRPr sz="1900" u="none" strike="noStrike" cap="none" dirty="0"/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400" dirty="0"/>
                        <a:t>Ananya Dutta</a:t>
                      </a:r>
                      <a:endParaRPr sz="1900" u="none" strike="noStrike" cap="none" dirty="0"/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300" b="1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Batch</a:t>
                      </a:r>
                      <a:endParaRPr sz="13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5400" marB="2540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400" dirty="0"/>
                        <a:t>2024</a:t>
                      </a:r>
                      <a:endParaRPr sz="1900" u="none" strike="noStrike" cap="none" dirty="0"/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400" dirty="0"/>
                        <a:t>2024</a:t>
                      </a:r>
                      <a:endParaRPr sz="1900" u="none" strike="noStrike" cap="none" dirty="0"/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2400" dirty="0"/>
                        <a:t>2024</a:t>
                      </a:r>
                      <a:endParaRPr sz="1900" u="none" strike="noStrike" cap="none" dirty="0"/>
                    </a:p>
                  </a:txBody>
                  <a:tcPr marL="38100" marR="38100" marT="25400" marB="2540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A5FB18A-494F-4771-A516-CC4544CB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18" y="490665"/>
            <a:ext cx="5959736" cy="738710"/>
          </a:xfrm>
        </p:spPr>
        <p:txBody>
          <a:bodyPr>
            <a:normAutofit/>
          </a:bodyPr>
          <a:lstStyle/>
          <a:p>
            <a:r>
              <a:rPr lang="en-US" sz="2400" dirty="0"/>
              <a:t>Problem Statement : ROAD SAFETY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10;p26">
            <a:extLst>
              <a:ext uri="{FF2B5EF4-FFF2-40B4-BE49-F238E27FC236}">
                <a16:creationId xmlns:a16="http://schemas.microsoft.com/office/drawing/2014/main" id="{2C64111F-6A53-4539-8296-A083308287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CF3A5-95B0-40A0-9A93-9F926D8E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by 2 wheeler riders :</a:t>
            </a:r>
            <a:br>
              <a:rPr lang="en-US" dirty="0"/>
            </a:br>
            <a:r>
              <a:rPr lang="en-US" dirty="0"/>
              <a:t> Our Customer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AED9-FEDC-477E-B172-566C92E3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Accidents due to POTHOLES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hours of TRAFFIC Congestion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BREAKING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Varying TYRE AIR PRESSURE LEVELS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BATTERY WASTAGE due to AHO guidelines 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Ministry.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BURN Accidents due to muffler/exhaust pipes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en-US" dirty="0">
                <a:solidFill>
                  <a:srgbClr val="44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 LEG Exposure on fall.</a:t>
            </a:r>
            <a:endParaRPr lang="en-IN" dirty="0">
              <a:solidFill>
                <a:srgbClr val="44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08EC5-6896-40E9-8766-E65863CFF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55" r="27205"/>
          <a:stretch/>
        </p:blipFill>
        <p:spPr>
          <a:xfrm>
            <a:off x="7111047" y="1788160"/>
            <a:ext cx="3607066" cy="291877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981FB-B0EC-4979-AB94-8BA3F4834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00" y="1612623"/>
            <a:ext cx="4733779" cy="44287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4DB4E-784E-45E3-A204-1E2B26C6A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161" y="1528050"/>
            <a:ext cx="4677247" cy="459788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D2637D-AB7D-4BA5-82C7-900DCD8F1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726" y="1537361"/>
            <a:ext cx="4752940" cy="45885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5516AC-69D4-4163-A61E-CDD7C3B05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613" y="1469549"/>
            <a:ext cx="4824601" cy="4714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7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761999" y="912744"/>
            <a:ext cx="10068559" cy="920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2400" b="1" dirty="0">
              <a:solidFill>
                <a:srgbClr val="92D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ctr">
              <a:buClr>
                <a:schemeClr val="dk1"/>
              </a:buClr>
              <a:buSzPts val="1100"/>
            </a:pPr>
            <a:endParaRPr sz="2400" b="1" dirty="0">
              <a:solidFill>
                <a:srgbClr val="92D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ctr">
              <a:buClr>
                <a:srgbClr val="000000"/>
              </a:buClr>
              <a:buSzPts val="2400"/>
            </a:pPr>
            <a:endParaRPr sz="2400" b="1" dirty="0">
              <a:solidFill>
                <a:srgbClr val="92D05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447039" y="1310640"/>
            <a:ext cx="9824721" cy="464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72012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Realtime Pothole Detection Mechanism to avoid loss of lives due to Potholes in roads.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72012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idea is to divide the Problem in different uses cases and create custom navigation program according to the client requirement.</a:t>
            </a:r>
          </a:p>
          <a:p>
            <a:pPr marL="472012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With Vehicle information gaining high importance within the domain of automotive    technologies  there are considerable efforts in developing systems &amp; solutions for a holistic human machine interface (HMI), through our approach of the Pothole detection Mechanism.</a:t>
            </a:r>
          </a:p>
          <a:p>
            <a:pPr marL="472012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ü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enhancing rider safety, comfort and user  experience we’ve built a system using Machine Learning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Algorithm, and Kaggle Notebook, and dataset for Code implementation. </a:t>
            </a:r>
            <a:endParaRPr lang="en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;p26">
            <a:extLst>
              <a:ext uri="{FF2B5EF4-FFF2-40B4-BE49-F238E27FC236}">
                <a16:creationId xmlns:a16="http://schemas.microsoft.com/office/drawing/2014/main" id="{72E147E3-4AC0-46F5-A836-0FC37D4DF0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81280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BB0AC4-8637-4B14-B151-3C74F349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Functioning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86A3-401D-483E-B9CE-410F8A12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1.Google Cloud Platform : Geo Data Upload Tool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2.Algorithm: Convolutional Neural Network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3.Dataset: Kaggle Pothole detection images,548 images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Backend Implementation: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pot_hole_detection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/pothole-detection-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cnn.ipynb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at main ·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Prannov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pot_hole_detection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(github.com)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The Story Behind the Idea: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VID-20211205-WA0011.mp4 - Google Drive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1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;p26">
            <a:extLst>
              <a:ext uri="{FF2B5EF4-FFF2-40B4-BE49-F238E27FC236}">
                <a16:creationId xmlns:a16="http://schemas.microsoft.com/office/drawing/2014/main" id="{82C4067E-C4D6-4198-B51D-15E6B820B1F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4763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F6D23-3740-40AA-871B-5E261290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CD83-F02B-4411-A883-54D7F333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850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Convolutional Neural Network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/CNN) is a Deep Learning system that can take an input image, assign relevance (learnable weights and biases) to various aspects/objects in the image, and distinguish between them. When compared to other classification methods, the amount of pre-processing required by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significantly less.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able to successfully capture the Spatial and Temporal dependencies in an image through the application of relevant filters. The architecture performs a better fitting to the image dataset due to the reduction in the number of parameters involved and reusability of weights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0;p26">
            <a:extLst>
              <a:ext uri="{FF2B5EF4-FFF2-40B4-BE49-F238E27FC236}">
                <a16:creationId xmlns:a16="http://schemas.microsoft.com/office/drawing/2014/main" id="{EBFFF721-CFEF-43E8-9963-0DDE3DDE55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81280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81A91-1EAF-456A-82F4-050404F3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4" y="29215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Dataset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User Input , Building </a:t>
            </a:r>
            <a:br>
              <a:rPr lang="en-US" dirty="0"/>
            </a:br>
            <a:r>
              <a:rPr lang="en-US" dirty="0"/>
              <a:t>CNN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7312E-E4DB-4BAE-A3B7-02461BD7D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6401" y="358089"/>
            <a:ext cx="6540836" cy="20067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B6544-F2D0-4E9D-8AB6-2B95E8ECF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01" y="2722880"/>
            <a:ext cx="6540836" cy="3953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549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0;p26">
            <a:extLst>
              <a:ext uri="{FF2B5EF4-FFF2-40B4-BE49-F238E27FC236}">
                <a16:creationId xmlns:a16="http://schemas.microsoft.com/office/drawing/2014/main" id="{2006E4FC-362F-4B67-8B8C-CA7FA4C4B7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4763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8A86BE-95A8-4924-99F6-7A912BAE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OUTPUT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3A745-9840-4465-8E0B-8F0DBB53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2" y="1496296"/>
            <a:ext cx="9041630" cy="518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9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10;p26">
            <a:extLst>
              <a:ext uri="{FF2B5EF4-FFF2-40B4-BE49-F238E27FC236}">
                <a16:creationId xmlns:a16="http://schemas.microsoft.com/office/drawing/2014/main" id="{38C84F32-72F0-4EF2-9864-78F49D478D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579"/>
          <a:stretch/>
        </p:blipFill>
        <p:spPr>
          <a:xfrm>
            <a:off x="-4763" y="0"/>
            <a:ext cx="12196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85596C-0759-4761-982F-193BEE8551DF}"/>
              </a:ext>
            </a:extLst>
          </p:cNvPr>
          <p:cNvSpPr txBox="1"/>
          <p:nvPr/>
        </p:nvSpPr>
        <p:spPr>
          <a:xfrm>
            <a:off x="677334" y="2042160"/>
            <a:ext cx="7989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Creepy images on Maps—and why they’re actually not that creepy (</a:t>
            </a:r>
            <a:r>
              <a:rPr lang="en-US" dirty="0" err="1">
                <a:hlinkClick r:id="rId3"/>
              </a:rPr>
              <a:t>blog.google</a:t>
            </a:r>
            <a:r>
              <a:rPr lang="en-US" dirty="0">
                <a:hlinkClick r:id="rId3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Beyond the Map: How we build the maps that power your apps and business | Google Cloud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Overcoming mapping challenges to help power businesses with location-based data and insights | Google Cloud Blog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9 things to know about Google's maps data: Beyond the Map | Google Cloud Blog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D0524-BF33-4CEF-81ED-828040BA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Accuracy of Data? Terrain? Language?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Deriving Inspiration from Google Maps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72762-275C-4DEC-A85B-935045404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5" y="1879640"/>
            <a:ext cx="8596668" cy="45939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E67366-4037-401E-8D8F-4BACCD77C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823871" y="1783200"/>
            <a:ext cx="8685890" cy="4791056"/>
          </a:xfrm>
        </p:spPr>
      </p:pic>
    </p:spTree>
    <p:extLst>
      <p:ext uri="{BB962C8B-B14F-4D97-AF65-F5344CB8AC3E}">
        <p14:creationId xmlns:p14="http://schemas.microsoft.com/office/powerpoint/2010/main" val="157724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539</TotalTime>
  <Words>654</Words>
  <Application>Microsoft Office PowerPoint</Application>
  <PresentationFormat>Widescreen</PresentationFormat>
  <Paragraphs>89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Helvetica Neue</vt:lpstr>
      <vt:lpstr>Inria Sans</vt:lpstr>
      <vt:lpstr>Montserrat</vt:lpstr>
      <vt:lpstr>Montserrat Black</vt:lpstr>
      <vt:lpstr>Saira Semi Condensed</vt:lpstr>
      <vt:lpstr>Trebuchet MS</vt:lpstr>
      <vt:lpstr>Wingdings</vt:lpstr>
      <vt:lpstr>Wingdings 3</vt:lpstr>
      <vt:lpstr>Facet</vt:lpstr>
      <vt:lpstr>Project: Road Sparks Team Name: Tech Sparkerss</vt:lpstr>
      <vt:lpstr>Problem Statement : ROAD SAFETY</vt:lpstr>
      <vt:lpstr>Problems faced by 2 wheeler riders :  Our Customer Survey</vt:lpstr>
      <vt:lpstr>PowerPoint Presentation</vt:lpstr>
      <vt:lpstr>Program Functioning</vt:lpstr>
      <vt:lpstr>ALGORITHM DESCRIPTION</vt:lpstr>
      <vt:lpstr>Training Dataset        User Input , Building  CNN</vt:lpstr>
      <vt:lpstr>PROPOSED OUTPUT</vt:lpstr>
      <vt:lpstr>Accuracy of Data? Terrain? Language?  Deriving Inspiration from Google Maps</vt:lpstr>
      <vt:lpstr>PowerPoint Presentation</vt:lpstr>
      <vt:lpstr>PowerPoint Presentation</vt:lpstr>
      <vt:lpstr>FUTURE SCOPE AND GROWTH STRATEGY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Kataria</dc:creator>
  <cp:lastModifiedBy>Geetika Kaushik</cp:lastModifiedBy>
  <cp:revision>13</cp:revision>
  <dcterms:created xsi:type="dcterms:W3CDTF">2021-10-29T09:56:20Z</dcterms:created>
  <dcterms:modified xsi:type="dcterms:W3CDTF">2022-01-09T06:54:01Z</dcterms:modified>
</cp:coreProperties>
</file>