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69" r:id="rId16"/>
    <p:sldId id="270" r:id="rId17"/>
    <p:sldId id="279" r:id="rId18"/>
    <p:sldId id="271" r:id="rId19"/>
    <p:sldId id="277" r:id="rId20"/>
    <p:sldId id="272" r:id="rId21"/>
    <p:sldId id="273" r:id="rId22"/>
    <p:sldId id="274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altLang="zh-CN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12/4/13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12/4/13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Chicago</a:t>
            </a:r>
            <a:r>
              <a:rPr lang="zh-CN" altLang="en-US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0854" y="57981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4599" y="5153240"/>
            <a:ext cx="326828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4:</a:t>
            </a:r>
            <a:r>
              <a:rPr lang="zh-CN" altLang="en-US" dirty="0" smtClean="0"/>
              <a:t> </a:t>
            </a:r>
            <a:r>
              <a:rPr lang="en-US" dirty="0" err="1"/>
              <a:t>Geetish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 </a:t>
            </a:r>
            <a:endParaRPr lang="en-US" altLang="zh-CN" dirty="0" smtClean="0"/>
          </a:p>
          <a:p>
            <a:pPr algn="r"/>
            <a:r>
              <a:rPr lang="en-US" dirty="0"/>
              <a:t>	</a:t>
            </a:r>
            <a:r>
              <a:rPr lang="en-US" dirty="0" smtClean="0"/>
              <a:t>Sherry Shi</a:t>
            </a:r>
            <a:endParaRPr lang="en-US" altLang="zh-CN" dirty="0" smtClean="0"/>
          </a:p>
          <a:p>
            <a:pPr algn="r"/>
            <a:r>
              <a:rPr lang="en-US" dirty="0" smtClean="0"/>
              <a:t>	</a:t>
            </a:r>
            <a:r>
              <a:rPr lang="en-US" dirty="0" err="1" smtClean="0"/>
              <a:t>Jyoti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endParaRPr lang="en-US" altLang="zh-CN" dirty="0" smtClean="0"/>
          </a:p>
          <a:p>
            <a:pPr algn="r"/>
            <a:r>
              <a:rPr lang="en-US" dirty="0" smtClean="0"/>
              <a:t>	</a:t>
            </a:r>
            <a:r>
              <a:rPr lang="en-US" dirty="0" err="1" smtClean="0"/>
              <a:t>Purvi</a:t>
            </a:r>
            <a:r>
              <a:rPr lang="en-US" dirty="0" smtClean="0"/>
              <a:t> </a:t>
            </a:r>
            <a:r>
              <a:rPr lang="en-US" dirty="0" err="1"/>
              <a:t>Bafna</a:t>
            </a:r>
            <a:endParaRPr lang="en-US" dirty="0"/>
          </a:p>
          <a:p>
            <a:pPr algn="r"/>
            <a:r>
              <a:rPr lang="en-US" altLang="zh-CN" dirty="0"/>
              <a:t>	</a:t>
            </a:r>
            <a:endParaRPr lang="en-US" altLang="zh-CN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3: growth for each crime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916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err="1" smtClean="0"/>
              <a:t>Resullt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Picture 4" descr="Screen Shot 2013-12-03 at 10.34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8" y="2047213"/>
            <a:ext cx="4241044" cy="44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4: </a:t>
            </a:r>
            <a:r>
              <a:rPr lang="en-US" dirty="0"/>
              <a:t>most dangerous </a:t>
            </a:r>
            <a:r>
              <a:rPr lang="en-US" dirty="0" smtClean="0"/>
              <a:t>time period for </a:t>
            </a:r>
            <a:r>
              <a:rPr lang="en-US" dirty="0"/>
              <a:t>each crime type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Extract Hour from “Date” use SUBSTRING</a:t>
            </a:r>
          </a:p>
          <a:p>
            <a:r>
              <a:rPr lang="en-US" sz="2600" dirty="0" smtClean="0"/>
              <a:t>Divided 24 hours into 4 time periods:</a:t>
            </a:r>
          </a:p>
          <a:p>
            <a:pPr lvl="1"/>
            <a:r>
              <a:rPr lang="en-US" sz="2200" dirty="0" smtClean="0"/>
              <a:t>Morning: &gt;= 6 AND &lt; 12</a:t>
            </a:r>
          </a:p>
          <a:p>
            <a:pPr lvl="1"/>
            <a:r>
              <a:rPr lang="en-US" sz="2200" dirty="0" smtClean="0"/>
              <a:t>Afternoon: &gt;= 12 AND &lt; 18</a:t>
            </a:r>
          </a:p>
          <a:p>
            <a:pPr lvl="1"/>
            <a:r>
              <a:rPr lang="en-US" sz="2200" dirty="0" smtClean="0"/>
              <a:t>Evening: &gt;= 18 AND &lt; 24</a:t>
            </a:r>
          </a:p>
          <a:p>
            <a:pPr lvl="1"/>
            <a:r>
              <a:rPr lang="en-US" sz="2200" dirty="0" smtClean="0"/>
              <a:t>Night: &gt;= 0 and &lt; 6</a:t>
            </a:r>
          </a:p>
        </p:txBody>
      </p:sp>
    </p:spTree>
    <p:extLst>
      <p:ext uri="{BB962C8B-B14F-4D97-AF65-F5344CB8AC3E}">
        <p14:creationId xmlns:p14="http://schemas.microsoft.com/office/powerpoint/2010/main" val="392274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4: </a:t>
            </a:r>
            <a:r>
              <a:rPr lang="en-US" dirty="0"/>
              <a:t>most dangerous </a:t>
            </a:r>
            <a:r>
              <a:rPr lang="en-US" dirty="0" smtClean="0"/>
              <a:t>time period for </a:t>
            </a:r>
            <a:r>
              <a:rPr lang="en-US" dirty="0"/>
              <a:t>each crime type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b="1" dirty="0" smtClean="0"/>
              <a:t>Query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dirty="0"/>
          </a:p>
          <a:p>
            <a:pPr lvl="1"/>
            <a:r>
              <a:rPr lang="en-US" sz="2600" dirty="0"/>
              <a:t>grunt&gt; A = LOAD 'Crimes_2001_to_present.csv' USING </a:t>
            </a:r>
            <a:r>
              <a:rPr lang="en-US" sz="2600" dirty="0" err="1"/>
              <a:t>PigStorage</a:t>
            </a:r>
            <a:r>
              <a:rPr lang="en-US" sz="2600" dirty="0"/>
              <a:t>(',') AS (ID: </a:t>
            </a:r>
            <a:r>
              <a:rPr lang="en-US" sz="2600" dirty="0" err="1"/>
              <a:t>chararray</a:t>
            </a:r>
            <a:r>
              <a:rPr lang="en-US" sz="2600" dirty="0"/>
              <a:t>, </a:t>
            </a:r>
            <a:r>
              <a:rPr lang="en-US" sz="2600" dirty="0" err="1"/>
              <a:t>CaseNumber</a:t>
            </a:r>
            <a:r>
              <a:rPr lang="en-US" sz="2600" dirty="0"/>
              <a:t>: </a:t>
            </a:r>
            <a:r>
              <a:rPr lang="en-US" sz="2600" dirty="0" err="1"/>
              <a:t>chararray</a:t>
            </a:r>
            <a:r>
              <a:rPr lang="en-US" sz="2600" dirty="0"/>
              <a:t>, Date: </a:t>
            </a:r>
            <a:r>
              <a:rPr lang="en-US" sz="2600" dirty="0" err="1"/>
              <a:t>chararray</a:t>
            </a:r>
            <a:r>
              <a:rPr lang="en-US" sz="2600" dirty="0"/>
              <a:t>, Block: </a:t>
            </a:r>
            <a:r>
              <a:rPr lang="en-US" sz="2600" dirty="0" err="1"/>
              <a:t>chararray</a:t>
            </a:r>
            <a:r>
              <a:rPr lang="en-US" sz="2600" dirty="0"/>
              <a:t>, IUCR: </a:t>
            </a:r>
            <a:r>
              <a:rPr lang="en-US" sz="2600" dirty="0" err="1"/>
              <a:t>int</a:t>
            </a:r>
            <a:r>
              <a:rPr lang="en-US" sz="2600" dirty="0"/>
              <a:t>, </a:t>
            </a:r>
            <a:r>
              <a:rPr lang="en-US" sz="2600" dirty="0" err="1"/>
              <a:t>PrimaryType</a:t>
            </a:r>
            <a:r>
              <a:rPr lang="en-US" sz="2600" dirty="0"/>
              <a:t>: </a:t>
            </a:r>
            <a:r>
              <a:rPr lang="en-US" sz="2600" dirty="0" err="1"/>
              <a:t>chararray</a:t>
            </a:r>
            <a:r>
              <a:rPr lang="en-US" sz="2600" dirty="0"/>
              <a:t>, Description: </a:t>
            </a:r>
            <a:r>
              <a:rPr lang="en-US" sz="2600" dirty="0" err="1"/>
              <a:t>chararray</a:t>
            </a:r>
            <a:r>
              <a:rPr lang="en-US" sz="2600" dirty="0"/>
              <a:t>, </a:t>
            </a:r>
            <a:r>
              <a:rPr lang="en-US" sz="2600" dirty="0" err="1"/>
              <a:t>LocationDescription</a:t>
            </a:r>
            <a:r>
              <a:rPr lang="en-US" sz="2600" dirty="0"/>
              <a:t>: </a:t>
            </a:r>
            <a:r>
              <a:rPr lang="en-US" sz="2600" dirty="0" err="1"/>
              <a:t>chararray</a:t>
            </a:r>
            <a:r>
              <a:rPr lang="en-US" sz="2600" dirty="0"/>
              <a:t>, Arrest: </a:t>
            </a:r>
            <a:r>
              <a:rPr lang="en-US" sz="2600" dirty="0" err="1"/>
              <a:t>charArray</a:t>
            </a:r>
            <a:r>
              <a:rPr lang="en-US" sz="2600" dirty="0"/>
              <a:t>, Domestic: </a:t>
            </a:r>
            <a:r>
              <a:rPr lang="en-US" sz="2600" dirty="0" err="1"/>
              <a:t>chararray</a:t>
            </a:r>
            <a:r>
              <a:rPr lang="en-US" sz="2600" dirty="0"/>
              <a:t>, Beat: </a:t>
            </a:r>
            <a:r>
              <a:rPr lang="en-US" sz="2600" dirty="0" err="1"/>
              <a:t>int</a:t>
            </a:r>
            <a:r>
              <a:rPr lang="en-US" sz="2600" dirty="0"/>
              <a:t>, District: </a:t>
            </a:r>
            <a:r>
              <a:rPr lang="en-US" sz="2600" dirty="0" err="1"/>
              <a:t>int</a:t>
            </a:r>
            <a:r>
              <a:rPr lang="en-US" sz="2600" dirty="0"/>
              <a:t>, Ward: </a:t>
            </a:r>
            <a:r>
              <a:rPr lang="en-US" sz="2600" dirty="0" err="1"/>
              <a:t>int</a:t>
            </a:r>
            <a:r>
              <a:rPr lang="en-US" sz="2600" dirty="0"/>
              <a:t>, </a:t>
            </a:r>
            <a:r>
              <a:rPr lang="en-US" sz="2600" dirty="0" err="1"/>
              <a:t>CommunityArea</a:t>
            </a:r>
            <a:r>
              <a:rPr lang="en-US" sz="2600" dirty="0"/>
              <a:t>: </a:t>
            </a:r>
            <a:r>
              <a:rPr lang="en-US" sz="2600" dirty="0" err="1"/>
              <a:t>int</a:t>
            </a:r>
            <a:r>
              <a:rPr lang="en-US" sz="2600" dirty="0"/>
              <a:t>, </a:t>
            </a:r>
            <a:r>
              <a:rPr lang="en-US" sz="2600" dirty="0" err="1"/>
              <a:t>FBICode</a:t>
            </a:r>
            <a:r>
              <a:rPr lang="en-US" sz="2600" dirty="0"/>
              <a:t>: </a:t>
            </a:r>
            <a:r>
              <a:rPr lang="en-US" sz="2600" dirty="0" err="1"/>
              <a:t>chararray</a:t>
            </a:r>
            <a:r>
              <a:rPr lang="en-US" sz="2600" dirty="0"/>
              <a:t>, </a:t>
            </a:r>
            <a:r>
              <a:rPr lang="en-US" sz="2600" dirty="0" err="1"/>
              <a:t>XCoordinate</a:t>
            </a:r>
            <a:r>
              <a:rPr lang="en-US" sz="2600" dirty="0"/>
              <a:t>: double, </a:t>
            </a:r>
            <a:r>
              <a:rPr lang="en-US" sz="2600" dirty="0" err="1"/>
              <a:t>YCoordinate</a:t>
            </a:r>
            <a:r>
              <a:rPr lang="en-US" sz="2600" dirty="0"/>
              <a:t>: double, Year: </a:t>
            </a:r>
            <a:r>
              <a:rPr lang="en-US" sz="2600" dirty="0" err="1"/>
              <a:t>int</a:t>
            </a:r>
            <a:r>
              <a:rPr lang="en-US" sz="2600" dirty="0"/>
              <a:t>);</a:t>
            </a:r>
          </a:p>
          <a:p>
            <a:pPr lvl="1"/>
            <a:r>
              <a:rPr lang="en-US" sz="2600" dirty="0"/>
              <a:t>grunt&gt; B = FILTER A BY Arrest==‘true’ OR Arrest==‘false’;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 </a:t>
            </a:r>
            <a:r>
              <a:rPr lang="en-US" sz="2600" dirty="0"/>
              <a:t>grunt&gt; C = FOREACH B GENERATE </a:t>
            </a:r>
            <a:r>
              <a:rPr lang="en-US" sz="2600" dirty="0" err="1"/>
              <a:t>PrimaryType</a:t>
            </a:r>
            <a:r>
              <a:rPr lang="en-US" sz="2600" dirty="0"/>
              <a:t>,(INT) SUBSTRING(Date, INDEXOF(Date,' ',1),INDEXOF(Date,':',0)) AS Hour;                             </a:t>
            </a:r>
          </a:p>
          <a:p>
            <a:pPr lvl="1"/>
            <a:r>
              <a:rPr lang="en-US" sz="2600" dirty="0"/>
              <a:t>grunt&gt; D1 = FILTER C BY Hour &gt;= 6 AND Hour &lt; 12;  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Morning = FOREACH D1 GENERATE $0, $1, 'morning' AS </a:t>
            </a:r>
            <a:r>
              <a:rPr lang="en-US" sz="2600" dirty="0" err="1"/>
              <a:t>TimeOfDay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D2 = FILTER C BY Hour &gt;= 12 AND Hour &lt; 18;   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Afternoon = FOREACH D2 GENERATE $0, $1, 'afternoon' AS </a:t>
            </a:r>
            <a:r>
              <a:rPr lang="en-US" sz="2600" dirty="0" err="1"/>
              <a:t>TimeOfDay</a:t>
            </a:r>
            <a:r>
              <a:rPr lang="en-US" sz="2600" dirty="0"/>
              <a:t>;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D3 = FILTER C BY Hour &gt;= 18 AND Hour &lt; 24;   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Evening = FOREACH D3 GENERATE $0, $1, 'evening' AS </a:t>
            </a:r>
            <a:r>
              <a:rPr lang="en-US" sz="2600" dirty="0" err="1"/>
              <a:t>TimeOfDay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D4 = FILTER C BY Hour &gt;= 0 AND Hour &lt; 6;     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Night = FOREACH D4 GENERATE $0, $1, 'night' AS </a:t>
            </a:r>
            <a:r>
              <a:rPr lang="en-US" sz="2600" dirty="0" err="1"/>
              <a:t>TimeOfDay</a:t>
            </a:r>
            <a:r>
              <a:rPr lang="en-US" sz="2600" dirty="0"/>
              <a:t>;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E = UNION Morning, Afternoon, Evening, Night;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F = GROUP E BY (</a:t>
            </a:r>
            <a:r>
              <a:rPr lang="en-US" sz="2600" dirty="0" err="1"/>
              <a:t>PrimaryType</a:t>
            </a:r>
            <a:r>
              <a:rPr lang="en-US" sz="2600" dirty="0"/>
              <a:t>, </a:t>
            </a:r>
            <a:r>
              <a:rPr lang="en-US" sz="2600" dirty="0" err="1"/>
              <a:t>TimeOfDay</a:t>
            </a:r>
            <a:r>
              <a:rPr lang="en-US" sz="2600" dirty="0"/>
              <a:t>);     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G = FOREACH F GENERATE FLATTEN($0) AS (</a:t>
            </a:r>
            <a:r>
              <a:rPr lang="en-US" sz="2600" dirty="0" err="1"/>
              <a:t>PrimaryType</a:t>
            </a:r>
            <a:r>
              <a:rPr lang="en-US" sz="2600" dirty="0"/>
              <a:t>, </a:t>
            </a:r>
            <a:r>
              <a:rPr lang="en-US" sz="2600" dirty="0" err="1"/>
              <a:t>TimeOfDay</a:t>
            </a:r>
            <a:r>
              <a:rPr lang="en-US" sz="2600" dirty="0"/>
              <a:t>),COUNT(E) AS </a:t>
            </a:r>
            <a:r>
              <a:rPr lang="en-US" sz="2600" dirty="0" err="1"/>
              <a:t>cnt</a:t>
            </a:r>
            <a:r>
              <a:rPr lang="en-US" sz="2600" dirty="0"/>
              <a:t>; </a:t>
            </a:r>
            <a:r>
              <a:rPr lang="en-US" sz="2600" dirty="0" smtClean="0"/>
              <a:t>  </a:t>
            </a:r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H = GROUP G BY </a:t>
            </a:r>
            <a:r>
              <a:rPr lang="en-US" sz="2600" dirty="0" err="1"/>
              <a:t>PrimaryType</a:t>
            </a:r>
            <a:r>
              <a:rPr lang="en-US" sz="2600" dirty="0"/>
              <a:t>;                 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 grunt&gt; I = FOREACH H GENERATE group, MAX(</a:t>
            </a:r>
            <a:r>
              <a:rPr lang="en-US" sz="2600" dirty="0" err="1" smtClean="0"/>
              <a:t>G.cnt</a:t>
            </a:r>
            <a:r>
              <a:rPr lang="en-US" sz="2600" dirty="0" smtClean="0"/>
              <a:t>);                                                                                              </a:t>
            </a:r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J = JOIN I BY ($0, $1), G BY ($0, $2);                                                                                                 </a:t>
            </a:r>
            <a:endParaRPr lang="en-US" sz="2600" dirty="0" smtClean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K = FOREACH J GENERATE $0,$3,$4;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2637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4: </a:t>
            </a:r>
            <a:r>
              <a:rPr lang="en-US" dirty="0"/>
              <a:t>most dangerous </a:t>
            </a:r>
            <a:r>
              <a:rPr lang="en-US" dirty="0" smtClean="0"/>
              <a:t>time period </a:t>
            </a:r>
            <a:r>
              <a:rPr lang="en-US" dirty="0"/>
              <a:t>for each crime type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603"/>
            <a:ext cx="8229600" cy="827535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Result:</a:t>
            </a:r>
            <a:endParaRPr lang="en-US" sz="2000" b="1" dirty="0"/>
          </a:p>
        </p:txBody>
      </p:sp>
      <p:pic>
        <p:nvPicPr>
          <p:cNvPr id="4" name="Picture 3" descr="Screen Shot 2013-12-03 at 10.42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87" y="1595603"/>
            <a:ext cx="3441137" cy="52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5: crime type that most </a:t>
            </a:r>
            <a:r>
              <a:rPr lang="en-US" dirty="0"/>
              <a:t>difficult to arrest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200" b="1" dirty="0" smtClean="0"/>
              <a:t>Query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dirty="0"/>
          </a:p>
          <a:p>
            <a:pPr lvl="1"/>
            <a:r>
              <a:rPr lang="en-US" dirty="0"/>
              <a:t>grunt&gt; </a:t>
            </a:r>
            <a:r>
              <a:rPr lang="en-US" dirty="0" err="1"/>
              <a:t>bt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LOAD 'Crimes_2001_to_present.csv' USING </a:t>
            </a:r>
            <a:r>
              <a:rPr lang="en-US" dirty="0" err="1"/>
              <a:t>PigStorage</a:t>
            </a:r>
            <a:r>
              <a:rPr lang="en-US" dirty="0"/>
              <a:t>(',') AS (ID: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CaseNumber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Date: </a:t>
            </a:r>
            <a:r>
              <a:rPr lang="en-US" dirty="0" err="1"/>
              <a:t>chararray</a:t>
            </a:r>
            <a:r>
              <a:rPr lang="en-US" dirty="0"/>
              <a:t>, Block: </a:t>
            </a:r>
            <a:r>
              <a:rPr lang="en-US" dirty="0" err="1"/>
              <a:t>chararray</a:t>
            </a:r>
            <a:r>
              <a:rPr lang="en-US" dirty="0"/>
              <a:t>, IUCR: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PrimaryType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Description: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LocationDescription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Arrest: </a:t>
            </a:r>
            <a:r>
              <a:rPr lang="en-US" dirty="0" err="1"/>
              <a:t>charArray</a:t>
            </a:r>
            <a:r>
              <a:rPr lang="en-US" dirty="0"/>
              <a:t>, Domestic: </a:t>
            </a:r>
            <a:r>
              <a:rPr lang="en-US" dirty="0" err="1"/>
              <a:t>chararray</a:t>
            </a:r>
            <a:r>
              <a:rPr lang="en-US" dirty="0"/>
              <a:t>, Beat: </a:t>
            </a:r>
            <a:r>
              <a:rPr lang="en-US" dirty="0" err="1"/>
              <a:t>int</a:t>
            </a:r>
            <a:r>
              <a:rPr lang="en-US" dirty="0"/>
              <a:t>, District: </a:t>
            </a:r>
            <a:r>
              <a:rPr lang="en-US" dirty="0" err="1"/>
              <a:t>int</a:t>
            </a:r>
            <a:r>
              <a:rPr lang="en-US" dirty="0"/>
              <a:t>, Ward: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CommunityArea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FBICode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r>
              <a:rPr lang="en-US" dirty="0"/>
              <a:t>: double, </a:t>
            </a:r>
            <a:r>
              <a:rPr lang="en-US" dirty="0" err="1"/>
              <a:t>YCoordinate</a:t>
            </a:r>
            <a:r>
              <a:rPr lang="en-US" dirty="0"/>
              <a:t>: double, Year: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da-DK" dirty="0" err="1" smtClean="0"/>
              <a:t>grunt</a:t>
            </a:r>
            <a:r>
              <a:rPr lang="da-DK" dirty="0"/>
              <a:t>&gt; </a:t>
            </a:r>
            <a:r>
              <a:rPr lang="da-DK" dirty="0" err="1"/>
              <a:t>btfAf</a:t>
            </a:r>
            <a:r>
              <a:rPr lang="da-DK" dirty="0"/>
              <a:t> = </a:t>
            </a:r>
            <a:r>
              <a:rPr lang="en-US" dirty="0" smtClean="0"/>
              <a:t>FILTER </a:t>
            </a:r>
            <a:r>
              <a:rPr lang="en-US" dirty="0" err="1"/>
              <a:t>bt</a:t>
            </a:r>
            <a:r>
              <a:rPr lang="en-US" dirty="0" smtClean="0"/>
              <a:t> </a:t>
            </a:r>
            <a:r>
              <a:rPr lang="en-US" dirty="0"/>
              <a:t>BY Arrest == 'false';</a:t>
            </a:r>
            <a:r>
              <a:rPr lang="da-DK" dirty="0" smtClean="0"/>
              <a:t> </a:t>
            </a:r>
            <a:r>
              <a:rPr lang="da-DK" dirty="0"/>
              <a:t>                                                                                                                         </a:t>
            </a:r>
          </a:p>
          <a:p>
            <a:pPr lvl="1"/>
            <a:r>
              <a:rPr lang="en-US" dirty="0"/>
              <a:t>grunt&gt; </a:t>
            </a:r>
            <a:r>
              <a:rPr lang="en-US" dirty="0" err="1"/>
              <a:t>btfAfgP</a:t>
            </a:r>
            <a:r>
              <a:rPr lang="en-US" dirty="0"/>
              <a:t> = GROUP </a:t>
            </a:r>
            <a:r>
              <a:rPr lang="en-US" dirty="0" err="1"/>
              <a:t>btfAf</a:t>
            </a:r>
            <a:r>
              <a:rPr lang="en-US" dirty="0"/>
              <a:t> BY </a:t>
            </a:r>
            <a:r>
              <a:rPr lang="en-US" dirty="0" err="1"/>
              <a:t>PrimaryType</a:t>
            </a:r>
            <a:r>
              <a:rPr lang="en-US" dirty="0"/>
              <a:t>;                                                                                                                            </a:t>
            </a:r>
          </a:p>
          <a:p>
            <a:pPr lvl="1"/>
            <a:r>
              <a:rPr lang="en-US" dirty="0"/>
              <a:t>grunt&gt; </a:t>
            </a:r>
            <a:r>
              <a:rPr lang="en-US" dirty="0" err="1"/>
              <a:t>btfAfgPCount</a:t>
            </a:r>
            <a:r>
              <a:rPr lang="en-US" dirty="0"/>
              <a:t> = FOREACH </a:t>
            </a:r>
            <a:r>
              <a:rPr lang="en-US" dirty="0" err="1"/>
              <a:t>btfAfgP</a:t>
            </a:r>
            <a:r>
              <a:rPr lang="en-US" dirty="0"/>
              <a:t> GENERATE $0,COUNT(</a:t>
            </a:r>
            <a:r>
              <a:rPr lang="en-US" dirty="0" err="1"/>
              <a:t>btfAf</a:t>
            </a:r>
            <a:r>
              <a:rPr lang="en-US" dirty="0"/>
              <a:t>);  </a:t>
            </a:r>
          </a:p>
          <a:p>
            <a:pPr lvl="1"/>
            <a:r>
              <a:rPr lang="en-US" dirty="0"/>
              <a:t>grunt&gt; </a:t>
            </a:r>
            <a:r>
              <a:rPr lang="en-US" dirty="0" err="1"/>
              <a:t>btgP</a:t>
            </a:r>
            <a:r>
              <a:rPr lang="en-US" dirty="0"/>
              <a:t> = GROUP </a:t>
            </a:r>
            <a:r>
              <a:rPr lang="en-US" dirty="0" err="1"/>
              <a:t>bt</a:t>
            </a:r>
            <a:r>
              <a:rPr lang="en-US" dirty="0"/>
              <a:t> BY </a:t>
            </a:r>
            <a:r>
              <a:rPr lang="en-US" dirty="0" err="1"/>
              <a:t>PrimaryType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grunt</a:t>
            </a:r>
            <a:r>
              <a:rPr lang="en-US" dirty="0"/>
              <a:t>&gt; </a:t>
            </a:r>
            <a:r>
              <a:rPr lang="en-US" dirty="0" err="1"/>
              <a:t>btgPCount</a:t>
            </a:r>
            <a:r>
              <a:rPr lang="en-US" dirty="0"/>
              <a:t> = FOREACH </a:t>
            </a:r>
            <a:r>
              <a:rPr lang="en-US" dirty="0" err="1"/>
              <a:t>btgP</a:t>
            </a:r>
            <a:r>
              <a:rPr lang="en-US" dirty="0"/>
              <a:t> GENERATE $0,COUNT(</a:t>
            </a:r>
            <a:r>
              <a:rPr lang="en-US" dirty="0" err="1"/>
              <a:t>bt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grunt&gt; </a:t>
            </a:r>
            <a:r>
              <a:rPr lang="en-US" dirty="0" err="1"/>
              <a:t>btFinalJOIN</a:t>
            </a:r>
            <a:r>
              <a:rPr lang="en-US" dirty="0"/>
              <a:t> = JOIN </a:t>
            </a:r>
            <a:r>
              <a:rPr lang="en-US" dirty="0" err="1"/>
              <a:t>btgPCount</a:t>
            </a:r>
            <a:r>
              <a:rPr lang="en-US" dirty="0"/>
              <a:t> BY $0, </a:t>
            </a:r>
            <a:r>
              <a:rPr lang="en-US" dirty="0" err="1"/>
              <a:t>btfAfgPCount</a:t>
            </a:r>
            <a:r>
              <a:rPr lang="en-US" dirty="0"/>
              <a:t> BY $0;</a:t>
            </a:r>
          </a:p>
          <a:p>
            <a:pPr lvl="1"/>
            <a:r>
              <a:rPr lang="en-US" dirty="0"/>
              <a:t>grunt&gt; </a:t>
            </a:r>
            <a:r>
              <a:rPr lang="en-US" dirty="0" err="1"/>
              <a:t>btFinal</a:t>
            </a:r>
            <a:r>
              <a:rPr lang="en-US" dirty="0"/>
              <a:t> = FOREACH </a:t>
            </a:r>
            <a:r>
              <a:rPr lang="en-US" dirty="0" err="1"/>
              <a:t>btFinalJOIN</a:t>
            </a:r>
            <a:r>
              <a:rPr lang="en-US" dirty="0"/>
              <a:t> GENERATE $0,(DOUBLE)((DOUBLE)$3/(DOUBLE)$1);</a:t>
            </a:r>
          </a:p>
          <a:p>
            <a:pPr lvl="1"/>
            <a:r>
              <a:rPr lang="en-US" dirty="0"/>
              <a:t>grunt&gt; </a:t>
            </a:r>
            <a:r>
              <a:rPr lang="en-US" dirty="0" err="1"/>
              <a:t>btFinalSorted</a:t>
            </a:r>
            <a:r>
              <a:rPr lang="en-US" dirty="0"/>
              <a:t> = ORDER </a:t>
            </a:r>
            <a:r>
              <a:rPr lang="en-US" dirty="0" err="1"/>
              <a:t>btFinal</a:t>
            </a:r>
            <a:r>
              <a:rPr lang="en-US" dirty="0"/>
              <a:t> BY $1 DESC;</a:t>
            </a:r>
            <a:endParaRPr lang="en-US" sz="5600" dirty="0" smtClean="0"/>
          </a:p>
        </p:txBody>
      </p:sp>
    </p:spTree>
    <p:extLst>
      <p:ext uri="{BB962C8B-B14F-4D97-AF65-F5344CB8AC3E}">
        <p14:creationId xmlns:p14="http://schemas.microsoft.com/office/powerpoint/2010/main" val="10095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5: crime type that most difficult to arrest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Result</a:t>
            </a:r>
            <a:r>
              <a:rPr lang="en-US" sz="1800" dirty="0" smtClean="0"/>
              <a:t>: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5" name="Picture 4" descr="Screen Shot 2013-12-03 at 10.5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95" y="1621985"/>
            <a:ext cx="4277130" cy="51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6:UDF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We wrote a UDF in java to filter the headers from the dataset. The class name is </a:t>
            </a:r>
            <a:r>
              <a:rPr lang="en-US" sz="2600" dirty="0" err="1" smtClean="0"/>
              <a:t>FilterHeader</a:t>
            </a:r>
            <a:r>
              <a:rPr lang="en-US" sz="2600" dirty="0" smtClean="0"/>
              <a:t>, and we made a jar file called </a:t>
            </a:r>
            <a:r>
              <a:rPr lang="en-US" sz="2600" dirty="0" err="1" smtClean="0"/>
              <a:t>filter.jar</a:t>
            </a:r>
            <a:r>
              <a:rPr lang="en-US" sz="2600" dirty="0" smtClean="0"/>
              <a:t>. </a:t>
            </a:r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We used the UDF to answer Q3</a:t>
            </a:r>
          </a:p>
        </p:txBody>
      </p:sp>
    </p:spTree>
    <p:extLst>
      <p:ext uri="{BB962C8B-B14F-4D97-AF65-F5344CB8AC3E}">
        <p14:creationId xmlns:p14="http://schemas.microsoft.com/office/powerpoint/2010/main" val="10095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6:UDF</a:t>
            </a:r>
          </a:p>
        </p:txBody>
      </p:sp>
      <p:pic>
        <p:nvPicPr>
          <p:cNvPr id="4" name="Picture 3" descr="Screen Shot 2013-12-04 at 3.2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1659467"/>
            <a:ext cx="8610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1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6:UDF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Query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</a:rPr>
              <a:t>grunt&gt; REGISTER </a:t>
            </a:r>
            <a:r>
              <a:rPr lang="en-US" sz="2200" b="1" dirty="0" err="1">
                <a:solidFill>
                  <a:srgbClr val="0000FF"/>
                </a:solidFill>
              </a:rPr>
              <a:t>filter.jar</a:t>
            </a:r>
            <a:r>
              <a:rPr lang="en-US" sz="2200" b="1" dirty="0">
                <a:solidFill>
                  <a:srgbClr val="0000FF"/>
                </a:solidFill>
              </a:rPr>
              <a:t>                                              </a:t>
            </a:r>
          </a:p>
          <a:p>
            <a:pPr lvl="1"/>
            <a:r>
              <a:rPr lang="en-US" sz="2200" dirty="0"/>
              <a:t>grunt&gt; A = LOAD 'Crimes_2001_to_present.csv' USING </a:t>
            </a:r>
            <a:r>
              <a:rPr lang="en-US" sz="2200" dirty="0" err="1"/>
              <a:t>PigStorage</a:t>
            </a:r>
            <a:r>
              <a:rPr lang="en-US" sz="2200" dirty="0"/>
              <a:t>(',') AS (ID: </a:t>
            </a:r>
            <a:r>
              <a:rPr lang="en-US" sz="2200" dirty="0" err="1"/>
              <a:t>chararray</a:t>
            </a:r>
            <a:r>
              <a:rPr lang="en-US" sz="2200" dirty="0"/>
              <a:t>, </a:t>
            </a:r>
            <a:r>
              <a:rPr lang="en-US" sz="2200" dirty="0" err="1"/>
              <a:t>CaseNumber</a:t>
            </a:r>
            <a:r>
              <a:rPr lang="en-US" sz="2200" dirty="0"/>
              <a:t>: </a:t>
            </a:r>
            <a:r>
              <a:rPr lang="en-US" sz="2200" dirty="0" err="1"/>
              <a:t>chararray</a:t>
            </a:r>
            <a:r>
              <a:rPr lang="en-US" sz="2200" dirty="0"/>
              <a:t>, Date: </a:t>
            </a:r>
            <a:r>
              <a:rPr lang="en-US" sz="2200" dirty="0" err="1"/>
              <a:t>chararray</a:t>
            </a:r>
            <a:r>
              <a:rPr lang="en-US" sz="2200" dirty="0"/>
              <a:t>, Block: </a:t>
            </a:r>
            <a:r>
              <a:rPr lang="en-US" sz="2200" dirty="0" err="1"/>
              <a:t>chararray</a:t>
            </a:r>
            <a:r>
              <a:rPr lang="en-US" sz="2200" dirty="0"/>
              <a:t>, IUCR: </a:t>
            </a:r>
            <a:r>
              <a:rPr lang="en-US" sz="2200" dirty="0" err="1"/>
              <a:t>int</a:t>
            </a:r>
            <a:r>
              <a:rPr lang="en-US" sz="2200" dirty="0"/>
              <a:t>, </a:t>
            </a:r>
            <a:r>
              <a:rPr lang="en-US" sz="2200" dirty="0" err="1"/>
              <a:t>PrimaryType</a:t>
            </a:r>
            <a:r>
              <a:rPr lang="en-US" sz="2200" dirty="0"/>
              <a:t>: </a:t>
            </a:r>
            <a:r>
              <a:rPr lang="en-US" sz="2200" dirty="0" err="1"/>
              <a:t>chararray</a:t>
            </a:r>
            <a:r>
              <a:rPr lang="en-US" sz="2200" dirty="0"/>
              <a:t>, Description: </a:t>
            </a:r>
            <a:r>
              <a:rPr lang="en-US" sz="2200" dirty="0" err="1"/>
              <a:t>chararray</a:t>
            </a:r>
            <a:r>
              <a:rPr lang="en-US" sz="2200" dirty="0"/>
              <a:t>, </a:t>
            </a:r>
            <a:r>
              <a:rPr lang="en-US" sz="2200" dirty="0" err="1"/>
              <a:t>LocationDescription</a:t>
            </a:r>
            <a:r>
              <a:rPr lang="en-US" sz="2200" dirty="0"/>
              <a:t>: </a:t>
            </a:r>
            <a:r>
              <a:rPr lang="en-US" sz="2200" dirty="0" err="1"/>
              <a:t>chararray</a:t>
            </a:r>
            <a:r>
              <a:rPr lang="en-US" sz="2200" dirty="0"/>
              <a:t>, Arrest: </a:t>
            </a:r>
            <a:r>
              <a:rPr lang="en-US" sz="2200" dirty="0" err="1"/>
              <a:t>charArray</a:t>
            </a:r>
            <a:r>
              <a:rPr lang="en-US" sz="2200" dirty="0"/>
              <a:t>, Domestic: </a:t>
            </a:r>
            <a:r>
              <a:rPr lang="en-US" sz="2200" dirty="0" err="1"/>
              <a:t>chararray</a:t>
            </a:r>
            <a:r>
              <a:rPr lang="en-US" sz="2200" dirty="0"/>
              <a:t>, Beat: </a:t>
            </a:r>
            <a:r>
              <a:rPr lang="en-US" sz="2200" dirty="0" err="1"/>
              <a:t>int</a:t>
            </a:r>
            <a:r>
              <a:rPr lang="en-US" sz="2200" dirty="0"/>
              <a:t>, District: </a:t>
            </a:r>
            <a:r>
              <a:rPr lang="en-US" sz="2200" dirty="0" err="1"/>
              <a:t>int</a:t>
            </a:r>
            <a:r>
              <a:rPr lang="en-US" sz="2200" dirty="0"/>
              <a:t>, Ward: </a:t>
            </a:r>
            <a:r>
              <a:rPr lang="en-US" sz="2200" dirty="0" err="1"/>
              <a:t>int</a:t>
            </a:r>
            <a:r>
              <a:rPr lang="en-US" sz="2200" dirty="0"/>
              <a:t>, </a:t>
            </a:r>
            <a:r>
              <a:rPr lang="en-US" sz="2200" dirty="0" err="1"/>
              <a:t>CommunityArea</a:t>
            </a:r>
            <a:r>
              <a:rPr lang="en-US" sz="2200" dirty="0"/>
              <a:t>: </a:t>
            </a:r>
            <a:r>
              <a:rPr lang="en-US" sz="2200" dirty="0" err="1"/>
              <a:t>int</a:t>
            </a:r>
            <a:r>
              <a:rPr lang="en-US" sz="2200" dirty="0"/>
              <a:t>, </a:t>
            </a:r>
            <a:r>
              <a:rPr lang="en-US" sz="2200" dirty="0" err="1"/>
              <a:t>FBICode</a:t>
            </a:r>
            <a:r>
              <a:rPr lang="en-US" sz="2200" dirty="0"/>
              <a:t>: </a:t>
            </a:r>
            <a:r>
              <a:rPr lang="en-US" sz="2200" dirty="0" err="1"/>
              <a:t>chararray</a:t>
            </a:r>
            <a:r>
              <a:rPr lang="en-US" sz="2200" dirty="0"/>
              <a:t>, </a:t>
            </a:r>
            <a:r>
              <a:rPr lang="en-US" sz="2200" dirty="0" err="1"/>
              <a:t>XCoordinate</a:t>
            </a:r>
            <a:r>
              <a:rPr lang="en-US" sz="2200" dirty="0"/>
              <a:t>: double, </a:t>
            </a:r>
            <a:r>
              <a:rPr lang="en-US" sz="2200" dirty="0" err="1"/>
              <a:t>YCoordinate</a:t>
            </a:r>
            <a:r>
              <a:rPr lang="en-US" sz="2200" dirty="0"/>
              <a:t>: double, Year: </a:t>
            </a:r>
            <a:r>
              <a:rPr lang="en-US" sz="2200" dirty="0" err="1"/>
              <a:t>int</a:t>
            </a:r>
            <a:r>
              <a:rPr lang="en-US" sz="2200" dirty="0"/>
              <a:t>);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</a:rPr>
              <a:t>grunt&gt; B = FILTER A BY </a:t>
            </a:r>
            <a:r>
              <a:rPr lang="en-US" sz="2200" b="1" dirty="0" err="1">
                <a:solidFill>
                  <a:srgbClr val="0000FF"/>
                </a:solidFill>
              </a:rPr>
              <a:t>FilterHeader</a:t>
            </a:r>
            <a:r>
              <a:rPr lang="en-US" sz="2200" b="1" dirty="0">
                <a:solidFill>
                  <a:srgbClr val="0000FF"/>
                </a:solidFill>
              </a:rPr>
              <a:t>(Arrest);                       </a:t>
            </a:r>
          </a:p>
          <a:p>
            <a:pPr lvl="1"/>
            <a:r>
              <a:rPr lang="en-US" sz="2200" dirty="0"/>
              <a:t>grunt&gt; C = FOREACH B GENERATE </a:t>
            </a:r>
            <a:r>
              <a:rPr lang="en-US" sz="2200" dirty="0" err="1"/>
              <a:t>PrimaryType,Year</a:t>
            </a:r>
            <a:r>
              <a:rPr lang="en-US" sz="2200" dirty="0"/>
              <a:t>;                       </a:t>
            </a:r>
          </a:p>
          <a:p>
            <a:pPr lvl="1"/>
            <a:r>
              <a:rPr lang="en-US" sz="2200" dirty="0"/>
              <a:t>grunt&gt; D = GROUP C BY (</a:t>
            </a:r>
            <a:r>
              <a:rPr lang="en-US" sz="2200" dirty="0" err="1"/>
              <a:t>PrimaryType,Year</a:t>
            </a:r>
            <a:r>
              <a:rPr lang="en-US" sz="2200" dirty="0"/>
              <a:t>);                                </a:t>
            </a:r>
          </a:p>
          <a:p>
            <a:pPr lvl="1"/>
            <a:r>
              <a:rPr lang="en-US" sz="2200" dirty="0"/>
              <a:t>grunt&gt; E = FOREACH D GENERATE FLATTEN($0) AS (</a:t>
            </a:r>
            <a:r>
              <a:rPr lang="en-US" sz="2200" dirty="0" err="1"/>
              <a:t>PrimaryType,Year</a:t>
            </a:r>
            <a:r>
              <a:rPr lang="en-US" sz="2200" dirty="0"/>
              <a:t>), COUNT(C) AS </a:t>
            </a:r>
            <a:r>
              <a:rPr lang="en-US" sz="2200" dirty="0" err="1"/>
              <a:t>cnt</a:t>
            </a:r>
            <a:r>
              <a:rPr lang="en-US" sz="2200" dirty="0"/>
              <a:t>;    </a:t>
            </a:r>
          </a:p>
          <a:p>
            <a:pPr lvl="1"/>
            <a:r>
              <a:rPr lang="en-US" sz="2200" dirty="0"/>
              <a:t>grunt&gt; F = FILTER E BY Year==2001;                        </a:t>
            </a:r>
          </a:p>
          <a:p>
            <a:pPr lvl="1"/>
            <a:r>
              <a:rPr lang="en-US" sz="2200" dirty="0"/>
              <a:t>grunt&gt; G = FILTER E BY Year==2002;                       </a:t>
            </a:r>
          </a:p>
          <a:p>
            <a:pPr lvl="1"/>
            <a:r>
              <a:rPr lang="en-US" sz="2200" dirty="0"/>
              <a:t>grunt&gt; H = JOIN F BY $0,G BY $0;                </a:t>
            </a:r>
          </a:p>
          <a:p>
            <a:pPr lvl="1"/>
            <a:r>
              <a:rPr lang="en-US" sz="2200" dirty="0"/>
              <a:t>grunt&gt; I = FOREACH H GENERATE $0,(DOUBLE)(((DOUBLE)$5 - (DOUBLE)$2)/(DOUBLE)$2); </a:t>
            </a:r>
          </a:p>
          <a:p>
            <a:pPr lvl="1"/>
            <a:r>
              <a:rPr lang="en-US" sz="2200" dirty="0"/>
              <a:t>grunt&gt; dump I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095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6:UDF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2852301" cy="4678528"/>
          </a:xfrm>
        </p:spPr>
        <p:txBody>
          <a:bodyPr>
            <a:normAutofit/>
          </a:bodyPr>
          <a:lstStyle/>
          <a:p>
            <a:r>
              <a:rPr lang="en-US" dirty="0" smtClean="0"/>
              <a:t>Result:</a:t>
            </a:r>
          </a:p>
          <a:p>
            <a:pPr lvl="1"/>
            <a:r>
              <a:rPr lang="en-US" dirty="0" smtClean="0"/>
              <a:t>The same result with Q3</a:t>
            </a:r>
            <a:endParaRPr lang="en-US" dirty="0"/>
          </a:p>
        </p:txBody>
      </p:sp>
      <p:pic>
        <p:nvPicPr>
          <p:cNvPr id="5" name="Picture 4" descr="Screen Shot 2013-12-04 at 12.30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01" y="1482875"/>
            <a:ext cx="5105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Crimes-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small.csv</a:t>
            </a:r>
            <a:r>
              <a:rPr lang="en-US" altLang="zh-CN" b="1" dirty="0" smtClean="0">
                <a:solidFill>
                  <a:srgbClr val="0000FF"/>
                </a:solidFill>
              </a:rPr>
              <a:t>:</a:t>
            </a: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21.34MB</a:t>
            </a:r>
          </a:p>
          <a:p>
            <a:pPr lvl="1"/>
            <a:r>
              <a:rPr lang="en-US" altLang="zh-CN" dirty="0" smtClean="0"/>
              <a:t>Replaced “</a:t>
            </a:r>
            <a:r>
              <a:rPr lang="en-US" altLang="zh-CN" dirty="0"/>
              <a:t>,”</a:t>
            </a:r>
            <a:r>
              <a:rPr lang="zh-CN" altLang="en-US" dirty="0"/>
              <a:t> </a:t>
            </a:r>
            <a:r>
              <a:rPr lang="en-US" altLang="zh-CN" dirty="0" smtClean="0"/>
              <a:t>by “</a:t>
            </a:r>
            <a:r>
              <a:rPr lang="en-US" altLang="zh-CN" dirty="0"/>
              <a:t>$”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separating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“,”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b="1" dirty="0">
                <a:solidFill>
                  <a:srgbClr val="0000FF"/>
                </a:solidFill>
              </a:rPr>
              <a:t>Crimes_2001_to_present.csv:1.335GB</a:t>
            </a:r>
          </a:p>
          <a:p>
            <a:pPr lvl="1"/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as the size was large.</a:t>
            </a:r>
          </a:p>
          <a:p>
            <a:endParaRPr lang="en-US" altLang="zh-CN" sz="2800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3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7: Microsoft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200" b="1" dirty="0" smtClean="0"/>
              <a:t>Query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dirty="0" smtClean="0"/>
          </a:p>
          <a:p>
            <a:pPr lvl="1"/>
            <a:r>
              <a:rPr lang="en-US" dirty="0"/>
              <a:t>SELECT T2.PT2, Mon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FROM</a:t>
            </a:r>
          </a:p>
          <a:p>
            <a:pPr lvl="1"/>
            <a:r>
              <a:rPr lang="en-US" dirty="0"/>
              <a:t>  (</a:t>
            </a:r>
          </a:p>
          <a:p>
            <a:pPr lvl="1"/>
            <a:r>
              <a:rPr lang="en-US" dirty="0"/>
              <a:t>  (SELECT [Primary Type] PT1,MAX(Cnt1) AS Cnt1</a:t>
            </a:r>
          </a:p>
          <a:p>
            <a:pPr lvl="1"/>
            <a:r>
              <a:rPr lang="en-US" dirty="0"/>
              <a:t>  FROM( SELECT [Primary Type], SUBSTRING(Date,0,CHARINDEX('/',Date,0)) AS Mon, </a:t>
            </a:r>
            <a:r>
              <a:rPr lang="en-US" dirty="0" smtClean="0"/>
              <a:t>COUNT</a:t>
            </a:r>
            <a:r>
              <a:rPr lang="en-US" dirty="0"/>
              <a:t>(1) AS Cnt1</a:t>
            </a:r>
          </a:p>
          <a:p>
            <a:pPr lvl="1"/>
            <a:r>
              <a:rPr lang="en-US" dirty="0"/>
              <a:t>  FROM [</a:t>
            </a:r>
            <a:r>
              <a:rPr lang="en-US" dirty="0" err="1"/>
              <a:t>Hadoop_ChicagoCrime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Chicago_Crime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  GROUP BY [Primary Type], SUBSTRING(Date,0,CHARINDEX('/',Date,0))) AS T1 </a:t>
            </a:r>
          </a:p>
          <a:p>
            <a:pPr lvl="1"/>
            <a:r>
              <a:rPr lang="en-US" dirty="0"/>
              <a:t>  GROUP BY [Primary Type])</a:t>
            </a:r>
          </a:p>
          <a:p>
            <a:pPr lvl="1"/>
            <a:r>
              <a:rPr lang="en-US" dirty="0"/>
              <a:t>LEFTOUTER JOIN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SELECT [Primary Type] PT2, SUBSTRING(Date,0,CHARINDEX('/',Date,0)) AS </a:t>
            </a:r>
            <a:r>
              <a:rPr lang="en-US" dirty="0" smtClean="0"/>
              <a:t>Mon</a:t>
            </a:r>
            <a:r>
              <a:rPr lang="en-US" dirty="0"/>
              <a:t>, COUNT(1) AS </a:t>
            </a:r>
            <a:r>
              <a:rPr lang="en-US" dirty="0" err="1" smtClean="0"/>
              <a:t>Cnt</a:t>
            </a:r>
            <a:endParaRPr lang="en-US" dirty="0"/>
          </a:p>
          <a:p>
            <a:pPr lvl="1"/>
            <a:r>
              <a:rPr lang="en-US" dirty="0" smtClean="0"/>
              <a:t>FROM </a:t>
            </a:r>
            <a:r>
              <a:rPr lang="en-US" dirty="0"/>
              <a:t>[</a:t>
            </a:r>
            <a:r>
              <a:rPr lang="en-US" dirty="0" err="1"/>
              <a:t>Hadoop_ChicagoCrime</a:t>
            </a:r>
            <a:r>
              <a:rPr lang="en-US" dirty="0"/>
              <a:t>].[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Chicago_Crime</a:t>
            </a:r>
            <a:r>
              <a:rPr lang="en-US" dirty="0" smtClean="0"/>
              <a:t>]</a:t>
            </a:r>
            <a:endParaRPr lang="en-US" sz="3600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BY [Primary Type], SUBSTRING(Date,0,CHARINDEX('/',Date,0))) AS </a:t>
            </a:r>
            <a:r>
              <a:rPr lang="en-US" dirty="0" smtClean="0"/>
              <a:t>T2</a:t>
            </a:r>
            <a:endParaRPr lang="en-US" sz="3600" dirty="0"/>
          </a:p>
          <a:p>
            <a:pPr lvl="1"/>
            <a:r>
              <a:rPr lang="en-US" dirty="0" smtClean="0"/>
              <a:t>ON </a:t>
            </a:r>
            <a:r>
              <a:rPr lang="en-US" dirty="0" err="1"/>
              <a:t>Cnt</a:t>
            </a:r>
            <a:r>
              <a:rPr lang="en-US" dirty="0"/>
              <a:t> = Cnt1 AND PT1=</a:t>
            </a:r>
            <a:r>
              <a:rPr lang="en-US" dirty="0" smtClean="0"/>
              <a:t>PT2</a:t>
            </a:r>
            <a:endParaRPr lang="en-US" sz="3600" dirty="0"/>
          </a:p>
          <a:p>
            <a:pPr lvl="1"/>
            <a:r>
              <a:rPr lang="en-US" dirty="0" smtClean="0"/>
              <a:t>)</a:t>
            </a:r>
            <a:endParaRPr lang="en-US" sz="3600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ORDER BY PT2</a:t>
            </a:r>
            <a:endParaRPr lang="en-US" sz="3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95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7: </a:t>
            </a:r>
            <a:r>
              <a:rPr lang="en-US" dirty="0"/>
              <a:t>Microsoft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4087"/>
            <a:ext cx="8229600" cy="46256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</a:t>
            </a:r>
            <a:r>
              <a:rPr lang="en-US" sz="1800" dirty="0" smtClean="0"/>
              <a:t>:</a:t>
            </a:r>
          </a:p>
        </p:txBody>
      </p:sp>
      <p:pic>
        <p:nvPicPr>
          <p:cNvPr id="6" name="Picture 5" descr="Screen Shot 2013-12-04 at 12.36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75" y="1586428"/>
            <a:ext cx="2534763" cy="52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Analysis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same result with Q2</a:t>
            </a:r>
          </a:p>
          <a:p>
            <a:pPr lvl="1"/>
            <a:r>
              <a:rPr lang="en-US" dirty="0" smtClean="0"/>
              <a:t>We used both datasets</a:t>
            </a:r>
          </a:p>
          <a:p>
            <a:pPr lvl="1"/>
            <a:r>
              <a:rPr lang="en-US" dirty="0" smtClean="0"/>
              <a:t>Time to run the small dataset using SQL Server is almost zero </a:t>
            </a:r>
            <a:r>
              <a:rPr lang="en-US" dirty="0"/>
              <a:t>seconds</a:t>
            </a:r>
            <a:r>
              <a:rPr lang="en-US" dirty="0" smtClean="0"/>
              <a:t>, </a:t>
            </a:r>
            <a:r>
              <a:rPr lang="en-US" dirty="0"/>
              <a:t>while time </a:t>
            </a:r>
            <a:r>
              <a:rPr lang="en-US" dirty="0" smtClean="0"/>
              <a:t>using </a:t>
            </a:r>
            <a:r>
              <a:rPr lang="en-US" dirty="0"/>
              <a:t>Pig </a:t>
            </a:r>
            <a:r>
              <a:rPr lang="en-US" dirty="0" smtClean="0"/>
              <a:t>is 57 seconds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Time to run the large </a:t>
            </a:r>
            <a:r>
              <a:rPr lang="en-US" dirty="0"/>
              <a:t>dataset using SQL </a:t>
            </a:r>
            <a:r>
              <a:rPr lang="en-US" dirty="0" smtClean="0"/>
              <a:t>Server is </a:t>
            </a:r>
            <a:r>
              <a:rPr lang="en-US" altLang="zh-CN" dirty="0" smtClean="0"/>
              <a:t>7</a:t>
            </a:r>
            <a:r>
              <a:rPr lang="en-US" dirty="0" smtClean="0"/>
              <a:t>5 </a:t>
            </a:r>
            <a:r>
              <a:rPr lang="en-US" dirty="0" smtClean="0"/>
              <a:t>seconds, while time using Pig is </a:t>
            </a:r>
            <a:r>
              <a:rPr lang="en-US" altLang="zh-CN" dirty="0" smtClean="0"/>
              <a:t>113</a:t>
            </a:r>
            <a:r>
              <a:rPr lang="zh-CN" altLang="en-US" dirty="0" smtClean="0"/>
              <a:t> </a:t>
            </a:r>
            <a:r>
              <a:rPr lang="en-US" dirty="0" smtClean="0"/>
              <a:t>seconds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8261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Question 7: Microsoft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515"/>
            <a:ext cx="8229600" cy="1252728"/>
          </a:xfrm>
        </p:spPr>
        <p:txBody>
          <a:bodyPr/>
          <a:lstStyle/>
          <a:p>
            <a:pPr algn="ctr"/>
            <a:r>
              <a:rPr lang="en-US" dirty="0" smtClean="0"/>
              <a:t>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155448"/>
            <a:ext cx="7954094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1: Most dangerous neighborhoods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Based on Community Area, consider Arrest == </a:t>
            </a:r>
            <a:r>
              <a:rPr lang="en-US" dirty="0" smtClean="0"/>
              <a:t>‘false’</a:t>
            </a:r>
          </a:p>
          <a:p>
            <a:pPr marL="118872" indent="0">
              <a:buNone/>
            </a:pPr>
            <a:endParaRPr lang="en-US" dirty="0" smtClean="0"/>
          </a:p>
          <a:p>
            <a:pPr lvl="1"/>
            <a:r>
              <a:rPr lang="en-US" dirty="0"/>
              <a:t>grunt&gt; A = </a:t>
            </a:r>
            <a:r>
              <a:rPr lang="en-US" dirty="0" smtClean="0"/>
              <a:t>LOAD </a:t>
            </a:r>
            <a:r>
              <a:rPr lang="en-US" dirty="0"/>
              <a:t>'Crimes_2001_to_present.csv'  USING </a:t>
            </a:r>
            <a:r>
              <a:rPr lang="en-US" dirty="0" err="1"/>
              <a:t>PigStorage</a:t>
            </a:r>
            <a:r>
              <a:rPr lang="en-US" dirty="0"/>
              <a:t>(',') AS (ID: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CaseNumber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Date: </a:t>
            </a:r>
            <a:r>
              <a:rPr lang="en-US" dirty="0" err="1"/>
              <a:t>chararray</a:t>
            </a:r>
            <a:r>
              <a:rPr lang="en-US" dirty="0"/>
              <a:t>, Block: </a:t>
            </a:r>
            <a:r>
              <a:rPr lang="en-US" dirty="0" err="1"/>
              <a:t>chararray</a:t>
            </a:r>
            <a:r>
              <a:rPr lang="en-US" dirty="0"/>
              <a:t>, IUCR: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PrimaryType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Description: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LocationDescription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Arrest: </a:t>
            </a:r>
            <a:r>
              <a:rPr lang="en-US" dirty="0" err="1"/>
              <a:t>charArray</a:t>
            </a:r>
            <a:r>
              <a:rPr lang="en-US" dirty="0"/>
              <a:t>, Domestic: </a:t>
            </a:r>
            <a:r>
              <a:rPr lang="en-US" dirty="0" err="1"/>
              <a:t>chararray</a:t>
            </a:r>
            <a:r>
              <a:rPr lang="en-US" dirty="0"/>
              <a:t>, Beat: </a:t>
            </a:r>
            <a:r>
              <a:rPr lang="en-US" dirty="0" err="1"/>
              <a:t>int</a:t>
            </a:r>
            <a:r>
              <a:rPr lang="en-US" dirty="0"/>
              <a:t>, District: </a:t>
            </a:r>
            <a:r>
              <a:rPr lang="en-US" dirty="0" err="1"/>
              <a:t>int</a:t>
            </a:r>
            <a:r>
              <a:rPr lang="en-US" dirty="0"/>
              <a:t>, Ward: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CommunityArea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FBICode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r>
              <a:rPr lang="en-US" dirty="0"/>
              <a:t>: double, </a:t>
            </a:r>
            <a:r>
              <a:rPr lang="en-US" dirty="0" err="1"/>
              <a:t>YCoordinate</a:t>
            </a:r>
            <a:r>
              <a:rPr lang="en-US" dirty="0"/>
              <a:t>: double, Year: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grunt&gt; B = FILTER A BY Arrest == </a:t>
            </a:r>
            <a:r>
              <a:rPr lang="en-US" dirty="0" smtClean="0"/>
              <a:t>’false'</a:t>
            </a:r>
            <a:r>
              <a:rPr lang="en-US" dirty="0"/>
              <a:t>;        </a:t>
            </a:r>
            <a:endParaRPr lang="en-US" dirty="0" smtClean="0"/>
          </a:p>
          <a:p>
            <a:pPr lvl="1"/>
            <a:r>
              <a:rPr lang="en-US" sz="2900" dirty="0"/>
              <a:t>grunt&gt; C = GROUP B BY </a:t>
            </a:r>
            <a:r>
              <a:rPr lang="en-US" sz="2900" dirty="0" err="1"/>
              <a:t>CommunityArea</a:t>
            </a:r>
            <a:r>
              <a:rPr lang="en-US" sz="2900" dirty="0"/>
              <a:t>; </a:t>
            </a:r>
            <a:endParaRPr lang="en-US" sz="2900" dirty="0" smtClean="0"/>
          </a:p>
          <a:p>
            <a:pPr lvl="1"/>
            <a:r>
              <a:rPr lang="en-US" dirty="0"/>
              <a:t>grunt&gt; D = FOREACH C GENERATE group, COUNT(</a:t>
            </a:r>
            <a:r>
              <a:rPr lang="en-US" dirty="0" err="1"/>
              <a:t>B.Arrest</a:t>
            </a:r>
            <a:r>
              <a:rPr lang="en-US" dirty="0"/>
              <a:t>) AS </a:t>
            </a:r>
            <a:r>
              <a:rPr lang="en-US" dirty="0" err="1"/>
              <a:t>Mycount</a:t>
            </a:r>
            <a:r>
              <a:rPr lang="en-US" dirty="0"/>
              <a:t>;                    </a:t>
            </a:r>
            <a:endParaRPr lang="en-US" dirty="0" smtClean="0"/>
          </a:p>
          <a:p>
            <a:pPr lvl="1"/>
            <a:r>
              <a:rPr lang="en-US" dirty="0"/>
              <a:t>grunt&gt; E = ORDER D BY </a:t>
            </a:r>
            <a:r>
              <a:rPr lang="en-US" dirty="0" err="1"/>
              <a:t>Mycount</a:t>
            </a:r>
            <a:r>
              <a:rPr lang="en-US" dirty="0"/>
              <a:t> DESC;      </a:t>
            </a:r>
            <a:endParaRPr lang="en-US" dirty="0" smtClean="0"/>
          </a:p>
          <a:p>
            <a:pPr lvl="1"/>
            <a:r>
              <a:rPr lang="en-US" dirty="0" smtClean="0"/>
              <a:t>grunt</a:t>
            </a:r>
            <a:r>
              <a:rPr lang="en-US" dirty="0"/>
              <a:t>&gt; DUMP </a:t>
            </a:r>
            <a:r>
              <a:rPr lang="en-US" dirty="0" smtClean="0"/>
              <a:t>E</a:t>
            </a:r>
          </a:p>
          <a:p>
            <a:pPr lvl="1"/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/>
              <a:t>Results:</a:t>
            </a:r>
          </a:p>
          <a:p>
            <a:pPr marL="457200" lvl="1" indent="0">
              <a:buNone/>
            </a:pPr>
            <a:r>
              <a:rPr lang="en-US" dirty="0"/>
              <a:t>The most dangerous neighborhood </a:t>
            </a:r>
            <a:r>
              <a:rPr lang="en-US" dirty="0" smtClean="0"/>
              <a:t>is </a:t>
            </a:r>
            <a:r>
              <a:rPr lang="en-US" dirty="0"/>
              <a:t>Community 25</a:t>
            </a:r>
            <a:r>
              <a:rPr lang="en-US" dirty="0" smtClean="0"/>
              <a:t>. And when used small dataset, the number of </a:t>
            </a:r>
            <a:r>
              <a:rPr lang="en-US" dirty="0"/>
              <a:t>crimes is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170259</a:t>
            </a:r>
            <a:r>
              <a:rPr lang="en-US" dirty="0" smtClean="0">
                <a:solidFill>
                  <a:srgbClr val="FF6600"/>
                </a:solidFill>
              </a:rPr>
              <a:t>. </a:t>
            </a:r>
            <a:r>
              <a:rPr lang="en-US" dirty="0" smtClean="0"/>
              <a:t>In the large dataset, the output gives a value as </a:t>
            </a:r>
            <a:r>
              <a:rPr lang="en-US" dirty="0"/>
              <a:t>“(,415112</a:t>
            </a:r>
            <a:r>
              <a:rPr lang="en-US" dirty="0" smtClean="0"/>
              <a:t>)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66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This could be because the dataset is not pre-processes or </a:t>
            </a:r>
            <a:r>
              <a:rPr lang="en-US" dirty="0" smtClean="0"/>
              <a:t>there could be null values in community areas.</a:t>
            </a:r>
            <a:r>
              <a:rPr lang="en-US" dirty="0" smtClean="0">
                <a:solidFill>
                  <a:srgbClr val="FF6600"/>
                </a:solidFill>
              </a:rPr>
              <a:t>                                                                              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1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1: Most dangerous neighborhoods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40000" lnSpcReduction="20000"/>
          </a:bodyPr>
          <a:lstStyle/>
          <a:p>
            <a:r>
              <a:rPr lang="en-US" dirty="0" smtClean="0"/>
              <a:t>(,415112)</a:t>
            </a:r>
          </a:p>
          <a:p>
            <a:r>
              <a:rPr lang="en-US" dirty="0" smtClean="0"/>
              <a:t>(</a:t>
            </a:r>
            <a:r>
              <a:rPr lang="en-US" dirty="0"/>
              <a:t>25,170259)</a:t>
            </a:r>
          </a:p>
          <a:p>
            <a:r>
              <a:rPr lang="en-US" dirty="0"/>
              <a:t>(43,111682)</a:t>
            </a:r>
          </a:p>
          <a:p>
            <a:r>
              <a:rPr lang="en-US" dirty="0"/>
              <a:t>(24,108296)</a:t>
            </a:r>
          </a:p>
          <a:p>
            <a:r>
              <a:rPr lang="en-US" dirty="0"/>
              <a:t>(8,103924)</a:t>
            </a:r>
          </a:p>
          <a:p>
            <a:r>
              <a:rPr lang="en-US" dirty="0"/>
              <a:t>(67,96198)</a:t>
            </a:r>
          </a:p>
          <a:p>
            <a:r>
              <a:rPr lang="en-US" dirty="0"/>
              <a:t>(71,93506)</a:t>
            </a:r>
          </a:p>
          <a:p>
            <a:r>
              <a:rPr lang="en-US" dirty="0"/>
              <a:t>(28,90546)</a:t>
            </a:r>
          </a:p>
          <a:p>
            <a:r>
              <a:rPr lang="en-US" dirty="0"/>
              <a:t>(68,88231)</a:t>
            </a:r>
          </a:p>
          <a:p>
            <a:r>
              <a:rPr lang="en-US" dirty="0"/>
              <a:t>(23,86792)</a:t>
            </a:r>
          </a:p>
          <a:p>
            <a:r>
              <a:rPr lang="en-US" dirty="0"/>
              <a:t>(49,86593)</a:t>
            </a:r>
          </a:p>
          <a:p>
            <a:r>
              <a:rPr lang="en-US" dirty="0"/>
              <a:t>(66,83148)</a:t>
            </a:r>
          </a:p>
          <a:p>
            <a:r>
              <a:rPr lang="en-US" dirty="0"/>
              <a:t>(69,80614)</a:t>
            </a:r>
          </a:p>
          <a:p>
            <a:r>
              <a:rPr lang="en-US" dirty="0"/>
              <a:t>(22,78778)</a:t>
            </a:r>
          </a:p>
          <a:p>
            <a:r>
              <a:rPr lang="en-US" dirty="0"/>
              <a:t>(29,77023)</a:t>
            </a:r>
          </a:p>
          <a:p>
            <a:r>
              <a:rPr lang="en-US" dirty="0"/>
              <a:t>(6,71049)</a:t>
            </a:r>
          </a:p>
          <a:p>
            <a:r>
              <a:rPr lang="en-US" dirty="0"/>
              <a:t>(44,69325)</a:t>
            </a:r>
          </a:p>
          <a:p>
            <a:r>
              <a:rPr lang="en-US" dirty="0"/>
              <a:t>(32,66529)</a:t>
            </a:r>
          </a:p>
          <a:p>
            <a:r>
              <a:rPr lang="en-US" dirty="0"/>
              <a:t>(19,63914)</a:t>
            </a:r>
          </a:p>
          <a:p>
            <a:r>
              <a:rPr lang="en-US" dirty="0"/>
              <a:t>(61,62764)</a:t>
            </a:r>
          </a:p>
          <a:p>
            <a:r>
              <a:rPr lang="en-US" dirty="0"/>
              <a:t>(46,62378)</a:t>
            </a:r>
          </a:p>
          <a:p>
            <a:r>
              <a:rPr lang="en-US" dirty="0"/>
              <a:t>(7,60148)</a:t>
            </a:r>
          </a:p>
          <a:p>
            <a:r>
              <a:rPr lang="en-US" dirty="0"/>
              <a:t>(53,56651)</a:t>
            </a:r>
          </a:p>
          <a:p>
            <a:r>
              <a:rPr lang="en-US" dirty="0"/>
              <a:t>(30,52505)</a:t>
            </a:r>
          </a:p>
          <a:p>
            <a:r>
              <a:rPr lang="en-US" dirty="0" smtClean="0"/>
              <a:t>(42,51537)</a:t>
            </a:r>
          </a:p>
          <a:p>
            <a:r>
              <a:rPr lang="en-US" dirty="0" smtClean="0"/>
              <a:t>(1,49874)</a:t>
            </a:r>
          </a:p>
          <a:p>
            <a:r>
              <a:rPr lang="en-US" dirty="0" smtClean="0"/>
              <a:t>(27,48780)</a:t>
            </a:r>
          </a:p>
          <a:p>
            <a:r>
              <a:rPr lang="en-US" dirty="0" smtClean="0"/>
              <a:t>(2,46679)</a:t>
            </a:r>
          </a:p>
          <a:p>
            <a:r>
              <a:rPr lang="en-US" dirty="0" smtClean="0"/>
              <a:t>(38,44828)</a:t>
            </a:r>
          </a:p>
          <a:p>
            <a:r>
              <a:rPr lang="en-US" dirty="0" smtClean="0"/>
              <a:t>(3,44789)</a:t>
            </a:r>
          </a:p>
          <a:p>
            <a:r>
              <a:rPr lang="en-US" dirty="0" smtClean="0"/>
              <a:t>(26,44773)</a:t>
            </a:r>
          </a:p>
          <a:p>
            <a:r>
              <a:rPr lang="en-US" dirty="0" smtClean="0"/>
              <a:t>(15,44606)</a:t>
            </a:r>
          </a:p>
          <a:p>
            <a:r>
              <a:rPr lang="en-US" dirty="0" smtClean="0"/>
              <a:t>(16,41787)</a:t>
            </a:r>
          </a:p>
          <a:p>
            <a:r>
              <a:rPr lang="en-US" dirty="0" smtClean="0"/>
              <a:t>(73,40094)</a:t>
            </a:r>
          </a:p>
          <a:p>
            <a:r>
              <a:rPr lang="en-US" dirty="0" smtClean="0"/>
              <a:t>(21,34952)</a:t>
            </a:r>
          </a:p>
          <a:p>
            <a:r>
              <a:rPr lang="en-US" dirty="0" smtClean="0"/>
              <a:t>(77,34217)</a:t>
            </a:r>
          </a:p>
          <a:p>
            <a:r>
              <a:rPr lang="en-US" dirty="0" smtClean="0"/>
              <a:t>(40,33713)</a:t>
            </a:r>
          </a:p>
          <a:p>
            <a:r>
              <a:rPr lang="en-US" dirty="0" smtClean="0"/>
              <a:t>(70,33605)</a:t>
            </a:r>
          </a:p>
          <a:p>
            <a:r>
              <a:rPr lang="en-US" dirty="0" smtClean="0"/>
              <a:t>(58,33120)</a:t>
            </a:r>
          </a:p>
          <a:p>
            <a:r>
              <a:rPr lang="en-US" dirty="0" smtClean="0"/>
              <a:t>(31,30903)</a:t>
            </a:r>
          </a:p>
          <a:p>
            <a:r>
              <a:rPr lang="en-US" dirty="0" smtClean="0"/>
              <a:t>(63,30787)</a:t>
            </a:r>
          </a:p>
          <a:p>
            <a:r>
              <a:rPr lang="en-US" dirty="0" smtClean="0"/>
              <a:t>(14,29860)</a:t>
            </a:r>
          </a:p>
          <a:p>
            <a:r>
              <a:rPr lang="en-US" dirty="0" smtClean="0"/>
              <a:t>(35,29007)</a:t>
            </a:r>
          </a:p>
          <a:p>
            <a:r>
              <a:rPr lang="en-US" dirty="0" smtClean="0"/>
              <a:t>(56,28317)</a:t>
            </a:r>
          </a:p>
          <a:p>
            <a:r>
              <a:rPr lang="en-US" dirty="0" smtClean="0"/>
              <a:t>(75,27846)</a:t>
            </a:r>
          </a:p>
          <a:p>
            <a:r>
              <a:rPr lang="en-US" dirty="0" smtClean="0"/>
              <a:t>(65,26125)</a:t>
            </a:r>
          </a:p>
          <a:p>
            <a:r>
              <a:rPr lang="en-US" dirty="0" smtClean="0"/>
              <a:t>(4,25217)</a:t>
            </a:r>
          </a:p>
          <a:p>
            <a:r>
              <a:rPr lang="en-US" dirty="0" smtClean="0"/>
              <a:t>(60,24218)</a:t>
            </a:r>
          </a:p>
          <a:p>
            <a:r>
              <a:rPr lang="en-US" dirty="0" smtClean="0"/>
              <a:t>(17,23888)</a:t>
            </a:r>
          </a:p>
          <a:p>
            <a:r>
              <a:rPr lang="en-US" dirty="0" smtClean="0"/>
              <a:t>(41,23666)</a:t>
            </a:r>
          </a:p>
          <a:p>
            <a:r>
              <a:rPr lang="en-US" dirty="0" smtClean="0"/>
              <a:t>(51,22335)</a:t>
            </a:r>
          </a:p>
          <a:p>
            <a:r>
              <a:rPr lang="en-US" dirty="0" smtClean="0"/>
              <a:t>(5,22206)</a:t>
            </a:r>
          </a:p>
          <a:p>
            <a:r>
              <a:rPr lang="en-US" dirty="0" smtClean="0"/>
              <a:t>(33,21525)</a:t>
            </a:r>
          </a:p>
          <a:p>
            <a:r>
              <a:rPr lang="en-US" dirty="0" smtClean="0"/>
              <a:t>(39,20130)</a:t>
            </a:r>
          </a:p>
          <a:p>
            <a:r>
              <a:rPr lang="en-US" dirty="0" smtClean="0"/>
              <a:t>(48,20079)</a:t>
            </a:r>
          </a:p>
          <a:p>
            <a:r>
              <a:rPr lang="en-US" dirty="0" smtClean="0"/>
              <a:t>(20,20013)</a:t>
            </a:r>
          </a:p>
          <a:p>
            <a:r>
              <a:rPr lang="en-US" dirty="0" smtClean="0"/>
              <a:t>(76,18442)</a:t>
            </a:r>
          </a:p>
          <a:p>
            <a:r>
              <a:rPr lang="en-US" dirty="0" smtClean="0"/>
              <a:t>(45,18057)</a:t>
            </a:r>
          </a:p>
          <a:p>
            <a:r>
              <a:rPr lang="en-US" dirty="0" smtClean="0"/>
              <a:t>(52,17724)</a:t>
            </a:r>
          </a:p>
          <a:p>
            <a:r>
              <a:rPr lang="en-US" dirty="0" smtClean="0"/>
              <a:t>(10,15862)</a:t>
            </a:r>
          </a:p>
          <a:p>
            <a:r>
              <a:rPr lang="en-US" dirty="0" smtClean="0"/>
              <a:t>(64,15546)</a:t>
            </a:r>
          </a:p>
          <a:p>
            <a:r>
              <a:rPr lang="en-US" dirty="0" smtClean="0"/>
              <a:t>(11,15032)</a:t>
            </a:r>
          </a:p>
          <a:p>
            <a:r>
              <a:rPr lang="en-US" dirty="0" smtClean="0"/>
              <a:t>(59,14710)</a:t>
            </a:r>
          </a:p>
          <a:p>
            <a:r>
              <a:rPr lang="en-US" dirty="0" smtClean="0"/>
              <a:t>(54,14318)</a:t>
            </a:r>
          </a:p>
          <a:p>
            <a:r>
              <a:rPr lang="en-US" dirty="0" smtClean="0"/>
              <a:t>(72,14307)</a:t>
            </a:r>
          </a:p>
          <a:p>
            <a:r>
              <a:rPr lang="en-US" dirty="0" smtClean="0"/>
              <a:t>(62,14254)</a:t>
            </a:r>
          </a:p>
          <a:p>
            <a:r>
              <a:rPr lang="en-US" dirty="0" smtClean="0"/>
              <a:t>(50,12950)</a:t>
            </a:r>
          </a:p>
          <a:p>
            <a:r>
              <a:rPr lang="en-US" dirty="0" smtClean="0"/>
              <a:t>(57,12876)</a:t>
            </a:r>
          </a:p>
          <a:p>
            <a:r>
              <a:rPr lang="en-US" dirty="0" smtClean="0"/>
              <a:t>(34,12332)</a:t>
            </a:r>
          </a:p>
          <a:p>
            <a:r>
              <a:rPr lang="en-US" dirty="0" smtClean="0"/>
              <a:t>(13,11915)</a:t>
            </a:r>
          </a:p>
          <a:p>
            <a:r>
              <a:rPr lang="en-US" dirty="0" smtClean="0"/>
              <a:t>(18,9584)</a:t>
            </a:r>
          </a:p>
          <a:p>
            <a:r>
              <a:rPr lang="en-US" dirty="0" smtClean="0"/>
              <a:t>(37,9425)</a:t>
            </a:r>
          </a:p>
          <a:p>
            <a:r>
              <a:rPr lang="en-US" dirty="0" smtClean="0"/>
              <a:t>(74,8021)</a:t>
            </a:r>
          </a:p>
          <a:p>
            <a:r>
              <a:rPr lang="en-US" dirty="0" smtClean="0"/>
              <a:t>(55,7984)</a:t>
            </a:r>
          </a:p>
          <a:p>
            <a:r>
              <a:rPr lang="en-US" dirty="0" smtClean="0"/>
              <a:t>(36,7544)</a:t>
            </a:r>
          </a:p>
          <a:p>
            <a:r>
              <a:rPr lang="en-US" dirty="0" smtClean="0"/>
              <a:t>(12,7261)</a:t>
            </a:r>
          </a:p>
          <a:p>
            <a:r>
              <a:rPr lang="en-US" dirty="0" smtClean="0"/>
              <a:t>(47,5368)</a:t>
            </a:r>
          </a:p>
          <a:p>
            <a:r>
              <a:rPr lang="en-US" dirty="0" smtClean="0"/>
              <a:t>(9,3857)</a:t>
            </a:r>
          </a:p>
          <a:p>
            <a:r>
              <a:rPr lang="en-US" dirty="0" smtClean="0"/>
              <a:t>(</a:t>
            </a:r>
            <a:r>
              <a:rPr lang="en-US" dirty="0"/>
              <a:t>0,65)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5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30" y="155448"/>
            <a:ext cx="7864289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1: Most dangerous </a:t>
            </a:r>
            <a:r>
              <a:rPr lang="en-US" dirty="0"/>
              <a:t>neighborhoods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Based on Community Area, consider all crimes as the total number of crimes  that happened</a:t>
            </a:r>
          </a:p>
          <a:p>
            <a:pPr marL="118872" indent="0">
              <a:buNone/>
            </a:pPr>
            <a:endParaRPr lang="en-US" dirty="0" smtClean="0"/>
          </a:p>
          <a:p>
            <a:pPr lvl="1"/>
            <a:r>
              <a:rPr lang="en-US" dirty="0"/>
              <a:t>grunt&gt; A = LOAD '</a:t>
            </a:r>
            <a:r>
              <a:rPr lang="en-US" dirty="0" smtClean="0"/>
              <a:t>Crimes_2001_to_present.csv</a:t>
            </a:r>
            <a:r>
              <a:rPr lang="en-US" dirty="0"/>
              <a:t>' USING </a:t>
            </a:r>
            <a:r>
              <a:rPr lang="en-US" dirty="0" err="1"/>
              <a:t>PigStorage</a:t>
            </a:r>
            <a:r>
              <a:rPr lang="en-US" dirty="0"/>
              <a:t>(',') AS (ID: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CaseNumber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Date: </a:t>
            </a:r>
            <a:r>
              <a:rPr lang="en-US" dirty="0" err="1"/>
              <a:t>chararray</a:t>
            </a:r>
            <a:r>
              <a:rPr lang="en-US" dirty="0"/>
              <a:t>, Block: </a:t>
            </a:r>
            <a:r>
              <a:rPr lang="en-US" dirty="0" err="1"/>
              <a:t>chararray</a:t>
            </a:r>
            <a:r>
              <a:rPr lang="en-US" dirty="0"/>
              <a:t>, IUCR: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PrimaryType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Description: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LocationDescription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Arrest: </a:t>
            </a:r>
            <a:r>
              <a:rPr lang="en-US" dirty="0" err="1"/>
              <a:t>charArray</a:t>
            </a:r>
            <a:r>
              <a:rPr lang="en-US" dirty="0"/>
              <a:t>, Domestic: </a:t>
            </a:r>
            <a:r>
              <a:rPr lang="en-US" dirty="0" err="1"/>
              <a:t>chararray</a:t>
            </a:r>
            <a:r>
              <a:rPr lang="en-US" dirty="0"/>
              <a:t>, Beat: </a:t>
            </a:r>
            <a:r>
              <a:rPr lang="en-US" dirty="0" err="1"/>
              <a:t>int</a:t>
            </a:r>
            <a:r>
              <a:rPr lang="en-US" dirty="0"/>
              <a:t>, District: </a:t>
            </a:r>
            <a:r>
              <a:rPr lang="en-US" dirty="0" err="1"/>
              <a:t>int</a:t>
            </a:r>
            <a:r>
              <a:rPr lang="en-US" dirty="0"/>
              <a:t>, Ward: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CommunityArea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FBICode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r>
              <a:rPr lang="en-US" dirty="0"/>
              <a:t>: double, </a:t>
            </a:r>
            <a:r>
              <a:rPr lang="en-US" dirty="0" err="1"/>
              <a:t>YCoordinate</a:t>
            </a:r>
            <a:r>
              <a:rPr lang="en-US" dirty="0"/>
              <a:t>: double, Year: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grunt&gt; B = GROUP A BY </a:t>
            </a:r>
            <a:r>
              <a:rPr lang="en-US" dirty="0" err="1"/>
              <a:t>CommunityArea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grunt&gt; C = FOREACH B GENERATE group, COUNT(</a:t>
            </a:r>
            <a:r>
              <a:rPr lang="en-US" dirty="0" err="1"/>
              <a:t>A.CommunityArea</a:t>
            </a:r>
            <a:r>
              <a:rPr lang="en-US" dirty="0"/>
              <a:t>) AS </a:t>
            </a:r>
            <a:r>
              <a:rPr lang="en-US" dirty="0" err="1"/>
              <a:t>Mycount</a:t>
            </a:r>
            <a:r>
              <a:rPr lang="en-US" dirty="0"/>
              <a:t>;      </a:t>
            </a:r>
          </a:p>
          <a:p>
            <a:pPr lvl="1"/>
            <a:r>
              <a:rPr lang="en-US" dirty="0"/>
              <a:t>grunt&gt; D = ORDER C BY </a:t>
            </a:r>
            <a:r>
              <a:rPr lang="en-US" dirty="0" err="1"/>
              <a:t>Mycount</a:t>
            </a:r>
            <a:r>
              <a:rPr lang="en-US" dirty="0"/>
              <a:t> DESC; </a:t>
            </a:r>
            <a:endParaRPr lang="en-US" dirty="0" smtClean="0"/>
          </a:p>
          <a:p>
            <a:pPr lvl="1"/>
            <a:r>
              <a:rPr lang="en-US" dirty="0" smtClean="0"/>
              <a:t>grunt&gt; DUMP 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b="1" dirty="0"/>
              <a:t>Results:</a:t>
            </a:r>
          </a:p>
          <a:p>
            <a:pPr marL="457200" lvl="1" indent="0">
              <a:buNone/>
            </a:pPr>
            <a:r>
              <a:rPr lang="en-US" dirty="0"/>
              <a:t>The most dangerous neighborhood is also Community 25. </a:t>
            </a:r>
            <a:r>
              <a:rPr lang="en-US" dirty="0" smtClean="0"/>
              <a:t>Using </a:t>
            </a:r>
            <a:r>
              <a:rPr lang="en-US" dirty="0" smtClean="0"/>
              <a:t>the small </a:t>
            </a:r>
            <a:r>
              <a:rPr lang="en-US" dirty="0"/>
              <a:t>dataset, the number of crimes </a:t>
            </a:r>
            <a:r>
              <a:rPr lang="en-US" dirty="0" smtClean="0"/>
              <a:t>comes out to be </a:t>
            </a:r>
            <a:r>
              <a:rPr lang="en-US" dirty="0"/>
              <a:t>304612 </a:t>
            </a:r>
            <a:r>
              <a:rPr lang="en-US" dirty="0" smtClean="0"/>
              <a:t>.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8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</a:t>
            </a:r>
            <a:r>
              <a:rPr lang="en-US" dirty="0"/>
              <a:t>2: most dangerous month for each crime type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Query:</a:t>
            </a:r>
          </a:p>
          <a:p>
            <a:pPr marL="118872" indent="0">
              <a:buNone/>
            </a:pPr>
            <a:endParaRPr lang="en-US" dirty="0"/>
          </a:p>
          <a:p>
            <a:pPr lvl="1"/>
            <a:r>
              <a:rPr lang="en-US" sz="2600" dirty="0" smtClean="0"/>
              <a:t>grunt</a:t>
            </a:r>
            <a:r>
              <a:rPr lang="en-US" sz="2600" dirty="0"/>
              <a:t>&gt; A = LOAD '</a:t>
            </a:r>
            <a:r>
              <a:rPr lang="en-US" sz="2600" dirty="0" smtClean="0"/>
              <a:t>Crimes_2001_to_present.csv</a:t>
            </a:r>
            <a:r>
              <a:rPr lang="en-US" sz="2600" dirty="0"/>
              <a:t>' USING </a:t>
            </a:r>
            <a:r>
              <a:rPr lang="en-US" sz="2600" dirty="0" err="1"/>
              <a:t>PigStorage</a:t>
            </a:r>
            <a:r>
              <a:rPr lang="en-US" sz="2600" dirty="0"/>
              <a:t>(',') AS (ID:chararray,CaseNumber:chararray,Date:chararray,Block:chararray,IUCR:int,PrimaryType:chararray,Description:chararray, </a:t>
            </a:r>
            <a:r>
              <a:rPr lang="en-US" sz="2600" dirty="0" err="1"/>
              <a:t>LocationDescription:chararray</a:t>
            </a:r>
            <a:r>
              <a:rPr lang="en-US" sz="2600" dirty="0"/>
              <a:t>, </a:t>
            </a:r>
            <a:r>
              <a:rPr lang="en-US" sz="2600" dirty="0" err="1"/>
              <a:t>Arrest:chararray</a:t>
            </a:r>
            <a:r>
              <a:rPr lang="en-US" sz="2600" dirty="0"/>
              <a:t>, </a:t>
            </a:r>
            <a:r>
              <a:rPr lang="en-US" sz="2600" dirty="0" err="1"/>
              <a:t>Domestic:chararray</a:t>
            </a:r>
            <a:r>
              <a:rPr lang="en-US" sz="2600" dirty="0"/>
              <a:t>);</a:t>
            </a:r>
          </a:p>
          <a:p>
            <a:pPr lvl="1"/>
            <a:r>
              <a:rPr lang="en-US" sz="2600" dirty="0"/>
              <a:t>grunt&gt; B = FILTER A BY Arrest == 'true' OR Arrest == 'false';</a:t>
            </a:r>
          </a:p>
          <a:p>
            <a:pPr lvl="1"/>
            <a:r>
              <a:rPr lang="en-US" sz="2600" dirty="0"/>
              <a:t>grunt&gt; C = FOREACH B GENERATE </a:t>
            </a:r>
            <a:r>
              <a:rPr lang="en-US" sz="2600" dirty="0" err="1"/>
              <a:t>PrimaryType,</a:t>
            </a:r>
            <a:r>
              <a:rPr lang="en-US" sz="2600" dirty="0" err="1">
                <a:solidFill>
                  <a:srgbClr val="0000FF"/>
                </a:solidFill>
              </a:rPr>
              <a:t>SUBSTRING</a:t>
            </a:r>
            <a:r>
              <a:rPr lang="en-US" sz="2600" dirty="0">
                <a:solidFill>
                  <a:srgbClr val="0000FF"/>
                </a:solidFill>
              </a:rPr>
              <a:t>(Date,0,INDEXOF(Date,'/',0)) AS Month;</a:t>
            </a:r>
          </a:p>
          <a:p>
            <a:pPr lvl="1"/>
            <a:r>
              <a:rPr lang="en-US" sz="2600" dirty="0"/>
              <a:t>grunt&gt; D = GROUP C BY (</a:t>
            </a:r>
            <a:r>
              <a:rPr lang="en-US" sz="2600" dirty="0" err="1"/>
              <a:t>PrimaryType,Month</a:t>
            </a:r>
            <a:r>
              <a:rPr lang="en-US" sz="2600" dirty="0"/>
              <a:t>);  </a:t>
            </a:r>
          </a:p>
          <a:p>
            <a:pPr lvl="1"/>
            <a:r>
              <a:rPr lang="en-US" sz="2600" dirty="0"/>
              <a:t>grunt&gt; E = FOREACH D GENERATE FLATTEN($0) AS (</a:t>
            </a:r>
            <a:r>
              <a:rPr lang="en-US" sz="2600" dirty="0" err="1"/>
              <a:t>PrimaryType</a:t>
            </a:r>
            <a:r>
              <a:rPr lang="en-US" sz="2600" dirty="0"/>
              <a:t>, Month),COUNT(C) AS </a:t>
            </a:r>
            <a:r>
              <a:rPr lang="en-US" sz="2600" dirty="0" err="1"/>
              <a:t>cnt</a:t>
            </a:r>
            <a:r>
              <a:rPr lang="en-US" sz="2600" dirty="0"/>
              <a:t>;</a:t>
            </a:r>
          </a:p>
          <a:p>
            <a:pPr lvl="1"/>
            <a:r>
              <a:rPr lang="en-US" sz="2600" dirty="0"/>
              <a:t>grunt&gt; F = GROUP E BY </a:t>
            </a:r>
            <a:r>
              <a:rPr lang="en-US" sz="2600" dirty="0" err="1"/>
              <a:t>PrimaryType</a:t>
            </a:r>
            <a:r>
              <a:rPr lang="en-US" sz="2600" dirty="0"/>
              <a:t>;</a:t>
            </a:r>
          </a:p>
          <a:p>
            <a:pPr lvl="1"/>
            <a:r>
              <a:rPr lang="en-US" sz="2600" dirty="0"/>
              <a:t>grunt&gt; G = FOREACH F GENERATE </a:t>
            </a:r>
            <a:r>
              <a:rPr lang="en-US" sz="2600" dirty="0" err="1"/>
              <a:t>group,MAX</a:t>
            </a:r>
            <a:r>
              <a:rPr lang="en-US" sz="2600" dirty="0"/>
              <a:t>(</a:t>
            </a:r>
            <a:r>
              <a:rPr lang="en-US" sz="2600" dirty="0" err="1"/>
              <a:t>E.cnt</a:t>
            </a:r>
            <a:r>
              <a:rPr lang="en-US" sz="2600" dirty="0"/>
              <a:t>);</a:t>
            </a:r>
          </a:p>
          <a:p>
            <a:pPr lvl="1"/>
            <a:r>
              <a:rPr lang="en-US" sz="2600" dirty="0"/>
              <a:t>grunt&gt; H = JOIN G BY ($0,$1), E BY ($0,$2);</a:t>
            </a:r>
          </a:p>
          <a:p>
            <a:pPr lvl="1"/>
            <a:r>
              <a:rPr lang="en-US" sz="2600" dirty="0"/>
              <a:t>grunt&gt; I = FOREACH H GENERATE $0,$3,$4</a:t>
            </a:r>
            <a:r>
              <a:rPr lang="en-US" sz="26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694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</a:t>
            </a:r>
            <a:r>
              <a:rPr lang="en-US" dirty="0" smtClean="0"/>
              <a:t>: most dangerous month for each crime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633"/>
            <a:ext cx="8229600" cy="554155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Results:</a:t>
            </a:r>
          </a:p>
          <a:p>
            <a:pPr marL="457200" lvl="1" indent="0">
              <a:buNone/>
            </a:pPr>
            <a:endParaRPr lang="en-US" sz="800" dirty="0" smtClean="0"/>
          </a:p>
        </p:txBody>
      </p:sp>
      <p:pic>
        <p:nvPicPr>
          <p:cNvPr id="4" name="Picture 3" descr="Screen Shot 2013-12-03 at 10.2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73" y="1590632"/>
            <a:ext cx="3360497" cy="52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4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16" y="155448"/>
            <a:ext cx="8327583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growth for each crime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Growth = (Number of crimes in next </a:t>
            </a:r>
            <a:r>
              <a:rPr lang="en-US" sz="2800" dirty="0"/>
              <a:t>y</a:t>
            </a:r>
            <a:r>
              <a:rPr lang="en-US" sz="2800" dirty="0" smtClean="0"/>
              <a:t>ear – Number of crimes in current year)/</a:t>
            </a:r>
            <a:r>
              <a:rPr lang="en-US" sz="2800" dirty="0"/>
              <a:t>Number of crimes in current </a:t>
            </a:r>
            <a:r>
              <a:rPr lang="en-US" sz="2800" dirty="0" smtClean="0"/>
              <a:t>year</a:t>
            </a:r>
          </a:p>
          <a:p>
            <a:endParaRPr lang="en-US" sz="2800" dirty="0" smtClean="0"/>
          </a:p>
          <a:p>
            <a:r>
              <a:rPr lang="en-US" sz="2800" dirty="0" smtClean="0"/>
              <a:t>For example: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Growth = (crimes in 2002 – crimes in 2001)/(crimes in 2001)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8301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16" y="155448"/>
            <a:ext cx="8327583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3: growth for each crime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Query: Take 2001 and 2002 as an example</a:t>
            </a:r>
          </a:p>
          <a:p>
            <a:pPr marL="118872" indent="0">
              <a:buNone/>
            </a:pPr>
            <a:endParaRPr lang="en-US" dirty="0"/>
          </a:p>
          <a:p>
            <a:pPr lvl="1"/>
            <a:r>
              <a:rPr lang="en-US" dirty="0"/>
              <a:t>grunt&gt; A = LOAD 'Crimes_2001_to_present.csv' USING </a:t>
            </a:r>
            <a:r>
              <a:rPr lang="en-US" dirty="0" err="1"/>
              <a:t>PigStorage</a:t>
            </a:r>
            <a:r>
              <a:rPr lang="en-US" dirty="0"/>
              <a:t>(',') AS (ID: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CaseNumber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Date: </a:t>
            </a:r>
            <a:r>
              <a:rPr lang="en-US" dirty="0" err="1"/>
              <a:t>chararray</a:t>
            </a:r>
            <a:r>
              <a:rPr lang="en-US" dirty="0"/>
              <a:t>, Block: </a:t>
            </a:r>
            <a:r>
              <a:rPr lang="en-US" dirty="0" err="1"/>
              <a:t>chararray</a:t>
            </a:r>
            <a:r>
              <a:rPr lang="en-US" dirty="0"/>
              <a:t>, IUCR: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PrimaryType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Description: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LocationDescription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Arrest: </a:t>
            </a:r>
            <a:r>
              <a:rPr lang="en-US" dirty="0" err="1"/>
              <a:t>charArray</a:t>
            </a:r>
            <a:r>
              <a:rPr lang="en-US" dirty="0"/>
              <a:t>, Domestic: </a:t>
            </a:r>
            <a:r>
              <a:rPr lang="en-US" dirty="0" err="1"/>
              <a:t>chararray</a:t>
            </a:r>
            <a:r>
              <a:rPr lang="en-US" dirty="0"/>
              <a:t>, Beat: </a:t>
            </a:r>
            <a:r>
              <a:rPr lang="en-US" dirty="0" err="1"/>
              <a:t>int</a:t>
            </a:r>
            <a:r>
              <a:rPr lang="en-US" dirty="0"/>
              <a:t>, District: </a:t>
            </a:r>
            <a:r>
              <a:rPr lang="en-US" dirty="0" err="1"/>
              <a:t>int</a:t>
            </a:r>
            <a:r>
              <a:rPr lang="en-US" dirty="0"/>
              <a:t>, Ward: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CommunityArea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FBICode</a:t>
            </a:r>
            <a:r>
              <a:rPr lang="en-US" dirty="0"/>
              <a:t>: </a:t>
            </a:r>
            <a:r>
              <a:rPr lang="en-US" dirty="0" err="1"/>
              <a:t>chararray</a:t>
            </a:r>
            <a:r>
              <a:rPr lang="en-US" dirty="0"/>
              <a:t>, </a:t>
            </a:r>
            <a:r>
              <a:rPr lang="en-US" dirty="0" err="1"/>
              <a:t>XCoordinate</a:t>
            </a:r>
            <a:r>
              <a:rPr lang="en-US" dirty="0"/>
              <a:t>: double, </a:t>
            </a:r>
            <a:r>
              <a:rPr lang="en-US" dirty="0" err="1"/>
              <a:t>YCoordinate</a:t>
            </a:r>
            <a:r>
              <a:rPr lang="en-US" dirty="0"/>
              <a:t>: double, Year: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lvl="1"/>
            <a:r>
              <a:rPr lang="en-US" sz="2500" dirty="0"/>
              <a:t>grunt&gt; B = FILTER A BY Arrest == 'true' OR Arrest == 'false'</a:t>
            </a:r>
            <a:r>
              <a:rPr lang="en-US" sz="2500" dirty="0" smtClean="0"/>
              <a:t>;</a:t>
            </a:r>
          </a:p>
          <a:p>
            <a:pPr lvl="1"/>
            <a:r>
              <a:rPr lang="en-US" sz="2500" dirty="0" smtClean="0"/>
              <a:t>grunt</a:t>
            </a:r>
            <a:r>
              <a:rPr lang="en-US" sz="2500" dirty="0"/>
              <a:t>&gt; C = FOREACH B GENERATE </a:t>
            </a:r>
            <a:r>
              <a:rPr lang="en-US" sz="2500" dirty="0" err="1"/>
              <a:t>PrimaryType,Year</a:t>
            </a:r>
            <a:r>
              <a:rPr lang="en-US" sz="2500" dirty="0"/>
              <a:t>; </a:t>
            </a:r>
            <a:endParaRPr lang="en-US" sz="2500" dirty="0" smtClean="0"/>
          </a:p>
          <a:p>
            <a:pPr lvl="1"/>
            <a:r>
              <a:rPr lang="en-US" sz="2500" dirty="0" smtClean="0"/>
              <a:t>grunt</a:t>
            </a:r>
            <a:r>
              <a:rPr lang="en-US" dirty="0"/>
              <a:t>&gt; D = GROUP C BY (</a:t>
            </a:r>
            <a:r>
              <a:rPr lang="en-US" dirty="0" err="1" smtClean="0"/>
              <a:t>PrimaryType</a:t>
            </a:r>
            <a:r>
              <a:rPr lang="en-US" dirty="0" err="1"/>
              <a:t>,Year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grunt&gt; E = FOREACH D GENERATE FLATTEN($0) AS (</a:t>
            </a:r>
            <a:r>
              <a:rPr lang="en-US" dirty="0" err="1"/>
              <a:t>PrimaryType,Year</a:t>
            </a:r>
            <a:r>
              <a:rPr lang="en-US" dirty="0"/>
              <a:t>), COUNT(C) AS </a:t>
            </a:r>
            <a:r>
              <a:rPr lang="en-US" dirty="0" err="1"/>
              <a:t>cnt</a:t>
            </a:r>
            <a:r>
              <a:rPr lang="en-US" dirty="0"/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grunt&gt; F = FILTER E BY Year==</a:t>
            </a:r>
            <a:r>
              <a:rPr lang="en-US" dirty="0" smtClean="0">
                <a:solidFill>
                  <a:srgbClr val="000000"/>
                </a:solidFill>
              </a:rPr>
              <a:t>2001;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grunt&gt; G = FILTER E BY Year==</a:t>
            </a:r>
            <a:r>
              <a:rPr lang="en-US" dirty="0" smtClean="0">
                <a:solidFill>
                  <a:srgbClr val="000000"/>
                </a:solidFill>
              </a:rPr>
              <a:t>2002;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/>
              <a:t>grunt&gt; H = JOIN F BY $0,G BY $0;</a:t>
            </a:r>
          </a:p>
          <a:p>
            <a:pPr lvl="1"/>
            <a:r>
              <a:rPr lang="en-US" dirty="0"/>
              <a:t>grunt&gt; I = FOREACH H GENERATE $0,(DOUBLE)(((DOUBLE)$5 - (DOUBLE)$2)/(DOUBLE)$2);</a:t>
            </a:r>
            <a:endParaRPr lang="en-US" sz="5600" dirty="0" smtClean="0"/>
          </a:p>
        </p:txBody>
      </p:sp>
    </p:spTree>
    <p:extLst>
      <p:ext uri="{BB962C8B-B14F-4D97-AF65-F5344CB8AC3E}">
        <p14:creationId xmlns:p14="http://schemas.microsoft.com/office/powerpoint/2010/main" val="135196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311</TotalTime>
  <Words>2418</Words>
  <Application>Microsoft Macintosh PowerPoint</Application>
  <PresentationFormat>On-screen Show (4:3)</PresentationFormat>
  <Paragraphs>243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Crimes in Chicago  </vt:lpstr>
      <vt:lpstr>Datasets </vt:lpstr>
      <vt:lpstr>Question 1: Most dangerous neighborhoods </vt:lpstr>
      <vt:lpstr>Question 1: Most dangerous neighborhoods </vt:lpstr>
      <vt:lpstr>Question 1: Most dangerous neighborhoods </vt:lpstr>
      <vt:lpstr>Question 2: most dangerous month for each crime type   </vt:lpstr>
      <vt:lpstr>Question 2: most dangerous month for each crime type </vt:lpstr>
      <vt:lpstr>Question 3: growth for each crime type</vt:lpstr>
      <vt:lpstr>Question 3: growth for each crime type</vt:lpstr>
      <vt:lpstr>Question 3: growth for each crime type</vt:lpstr>
      <vt:lpstr>Question 4: most dangerous time period for each crime type   </vt:lpstr>
      <vt:lpstr>Question 4: most dangerous time period for each crime type   </vt:lpstr>
      <vt:lpstr>Question 4: most dangerous time period for each crime type  </vt:lpstr>
      <vt:lpstr>Question 5: crime type that most difficult to arrest </vt:lpstr>
      <vt:lpstr>Question 5: crime type that most difficult to arrest </vt:lpstr>
      <vt:lpstr>Question 6:UDF</vt:lpstr>
      <vt:lpstr>Question 6:UDF</vt:lpstr>
      <vt:lpstr>Question 6:UDF</vt:lpstr>
      <vt:lpstr>Question 6:UDF</vt:lpstr>
      <vt:lpstr>Question 7: Microsoft SQL Server</vt:lpstr>
      <vt:lpstr>Question 7: Microsoft SQL Server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Crimes in Chicago  </dc:title>
  <dc:creator>Sherry Shi</dc:creator>
  <cp:lastModifiedBy>Sherry Shi</cp:lastModifiedBy>
  <cp:revision>31</cp:revision>
  <dcterms:created xsi:type="dcterms:W3CDTF">2013-12-04T01:36:29Z</dcterms:created>
  <dcterms:modified xsi:type="dcterms:W3CDTF">2013-12-04T20:53:02Z</dcterms:modified>
</cp:coreProperties>
</file>