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75" r:id="rId11"/>
    <p:sldId id="277" r:id="rId12"/>
    <p:sldId id="268" r:id="rId13"/>
    <p:sldId id="272" r:id="rId14"/>
    <p:sldId id="271" r:id="rId15"/>
    <p:sldId id="273" r:id="rId16"/>
    <p:sldId id="274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1320EF8-A164-4D20-96CE-E77882E16B4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83C0E8D-CB3A-4054-970F-AA7C6FDC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9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0EF8-A164-4D20-96CE-E77882E16B4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0E8D-CB3A-4054-970F-AA7C6FDC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8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0EF8-A164-4D20-96CE-E77882E16B4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0E8D-CB3A-4054-970F-AA7C6FDC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86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0EF8-A164-4D20-96CE-E77882E16B4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0E8D-CB3A-4054-970F-AA7C6FDC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37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0EF8-A164-4D20-96CE-E77882E16B4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0E8D-CB3A-4054-970F-AA7C6FDC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52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0EF8-A164-4D20-96CE-E77882E16B4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0E8D-CB3A-4054-970F-AA7C6FDC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66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0EF8-A164-4D20-96CE-E77882E16B4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0E8D-CB3A-4054-970F-AA7C6FDC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10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1320EF8-A164-4D20-96CE-E77882E16B4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0E8D-CB3A-4054-970F-AA7C6FDC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02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1320EF8-A164-4D20-96CE-E77882E16B4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0E8D-CB3A-4054-970F-AA7C6FDC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8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0EF8-A164-4D20-96CE-E77882E16B4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0E8D-CB3A-4054-970F-AA7C6FDC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8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0EF8-A164-4D20-96CE-E77882E16B4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0E8D-CB3A-4054-970F-AA7C6FDC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5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0EF8-A164-4D20-96CE-E77882E16B4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0E8D-CB3A-4054-970F-AA7C6FDC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9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0EF8-A164-4D20-96CE-E77882E16B4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0E8D-CB3A-4054-970F-AA7C6FDC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3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0EF8-A164-4D20-96CE-E77882E16B4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0E8D-CB3A-4054-970F-AA7C6FDC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3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0EF8-A164-4D20-96CE-E77882E16B4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0E8D-CB3A-4054-970F-AA7C6FDC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8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0EF8-A164-4D20-96CE-E77882E16B4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0E8D-CB3A-4054-970F-AA7C6FDC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2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0EF8-A164-4D20-96CE-E77882E16B4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0E8D-CB3A-4054-970F-AA7C6FDC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6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1320EF8-A164-4D20-96CE-E77882E16B4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83C0E8D-CB3A-4054-970F-AA7C6FDC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3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cid:50CDC67D-3066-4154-9CE2-A3F6EB98B666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876C34-EBA9-454F-8147-0A1921355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0960" y="1635711"/>
            <a:ext cx="4658729" cy="389187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SECTOR ANALYSIS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STOCK TREND PREDICTION</a:t>
            </a:r>
          </a:p>
        </p:txBody>
      </p:sp>
      <p:pic>
        <p:nvPicPr>
          <p:cNvPr id="1026" name="Picture 2" descr="Image result for stock PRICES images">
            <a:extLst>
              <a:ext uri="{FF2B5EF4-FFF2-40B4-BE49-F238E27FC236}">
                <a16:creationId xmlns:a16="http://schemas.microsoft.com/office/drawing/2014/main" id="{D36D1F31-7A13-49B8-B4E5-97E7EC865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06" y="1833812"/>
            <a:ext cx="523875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877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8A131-768E-4441-8099-667ED93F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D2D65-ED71-4004-AA7E-43659A200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80180"/>
          </a:xfrm>
        </p:spPr>
        <p:txBody>
          <a:bodyPr/>
          <a:lstStyle/>
          <a:p>
            <a:r>
              <a:rPr lang="en-US" b="1" dirty="0"/>
              <a:t>REGRESSION ANALYSIS AND METRIC</a:t>
            </a:r>
          </a:p>
          <a:p>
            <a:pPr lvl="1"/>
            <a:r>
              <a:rPr lang="en-US" sz="1800" dirty="0"/>
              <a:t>Normalize the numerical data</a:t>
            </a:r>
          </a:p>
          <a:p>
            <a:pPr lvl="1"/>
            <a:r>
              <a:rPr lang="en-US" sz="1800" dirty="0"/>
              <a:t>Stratified sampling</a:t>
            </a:r>
          </a:p>
          <a:p>
            <a:pPr lvl="1"/>
            <a:r>
              <a:rPr lang="en-US" sz="1800" dirty="0"/>
              <a:t>Cross validation to Fit model</a:t>
            </a:r>
          </a:p>
          <a:p>
            <a:pPr lvl="1"/>
            <a:r>
              <a:rPr lang="en-US" sz="1800" dirty="0"/>
              <a:t>Predict </a:t>
            </a:r>
          </a:p>
          <a:p>
            <a:r>
              <a:rPr lang="en-US" dirty="0"/>
              <a:t>RMSE Lasso – ~ 0.020</a:t>
            </a:r>
          </a:p>
          <a:p>
            <a:r>
              <a:rPr lang="en-US" dirty="0"/>
              <a:t>RMSE Linear Regression – ~ 0.028</a:t>
            </a:r>
          </a:p>
          <a:p>
            <a:r>
              <a:rPr lang="en-US" dirty="0"/>
              <a:t>RMSE Decision Tree – ~ 0.024</a:t>
            </a:r>
          </a:p>
        </p:txBody>
      </p:sp>
      <p:pic>
        <p:nvPicPr>
          <p:cNvPr id="4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B190F08-560F-4815-9E34-59367F2E5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498" y="2731110"/>
            <a:ext cx="5973957" cy="269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8A131-768E-4441-8099-667ED93F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D2D65-ED71-4004-AA7E-43659A200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38400"/>
            <a:ext cx="8825659" cy="4145280"/>
          </a:xfrm>
        </p:spPr>
        <p:txBody>
          <a:bodyPr/>
          <a:lstStyle/>
          <a:p>
            <a:r>
              <a:rPr lang="en-US" sz="1600" b="1" dirty="0"/>
              <a:t>CLASSIFICATION ANALYSIS AND METRICS</a:t>
            </a:r>
          </a:p>
          <a:p>
            <a:pPr lvl="1"/>
            <a:r>
              <a:rPr lang="en-US" dirty="0"/>
              <a:t>Create a Class variable based on a threshold</a:t>
            </a:r>
          </a:p>
          <a:p>
            <a:pPr lvl="1"/>
            <a:r>
              <a:rPr lang="en-US" dirty="0"/>
              <a:t>Normalize the data</a:t>
            </a:r>
          </a:p>
          <a:p>
            <a:pPr lvl="1"/>
            <a:r>
              <a:rPr lang="en-US" dirty="0"/>
              <a:t>Stratified Sampling</a:t>
            </a:r>
          </a:p>
          <a:p>
            <a:pPr lvl="1"/>
            <a:r>
              <a:rPr lang="en-US" dirty="0"/>
              <a:t>Cross validation to Fit model</a:t>
            </a:r>
          </a:p>
          <a:p>
            <a:pPr lvl="1"/>
            <a:r>
              <a:rPr lang="en-US" dirty="0"/>
              <a:t>Predict </a:t>
            </a:r>
          </a:p>
          <a:p>
            <a:r>
              <a:rPr lang="en-US" sz="1600" dirty="0"/>
              <a:t>Accuracy Naïve Bayes – ~ 75%</a:t>
            </a:r>
          </a:p>
          <a:p>
            <a:r>
              <a:rPr lang="en-US" sz="1600" dirty="0"/>
              <a:t>Accuracy Random Forest – ~ 81%</a:t>
            </a:r>
          </a:p>
          <a:p>
            <a:r>
              <a:rPr lang="en-US" sz="1600" dirty="0"/>
              <a:t>Accuracy Logistic Regression – ~ 78%</a:t>
            </a:r>
          </a:p>
          <a:p>
            <a:r>
              <a:rPr lang="en-US" sz="1600" dirty="0"/>
              <a:t>Accuracy KNN – ~ 61%</a:t>
            </a:r>
          </a:p>
          <a:p>
            <a:r>
              <a:rPr lang="en-US" sz="1600" dirty="0"/>
              <a:t>ROC curve and AUC in R Shiny </a:t>
            </a:r>
          </a:p>
          <a:p>
            <a:endParaRPr lang="en-US" dirty="0"/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9A56FD6-24EE-4CD4-949D-1275F726C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410" y="3137769"/>
            <a:ext cx="5746550" cy="274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73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D3099-5F5E-4E57-A314-6A8D4145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SECTOR ANALYSIS</a:t>
            </a:r>
          </a:p>
        </p:txBody>
      </p:sp>
      <p:pic>
        <p:nvPicPr>
          <p:cNvPr id="4" name="B3868649-9533-4A5F-9820-700AC6A1CADF" descr="cid:50CDC67D-3066-4154-9CE2-A3F6EB98B666">
            <a:extLst>
              <a:ext uri="{FF2B5EF4-FFF2-40B4-BE49-F238E27FC236}">
                <a16:creationId xmlns:a16="http://schemas.microsoft.com/office/drawing/2014/main" id="{B181A805-9648-4AB2-A9CE-B6870987A3F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218" y="2262909"/>
            <a:ext cx="7407563" cy="43133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8377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30DF-4192-4414-903E-31F6B5E2E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SECTOR ANALYSIS - FINANCE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F09543A-F8B4-4323-95F7-3260863987D6}"/>
              </a:ext>
            </a:extLst>
          </p:cNvPr>
          <p:cNvSpPr/>
          <p:nvPr/>
        </p:nvSpPr>
        <p:spPr>
          <a:xfrm>
            <a:off x="4058196" y="251134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DB6D0B-7748-48BB-9901-7BA9022FA604}"/>
              </a:ext>
            </a:extLst>
          </p:cNvPr>
          <p:cNvSpPr txBox="1"/>
          <p:nvPr/>
        </p:nvSpPr>
        <p:spPr>
          <a:xfrm>
            <a:off x="1071154" y="2440496"/>
            <a:ext cx="236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HIGH, LOW, OPEN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62BA853-F48A-4B9F-B9D8-ACE2E11162E5}"/>
              </a:ext>
            </a:extLst>
          </p:cNvPr>
          <p:cNvSpPr/>
          <p:nvPr/>
        </p:nvSpPr>
        <p:spPr>
          <a:xfrm>
            <a:off x="4021688" y="3269460"/>
            <a:ext cx="101491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7C71875-3B7F-489B-934F-986C55D1BDAC}"/>
              </a:ext>
            </a:extLst>
          </p:cNvPr>
          <p:cNvSpPr/>
          <p:nvPr/>
        </p:nvSpPr>
        <p:spPr>
          <a:xfrm>
            <a:off x="4021689" y="4057793"/>
            <a:ext cx="101491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3C46E8B-2852-4FFA-9ECB-A946BC71509B}"/>
              </a:ext>
            </a:extLst>
          </p:cNvPr>
          <p:cNvSpPr/>
          <p:nvPr/>
        </p:nvSpPr>
        <p:spPr>
          <a:xfrm>
            <a:off x="4058196" y="488288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790F3AE-19EF-4C1D-A291-8EF7B6A450D6}"/>
              </a:ext>
            </a:extLst>
          </p:cNvPr>
          <p:cNvSpPr/>
          <p:nvPr/>
        </p:nvSpPr>
        <p:spPr>
          <a:xfrm>
            <a:off x="4051013" y="5675440"/>
            <a:ext cx="98559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EB6829-6BD3-4D0D-88A9-22855E5659C1}"/>
              </a:ext>
            </a:extLst>
          </p:cNvPr>
          <p:cNvSpPr txBox="1"/>
          <p:nvPr/>
        </p:nvSpPr>
        <p:spPr>
          <a:xfrm>
            <a:off x="1071154" y="3320934"/>
            <a:ext cx="24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MARKET CAPITAL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F71AD-0F42-4622-8860-6567E0173C6D}"/>
              </a:ext>
            </a:extLst>
          </p:cNvPr>
          <p:cNvSpPr txBox="1"/>
          <p:nvPr/>
        </p:nvSpPr>
        <p:spPr>
          <a:xfrm>
            <a:off x="1090901" y="4104998"/>
            <a:ext cx="175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D99DB7-B1AA-4D86-8283-D74373267DB4}"/>
              </a:ext>
            </a:extLst>
          </p:cNvPr>
          <p:cNvSpPr txBox="1"/>
          <p:nvPr/>
        </p:nvSpPr>
        <p:spPr>
          <a:xfrm>
            <a:off x="1109232" y="4940537"/>
            <a:ext cx="168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6C4B8B-EBC8-4D37-AA63-99319B70C39E}"/>
              </a:ext>
            </a:extLst>
          </p:cNvPr>
          <p:cNvSpPr txBox="1"/>
          <p:nvPr/>
        </p:nvSpPr>
        <p:spPr>
          <a:xfrm>
            <a:off x="1109232" y="5591410"/>
            <a:ext cx="155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GDP</a:t>
            </a:r>
          </a:p>
        </p:txBody>
      </p:sp>
      <p:pic>
        <p:nvPicPr>
          <p:cNvPr id="2052" name="Picture 4" descr="Image result for Bank images">
            <a:extLst>
              <a:ext uri="{FF2B5EF4-FFF2-40B4-BE49-F238E27FC236}">
                <a16:creationId xmlns:a16="http://schemas.microsoft.com/office/drawing/2014/main" id="{F13E54BF-724C-43DE-A3A7-79E9003B0B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194" y="3056709"/>
            <a:ext cx="4967405" cy="260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299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30DF-4192-4414-903E-31F6B5E2E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SECTOR ANALYSIS - IT</a:t>
            </a:r>
          </a:p>
        </p:txBody>
      </p:sp>
      <p:pic>
        <p:nvPicPr>
          <p:cNvPr id="4" name="Picture 2" descr="Image result for information technology stocks">
            <a:extLst>
              <a:ext uri="{FF2B5EF4-FFF2-40B4-BE49-F238E27FC236}">
                <a16:creationId xmlns:a16="http://schemas.microsoft.com/office/drawing/2014/main" id="{7540CE85-50D0-4E5B-A888-BA90BEC7DA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928" y="3117669"/>
            <a:ext cx="5136967" cy="247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8F09543A-F8B4-4323-95F7-3260863987D6}"/>
              </a:ext>
            </a:extLst>
          </p:cNvPr>
          <p:cNvSpPr/>
          <p:nvPr/>
        </p:nvSpPr>
        <p:spPr>
          <a:xfrm>
            <a:off x="4058196" y="251134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DB6D0B-7748-48BB-9901-7BA9022FA604}"/>
              </a:ext>
            </a:extLst>
          </p:cNvPr>
          <p:cNvSpPr txBox="1"/>
          <p:nvPr/>
        </p:nvSpPr>
        <p:spPr>
          <a:xfrm>
            <a:off x="1071154" y="2440496"/>
            <a:ext cx="236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HIGH, LOW, OPEN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62BA853-F48A-4B9F-B9D8-ACE2E11162E5}"/>
              </a:ext>
            </a:extLst>
          </p:cNvPr>
          <p:cNvSpPr/>
          <p:nvPr/>
        </p:nvSpPr>
        <p:spPr>
          <a:xfrm>
            <a:off x="4021688" y="3269460"/>
            <a:ext cx="101491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7C71875-3B7F-489B-934F-986C55D1BDAC}"/>
              </a:ext>
            </a:extLst>
          </p:cNvPr>
          <p:cNvSpPr/>
          <p:nvPr/>
        </p:nvSpPr>
        <p:spPr>
          <a:xfrm>
            <a:off x="4021689" y="4057793"/>
            <a:ext cx="101491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3C46E8B-2852-4FFA-9ECB-A946BC71509B}"/>
              </a:ext>
            </a:extLst>
          </p:cNvPr>
          <p:cNvSpPr/>
          <p:nvPr/>
        </p:nvSpPr>
        <p:spPr>
          <a:xfrm>
            <a:off x="4058196" y="488288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790F3AE-19EF-4C1D-A291-8EF7B6A450D6}"/>
              </a:ext>
            </a:extLst>
          </p:cNvPr>
          <p:cNvSpPr/>
          <p:nvPr/>
        </p:nvSpPr>
        <p:spPr>
          <a:xfrm>
            <a:off x="4051013" y="5675440"/>
            <a:ext cx="98559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EB6829-6BD3-4D0D-88A9-22855E5659C1}"/>
              </a:ext>
            </a:extLst>
          </p:cNvPr>
          <p:cNvSpPr txBox="1"/>
          <p:nvPr/>
        </p:nvSpPr>
        <p:spPr>
          <a:xfrm>
            <a:off x="1071154" y="3320934"/>
            <a:ext cx="24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MARKET CAPITAL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F71AD-0F42-4622-8860-6567E0173C6D}"/>
              </a:ext>
            </a:extLst>
          </p:cNvPr>
          <p:cNvSpPr txBox="1"/>
          <p:nvPr/>
        </p:nvSpPr>
        <p:spPr>
          <a:xfrm>
            <a:off x="1090901" y="4104998"/>
            <a:ext cx="175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 REVENUE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D99DB7-B1AA-4D86-8283-D74373267DB4}"/>
              </a:ext>
            </a:extLst>
          </p:cNvPr>
          <p:cNvSpPr txBox="1"/>
          <p:nvPr/>
        </p:nvSpPr>
        <p:spPr>
          <a:xfrm>
            <a:off x="1109232" y="4940537"/>
            <a:ext cx="168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 VALUE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6C4B8B-EBC8-4D37-AA63-99319B70C39E}"/>
              </a:ext>
            </a:extLst>
          </p:cNvPr>
          <p:cNvSpPr txBox="1"/>
          <p:nvPr/>
        </p:nvSpPr>
        <p:spPr>
          <a:xfrm>
            <a:off x="1090901" y="5591410"/>
            <a:ext cx="151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GDP</a:t>
            </a:r>
          </a:p>
        </p:txBody>
      </p:sp>
    </p:spTree>
    <p:extLst>
      <p:ext uri="{BB962C8B-B14F-4D97-AF65-F5344CB8AC3E}">
        <p14:creationId xmlns:p14="http://schemas.microsoft.com/office/powerpoint/2010/main" val="2296822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30DF-4192-4414-903E-31F6B5E2E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SECTOR ANALYSIS - PHARMACEUTICAL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F09543A-F8B4-4323-95F7-3260863987D6}"/>
              </a:ext>
            </a:extLst>
          </p:cNvPr>
          <p:cNvSpPr/>
          <p:nvPr/>
        </p:nvSpPr>
        <p:spPr>
          <a:xfrm>
            <a:off x="4058196" y="251134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DB6D0B-7748-48BB-9901-7BA9022FA604}"/>
              </a:ext>
            </a:extLst>
          </p:cNvPr>
          <p:cNvSpPr txBox="1"/>
          <p:nvPr/>
        </p:nvSpPr>
        <p:spPr>
          <a:xfrm>
            <a:off x="1071154" y="2440496"/>
            <a:ext cx="236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HIGH, LOW, OPEN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62BA853-F48A-4B9F-B9D8-ACE2E11162E5}"/>
              </a:ext>
            </a:extLst>
          </p:cNvPr>
          <p:cNvSpPr/>
          <p:nvPr/>
        </p:nvSpPr>
        <p:spPr>
          <a:xfrm>
            <a:off x="4021688" y="3269460"/>
            <a:ext cx="101491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7C71875-3B7F-489B-934F-986C55D1BDAC}"/>
              </a:ext>
            </a:extLst>
          </p:cNvPr>
          <p:cNvSpPr/>
          <p:nvPr/>
        </p:nvSpPr>
        <p:spPr>
          <a:xfrm>
            <a:off x="4021689" y="4057793"/>
            <a:ext cx="101491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3C46E8B-2852-4FFA-9ECB-A946BC71509B}"/>
              </a:ext>
            </a:extLst>
          </p:cNvPr>
          <p:cNvSpPr/>
          <p:nvPr/>
        </p:nvSpPr>
        <p:spPr>
          <a:xfrm>
            <a:off x="4058196" y="488288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790F3AE-19EF-4C1D-A291-8EF7B6A450D6}"/>
              </a:ext>
            </a:extLst>
          </p:cNvPr>
          <p:cNvSpPr/>
          <p:nvPr/>
        </p:nvSpPr>
        <p:spPr>
          <a:xfrm>
            <a:off x="4051013" y="5675440"/>
            <a:ext cx="98559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EB6829-6BD3-4D0D-88A9-22855E5659C1}"/>
              </a:ext>
            </a:extLst>
          </p:cNvPr>
          <p:cNvSpPr txBox="1"/>
          <p:nvPr/>
        </p:nvSpPr>
        <p:spPr>
          <a:xfrm>
            <a:off x="1071154" y="3320934"/>
            <a:ext cx="24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MARKET CAPITAL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F71AD-0F42-4622-8860-6567E0173C6D}"/>
              </a:ext>
            </a:extLst>
          </p:cNvPr>
          <p:cNvSpPr txBox="1"/>
          <p:nvPr/>
        </p:nvSpPr>
        <p:spPr>
          <a:xfrm>
            <a:off x="1071154" y="4101476"/>
            <a:ext cx="197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RATIO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6C4B8B-EBC8-4D37-AA63-99319B70C39E}"/>
              </a:ext>
            </a:extLst>
          </p:cNvPr>
          <p:cNvSpPr txBox="1"/>
          <p:nvPr/>
        </p:nvSpPr>
        <p:spPr>
          <a:xfrm>
            <a:off x="1097280" y="5548424"/>
            <a:ext cx="151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GDP, GNP</a:t>
            </a:r>
          </a:p>
        </p:txBody>
      </p:sp>
      <p:pic>
        <p:nvPicPr>
          <p:cNvPr id="3074" name="Picture 2" descr="Image result for pharmaceutical images">
            <a:extLst>
              <a:ext uri="{FF2B5EF4-FFF2-40B4-BE49-F238E27FC236}">
                <a16:creationId xmlns:a16="http://schemas.microsoft.com/office/drawing/2014/main" id="{A3F5AFC6-B08C-492C-A2FB-ACBC1D2475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812" y="2995977"/>
            <a:ext cx="4917639" cy="264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8004BC8-06E3-455B-AB7C-62D46DF889C1}"/>
              </a:ext>
            </a:extLst>
          </p:cNvPr>
          <p:cNvSpPr txBox="1"/>
          <p:nvPr/>
        </p:nvSpPr>
        <p:spPr>
          <a:xfrm>
            <a:off x="1071154" y="4882018"/>
            <a:ext cx="175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 VALUE</a:t>
            </a:r>
          </a:p>
        </p:txBody>
      </p:sp>
    </p:spTree>
    <p:extLst>
      <p:ext uri="{BB962C8B-B14F-4D97-AF65-F5344CB8AC3E}">
        <p14:creationId xmlns:p14="http://schemas.microsoft.com/office/powerpoint/2010/main" val="1748087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30DF-4192-4414-903E-31F6B5E2E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SECTOR ANALYSIS - ENERGY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F09543A-F8B4-4323-95F7-3260863987D6}"/>
              </a:ext>
            </a:extLst>
          </p:cNvPr>
          <p:cNvSpPr/>
          <p:nvPr/>
        </p:nvSpPr>
        <p:spPr>
          <a:xfrm>
            <a:off x="4058196" y="251134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DB6D0B-7748-48BB-9901-7BA9022FA604}"/>
              </a:ext>
            </a:extLst>
          </p:cNvPr>
          <p:cNvSpPr txBox="1"/>
          <p:nvPr/>
        </p:nvSpPr>
        <p:spPr>
          <a:xfrm>
            <a:off x="1071154" y="2440496"/>
            <a:ext cx="236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HIGH, LOW, OPEN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62BA853-F48A-4B9F-B9D8-ACE2E11162E5}"/>
              </a:ext>
            </a:extLst>
          </p:cNvPr>
          <p:cNvSpPr/>
          <p:nvPr/>
        </p:nvSpPr>
        <p:spPr>
          <a:xfrm>
            <a:off x="4021688" y="3269460"/>
            <a:ext cx="101491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7C71875-3B7F-489B-934F-986C55D1BDAC}"/>
              </a:ext>
            </a:extLst>
          </p:cNvPr>
          <p:cNvSpPr/>
          <p:nvPr/>
        </p:nvSpPr>
        <p:spPr>
          <a:xfrm>
            <a:off x="4021689" y="4057793"/>
            <a:ext cx="101491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3C46E8B-2852-4FFA-9ECB-A946BC71509B}"/>
              </a:ext>
            </a:extLst>
          </p:cNvPr>
          <p:cNvSpPr/>
          <p:nvPr/>
        </p:nvSpPr>
        <p:spPr>
          <a:xfrm>
            <a:off x="4058196" y="488288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790F3AE-19EF-4C1D-A291-8EF7B6A450D6}"/>
              </a:ext>
            </a:extLst>
          </p:cNvPr>
          <p:cNvSpPr/>
          <p:nvPr/>
        </p:nvSpPr>
        <p:spPr>
          <a:xfrm>
            <a:off x="4051013" y="5675440"/>
            <a:ext cx="98559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EB6829-6BD3-4D0D-88A9-22855E5659C1}"/>
              </a:ext>
            </a:extLst>
          </p:cNvPr>
          <p:cNvSpPr txBox="1"/>
          <p:nvPr/>
        </p:nvSpPr>
        <p:spPr>
          <a:xfrm>
            <a:off x="1071154" y="3320934"/>
            <a:ext cx="24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MARKET CAPITAL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F71AD-0F42-4622-8860-6567E0173C6D}"/>
              </a:ext>
            </a:extLst>
          </p:cNvPr>
          <p:cNvSpPr txBox="1"/>
          <p:nvPr/>
        </p:nvSpPr>
        <p:spPr>
          <a:xfrm>
            <a:off x="1090901" y="4104998"/>
            <a:ext cx="175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 REVENUE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D99DB7-B1AA-4D86-8283-D74373267DB4}"/>
              </a:ext>
            </a:extLst>
          </p:cNvPr>
          <p:cNvSpPr txBox="1"/>
          <p:nvPr/>
        </p:nvSpPr>
        <p:spPr>
          <a:xfrm>
            <a:off x="1090902" y="4940537"/>
            <a:ext cx="169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 EBIT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6C4B8B-EBC8-4D37-AA63-99319B70C39E}"/>
              </a:ext>
            </a:extLst>
          </p:cNvPr>
          <p:cNvSpPr txBox="1"/>
          <p:nvPr/>
        </p:nvSpPr>
        <p:spPr>
          <a:xfrm>
            <a:off x="1090901" y="5675440"/>
            <a:ext cx="1574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CPI</a:t>
            </a:r>
          </a:p>
        </p:txBody>
      </p:sp>
      <p:pic>
        <p:nvPicPr>
          <p:cNvPr id="4098" name="Picture 2" descr="Image result for oil and gas images">
            <a:extLst>
              <a:ext uri="{FF2B5EF4-FFF2-40B4-BE49-F238E27FC236}">
                <a16:creationId xmlns:a16="http://schemas.microsoft.com/office/drawing/2014/main" id="{47B57CD4-615F-4F24-BE87-75FE9D29EA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726" y="2909379"/>
            <a:ext cx="5038559" cy="294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418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27C5-C1DD-4BD5-A7D0-A761E36B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71C83-5FCD-4666-AE3E-1976BC190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 Shiny – Sample Algorithm – Logistic Regression</a:t>
            </a:r>
          </a:p>
          <a:p>
            <a:r>
              <a:rPr lang="en-US" sz="2000" dirty="0"/>
              <a:t>R Console – Sample Algorithm - Timeseries</a:t>
            </a:r>
          </a:p>
        </p:txBody>
      </p:sp>
    </p:spTree>
    <p:extLst>
      <p:ext uri="{BB962C8B-B14F-4D97-AF65-F5344CB8AC3E}">
        <p14:creationId xmlns:p14="http://schemas.microsoft.com/office/powerpoint/2010/main" val="2867332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943F1-5D86-425F-BFBF-6DEF7BEC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502AE-B455-448D-A6C8-B2FE6D594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Few Technical Best Practices</a:t>
            </a:r>
          </a:p>
          <a:p>
            <a:pPr lvl="1"/>
            <a:r>
              <a:rPr lang="en-US" dirty="0"/>
              <a:t>Normalize the numeric data</a:t>
            </a:r>
          </a:p>
          <a:p>
            <a:pPr lvl="1"/>
            <a:r>
              <a:rPr lang="en-US" dirty="0"/>
              <a:t>Stratified Sampling</a:t>
            </a:r>
          </a:p>
          <a:p>
            <a:pPr lvl="1"/>
            <a:r>
              <a:rPr lang="en-US" dirty="0"/>
              <a:t>Cross validation</a:t>
            </a:r>
          </a:p>
          <a:p>
            <a:r>
              <a:rPr lang="en-US" dirty="0"/>
              <a:t>Few Project Management Best Practices</a:t>
            </a:r>
          </a:p>
          <a:p>
            <a:pPr lvl="1"/>
            <a:r>
              <a:rPr lang="en-US" dirty="0"/>
              <a:t>GitHub - https://github.com/IITDPA/StockAnalysis</a:t>
            </a:r>
          </a:p>
          <a:p>
            <a:pPr lvl="1"/>
            <a:r>
              <a:rPr lang="en-US" dirty="0"/>
              <a:t>SourceTree</a:t>
            </a:r>
          </a:p>
          <a:p>
            <a:pPr lvl="1"/>
            <a:r>
              <a:rPr lang="en-US" dirty="0"/>
              <a:t>Asana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78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9FE8-B81A-4EB8-BD97-3FCE30012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A9E09-02BD-480F-B5F8-B428928A5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8944" y="2985880"/>
            <a:ext cx="4775942" cy="1916967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HAPPY INVESTING</a:t>
            </a:r>
          </a:p>
        </p:txBody>
      </p:sp>
      <p:pic>
        <p:nvPicPr>
          <p:cNvPr id="5122" name="Picture 2" descr="Image result for winking emoji">
            <a:extLst>
              <a:ext uri="{FF2B5EF4-FFF2-40B4-BE49-F238E27FC236}">
                <a16:creationId xmlns:a16="http://schemas.microsoft.com/office/drawing/2014/main" id="{382DE815-4705-4770-9E97-1E6C71C35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985880"/>
            <a:ext cx="3206822" cy="237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67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8AC1-D8A1-45EB-B537-D409CABB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49E0B-542D-4237-B2D1-A4F84E227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Aim of the project </a:t>
            </a:r>
            <a:r>
              <a:rPr lang="en-US" dirty="0"/>
              <a:t>: Comprehensively investigate the most influential macro, micro and fundamental factors of stock movements in different sectors namely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Finance</a:t>
            </a:r>
          </a:p>
          <a:p>
            <a:pPr lvl="1"/>
            <a:r>
              <a:rPr lang="en-US" sz="1800" dirty="0"/>
              <a:t>Information Technology</a:t>
            </a:r>
          </a:p>
          <a:p>
            <a:pPr lvl="1"/>
            <a:r>
              <a:rPr lang="en-US" sz="1800" dirty="0"/>
              <a:t>Pharmaceuticals</a:t>
            </a:r>
          </a:p>
          <a:p>
            <a:pPr lvl="1"/>
            <a:r>
              <a:rPr lang="en-US" sz="1800" dirty="0"/>
              <a:t>Energy</a:t>
            </a:r>
          </a:p>
        </p:txBody>
      </p:sp>
    </p:spTree>
    <p:extLst>
      <p:ext uri="{BB962C8B-B14F-4D97-AF65-F5344CB8AC3E}">
        <p14:creationId xmlns:p14="http://schemas.microsoft.com/office/powerpoint/2010/main" val="331534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ADA6-31D1-42E7-A6AC-48FBA01D4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711B1-1D1D-40F5-A13C-988AA12A8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20685"/>
            <a:ext cx="9498636" cy="400812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1900" dirty="0"/>
              <a:t>Project includes 12 companies, 3 under each sector</a:t>
            </a:r>
          </a:p>
          <a:p>
            <a:pPr marL="0" indent="0">
              <a:buNone/>
            </a:pPr>
            <a:r>
              <a:rPr lang="en-US" sz="1900" b="1" dirty="0"/>
              <a:t>	Finance</a:t>
            </a:r>
            <a:r>
              <a:rPr lang="en-US" sz="1900" dirty="0"/>
              <a:t> 								</a:t>
            </a:r>
            <a:r>
              <a:rPr lang="en-US" sz="1900" b="1" dirty="0"/>
              <a:t>Pharmaceuticals</a:t>
            </a:r>
            <a:r>
              <a:rPr lang="en-US" sz="1900" dirty="0"/>
              <a:t> 	</a:t>
            </a:r>
          </a:p>
          <a:p>
            <a:pPr marL="457200" lvl="1" indent="0">
              <a:buNone/>
            </a:pPr>
            <a:r>
              <a:rPr lang="en-US" sz="1900" dirty="0"/>
              <a:t>J.P.Morgan								AbbVie Inc</a:t>
            </a:r>
          </a:p>
          <a:p>
            <a:pPr marL="457200" lvl="1" indent="0">
              <a:buNone/>
            </a:pPr>
            <a:r>
              <a:rPr lang="en-US" sz="1900" dirty="0"/>
              <a:t>Wells Fargo								Bristol-Myers Squibb Co</a:t>
            </a:r>
          </a:p>
          <a:p>
            <a:pPr marL="457200" lvl="1" indent="0">
              <a:buNone/>
            </a:pPr>
            <a:r>
              <a:rPr lang="en-US" sz="1900" dirty="0"/>
              <a:t>Citi Group								Pfizer Inc						 						</a:t>
            </a:r>
          </a:p>
          <a:p>
            <a:pPr marL="0" indent="0">
              <a:buNone/>
            </a:pPr>
            <a:r>
              <a:rPr lang="en-US" sz="1900" b="1" dirty="0"/>
              <a:t>	Information Technology	</a:t>
            </a:r>
            <a:r>
              <a:rPr lang="en-US" sz="1900" dirty="0"/>
              <a:t>				</a:t>
            </a:r>
            <a:r>
              <a:rPr lang="en-US" sz="1900" b="1" dirty="0"/>
              <a:t>Energy </a:t>
            </a:r>
          </a:p>
          <a:p>
            <a:pPr marL="457200" lvl="1" indent="0">
              <a:buNone/>
            </a:pPr>
            <a:r>
              <a:rPr lang="en-US" sz="1900" dirty="0"/>
              <a:t>Apple Inc								Occidental Petroleum Corporation</a:t>
            </a:r>
          </a:p>
          <a:p>
            <a:pPr marL="457200" lvl="1" indent="0">
              <a:buNone/>
            </a:pPr>
            <a:r>
              <a:rPr lang="en-US" sz="1900" dirty="0"/>
              <a:t>Intel	 Corporation					Marathon Oil Corporation</a:t>
            </a:r>
          </a:p>
          <a:p>
            <a:pPr marL="457200" lvl="1" indent="0">
              <a:buNone/>
            </a:pPr>
            <a:r>
              <a:rPr lang="en-US" sz="1900" dirty="0"/>
              <a:t>HP Company							ConocoPhillips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3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A03B-FAC2-4FC1-9B5F-2DCDFBB29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64AE1-1AF1-4C6A-9F40-978DAB41C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900" b="1" dirty="0"/>
              <a:t>Data collection</a:t>
            </a:r>
          </a:p>
          <a:p>
            <a:pPr lvl="1"/>
            <a:r>
              <a:rPr lang="en-US" sz="1900" b="1" dirty="0"/>
              <a:t>Stock prices </a:t>
            </a:r>
            <a:r>
              <a:rPr lang="en-US" sz="1900" dirty="0"/>
              <a:t>for 4 sector companies for 20 </a:t>
            </a:r>
            <a:r>
              <a:rPr lang="en-US" sz="1900" dirty="0" err="1"/>
              <a:t>yrs</a:t>
            </a:r>
            <a:endParaRPr lang="en-US" sz="1900" dirty="0"/>
          </a:p>
          <a:p>
            <a:pPr lvl="2"/>
            <a:r>
              <a:rPr lang="en-US" sz="1900" dirty="0"/>
              <a:t>Open, High, Close </a:t>
            </a:r>
            <a:r>
              <a:rPr lang="en-US" sz="1900" dirty="0" err="1"/>
              <a:t>etc</a:t>
            </a:r>
            <a:endParaRPr lang="en-US" sz="1900" dirty="0"/>
          </a:p>
          <a:p>
            <a:pPr lvl="1"/>
            <a:r>
              <a:rPr lang="en-US" sz="1900" b="1" dirty="0"/>
              <a:t>Micro economic factors, Fundamental factors and macro economic factors</a:t>
            </a:r>
          </a:p>
          <a:p>
            <a:pPr lvl="2"/>
            <a:r>
              <a:rPr lang="en-US" sz="1900" dirty="0"/>
              <a:t>Price to book value</a:t>
            </a:r>
          </a:p>
          <a:p>
            <a:pPr lvl="2"/>
            <a:r>
              <a:rPr lang="en-US" sz="1900" dirty="0"/>
              <a:t>Debt equity ratio</a:t>
            </a:r>
          </a:p>
          <a:p>
            <a:pPr lvl="2"/>
            <a:r>
              <a:rPr lang="en-US" sz="1900" dirty="0"/>
              <a:t>Consumer Price Index (CPI)</a:t>
            </a:r>
          </a:p>
          <a:p>
            <a:pPr lvl="2"/>
            <a:r>
              <a:rPr lang="en-US" sz="1900" dirty="0"/>
              <a:t>Gross domestic product (GDP)</a:t>
            </a:r>
          </a:p>
          <a:p>
            <a:pPr lvl="2"/>
            <a:r>
              <a:rPr lang="en-US" sz="1900" dirty="0"/>
              <a:t>Short term interest rate (ST)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0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F8F5-DB21-4D9E-858A-2F3760581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94B8E-30DC-42AF-B93A-1052287C8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Collect Data</a:t>
            </a:r>
            <a:endParaRPr lang="en-US" dirty="0"/>
          </a:p>
          <a:p>
            <a:pPr lvl="1"/>
            <a:r>
              <a:rPr lang="en-US" sz="1800" dirty="0"/>
              <a:t>Web scraping – Selenium – </a:t>
            </a:r>
            <a:r>
              <a:rPr lang="en-US" sz="1800" dirty="0" err="1"/>
              <a:t>Ycharts</a:t>
            </a:r>
            <a:r>
              <a:rPr lang="en-US" sz="1800" dirty="0"/>
              <a:t> – 20 </a:t>
            </a:r>
            <a:r>
              <a:rPr lang="en-US" sz="1800" dirty="0" err="1"/>
              <a:t>yrs</a:t>
            </a:r>
            <a:endParaRPr lang="en-US" sz="1800" dirty="0"/>
          </a:p>
          <a:p>
            <a:pPr lvl="1"/>
            <a:r>
              <a:rPr lang="en-US" sz="1800" dirty="0"/>
              <a:t>Yahoo finance 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b="1" dirty="0"/>
              <a:t>Daily Vs Monthly Vs Quarterly</a:t>
            </a:r>
          </a:p>
          <a:p>
            <a:pPr lvl="1"/>
            <a:r>
              <a:rPr lang="en-US" sz="1800" dirty="0"/>
              <a:t>Converted monthly values to daily using R code</a:t>
            </a:r>
          </a:p>
          <a:p>
            <a:pPr lvl="1"/>
            <a:r>
              <a:rPr lang="en-US" sz="1800" dirty="0"/>
              <a:t>Converted quarterly values to daily using R code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15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1EE2-720B-4FF5-A848-EF8529E3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87462-170F-4391-819E-2E787AD3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Missing Values</a:t>
            </a:r>
          </a:p>
          <a:p>
            <a:pPr lvl="1"/>
            <a:r>
              <a:rPr lang="en-US" sz="1800" b="1" dirty="0"/>
              <a:t>Recover The Values </a:t>
            </a:r>
            <a:r>
              <a:rPr lang="en-US" sz="1800" dirty="0"/>
              <a:t>- Formula to calculate a factor</a:t>
            </a:r>
          </a:p>
          <a:p>
            <a:pPr lvl="2"/>
            <a:r>
              <a:rPr lang="en-US" sz="1800" dirty="0"/>
              <a:t>P/E Ratio – Price of Stock/Earning Per Share</a:t>
            </a:r>
          </a:p>
          <a:p>
            <a:pPr lvl="2"/>
            <a:r>
              <a:rPr lang="en-US" sz="1800" dirty="0"/>
              <a:t>Return On Invested Capital - Net Income - Dividend / Equity</a:t>
            </a:r>
          </a:p>
          <a:p>
            <a:pPr lvl="1"/>
            <a:endParaRPr lang="en-US" sz="1800" dirty="0"/>
          </a:p>
          <a:p>
            <a:pPr lvl="1"/>
            <a:r>
              <a:rPr lang="en-US" sz="1800" b="1" dirty="0"/>
              <a:t>Listwise Deletion </a:t>
            </a:r>
            <a:r>
              <a:rPr lang="en-US" sz="1800" dirty="0"/>
              <a:t>- Remove missing values</a:t>
            </a:r>
          </a:p>
          <a:p>
            <a:pPr lvl="2"/>
            <a:r>
              <a:rPr lang="en-US" sz="1800" dirty="0"/>
              <a:t>Drop data without substantial loss of statistical power as the number of missing values were very less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31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32A62-A7DC-444E-AD25-BE59BA59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89563-5583-4E0A-A8BA-E72A5B537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Exploratory Data Analysis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Scatter plot</a:t>
            </a:r>
          </a:p>
          <a:p>
            <a:pPr lvl="1"/>
            <a:r>
              <a:rPr lang="en-US" sz="1800" dirty="0"/>
              <a:t>Correlation plot</a:t>
            </a:r>
          </a:p>
          <a:p>
            <a:pPr lvl="1"/>
            <a:r>
              <a:rPr lang="en-US" sz="1800" dirty="0"/>
              <a:t>Seasonality</a:t>
            </a:r>
          </a:p>
          <a:p>
            <a:pPr lvl="1"/>
            <a:r>
              <a:rPr lang="en-US" sz="1800" dirty="0"/>
              <a:t>Stationary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5261E95-0CC4-45A2-83E7-F906EA2D8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606" y="2290087"/>
            <a:ext cx="5646439" cy="436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28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4DBE-104F-422F-BEDC-5B124F508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E370C-BDD7-4AF9-B1D1-E6024C26D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98765"/>
            <a:ext cx="8825659" cy="4415245"/>
          </a:xfrm>
        </p:spPr>
        <p:txBody>
          <a:bodyPr>
            <a:noAutofit/>
          </a:bodyPr>
          <a:lstStyle/>
          <a:p>
            <a:r>
              <a:rPr lang="en-US" b="1" dirty="0"/>
              <a:t>Algorithms</a:t>
            </a:r>
          </a:p>
          <a:p>
            <a:pPr lvl="1"/>
            <a:r>
              <a:rPr lang="en-US" sz="1800" b="1" dirty="0"/>
              <a:t>Timeseries</a:t>
            </a:r>
            <a:r>
              <a:rPr lang="en-US" sz="1800" dirty="0"/>
              <a:t> – Price Prediction</a:t>
            </a:r>
          </a:p>
          <a:p>
            <a:pPr lvl="1"/>
            <a:r>
              <a:rPr lang="en-US" sz="1800" b="1" dirty="0"/>
              <a:t>Regression</a:t>
            </a:r>
            <a:r>
              <a:rPr lang="en-US" sz="1800" dirty="0"/>
              <a:t> – Price Prediction</a:t>
            </a:r>
          </a:p>
          <a:p>
            <a:pPr lvl="2"/>
            <a:r>
              <a:rPr lang="en-US" sz="1800" dirty="0"/>
              <a:t>Linear regression</a:t>
            </a:r>
          </a:p>
          <a:p>
            <a:pPr lvl="2"/>
            <a:r>
              <a:rPr lang="en-US" sz="1800" dirty="0"/>
              <a:t>Gradient Boost</a:t>
            </a:r>
          </a:p>
          <a:p>
            <a:pPr lvl="2"/>
            <a:r>
              <a:rPr lang="en-US" sz="1800" dirty="0"/>
              <a:t>Decision Tree</a:t>
            </a:r>
          </a:p>
          <a:p>
            <a:pPr lvl="1"/>
            <a:r>
              <a:rPr lang="en-US" sz="1800" b="1" dirty="0"/>
              <a:t>Classification</a:t>
            </a:r>
            <a:r>
              <a:rPr lang="en-US" sz="1800" dirty="0"/>
              <a:t> – Trend prediction</a:t>
            </a:r>
          </a:p>
          <a:p>
            <a:pPr lvl="2"/>
            <a:r>
              <a:rPr lang="en-US" sz="1800" dirty="0"/>
              <a:t>Logistic Regression</a:t>
            </a:r>
          </a:p>
          <a:p>
            <a:pPr lvl="2"/>
            <a:r>
              <a:rPr lang="en-US" sz="1800" dirty="0"/>
              <a:t>Naïve Bayes</a:t>
            </a:r>
          </a:p>
          <a:p>
            <a:pPr lvl="2"/>
            <a:r>
              <a:rPr lang="en-US" sz="1800" dirty="0"/>
              <a:t>Random forest</a:t>
            </a:r>
          </a:p>
          <a:p>
            <a:pPr lvl="2"/>
            <a:r>
              <a:rPr lang="en-US" sz="1800" dirty="0"/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421046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63EB2-1029-4F6D-8A26-DB047DD9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01422-27BF-40F3-928B-A968B723C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TIME SERIES ANALYSIS</a:t>
            </a:r>
          </a:p>
          <a:p>
            <a:pPr lvl="1"/>
            <a:r>
              <a:rPr lang="en-US" sz="1800" dirty="0"/>
              <a:t>Plot ACF PACF </a:t>
            </a:r>
          </a:p>
          <a:p>
            <a:pPr lvl="1"/>
            <a:r>
              <a:rPr lang="en-US" sz="1800" dirty="0"/>
              <a:t>Check if Stationary</a:t>
            </a:r>
          </a:p>
          <a:p>
            <a:pPr lvl="1"/>
            <a:r>
              <a:rPr lang="en-US" sz="1800" dirty="0"/>
              <a:t>ARIMA output using </a:t>
            </a:r>
            <a:r>
              <a:rPr lang="en-US" sz="1800" dirty="0" err="1"/>
              <a:t>auto.arima</a:t>
            </a:r>
            <a:r>
              <a:rPr lang="en-US" sz="1800" dirty="0"/>
              <a:t> function</a:t>
            </a:r>
          </a:p>
          <a:p>
            <a:pPr lvl="1"/>
            <a:r>
              <a:rPr lang="en-US" sz="1800" dirty="0"/>
              <a:t>Forecast time series</a:t>
            </a:r>
          </a:p>
        </p:txBody>
      </p:sp>
    </p:spTree>
    <p:extLst>
      <p:ext uri="{BB962C8B-B14F-4D97-AF65-F5344CB8AC3E}">
        <p14:creationId xmlns:p14="http://schemas.microsoft.com/office/powerpoint/2010/main" val="178672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273</TotalTime>
  <Words>465</Words>
  <Application>Microsoft Office PowerPoint</Application>
  <PresentationFormat>Widescreen</PresentationFormat>
  <Paragraphs>131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 Boardroom</vt:lpstr>
      <vt:lpstr>SECTOR ANALYSIS STOCK TREND PREDICTION</vt:lpstr>
      <vt:lpstr>PROBLEM STATEMENT</vt:lpstr>
      <vt:lpstr>PROBLEM STATEMENT</vt:lpstr>
      <vt:lpstr>DATA PREPARATION</vt:lpstr>
      <vt:lpstr>DATA PREPARATION</vt:lpstr>
      <vt:lpstr>DATA PREPARATION</vt:lpstr>
      <vt:lpstr>DATA ANALYSIS</vt:lpstr>
      <vt:lpstr>DATA ANALYSIS</vt:lpstr>
      <vt:lpstr>DATA ANALYSIS</vt:lpstr>
      <vt:lpstr>DATA ANALYSIS</vt:lpstr>
      <vt:lpstr>DATA ANALYSIS</vt:lpstr>
      <vt:lpstr>SECTOR ANALYSIS</vt:lpstr>
      <vt:lpstr>SECTOR ANALYSIS - FINANCE</vt:lpstr>
      <vt:lpstr>SECTOR ANALYSIS - IT</vt:lpstr>
      <vt:lpstr>SECTOR ANALYSIS - PHARMACEUTICAL</vt:lpstr>
      <vt:lpstr>SECTOR ANALYSIS - ENERGY</vt:lpstr>
      <vt:lpstr>DEPLOYMENT</vt:lpstr>
      <vt:lpstr>BEST PRACTICES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SECTOR ANALYSIS STOCK TREND PREDICTION</dc:title>
  <dc:creator>Ayshwarya Sambasivan</dc:creator>
  <cp:lastModifiedBy>Ayshwarya Sambasivan</cp:lastModifiedBy>
  <cp:revision>75</cp:revision>
  <dcterms:created xsi:type="dcterms:W3CDTF">2018-04-26T16:35:16Z</dcterms:created>
  <dcterms:modified xsi:type="dcterms:W3CDTF">2018-04-26T21:08:44Z</dcterms:modified>
</cp:coreProperties>
</file>