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2"/>
  </p:notes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033" autoAdjust="0"/>
  </p:normalViewPr>
  <p:slideViewPr>
    <p:cSldViewPr snapToGrid="0">
      <p:cViewPr varScale="1">
        <p:scale>
          <a:sx n="82" d="100"/>
          <a:sy n="82" d="100"/>
        </p:scale>
        <p:origin x="119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55B-FD13-4AFB-B2FC-53E910599953}" type="datetimeFigureOut">
              <a:rPr lang="en-IN" smtClean="0"/>
              <a:t>24-01-2024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DCEDC-1C29-4026-A869-B4AAAA7AB5CE}" type="slidenum">
              <a:rPr lang="en-IN" smtClean="0"/>
              <a:t>‹#›</a:t>
            </a:fld>
            <a:endParaRPr lang="en-IN"/>
          </a:p>
        </p:txBody>
      </p:sp>
    </p:spTree>
    <p:extLst>
      <p:ext uri="{BB962C8B-B14F-4D97-AF65-F5344CB8AC3E}">
        <p14:creationId xmlns:p14="http://schemas.microsoft.com/office/powerpoint/2010/main" val="269548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9DCEDC-1C29-4026-A869-B4AAAA7AB5CE}" type="slidenum">
              <a:rPr lang="en-IN" smtClean="0"/>
              <a:t>1</a:t>
            </a:fld>
            <a:endParaRPr lang="en-IN"/>
          </a:p>
        </p:txBody>
      </p:sp>
    </p:spTree>
    <p:extLst>
      <p:ext uri="{BB962C8B-B14F-4D97-AF65-F5344CB8AC3E}">
        <p14:creationId xmlns:p14="http://schemas.microsoft.com/office/powerpoint/2010/main" val="2912863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BCBBA6F-2B66-4D1A-83A3-E56AC6686D46}" type="datetime1">
              <a:rPr lang="en-US" smtClean="0"/>
              <a:t>1/24/2024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C8B8A27-DF03-4546-BA93-21C967D57E5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31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434D68-743A-4870-818B-53F85940634E}"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24531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DFF35-1FE4-430D-AC3D-84C9E740A353}"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80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E5966-3076-4920-BE53-DBA65302FB37}"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819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9E670-A519-4074-8173-AC1F3987CA8C}"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99758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46A193-405C-4545-B10C-3AB6837E095F}"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522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82FE4-8634-45E5-8CA9-4E6EE2BD9F7E}"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651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6F165-258F-4415-85F3-BFA2736788B4}"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724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A5DF08-A4E7-4065-89BA-1D0FCA8D7F61}"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13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717F3-41D9-42C3-8828-2F8F56B3070C}"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84227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6373E-0D89-43BD-88A5-36E3FFC49416}"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91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827FF-8CEB-413B-84C5-CAF7DBE174F7}"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6111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88E13-E4D1-4D96-AADC-EF8919F06421}" type="datetime1">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362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6DC21-547F-40C8-AEB8-6058EE5E579D}" type="datetime1">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5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E9C12-DCCC-4669-A80A-3B301A7AE01B}" type="datetime1">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884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19C7B-1D32-449B-B59B-1A4FB5BC7661}"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71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FC166D-0CCB-458B-B005-3D9DE5B7A382}"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62421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3C9507-F5E4-40F2-9733-706C1A46AE10}" type="datetime1">
              <a:rPr lang="en-US" smtClean="0"/>
              <a:t>1/24/2024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33953613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jackdaoud/marketing-dat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21A9CB9-F531-48D3-A506-95FE2534D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8FD39BF5-DFD4-40A5-8009-2EA1391AB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691" y="494556"/>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a:scene3d>
            <a:camera prst="orthographicFront"/>
            <a:lightRig rig="twoPt" dir="t"/>
          </a:scene3d>
          <a:sp3d>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11BA3D-6867-495B-BDC5-687F36767598}"/>
              </a:ext>
            </a:extLst>
          </p:cNvPr>
          <p:cNvPicPr>
            <a:picLocks noChangeAspect="1"/>
          </p:cNvPicPr>
          <p:nvPr/>
        </p:nvPicPr>
        <p:blipFill rotWithShape="1">
          <a:blip r:embed="rId4">
            <a:alphaModFix amt="35000"/>
          </a:blip>
          <a:srcRect t="32087" r="1" b="2413"/>
          <a:stretch/>
        </p:blipFill>
        <p:spPr>
          <a:xfrm>
            <a:off x="480691" y="487352"/>
            <a:ext cx="11227442" cy="5883296"/>
          </a:xfrm>
          <a:prstGeom prst="rect">
            <a:avLst/>
          </a:prstGeom>
        </p:spPr>
      </p:pic>
      <p:grpSp>
        <p:nvGrpSpPr>
          <p:cNvPr id="13" name="Group 12">
            <a:extLst>
              <a:ext uri="{FF2B5EF4-FFF2-40B4-BE49-F238E27FC236}">
                <a16:creationId xmlns:a16="http://schemas.microsoft.com/office/drawing/2014/main" id="{3A0F723F-8F96-43F7-9D99-0D837624E1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020" y="577316"/>
            <a:ext cx="11056826" cy="5728876"/>
            <a:chOff x="574020" y="519524"/>
            <a:chExt cx="11056826" cy="5728876"/>
          </a:xfrm>
        </p:grpSpPr>
        <p:grpSp>
          <p:nvGrpSpPr>
            <p:cNvPr id="14" name="Group 13">
              <a:extLst>
                <a:ext uri="{FF2B5EF4-FFF2-40B4-BE49-F238E27FC236}">
                  <a16:creationId xmlns:a16="http://schemas.microsoft.com/office/drawing/2014/main" id="{F1B4D856-F364-4DDD-BC91-4D024A8252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75937" y="519524"/>
              <a:ext cx="246888" cy="246888"/>
              <a:chOff x="582041" y="6001512"/>
              <a:chExt cx="246888" cy="246888"/>
            </a:xfrm>
          </p:grpSpPr>
          <p:sp useBgFill="1">
            <p:nvSpPr>
              <p:cNvPr id="8" name="Oval 23">
                <a:extLst>
                  <a:ext uri="{FF2B5EF4-FFF2-40B4-BE49-F238E27FC236}">
                    <a16:creationId xmlns:a16="http://schemas.microsoft.com/office/drawing/2014/main" id="{72F1CBC0-365A-4E91-A63B-B7599EDED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2300" y="6049879"/>
                <a:ext cx="155448" cy="155448"/>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nut 38">
                <a:extLst>
                  <a:ext uri="{FF2B5EF4-FFF2-40B4-BE49-F238E27FC236}">
                    <a16:creationId xmlns:a16="http://schemas.microsoft.com/office/drawing/2014/main" id="{BE55A32E-C79F-4FD7-8BA4-7F3613D7B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041"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B22DCA41-FD40-45D5-A909-60754B5804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83958" y="6001512"/>
              <a:ext cx="246888" cy="246888"/>
              <a:chOff x="590062" y="6001512"/>
              <a:chExt cx="246888" cy="246888"/>
            </a:xfrm>
          </p:grpSpPr>
          <p:sp useBgFill="1">
            <p:nvSpPr>
              <p:cNvPr id="12" name="Oval 21">
                <a:extLst>
                  <a:ext uri="{FF2B5EF4-FFF2-40B4-BE49-F238E27FC236}">
                    <a16:creationId xmlns:a16="http://schemas.microsoft.com/office/drawing/2014/main" id="{03F3D55A-B20B-496C-B8DC-9E0C593E9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342" y="6057900"/>
                <a:ext cx="139700" cy="139700"/>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nut 36">
                <a:extLst>
                  <a:ext uri="{FF2B5EF4-FFF2-40B4-BE49-F238E27FC236}">
                    <a16:creationId xmlns:a16="http://schemas.microsoft.com/office/drawing/2014/main" id="{60221C8D-9A7A-4F34-AEE0-CF6BE6A4F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062"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a:extLst>
                <a:ext uri="{FF2B5EF4-FFF2-40B4-BE49-F238E27FC236}">
                  <a16:creationId xmlns:a16="http://schemas.microsoft.com/office/drawing/2014/main" id="{B7419ED5-1433-4FFB-A272-D18229B04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4020" y="519524"/>
              <a:ext cx="246888" cy="246888"/>
              <a:chOff x="574020" y="6001512"/>
              <a:chExt cx="246888" cy="246888"/>
            </a:xfrm>
          </p:grpSpPr>
          <p:sp useBgFill="1">
            <p:nvSpPr>
              <p:cNvPr id="29" name="Oval 19">
                <a:extLst>
                  <a:ext uri="{FF2B5EF4-FFF2-40B4-BE49-F238E27FC236}">
                    <a16:creationId xmlns:a16="http://schemas.microsoft.com/office/drawing/2014/main" id="{8CBEE95B-136E-45DC-90DC-5E7C76EB4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2300" y="6057900"/>
                <a:ext cx="146304" cy="146304"/>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nut 34">
                <a:extLst>
                  <a:ext uri="{FF2B5EF4-FFF2-40B4-BE49-F238E27FC236}">
                    <a16:creationId xmlns:a16="http://schemas.microsoft.com/office/drawing/2014/main" id="{7A142A39-09DE-427E-98BE-AB81BBA21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4020"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C6260297-94CB-4B81-B325-16CE9D23D5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4020" y="6001512"/>
              <a:ext cx="246888" cy="246888"/>
              <a:chOff x="574020" y="6001512"/>
              <a:chExt cx="246888" cy="246888"/>
            </a:xfrm>
          </p:grpSpPr>
          <p:sp useBgFill="1">
            <p:nvSpPr>
              <p:cNvPr id="31" name="Oval 17">
                <a:extLst>
                  <a:ext uri="{FF2B5EF4-FFF2-40B4-BE49-F238E27FC236}">
                    <a16:creationId xmlns:a16="http://schemas.microsoft.com/office/drawing/2014/main" id="{2CFE29B2-BBC3-4B31-9C8A-D8378E5C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2300" y="6057900"/>
                <a:ext cx="139700" cy="139700"/>
              </a:xfrm>
              <a:prstGeom prst="ellipse">
                <a:avLst/>
              </a:prstGeom>
              <a:ln>
                <a:noFill/>
              </a:ln>
              <a:effectLst>
                <a:innerShdw blurRad="50800">
                  <a:schemeClr val="tx1">
                    <a:alpha val="6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nut 32">
                <a:extLst>
                  <a:ext uri="{FF2B5EF4-FFF2-40B4-BE49-F238E27FC236}">
                    <a16:creationId xmlns:a16="http://schemas.microsoft.com/office/drawing/2014/main" id="{9A38BB73-EDDD-49D1-A06C-2B793E000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4020" y="6001512"/>
                <a:ext cx="246888" cy="246888"/>
              </a:xfrm>
              <a:prstGeom prst="donut">
                <a:avLst>
                  <a:gd name="adj" fmla="val 26304"/>
                </a:avLst>
              </a:prstGeom>
              <a:gradFill>
                <a:gsLst>
                  <a:gs pos="20000">
                    <a:srgbClr val="949494"/>
                  </a:gs>
                  <a:gs pos="30000">
                    <a:srgbClr val="B2B2B2"/>
                  </a:gs>
                  <a:gs pos="51000">
                    <a:srgbClr val="E0DEDE">
                      <a:lumMod val="92000"/>
                    </a:srgbClr>
                  </a:gs>
                  <a:gs pos="8000">
                    <a:schemeClr val="bg1">
                      <a:lumMod val="41000"/>
                      <a:lumOff val="59000"/>
                    </a:schemeClr>
                  </a:gs>
                  <a:gs pos="89000">
                    <a:srgbClr val="7A7A7A"/>
                  </a:gs>
                </a:gsLst>
                <a:lin ang="3600000" scaled="0"/>
              </a:gradFill>
              <a:ln>
                <a:noFill/>
              </a:ln>
              <a:effectLst>
                <a:outerShdw blurRad="63500" sx="101000" sy="101000" algn="ctr" rotWithShape="0">
                  <a:prstClr val="black">
                    <a:alpha val="48000"/>
                  </a:prstClr>
                </a:outerShdw>
              </a:effectLst>
              <a:scene3d>
                <a:camera prst="orthographicFront"/>
                <a:lightRig rig="threePt" dir="t">
                  <a:rot lat="0" lon="0" rev="21360000"/>
                </a:lightRig>
              </a:scene3d>
              <a:sp3d>
                <a:bevelT w="19050" h="31750"/>
                <a:contourClr>
                  <a:srgbClr val="F1F1F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 name="Title 1">
            <a:extLst>
              <a:ext uri="{FF2B5EF4-FFF2-40B4-BE49-F238E27FC236}">
                <a16:creationId xmlns:a16="http://schemas.microsoft.com/office/drawing/2014/main" id="{A037141B-ED26-40FD-9148-655E295FAD9F}"/>
              </a:ext>
            </a:extLst>
          </p:cNvPr>
          <p:cNvSpPr>
            <a:spLocks noGrp="1"/>
          </p:cNvSpPr>
          <p:nvPr>
            <p:ph type="ctrTitle"/>
          </p:nvPr>
        </p:nvSpPr>
        <p:spPr>
          <a:xfrm>
            <a:off x="3422451" y="3274470"/>
            <a:ext cx="4705349" cy="1779418"/>
          </a:xfrm>
        </p:spPr>
        <p:txBody>
          <a:bodyPr>
            <a:normAutofit fontScale="90000"/>
          </a:bodyPr>
          <a:lstStyle/>
          <a:p>
            <a:pPr>
              <a:lnSpc>
                <a:spcPct val="90000"/>
              </a:lnSpc>
            </a:pP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GEETU KANOUJIA</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DATA  ANALYSTS</a:t>
            </a:r>
            <a:br>
              <a:rPr lang="en-US" sz="2000" b="1"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B0CCD9E-7C5D-4638-8281-BAC26AF92FDC}"/>
              </a:ext>
            </a:extLst>
          </p:cNvPr>
          <p:cNvSpPr>
            <a:spLocks noGrp="1"/>
          </p:cNvSpPr>
          <p:nvPr>
            <p:ph type="subTitle" idx="1"/>
          </p:nvPr>
        </p:nvSpPr>
        <p:spPr>
          <a:xfrm>
            <a:off x="1460083" y="1490792"/>
            <a:ext cx="8948200" cy="1677151"/>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Capstone Project</a:t>
            </a:r>
          </a:p>
          <a:p>
            <a:r>
              <a:rPr lang="en-US" sz="3600" b="1" dirty="0">
                <a:solidFill>
                  <a:schemeClr val="bg1"/>
                </a:solidFill>
                <a:latin typeface="Times New Roman" panose="02020603050405020304" pitchFamily="18" charset="0"/>
                <a:cs typeface="Times New Roman" panose="02020603050405020304" pitchFamily="18" charset="0"/>
              </a:rPr>
              <a:t>Marketing Analytics</a:t>
            </a:r>
            <a:endParaRPr lang="en-IN" b="1" dirty="0">
              <a:solidFill>
                <a:schemeClr val="bg1"/>
              </a:solidFill>
              <a:latin typeface="Times New Roman" panose="02020603050405020304" pitchFamily="18" charset="0"/>
              <a:cs typeface="Times New Roman" panose="02020603050405020304" pitchFamily="18" charset="0"/>
            </a:endParaRPr>
          </a:p>
        </p:txBody>
      </p:sp>
      <p:cxnSp>
        <p:nvCxnSpPr>
          <p:cNvPr id="33" name="Straight Connector 26">
            <a:extLst>
              <a:ext uri="{FF2B5EF4-FFF2-40B4-BE49-F238E27FC236}">
                <a16:creationId xmlns:a16="http://schemas.microsoft.com/office/drawing/2014/main" id="{9135029A-5B59-4B80-8F56-B7BB132D67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70123" y="3594428"/>
            <a:ext cx="813816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Slide Number Placeholder 4">
            <a:extLst>
              <a:ext uri="{FF2B5EF4-FFF2-40B4-BE49-F238E27FC236}">
                <a16:creationId xmlns:a16="http://schemas.microsoft.com/office/drawing/2014/main" id="{2AE5E641-37DE-4BAF-AECA-19CE473B245C}"/>
              </a:ext>
            </a:extLst>
          </p:cNvPr>
          <p:cNvSpPr>
            <a:spLocks noGrp="1"/>
          </p:cNvSpPr>
          <p:nvPr>
            <p:ph type="sldNum" sz="quarter" idx="12"/>
          </p:nvPr>
        </p:nvSpPr>
        <p:spPr/>
        <p:txBody>
          <a:bodyPr/>
          <a:lstStyle/>
          <a:p>
            <a:fld id="{4C8B8A27-DF03-4546-BA93-21C967D57E5C}" type="slidenum">
              <a:rPr lang="en-US" smtClean="0"/>
              <a:t>1</a:t>
            </a:fld>
            <a:endParaRPr lang="en-US"/>
          </a:p>
        </p:txBody>
      </p:sp>
    </p:spTree>
    <p:extLst>
      <p:ext uri="{BB962C8B-B14F-4D97-AF65-F5344CB8AC3E}">
        <p14:creationId xmlns:p14="http://schemas.microsoft.com/office/powerpoint/2010/main" val="415022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3B1553-1636-4954-B3CD-10A4DE0CAB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9" name="Straight Connector 8">
            <a:extLst>
              <a:ext uri="{FF2B5EF4-FFF2-40B4-BE49-F238E27FC236}">
                <a16:creationId xmlns:a16="http://schemas.microsoft.com/office/drawing/2014/main" id="{6D4B4DFC-38BA-4C07-8028-8FA8327DD1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1" name="Rectangle 10">
            <a:extLst>
              <a:ext uri="{FF2B5EF4-FFF2-40B4-BE49-F238E27FC236}">
                <a16:creationId xmlns:a16="http://schemas.microsoft.com/office/drawing/2014/main" id="{7E3F2784-92E5-48AF-8AA7-DA101BE3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C48685-54C0-406B-BCC6-CD5287724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duotone>
                <a:schemeClr val="bg2">
                  <a:shade val="45000"/>
                  <a:satMod val="135000"/>
                </a:schemeClr>
                <a:prstClr val="white"/>
              </a:duotone>
            </a:blip>
            <a:srcRect/>
            <a:tile tx="0" ty="0" sx="90000" sy="100000" flip="none" algn="ctr"/>
          </a:blipFill>
          <a:ln>
            <a:noFill/>
          </a:ln>
          <a:effectLst>
            <a:outerShdw blurRad="114300" dist="139700" dir="3000000" sx="98000" sy="98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C75C6BE-53DB-4F99-A08A-0A1955648CAB}"/>
              </a:ext>
            </a:extLst>
          </p:cNvPr>
          <p:cNvSpPr txBox="1"/>
          <p:nvPr/>
        </p:nvSpPr>
        <p:spPr>
          <a:xfrm>
            <a:off x="2698861" y="1871131"/>
            <a:ext cx="6815669" cy="2349721"/>
          </a:xfrm>
          <a:prstGeom prst="rect">
            <a:avLst/>
          </a:prstGeom>
        </p:spPr>
        <p:txBody>
          <a:bodyPr vert="horz" lIns="91440" tIns="45720" rIns="91440" bIns="45720" rtlCol="0" anchor="ctr">
            <a:normAutofit/>
          </a:bodyPr>
          <a:lstStyle/>
          <a:p>
            <a:pPr algn="ctr">
              <a:spcBef>
                <a:spcPct val="0"/>
              </a:spcBef>
              <a:spcAft>
                <a:spcPts val="600"/>
              </a:spcAft>
            </a:pPr>
            <a:r>
              <a:rPr lang="en-US" sz="4400">
                <a:ln w="3175" cmpd="sng">
                  <a:noFill/>
                </a:ln>
                <a:solidFill>
                  <a:srgbClr val="212121"/>
                </a:solidFill>
                <a:latin typeface="+mj-lt"/>
                <a:ea typeface="+mj-ea"/>
                <a:cs typeface="+mj-cs"/>
              </a:rPr>
              <a:t>Thank you</a:t>
            </a:r>
          </a:p>
        </p:txBody>
      </p:sp>
      <p:cxnSp>
        <p:nvCxnSpPr>
          <p:cNvPr id="15" name="Straight Connector 14">
            <a:extLst>
              <a:ext uri="{FF2B5EF4-FFF2-40B4-BE49-F238E27FC236}">
                <a16:creationId xmlns:a16="http://schemas.microsoft.com/office/drawing/2014/main" id="{DE9E818D-F990-490E-9599-A842EBC9B0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0895" y="4280121"/>
            <a:ext cx="1371600" cy="0"/>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12A660FE-0EE3-4859-8392-81064469E542}"/>
              </a:ext>
            </a:extLst>
          </p:cNvPr>
          <p:cNvSpPr>
            <a:spLocks noGrp="1"/>
          </p:cNvSpPr>
          <p:nvPr>
            <p:ph type="sldNum" sz="quarter" idx="12"/>
          </p:nvPr>
        </p:nvSpPr>
        <p:spPr/>
        <p:txBody>
          <a:bodyPr/>
          <a:lstStyle/>
          <a:p>
            <a:fld id="{4C8B8A27-DF03-4546-BA93-21C967D57E5C}" type="slidenum">
              <a:rPr lang="en-US" smtClean="0"/>
              <a:t>10</a:t>
            </a:fld>
            <a:endParaRPr lang="en-US"/>
          </a:p>
        </p:txBody>
      </p:sp>
    </p:spTree>
    <p:extLst>
      <p:ext uri="{BB962C8B-B14F-4D97-AF65-F5344CB8AC3E}">
        <p14:creationId xmlns:p14="http://schemas.microsoft.com/office/powerpoint/2010/main" val="271019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7635A-1E88-4C53-B33C-88ED2E990491}"/>
              </a:ext>
            </a:extLst>
          </p:cNvPr>
          <p:cNvSpPr txBox="1"/>
          <p:nvPr/>
        </p:nvSpPr>
        <p:spPr>
          <a:xfrm>
            <a:off x="3390900" y="819150"/>
            <a:ext cx="428625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MARKETING ANALYTICS</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5918ED-FFB6-49CC-A38D-07AA23FCB4B8}"/>
              </a:ext>
            </a:extLst>
          </p:cNvPr>
          <p:cNvSpPr txBox="1"/>
          <p:nvPr/>
        </p:nvSpPr>
        <p:spPr>
          <a:xfrm>
            <a:off x="713265" y="1632382"/>
            <a:ext cx="10134600" cy="4816703"/>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Marketing analytics is method and set of technologies that help in understanding, managing and analyzing the raw data into  meaningful insight to gain profit and maximize return on investment.</a:t>
            </a:r>
          </a:p>
          <a:p>
            <a:endParaRPr lang="en-US"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Our dataset is </a:t>
            </a:r>
            <a:r>
              <a:rPr lang="en-IN" sz="1700" u="sng"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Marketing Analytics | Kaggle</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which is Related to a company’s sale of different products and product campaign whose Author is Jack Daoud who is the Specialist in Data Integration at Elevation Education, Boston, US. </a:t>
            </a:r>
          </a:p>
          <a:p>
            <a:pPr marL="285750" indent="-285750">
              <a:buFont typeface="Arial" panose="020B0604020202020204" pitchFamily="34" charset="0"/>
              <a:buChar char="•"/>
            </a:pPr>
            <a:endParaRPr lang="en-US" sz="17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Our dataset has total 2240 observation and 28 variables. This dataset give information about the spending of customer on different products, their personal information, their purchasing behavior and complaints of eight different countries.</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It also provide information about different campaign arranged by company and customer acceptance about theses campaign.</a:t>
            </a:r>
          </a:p>
          <a:p>
            <a:pPr marL="285750" indent="-285750">
              <a:buFont typeface="Arial" panose="020B0604020202020204" pitchFamily="34" charset="0"/>
              <a:buChar char="•"/>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dirty="0">
                <a:latin typeface="Times New Roman" panose="02020603050405020304" pitchFamily="18" charset="0"/>
                <a:ea typeface="Times New Roman" panose="02020603050405020304" pitchFamily="18" charset="0"/>
                <a:cs typeface="Times New Roman" panose="02020603050405020304" pitchFamily="18" charset="0"/>
              </a:rPr>
              <a:t>We have 24 numerical and four categorical variable.</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Data </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is about a company data that mainly want to know about how impactful their marketing strategies were? what is the response of different types of customers regarding these strategies? were they engaged or not? What type of purchasing they prefer? And so on. Table in the following slide shed light on dataset--</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Slide Number Placeholder 1">
            <a:extLst>
              <a:ext uri="{FF2B5EF4-FFF2-40B4-BE49-F238E27FC236}">
                <a16:creationId xmlns:a16="http://schemas.microsoft.com/office/drawing/2014/main" id="{09BADCD8-951E-4D5B-B685-70B6DBD54879}"/>
              </a:ext>
            </a:extLst>
          </p:cNvPr>
          <p:cNvSpPr>
            <a:spLocks noGrp="1"/>
          </p:cNvSpPr>
          <p:nvPr>
            <p:ph type="sldNum" sz="quarter" idx="12"/>
          </p:nvPr>
        </p:nvSpPr>
        <p:spPr/>
        <p:txBody>
          <a:bodyPr/>
          <a:lstStyle/>
          <a:p>
            <a:fld id="{4C8B8A27-DF03-4546-BA93-21C967D57E5C}" type="slidenum">
              <a:rPr lang="en-US" smtClean="0"/>
              <a:t>2</a:t>
            </a:fld>
            <a:endParaRPr lang="en-US"/>
          </a:p>
        </p:txBody>
      </p:sp>
    </p:spTree>
    <p:extLst>
      <p:ext uri="{BB962C8B-B14F-4D97-AF65-F5344CB8AC3E}">
        <p14:creationId xmlns:p14="http://schemas.microsoft.com/office/powerpoint/2010/main" val="107620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CF8CAF-4E6D-4105-8E96-E439D83AAC00}"/>
              </a:ext>
            </a:extLst>
          </p:cNvPr>
          <p:cNvSpPr txBox="1"/>
          <p:nvPr/>
        </p:nvSpPr>
        <p:spPr>
          <a:xfrm>
            <a:off x="1148495" y="5353494"/>
            <a:ext cx="9905999" cy="713860"/>
          </a:xfrm>
          <a:prstGeom prst="rect">
            <a:avLst/>
          </a:prstGeom>
        </p:spPr>
        <p:txBody>
          <a:bodyPr vert="horz" lIns="91440" tIns="45720" rIns="91440" bIns="45720" rtlCol="0" anchor="ctr">
            <a:normAutofit/>
          </a:bodyPr>
          <a:lstStyle/>
          <a:p>
            <a:pPr algn="ctr">
              <a:spcBef>
                <a:spcPct val="0"/>
              </a:spcBef>
              <a:spcAft>
                <a:spcPts val="600"/>
              </a:spcAft>
            </a:pPr>
            <a:r>
              <a:rPr lang="en-US" sz="4000">
                <a:solidFill>
                  <a:schemeClr val="tx2"/>
                </a:solidFill>
                <a:latin typeface="+mj-lt"/>
                <a:ea typeface="+mj-ea"/>
                <a:cs typeface="+mj-cs"/>
              </a:rPr>
              <a:t>.</a:t>
            </a:r>
          </a:p>
        </p:txBody>
      </p:sp>
      <p:graphicFrame>
        <p:nvGraphicFramePr>
          <p:cNvPr id="3" name="Table 3">
            <a:extLst>
              <a:ext uri="{FF2B5EF4-FFF2-40B4-BE49-F238E27FC236}">
                <a16:creationId xmlns:a16="http://schemas.microsoft.com/office/drawing/2014/main" id="{F678C572-42E1-4E9D-B8FA-99063ECB1D53}"/>
              </a:ext>
            </a:extLst>
          </p:cNvPr>
          <p:cNvGraphicFramePr>
            <a:graphicFrameLocks noGrp="1"/>
          </p:cNvGraphicFramePr>
          <p:nvPr>
            <p:extLst>
              <p:ext uri="{D42A27DB-BD31-4B8C-83A1-F6EECF244321}">
                <p14:modId xmlns:p14="http://schemas.microsoft.com/office/powerpoint/2010/main" val="2355890031"/>
              </p:ext>
            </p:extLst>
          </p:nvPr>
        </p:nvGraphicFramePr>
        <p:xfrm>
          <a:off x="432046" y="500353"/>
          <a:ext cx="11327908" cy="6198546"/>
        </p:xfrm>
        <a:graphic>
          <a:graphicData uri="http://schemas.openxmlformats.org/drawingml/2006/table">
            <a:tbl>
              <a:tblPr firstRow="1" bandRow="1">
                <a:tableStyleId>{5C22544A-7EE6-4342-B048-85BDC9FD1C3A}</a:tableStyleId>
              </a:tblPr>
              <a:tblGrid>
                <a:gridCol w="1074200">
                  <a:extLst>
                    <a:ext uri="{9D8B030D-6E8A-4147-A177-3AD203B41FA5}">
                      <a16:colId xmlns:a16="http://schemas.microsoft.com/office/drawing/2014/main" val="2962686370"/>
                    </a:ext>
                  </a:extLst>
                </a:gridCol>
                <a:gridCol w="1252252">
                  <a:extLst>
                    <a:ext uri="{9D8B030D-6E8A-4147-A177-3AD203B41FA5}">
                      <a16:colId xmlns:a16="http://schemas.microsoft.com/office/drawing/2014/main" val="3379257387"/>
                    </a:ext>
                  </a:extLst>
                </a:gridCol>
                <a:gridCol w="761445">
                  <a:extLst>
                    <a:ext uri="{9D8B030D-6E8A-4147-A177-3AD203B41FA5}">
                      <a16:colId xmlns:a16="http://schemas.microsoft.com/office/drawing/2014/main" val="1314788258"/>
                    </a:ext>
                  </a:extLst>
                </a:gridCol>
                <a:gridCol w="1608686">
                  <a:extLst>
                    <a:ext uri="{9D8B030D-6E8A-4147-A177-3AD203B41FA5}">
                      <a16:colId xmlns:a16="http://schemas.microsoft.com/office/drawing/2014/main" val="665993330"/>
                    </a:ext>
                  </a:extLst>
                </a:gridCol>
                <a:gridCol w="1215947">
                  <a:extLst>
                    <a:ext uri="{9D8B030D-6E8A-4147-A177-3AD203B41FA5}">
                      <a16:colId xmlns:a16="http://schemas.microsoft.com/office/drawing/2014/main" val="3832489132"/>
                    </a:ext>
                  </a:extLst>
                </a:gridCol>
                <a:gridCol w="1957442">
                  <a:extLst>
                    <a:ext uri="{9D8B030D-6E8A-4147-A177-3AD203B41FA5}">
                      <a16:colId xmlns:a16="http://schemas.microsoft.com/office/drawing/2014/main" val="2093998572"/>
                    </a:ext>
                  </a:extLst>
                </a:gridCol>
                <a:gridCol w="1229641">
                  <a:extLst>
                    <a:ext uri="{9D8B030D-6E8A-4147-A177-3AD203B41FA5}">
                      <a16:colId xmlns:a16="http://schemas.microsoft.com/office/drawing/2014/main" val="3476499367"/>
                    </a:ext>
                  </a:extLst>
                </a:gridCol>
                <a:gridCol w="2228295">
                  <a:extLst>
                    <a:ext uri="{9D8B030D-6E8A-4147-A177-3AD203B41FA5}">
                      <a16:colId xmlns:a16="http://schemas.microsoft.com/office/drawing/2014/main" val="1552360141"/>
                    </a:ext>
                  </a:extLst>
                </a:gridCol>
              </a:tblGrid>
              <a:tr h="539445">
                <a:tc>
                  <a:txBody>
                    <a:bodyPr/>
                    <a:lstStyle/>
                    <a:p>
                      <a:pPr algn="l"/>
                      <a:r>
                        <a:rPr lang="en-US" sz="1100" dirty="0"/>
                        <a:t>Column</a:t>
                      </a:r>
                    </a:p>
                    <a:p>
                      <a:pPr algn="l"/>
                      <a:r>
                        <a:rPr lang="en-US" sz="1100" dirty="0"/>
                        <a:t>Name</a:t>
                      </a:r>
                      <a:endParaRPr lang="en-IN" sz="1100" dirty="0">
                        <a:latin typeface="Times New Roman" panose="02020603050405020304" pitchFamily="18" charset="0"/>
                        <a:cs typeface="Times New Roman" panose="02020603050405020304" pitchFamily="18" charset="0"/>
                      </a:endParaRPr>
                    </a:p>
                  </a:txBody>
                  <a:tcPr marL="52245" marR="52245" marT="26123" marB="2612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lang="en-US" sz="1100"/>
                        <a:t>Explanation</a:t>
                      </a:r>
                      <a:endParaRPr lang="en-IN" sz="1100">
                        <a:latin typeface="Times New Roman" panose="02020603050405020304" pitchFamily="18" charset="0"/>
                        <a:cs typeface="Times New Roman" panose="02020603050405020304" pitchFamily="18" charset="0"/>
                      </a:endParaRPr>
                    </a:p>
                  </a:txBody>
                  <a:tcPr marL="52245" marR="52245" marT="26123" marB="26123">
                    <a:lnT w="12700" cap="flat" cmpd="sng" algn="ctr">
                      <a:solidFill>
                        <a:schemeClr val="tx1"/>
                      </a:solidFill>
                      <a:prstDash val="solid"/>
                      <a:round/>
                      <a:headEnd type="none" w="med" len="med"/>
                      <a:tailEnd type="none" w="med" len="med"/>
                    </a:lnT>
                  </a:tcPr>
                </a:tc>
                <a:tc>
                  <a:txBody>
                    <a:bodyPr/>
                    <a:lstStyle/>
                    <a:p>
                      <a:pPr algn="l"/>
                      <a:r>
                        <a:rPr lang="en-US" sz="1100" dirty="0"/>
                        <a:t>Column</a:t>
                      </a:r>
                    </a:p>
                    <a:p>
                      <a:pPr algn="l"/>
                      <a:r>
                        <a:rPr lang="en-US" sz="1100" dirty="0"/>
                        <a:t>Name</a:t>
                      </a:r>
                      <a:endParaRPr lang="en-IN" sz="1100" dirty="0">
                        <a:latin typeface="Times New Roman" panose="02020603050405020304" pitchFamily="18" charset="0"/>
                        <a:cs typeface="Times New Roman" panose="02020603050405020304" pitchFamily="18" charset="0"/>
                      </a:endParaRPr>
                    </a:p>
                  </a:txBody>
                  <a:tcPr marL="52245" marR="52245" marT="26123" marB="26123">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Explanation</a:t>
                      </a:r>
                      <a:endParaRPr lang="en-IN" sz="1100"/>
                    </a:p>
                    <a:p>
                      <a:pPr algn="l"/>
                      <a:endParaRPr lang="en-IN" sz="1100">
                        <a:latin typeface="Times New Roman" panose="02020603050405020304" pitchFamily="18" charset="0"/>
                        <a:cs typeface="Times New Roman" panose="02020603050405020304" pitchFamily="18" charset="0"/>
                      </a:endParaRPr>
                    </a:p>
                  </a:txBody>
                  <a:tcPr marL="52245" marR="52245" marT="26123" marB="26123">
                    <a:lnT w="12700" cap="flat" cmpd="sng" algn="ctr">
                      <a:solidFill>
                        <a:schemeClr val="tx1"/>
                      </a:solidFill>
                      <a:prstDash val="solid"/>
                      <a:round/>
                      <a:headEnd type="none" w="med" len="med"/>
                      <a:tailEnd type="none" w="med" len="med"/>
                    </a:lnT>
                  </a:tcPr>
                </a:tc>
                <a:tc>
                  <a:txBody>
                    <a:bodyPr/>
                    <a:lstStyle/>
                    <a:p>
                      <a:pPr algn="l"/>
                      <a:r>
                        <a:rPr lang="en-US" sz="1100" dirty="0"/>
                        <a:t>Column</a:t>
                      </a:r>
                    </a:p>
                    <a:p>
                      <a:pPr algn="l"/>
                      <a:r>
                        <a:rPr lang="en-US" sz="1100" dirty="0"/>
                        <a:t>Name</a:t>
                      </a:r>
                      <a:endParaRPr lang="en-IN" sz="1100" dirty="0">
                        <a:latin typeface="Times New Roman" panose="02020603050405020304" pitchFamily="18" charset="0"/>
                        <a:cs typeface="Times New Roman" panose="02020603050405020304" pitchFamily="18" charset="0"/>
                      </a:endParaRPr>
                    </a:p>
                  </a:txBody>
                  <a:tcPr marL="52245" marR="52245" marT="26123" marB="26123">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Explanation</a:t>
                      </a:r>
                      <a:endParaRPr lang="en-IN" sz="1100"/>
                    </a:p>
                    <a:p>
                      <a:pPr algn="l"/>
                      <a:endParaRPr lang="en-IN" sz="1100">
                        <a:latin typeface="Times New Roman" panose="02020603050405020304" pitchFamily="18" charset="0"/>
                        <a:cs typeface="Times New Roman" panose="02020603050405020304" pitchFamily="18" charset="0"/>
                      </a:endParaRPr>
                    </a:p>
                  </a:txBody>
                  <a:tcPr marL="52245" marR="52245" marT="26123" marB="26123">
                    <a:lnT w="12700" cap="flat" cmpd="sng" algn="ctr">
                      <a:solidFill>
                        <a:schemeClr val="tx1"/>
                      </a:solidFill>
                      <a:prstDash val="solid"/>
                      <a:round/>
                      <a:headEnd type="none" w="med" len="med"/>
                      <a:tailEnd type="none" w="med" len="med"/>
                    </a:lnT>
                  </a:tcPr>
                </a:tc>
                <a:tc>
                  <a:txBody>
                    <a:bodyPr/>
                    <a:lstStyle/>
                    <a:p>
                      <a:pPr algn="l"/>
                      <a:r>
                        <a:rPr lang="en-US" sz="1100" dirty="0"/>
                        <a:t>Column</a:t>
                      </a:r>
                    </a:p>
                    <a:p>
                      <a:pPr algn="l"/>
                      <a:r>
                        <a:rPr lang="en-US" sz="1100" dirty="0"/>
                        <a:t>Name</a:t>
                      </a:r>
                      <a:endParaRPr lang="en-IN" sz="1100" dirty="0">
                        <a:latin typeface="Times New Roman" panose="02020603050405020304" pitchFamily="18" charset="0"/>
                        <a:cs typeface="Times New Roman" panose="02020603050405020304" pitchFamily="18" charset="0"/>
                      </a:endParaRPr>
                    </a:p>
                  </a:txBody>
                  <a:tcPr marL="52245" marR="52245" marT="26123" marB="26123">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Explanation</a:t>
                      </a:r>
                      <a:endParaRPr lang="en-IN" sz="1100" dirty="0"/>
                    </a:p>
                    <a:p>
                      <a:pPr algn="l"/>
                      <a:endParaRPr lang="en-IN" sz="1100" dirty="0">
                        <a:latin typeface="Times New Roman" panose="02020603050405020304" pitchFamily="18" charset="0"/>
                        <a:cs typeface="Times New Roman" panose="02020603050405020304" pitchFamily="18" charset="0"/>
                      </a:endParaRPr>
                    </a:p>
                  </a:txBody>
                  <a:tcPr marL="52245" marR="52245" marT="26123" marB="26123">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87961820"/>
                  </a:ext>
                </a:extLst>
              </a:tr>
              <a:tr h="808443">
                <a:tc>
                  <a:txBody>
                    <a:bodyPr/>
                    <a:lstStyle/>
                    <a:p>
                      <a:pPr algn="l"/>
                      <a:r>
                        <a:rPr lang="en-US" sz="1100" dirty="0"/>
                        <a:t>Id</a:t>
                      </a:r>
                    </a:p>
                    <a:p>
                      <a:pPr algn="l"/>
                      <a:endParaRPr lang="en-US" sz="1100" dirty="0"/>
                    </a:p>
                    <a:p>
                      <a:pPr algn="l"/>
                      <a:endParaRPr lang="en-IN" sz="1100" dirty="0">
                        <a:latin typeface="Times New Roman" panose="02020603050405020304" pitchFamily="18" charset="0"/>
                        <a:cs typeface="Times New Roman" panose="02020603050405020304" pitchFamily="18" charset="0"/>
                      </a:endParaRPr>
                    </a:p>
                  </a:txBody>
                  <a:tcPr marL="52245" marR="52245" marT="26123" marB="26123">
                    <a:lnL w="12700" cap="flat" cmpd="sng" algn="ctr">
                      <a:solidFill>
                        <a:schemeClr val="tx1"/>
                      </a:solidFill>
                      <a:prstDash val="solid"/>
                      <a:round/>
                      <a:headEnd type="none" w="med" len="med"/>
                      <a:tailEnd type="none" w="med" len="med"/>
                    </a:lnL>
                  </a:tcPr>
                </a:tc>
                <a:tc>
                  <a:txBody>
                    <a:bodyPr/>
                    <a:lstStyle/>
                    <a:p>
                      <a:pPr algn="l"/>
                      <a:r>
                        <a:rPr lang="en-US" sz="1100"/>
                        <a:t>It represent customers unique id</a:t>
                      </a:r>
                      <a:endParaRPr lang="en-IN" sz="1100">
                        <a:latin typeface="Times New Roman" panose="02020603050405020304" pitchFamily="18" charset="0"/>
                        <a:cs typeface="Times New Roman" panose="02020603050405020304" pitchFamily="18" charset="0"/>
                      </a:endParaRPr>
                    </a:p>
                  </a:txBody>
                  <a:tcPr marL="52245" marR="52245" marT="26123" marB="26123"/>
                </a:tc>
                <a:tc>
                  <a:txBody>
                    <a:bodyPr/>
                    <a:lstStyle/>
                    <a:p>
                      <a:pPr algn="l">
                        <a:lnSpc>
                          <a:spcPct val="200000"/>
                        </a:lnSpc>
                        <a:spcAft>
                          <a:spcPts val="600"/>
                        </a:spcAft>
                      </a:pPr>
                      <a:r>
                        <a:rPr lang="en-IN" sz="1100" b="0" dirty="0" err="1">
                          <a:solidFill>
                            <a:srgbClr val="000000"/>
                          </a:solidFill>
                          <a:effectLst/>
                        </a:rPr>
                        <a:t>dtEnrolled</a:t>
                      </a:r>
                      <a:endParaRPr lang="en-IN" sz="1100" b="0" dirty="0">
                        <a:solidFill>
                          <a:srgbClr val="000000"/>
                        </a:solidFill>
                        <a:effectLst/>
                      </a:endParaRPr>
                    </a:p>
                    <a:p>
                      <a:pPr marL="0" marR="0" lvl="0" indent="0" algn="l" defTabSz="914400" rtl="0" eaLnBrk="1" fontAlgn="auto" latinLnBrk="0" hangingPunct="1">
                        <a:lnSpc>
                          <a:spcPct val="200000"/>
                        </a:lnSpc>
                        <a:spcBef>
                          <a:spcPts val="0"/>
                        </a:spcBef>
                        <a:spcAft>
                          <a:spcPts val="600"/>
                        </a:spcAft>
                        <a:buClrTx/>
                        <a:buSzTx/>
                        <a:buFontTx/>
                        <a:buNone/>
                        <a:tabLst/>
                        <a:defRPr/>
                      </a:pPr>
                      <a:endParaRPr lang="en-IN" sz="11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Date of customer's enrolment </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amtGold</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US" sz="1100" b="0">
                          <a:solidFill>
                            <a:srgbClr val="000000"/>
                          </a:solidFill>
                          <a:effectLst/>
                        </a:rPr>
                        <a:t>Amount spent on gold in the last 2 years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campaignAcpt2</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tc>
                <a:tc>
                  <a:txBody>
                    <a:bodyPr/>
                    <a:lstStyle/>
                    <a:p>
                      <a:pPr algn="l">
                        <a:lnSpc>
                          <a:spcPct val="200000"/>
                        </a:lnSpc>
                        <a:spcAft>
                          <a:spcPts val="600"/>
                        </a:spcAft>
                      </a:pPr>
                      <a:r>
                        <a:rPr lang="en-IN" sz="1100" b="0" dirty="0">
                          <a:solidFill>
                            <a:srgbClr val="000000"/>
                          </a:solidFill>
                          <a:effectLst/>
                        </a:rPr>
                        <a:t>1 if customer accepted the offer in the 2nd campaign, 0 otherwise</a:t>
                      </a:r>
                      <a:endParaRPr lang="en-IN"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6379973"/>
                  </a:ext>
                </a:extLst>
              </a:tr>
              <a:tr h="808443">
                <a:tc>
                  <a:txBody>
                    <a:bodyPr/>
                    <a:lstStyle/>
                    <a:p>
                      <a:pPr algn="l">
                        <a:lnSpc>
                          <a:spcPct val="200000"/>
                        </a:lnSpc>
                        <a:spcAft>
                          <a:spcPts val="600"/>
                        </a:spcAft>
                      </a:pPr>
                      <a:r>
                        <a:rPr lang="en-US" sz="1100" b="0" dirty="0">
                          <a:effectLst/>
                        </a:rPr>
                        <a:t>birth Year</a:t>
                      </a:r>
                      <a:endParaRPr lang="en-IN" sz="1100" b="0" dirty="0">
                        <a:effectLst/>
                      </a:endParaRPr>
                    </a:p>
                    <a:p>
                      <a:pPr marL="0" marR="0" lvl="0" indent="0" algn="l" defTabSz="914400" rtl="0" eaLnBrk="1" fontAlgn="auto" latinLnBrk="0" hangingPunct="1">
                        <a:lnSpc>
                          <a:spcPct val="200000"/>
                        </a:lnSpc>
                        <a:spcBef>
                          <a:spcPts val="0"/>
                        </a:spcBef>
                        <a:spcAft>
                          <a:spcPts val="600"/>
                        </a:spcAft>
                        <a:buClrTx/>
                        <a:buSzTx/>
                        <a:buFontTx/>
                        <a:buNone/>
                        <a:tabLst/>
                        <a:defRPr/>
                      </a:pPr>
                      <a:endParaRPr lang="en-IN" sz="1100" dirty="0">
                        <a:latin typeface="Times New Roman" panose="02020603050405020304" pitchFamily="18" charset="0"/>
                        <a:cs typeface="Times New Roman" panose="02020603050405020304" pitchFamily="18" charset="0"/>
                      </a:endParaRPr>
                    </a:p>
                  </a:txBody>
                  <a:tcPr marL="39184" marR="39184" marT="0" marB="0">
                    <a:lnL w="12700" cap="flat" cmpd="sng" algn="ctr">
                      <a:solidFill>
                        <a:schemeClr val="tx1"/>
                      </a:solidFill>
                      <a:prstDash val="solid"/>
                      <a:round/>
                      <a:headEnd type="none" w="med" len="med"/>
                      <a:tailEnd type="none" w="med" len="med"/>
                    </a:lnL>
                  </a:tcPr>
                </a:tc>
                <a:tc>
                  <a:txBody>
                    <a:bodyPr/>
                    <a:lstStyle/>
                    <a:p>
                      <a:pPr algn="l">
                        <a:lnSpc>
                          <a:spcPct val="200000"/>
                        </a:lnSpc>
                        <a:spcAft>
                          <a:spcPts val="600"/>
                        </a:spcAft>
                      </a:pPr>
                      <a:r>
                        <a:rPr lang="en-IN" sz="1100" b="0">
                          <a:solidFill>
                            <a:srgbClr val="000000"/>
                          </a:solidFill>
                          <a:effectLst/>
                        </a:rPr>
                        <a:t>Customer's birth year</a:t>
                      </a:r>
                      <a:endParaRPr lang="en-IN"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lastPurchase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dirty="0">
                          <a:solidFill>
                            <a:srgbClr val="000000"/>
                          </a:solidFill>
                          <a:effectLst/>
                        </a:rPr>
                        <a:t>Number of days since customer's last purchase</a:t>
                      </a:r>
                      <a:endParaRPr lang="en-IN"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dirty="0" err="1">
                          <a:solidFill>
                            <a:srgbClr val="000000"/>
                          </a:solidFill>
                          <a:effectLst/>
                        </a:rPr>
                        <a:t>noDealsPurchases</a:t>
                      </a:r>
                      <a:endParaRPr lang="en-IN"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B w="12700" cmpd="sng">
                      <a:noFill/>
                    </a:lnB>
                  </a:tcPr>
                </a:tc>
                <a:tc>
                  <a:txBody>
                    <a:bodyPr/>
                    <a:lstStyle/>
                    <a:p>
                      <a:pPr algn="l">
                        <a:lnSpc>
                          <a:spcPct val="200000"/>
                        </a:lnSpc>
                        <a:spcAft>
                          <a:spcPts val="600"/>
                        </a:spcAft>
                      </a:pPr>
                      <a:r>
                        <a:rPr lang="en-IN" sz="1100" b="0">
                          <a:solidFill>
                            <a:srgbClr val="000000"/>
                          </a:solidFill>
                          <a:effectLst/>
                        </a:rPr>
                        <a:t>Number of purchases made with a discount</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campaignAcpt3</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tc>
                <a:tc>
                  <a:txBody>
                    <a:bodyPr/>
                    <a:lstStyle/>
                    <a:p>
                      <a:pPr algn="l">
                        <a:lnSpc>
                          <a:spcPct val="200000"/>
                        </a:lnSpc>
                        <a:spcAft>
                          <a:spcPts val="600"/>
                        </a:spcAft>
                      </a:pPr>
                      <a:r>
                        <a:rPr lang="en-IN" sz="1100" b="0">
                          <a:solidFill>
                            <a:srgbClr val="000000"/>
                          </a:solidFill>
                          <a:effectLst/>
                        </a:rPr>
                        <a:t>1 if customer accepted the offer in the 3rd campaign, 0 otherwise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9841309"/>
                  </a:ext>
                </a:extLst>
              </a:tr>
              <a:tr h="808443">
                <a:tc>
                  <a:txBody>
                    <a:bodyPr/>
                    <a:lstStyle/>
                    <a:p>
                      <a:pPr algn="l">
                        <a:lnSpc>
                          <a:spcPct val="200000"/>
                        </a:lnSpc>
                        <a:spcAft>
                          <a:spcPts val="600"/>
                        </a:spcAft>
                      </a:pPr>
                      <a:r>
                        <a:rPr lang="en-IN" sz="1100" b="0" dirty="0" err="1">
                          <a:solidFill>
                            <a:srgbClr val="000000"/>
                          </a:solidFill>
                          <a:effectLst/>
                        </a:rPr>
                        <a:t>educationLevel</a:t>
                      </a:r>
                      <a:endParaRPr lang="en-IN" sz="1100" b="0" dirty="0">
                        <a:solidFill>
                          <a:srgbClr val="000000"/>
                        </a:solidFill>
                        <a:effectLst/>
                      </a:endParaRPr>
                    </a:p>
                    <a:p>
                      <a:pPr algn="l">
                        <a:lnSpc>
                          <a:spcPct val="200000"/>
                        </a:lnSpc>
                        <a:spcAft>
                          <a:spcPts val="600"/>
                        </a:spcAft>
                      </a:pPr>
                      <a:endParaRPr lang="en-IN" sz="11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lnL w="12700" cap="flat" cmpd="sng" algn="ctr">
                      <a:solidFill>
                        <a:schemeClr val="tx1"/>
                      </a:solidFill>
                      <a:prstDash val="solid"/>
                      <a:round/>
                      <a:headEnd type="none" w="med" len="med"/>
                      <a:tailEnd type="none" w="med" len="med"/>
                    </a:lnL>
                  </a:tcPr>
                </a:tc>
                <a:tc>
                  <a:txBody>
                    <a:bodyPr/>
                    <a:lstStyle/>
                    <a:p>
                      <a:pPr algn="l">
                        <a:lnSpc>
                          <a:spcPct val="200000"/>
                        </a:lnSpc>
                        <a:spcAft>
                          <a:spcPts val="600"/>
                        </a:spcAft>
                      </a:pPr>
                      <a:r>
                        <a:rPr lang="en-IN" sz="1100" b="0">
                          <a:solidFill>
                            <a:srgbClr val="000000"/>
                          </a:solidFill>
                          <a:effectLst/>
                        </a:rPr>
                        <a:t>Customer's education level</a:t>
                      </a:r>
                      <a:endParaRPr lang="en-IN"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dirty="0" err="1">
                          <a:solidFill>
                            <a:srgbClr val="000000"/>
                          </a:solidFill>
                          <a:effectLst/>
                        </a:rPr>
                        <a:t>amtWines</a:t>
                      </a:r>
                      <a:endParaRPr lang="en-IN"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Amount spent on wine in the last 2 years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R w="12700" cmpd="sng">
                      <a:noFill/>
                    </a:lnR>
                  </a:tcPr>
                </a:tc>
                <a:tc>
                  <a:txBody>
                    <a:bodyPr/>
                    <a:lstStyle/>
                    <a:p>
                      <a:pPr algn="l">
                        <a:lnSpc>
                          <a:spcPct val="200000"/>
                        </a:lnSpc>
                        <a:spcAft>
                          <a:spcPts val="600"/>
                        </a:spcAft>
                      </a:pPr>
                      <a:r>
                        <a:rPr lang="en-IN" sz="1100" b="0" dirty="0" err="1">
                          <a:solidFill>
                            <a:srgbClr val="000000"/>
                          </a:solidFill>
                          <a:effectLst/>
                        </a:rPr>
                        <a:t>noWebPurchases</a:t>
                      </a:r>
                      <a:endParaRPr lang="en-IN"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lnSpc>
                          <a:spcPct val="200000"/>
                        </a:lnSpc>
                        <a:spcAft>
                          <a:spcPts val="600"/>
                        </a:spcAft>
                      </a:pPr>
                      <a:r>
                        <a:rPr lang="en-US" sz="1100" b="0">
                          <a:solidFill>
                            <a:srgbClr val="000000"/>
                          </a:solidFill>
                          <a:effectLst/>
                        </a:rPr>
                        <a:t>Number of purchases made through the company's web site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L w="12700" cmpd="sng">
                      <a:noFill/>
                    </a:lnL>
                  </a:tcPr>
                </a:tc>
                <a:tc>
                  <a:txBody>
                    <a:bodyPr/>
                    <a:lstStyle/>
                    <a:p>
                      <a:pPr algn="l">
                        <a:lnSpc>
                          <a:spcPct val="200000"/>
                        </a:lnSpc>
                        <a:spcAft>
                          <a:spcPts val="600"/>
                        </a:spcAft>
                      </a:pPr>
                      <a:r>
                        <a:rPr lang="en-IN" sz="1100" b="0">
                          <a:solidFill>
                            <a:srgbClr val="000000"/>
                          </a:solidFill>
                          <a:effectLst/>
                        </a:rPr>
                        <a:t>campaignAcpt4</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tc>
                <a:tc>
                  <a:txBody>
                    <a:bodyPr/>
                    <a:lstStyle/>
                    <a:p>
                      <a:pPr algn="l">
                        <a:lnSpc>
                          <a:spcPct val="200000"/>
                        </a:lnSpc>
                        <a:spcAft>
                          <a:spcPts val="600"/>
                        </a:spcAft>
                      </a:pPr>
                      <a:r>
                        <a:rPr lang="en-IN" sz="1100" b="0">
                          <a:solidFill>
                            <a:srgbClr val="000000"/>
                          </a:solidFill>
                          <a:effectLst/>
                        </a:rPr>
                        <a:t>1 if customer accepted the offer in the 4th campaign, 0 otherwise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20440077"/>
                  </a:ext>
                </a:extLst>
              </a:tr>
              <a:tr h="808443">
                <a:tc>
                  <a:txBody>
                    <a:bodyPr/>
                    <a:lstStyle/>
                    <a:p>
                      <a:pPr algn="l">
                        <a:lnSpc>
                          <a:spcPct val="200000"/>
                        </a:lnSpc>
                        <a:spcAft>
                          <a:spcPts val="600"/>
                        </a:spcAft>
                      </a:pPr>
                      <a:r>
                        <a:rPr lang="en-IN" sz="1100" b="0" dirty="0" err="1">
                          <a:solidFill>
                            <a:srgbClr val="000000"/>
                          </a:solidFill>
                          <a:effectLst/>
                        </a:rPr>
                        <a:t>maritalStatus</a:t>
                      </a:r>
                      <a:endParaRPr lang="en-IN"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lnL w="12700" cap="flat" cmpd="sng" algn="ctr">
                      <a:solidFill>
                        <a:schemeClr val="tx1"/>
                      </a:solidFill>
                      <a:prstDash val="solid"/>
                      <a:round/>
                      <a:headEnd type="none" w="med" len="med"/>
                      <a:tailEnd type="none" w="med" len="med"/>
                    </a:lnL>
                  </a:tcPr>
                </a:tc>
                <a:tc>
                  <a:txBody>
                    <a:bodyPr/>
                    <a:lstStyle/>
                    <a:p>
                      <a:pPr algn="l">
                        <a:lnSpc>
                          <a:spcPct val="200000"/>
                        </a:lnSpc>
                        <a:spcAft>
                          <a:spcPts val="600"/>
                        </a:spcAft>
                      </a:pPr>
                      <a:r>
                        <a:rPr lang="en-IN" sz="1100" b="0">
                          <a:solidFill>
                            <a:srgbClr val="000000"/>
                          </a:solidFill>
                          <a:effectLst/>
                        </a:rPr>
                        <a:t>Customer's marital status</a:t>
                      </a:r>
                      <a:endParaRPr lang="en-IN"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amtFruits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US" sz="1100" b="0">
                          <a:effectLst/>
                        </a:rPr>
                        <a:t>Amount spent on fruits in the last 2 years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noCatalogPurchases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T w="12700" cmpd="sng">
                      <a:noFill/>
                    </a:lnT>
                  </a:tcPr>
                </a:tc>
                <a:tc>
                  <a:txBody>
                    <a:bodyPr/>
                    <a:lstStyle/>
                    <a:p>
                      <a:pPr algn="l">
                        <a:lnSpc>
                          <a:spcPct val="200000"/>
                        </a:lnSpc>
                        <a:spcAft>
                          <a:spcPts val="600"/>
                        </a:spcAft>
                      </a:pPr>
                      <a:r>
                        <a:rPr lang="en-US" sz="1100" b="0">
                          <a:effectLst/>
                        </a:rPr>
                        <a:t>Number of purchases made using a catalogue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campaignAcpt5</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tc>
                <a:tc>
                  <a:txBody>
                    <a:bodyPr/>
                    <a:lstStyle/>
                    <a:p>
                      <a:pPr algn="l">
                        <a:lnSpc>
                          <a:spcPct val="200000"/>
                        </a:lnSpc>
                        <a:spcAft>
                          <a:spcPts val="600"/>
                        </a:spcAft>
                      </a:pPr>
                      <a:r>
                        <a:rPr lang="en-IN" sz="1100" b="0">
                          <a:solidFill>
                            <a:srgbClr val="000000"/>
                          </a:solidFill>
                          <a:effectLst/>
                        </a:rPr>
                        <a:t>1 if customer accepted the offer in the 5th campaign, 0 otherwise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8353499"/>
                  </a:ext>
                </a:extLst>
              </a:tr>
              <a:tr h="808443">
                <a:tc>
                  <a:txBody>
                    <a:bodyPr/>
                    <a:lstStyle/>
                    <a:p>
                      <a:pPr algn="l">
                        <a:lnSpc>
                          <a:spcPct val="200000"/>
                        </a:lnSpc>
                        <a:spcAft>
                          <a:spcPts val="600"/>
                        </a:spcAft>
                      </a:pPr>
                      <a:r>
                        <a:rPr lang="en-IN" sz="1100" b="0" dirty="0" err="1">
                          <a:solidFill>
                            <a:srgbClr val="000000"/>
                          </a:solidFill>
                          <a:effectLst/>
                        </a:rPr>
                        <a:t>householdIncome</a:t>
                      </a:r>
                      <a:endParaRPr lang="en-IN"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lnL w="12700" cap="flat" cmpd="sng" algn="ctr">
                      <a:solidFill>
                        <a:schemeClr val="tx1"/>
                      </a:solidFill>
                      <a:prstDash val="solid"/>
                      <a:round/>
                      <a:headEnd type="none" w="med" len="med"/>
                      <a:tailEnd type="none" w="med" len="med"/>
                    </a:lnL>
                  </a:tcPr>
                </a:tc>
                <a:tc>
                  <a:txBody>
                    <a:bodyPr/>
                    <a:lstStyle/>
                    <a:p>
                      <a:pPr algn="l">
                        <a:lnSpc>
                          <a:spcPct val="200000"/>
                        </a:lnSpc>
                        <a:spcAft>
                          <a:spcPts val="600"/>
                        </a:spcAft>
                      </a:pPr>
                      <a:r>
                        <a:rPr lang="en-IN" sz="1100" b="0">
                          <a:solidFill>
                            <a:srgbClr val="000000"/>
                          </a:solidFill>
                          <a:effectLst/>
                        </a:rPr>
                        <a:t>Customer's yearly household income</a:t>
                      </a:r>
                      <a:endParaRPr lang="en-IN"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amtMeats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Amount spent on meat in the last 2 years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noStorePurchases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Number of purchases made directly in stores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offerAccepted</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tc>
                <a:tc>
                  <a:txBody>
                    <a:bodyPr/>
                    <a:lstStyle/>
                    <a:p>
                      <a:pPr algn="l">
                        <a:lnSpc>
                          <a:spcPct val="200000"/>
                        </a:lnSpc>
                        <a:spcAft>
                          <a:spcPts val="600"/>
                        </a:spcAft>
                      </a:pPr>
                      <a:r>
                        <a:rPr lang="en-IN" sz="1100" b="0">
                          <a:solidFill>
                            <a:srgbClr val="000000"/>
                          </a:solidFill>
                          <a:effectLst/>
                        </a:rPr>
                        <a:t>1 if customer accepted the offer in the latest campaign, 0 otherwise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0882109"/>
                  </a:ext>
                </a:extLst>
              </a:tr>
              <a:tr h="808443">
                <a:tc>
                  <a:txBody>
                    <a:bodyPr/>
                    <a:lstStyle/>
                    <a:p>
                      <a:pPr algn="l">
                        <a:lnSpc>
                          <a:spcPct val="200000"/>
                        </a:lnSpc>
                        <a:spcAft>
                          <a:spcPts val="600"/>
                        </a:spcAft>
                      </a:pPr>
                      <a:r>
                        <a:rPr lang="en-IN" sz="1100" b="0">
                          <a:solidFill>
                            <a:srgbClr val="000000"/>
                          </a:solidFill>
                          <a:effectLst/>
                        </a:rPr>
                        <a:t>noOfKids</a:t>
                      </a:r>
                      <a:endParaRPr lang="en-IN"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lnL w="12700" cap="flat" cmpd="sng" algn="ctr">
                      <a:solidFill>
                        <a:schemeClr val="tx1"/>
                      </a:solidFill>
                      <a:prstDash val="solid"/>
                      <a:round/>
                      <a:headEnd type="none" w="med" len="med"/>
                      <a:tailEnd type="none" w="med" len="med"/>
                    </a:lnL>
                  </a:tcPr>
                </a:tc>
                <a:tc>
                  <a:txBody>
                    <a:bodyPr/>
                    <a:lstStyle/>
                    <a:p>
                      <a:pPr algn="l">
                        <a:lnSpc>
                          <a:spcPct val="200000"/>
                        </a:lnSpc>
                        <a:spcAft>
                          <a:spcPts val="600"/>
                        </a:spcAft>
                      </a:pPr>
                      <a:r>
                        <a:rPr lang="en-IN" sz="1100" b="0" dirty="0">
                          <a:solidFill>
                            <a:srgbClr val="000000"/>
                          </a:solidFill>
                          <a:effectLst/>
                        </a:rPr>
                        <a:t>Number of children </a:t>
                      </a:r>
                    </a:p>
                    <a:p>
                      <a:pPr algn="l">
                        <a:lnSpc>
                          <a:spcPct val="200000"/>
                        </a:lnSpc>
                        <a:spcAft>
                          <a:spcPts val="600"/>
                        </a:spcAft>
                      </a:pPr>
                      <a:r>
                        <a:rPr lang="en-IN" sz="11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household</a:t>
                      </a:r>
                      <a:endParaRPr lang="en-IN"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amtFish</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Amount spent on fish in the last 2 years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noWebVisitsMonth</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Number of visits to company's web site in the last month</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tc>
                <a:tc>
                  <a:txBody>
                    <a:bodyPr/>
                    <a:lstStyle/>
                    <a:p>
                      <a:pPr algn="l">
                        <a:lnSpc>
                          <a:spcPct val="200000"/>
                        </a:lnSpc>
                        <a:spcAft>
                          <a:spcPts val="600"/>
                        </a:spcAft>
                      </a:pPr>
                      <a:r>
                        <a:rPr lang="en-IN" sz="1100" b="0">
                          <a:solidFill>
                            <a:srgbClr val="000000"/>
                          </a:solidFill>
                          <a:effectLst/>
                        </a:rPr>
                        <a:t>complaint</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tc>
                <a:tc>
                  <a:txBody>
                    <a:bodyPr/>
                    <a:lstStyle/>
                    <a:p>
                      <a:pPr algn="l">
                        <a:lnSpc>
                          <a:spcPct val="200000"/>
                        </a:lnSpc>
                        <a:spcAft>
                          <a:spcPts val="600"/>
                        </a:spcAft>
                      </a:pPr>
                      <a:r>
                        <a:rPr lang="en-IN" sz="1100" b="0">
                          <a:solidFill>
                            <a:srgbClr val="000000"/>
                          </a:solidFill>
                          <a:effectLst/>
                        </a:rPr>
                        <a:t>1 if customer complained in the last 2 years, 0 otherwise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406717"/>
                  </a:ext>
                </a:extLst>
              </a:tr>
              <a:tr h="808443">
                <a:tc>
                  <a:txBody>
                    <a:bodyPr/>
                    <a:lstStyle/>
                    <a:p>
                      <a:pPr algn="l">
                        <a:lnSpc>
                          <a:spcPct val="200000"/>
                        </a:lnSpc>
                        <a:spcAft>
                          <a:spcPts val="600"/>
                        </a:spcAft>
                      </a:pPr>
                      <a:r>
                        <a:rPr lang="en-IN" sz="1100" b="0" dirty="0" err="1">
                          <a:solidFill>
                            <a:srgbClr val="000000"/>
                          </a:solidFill>
                          <a:effectLst/>
                        </a:rPr>
                        <a:t>noOfTeens</a:t>
                      </a:r>
                      <a:endParaRPr lang="en-IN" sz="1100" b="0" dirty="0">
                        <a:solidFill>
                          <a:srgbClr val="000000"/>
                        </a:solidFill>
                        <a:effectLst/>
                      </a:endParaRPr>
                    </a:p>
                    <a:p>
                      <a:pPr marL="0" marR="0" lvl="0" indent="0" algn="l" defTabSz="914400" rtl="0" eaLnBrk="1" fontAlgn="auto" latinLnBrk="0" hangingPunct="1">
                        <a:lnSpc>
                          <a:spcPct val="200000"/>
                        </a:lnSpc>
                        <a:spcBef>
                          <a:spcPts val="0"/>
                        </a:spcBef>
                        <a:spcAft>
                          <a:spcPts val="600"/>
                        </a:spcAft>
                        <a:buClrTx/>
                        <a:buSzTx/>
                        <a:buFontTx/>
                        <a:buNone/>
                        <a:tabLst/>
                        <a:defRPr/>
                      </a:pPr>
                      <a:endParaRPr lang="en-IN" sz="11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lnSpc>
                          <a:spcPct val="200000"/>
                        </a:lnSpc>
                        <a:spcAft>
                          <a:spcPts val="600"/>
                        </a:spcAft>
                      </a:pPr>
                      <a:r>
                        <a:rPr lang="en-IN" sz="1100" b="0" dirty="0">
                          <a:solidFill>
                            <a:srgbClr val="000000"/>
                          </a:solidFill>
                          <a:effectLst/>
                        </a:rPr>
                        <a:t>Number of teenagers </a:t>
                      </a:r>
                    </a:p>
                    <a:p>
                      <a:pPr marL="0" marR="0" lvl="0" indent="0" algn="l" defTabSz="457200" rtl="0" eaLnBrk="1" fontAlgn="auto" latinLnBrk="0" hangingPunct="1">
                        <a:lnSpc>
                          <a:spcPct val="200000"/>
                        </a:lnSpc>
                        <a:spcBef>
                          <a:spcPts val="0"/>
                        </a:spcBef>
                        <a:spcAft>
                          <a:spcPts val="600"/>
                        </a:spcAft>
                        <a:buClrTx/>
                        <a:buSzTx/>
                        <a:buFontTx/>
                        <a:buNone/>
                        <a:tabLst/>
                        <a:defRPr/>
                      </a:pPr>
                      <a:r>
                        <a:rPr lang="en-IN" sz="11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household</a:t>
                      </a:r>
                      <a:endParaRPr lang="en-IN"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84" marR="39184" marT="0" marB="0">
                    <a:lnB w="12700" cap="flat" cmpd="sng" algn="ctr">
                      <a:solidFill>
                        <a:schemeClr val="tx1"/>
                      </a:solidFill>
                      <a:prstDash val="solid"/>
                      <a:round/>
                      <a:headEnd type="none" w="med" len="med"/>
                      <a:tailEnd type="none" w="med" len="med"/>
                    </a:lnB>
                  </a:tcPr>
                </a:tc>
                <a:tc>
                  <a:txBody>
                    <a:bodyPr/>
                    <a:lstStyle/>
                    <a:p>
                      <a:pPr algn="l">
                        <a:lnSpc>
                          <a:spcPct val="200000"/>
                        </a:lnSpc>
                        <a:spcAft>
                          <a:spcPts val="600"/>
                        </a:spcAft>
                      </a:pPr>
                      <a:r>
                        <a:rPr lang="en-IN" sz="1100" b="0">
                          <a:solidFill>
                            <a:srgbClr val="000000"/>
                          </a:solidFill>
                          <a:effectLst/>
                        </a:rPr>
                        <a:t>amtSweet</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B w="12700" cap="flat" cmpd="sng" algn="ctr">
                      <a:solidFill>
                        <a:schemeClr val="tx1"/>
                      </a:solidFill>
                      <a:prstDash val="solid"/>
                      <a:round/>
                      <a:headEnd type="none" w="med" len="med"/>
                      <a:tailEnd type="none" w="med" len="med"/>
                    </a:lnB>
                  </a:tcPr>
                </a:tc>
                <a:tc>
                  <a:txBody>
                    <a:bodyPr/>
                    <a:lstStyle/>
                    <a:p>
                      <a:pPr algn="l">
                        <a:lnSpc>
                          <a:spcPct val="200000"/>
                        </a:lnSpc>
                        <a:spcAft>
                          <a:spcPts val="600"/>
                        </a:spcAft>
                      </a:pPr>
                      <a:r>
                        <a:rPr lang="en-IN" sz="1100" b="0">
                          <a:solidFill>
                            <a:srgbClr val="000000"/>
                          </a:solidFill>
                          <a:effectLst/>
                        </a:rPr>
                        <a:t>Amount spent on sweets in the last 2 years</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B w="12700" cap="flat" cmpd="sng" algn="ctr">
                      <a:solidFill>
                        <a:schemeClr val="tx1"/>
                      </a:solidFill>
                      <a:prstDash val="solid"/>
                      <a:round/>
                      <a:headEnd type="none" w="med" len="med"/>
                      <a:tailEnd type="none" w="med" len="med"/>
                    </a:lnB>
                  </a:tcPr>
                </a:tc>
                <a:tc>
                  <a:txBody>
                    <a:bodyPr/>
                    <a:lstStyle/>
                    <a:p>
                      <a:pPr algn="l">
                        <a:lnSpc>
                          <a:spcPct val="200000"/>
                        </a:lnSpc>
                        <a:spcAft>
                          <a:spcPts val="600"/>
                        </a:spcAft>
                      </a:pPr>
                      <a:r>
                        <a:rPr lang="en-IN" sz="1100" b="0">
                          <a:solidFill>
                            <a:srgbClr val="000000"/>
                          </a:solidFill>
                          <a:effectLst/>
                        </a:rPr>
                        <a:t>campaignAcpt1</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B w="12700" cap="flat" cmpd="sng" algn="ctr">
                      <a:solidFill>
                        <a:schemeClr val="tx1"/>
                      </a:solidFill>
                      <a:prstDash val="solid"/>
                      <a:round/>
                      <a:headEnd type="none" w="med" len="med"/>
                      <a:tailEnd type="none" w="med" len="med"/>
                    </a:lnB>
                  </a:tcPr>
                </a:tc>
                <a:tc>
                  <a:txBody>
                    <a:bodyPr/>
                    <a:lstStyle/>
                    <a:p>
                      <a:pPr algn="l">
                        <a:lnSpc>
                          <a:spcPct val="200000"/>
                        </a:lnSpc>
                        <a:spcAft>
                          <a:spcPts val="600"/>
                        </a:spcAft>
                      </a:pPr>
                      <a:r>
                        <a:rPr lang="en-IN" sz="1100" b="0">
                          <a:solidFill>
                            <a:srgbClr val="000000"/>
                          </a:solidFill>
                          <a:effectLst/>
                        </a:rPr>
                        <a:t>1 if customer accepted the offer in the 1st campaign, 0 otherwise</a:t>
                      </a:r>
                      <a:endParaRPr lang="en-IN" sz="1100" b="0">
                        <a:effectLst/>
                        <a:latin typeface="Calibri" panose="020F0502020204030204" pitchFamily="34" charset="0"/>
                        <a:ea typeface="Times New Roman" panose="02020603050405020304" pitchFamily="18" charset="0"/>
                        <a:cs typeface="Times New Roman" panose="02020603050405020304" pitchFamily="18" charset="0"/>
                      </a:endParaRPr>
                    </a:p>
                  </a:txBody>
                  <a:tcPr marL="39184" marR="39184" marT="0" marB="0">
                    <a:lnB w="12700" cap="flat" cmpd="sng" algn="ctr">
                      <a:solidFill>
                        <a:schemeClr val="tx1"/>
                      </a:solidFill>
                      <a:prstDash val="solid"/>
                      <a:round/>
                      <a:headEnd type="none" w="med" len="med"/>
                      <a:tailEnd type="none" w="med" len="med"/>
                    </a:lnB>
                  </a:tcPr>
                </a:tc>
                <a:tc>
                  <a:txBody>
                    <a:bodyPr/>
                    <a:lstStyle/>
                    <a:p>
                      <a:pPr algn="l">
                        <a:lnSpc>
                          <a:spcPct val="200000"/>
                        </a:lnSpc>
                        <a:spcAft>
                          <a:spcPts val="600"/>
                        </a:spcAft>
                      </a:pPr>
                      <a:r>
                        <a:rPr lang="en-IN" sz="1100" b="0" dirty="0">
                          <a:solidFill>
                            <a:srgbClr val="000000"/>
                          </a:solidFill>
                          <a:effectLst/>
                        </a:rPr>
                        <a:t>country</a:t>
                      </a:r>
                      <a:endParaRPr lang="en-IN"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B w="12700" cap="flat" cmpd="sng" algn="ctr">
                      <a:solidFill>
                        <a:schemeClr val="tx1"/>
                      </a:solidFill>
                      <a:prstDash val="solid"/>
                      <a:round/>
                      <a:headEnd type="none" w="med" len="med"/>
                      <a:tailEnd type="none" w="med" len="med"/>
                    </a:lnB>
                  </a:tcPr>
                </a:tc>
                <a:tc>
                  <a:txBody>
                    <a:bodyPr/>
                    <a:lstStyle/>
                    <a:p>
                      <a:pPr algn="l">
                        <a:lnSpc>
                          <a:spcPct val="200000"/>
                        </a:lnSpc>
                        <a:spcAft>
                          <a:spcPts val="600"/>
                        </a:spcAft>
                      </a:pPr>
                      <a:r>
                        <a:rPr lang="en-IN" sz="1100" b="0" dirty="0">
                          <a:solidFill>
                            <a:srgbClr val="000000"/>
                          </a:solidFill>
                          <a:effectLst/>
                        </a:rPr>
                        <a:t>Customer's location</a:t>
                      </a:r>
                      <a:endParaRPr lang="en-IN" sz="11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520" marR="4752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8507862"/>
                  </a:ext>
                </a:extLst>
              </a:tr>
            </a:tbl>
          </a:graphicData>
        </a:graphic>
      </p:graphicFrame>
      <p:sp>
        <p:nvSpPr>
          <p:cNvPr id="4" name="Slide Number Placeholder 3">
            <a:extLst>
              <a:ext uri="{FF2B5EF4-FFF2-40B4-BE49-F238E27FC236}">
                <a16:creationId xmlns:a16="http://schemas.microsoft.com/office/drawing/2014/main" id="{35DA7DCA-E674-4F90-9871-9379A88EE93E}"/>
              </a:ext>
            </a:extLst>
          </p:cNvPr>
          <p:cNvSpPr>
            <a:spLocks noGrp="1"/>
          </p:cNvSpPr>
          <p:nvPr>
            <p:ph type="sldNum" sz="quarter" idx="12"/>
          </p:nvPr>
        </p:nvSpPr>
        <p:spPr>
          <a:xfrm>
            <a:off x="11649303" y="6557596"/>
            <a:ext cx="542697" cy="282606"/>
          </a:xfrm>
        </p:spPr>
        <p:txBody>
          <a:bodyPr/>
          <a:lstStyle/>
          <a:p>
            <a:fld id="{4C8B8A27-DF03-4546-BA93-21C967D57E5C}" type="slidenum">
              <a:rPr lang="en-US" smtClean="0"/>
              <a:t>3</a:t>
            </a:fld>
            <a:endParaRPr lang="en-US" dirty="0"/>
          </a:p>
        </p:txBody>
      </p:sp>
    </p:spTree>
    <p:extLst>
      <p:ext uri="{BB962C8B-B14F-4D97-AF65-F5344CB8AC3E}">
        <p14:creationId xmlns:p14="http://schemas.microsoft.com/office/powerpoint/2010/main" val="282352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D44F0-6F30-47E2-878F-833414521185}"/>
              </a:ext>
            </a:extLst>
          </p:cNvPr>
          <p:cNvSpPr txBox="1"/>
          <p:nvPr/>
        </p:nvSpPr>
        <p:spPr>
          <a:xfrm>
            <a:off x="2153942" y="560521"/>
            <a:ext cx="681046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About employed techniques and literature review</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C0A636-F57A-4803-BFC4-DAE0C0ADD863}"/>
              </a:ext>
            </a:extLst>
          </p:cNvPr>
          <p:cNvSpPr txBox="1"/>
          <p:nvPr/>
        </p:nvSpPr>
        <p:spPr>
          <a:xfrm>
            <a:off x="420763" y="1465387"/>
            <a:ext cx="10276827" cy="4832092"/>
          </a:xfrm>
          <a:prstGeom prst="rect">
            <a:avLst/>
          </a:prstGeom>
          <a:noFill/>
        </p:spPr>
        <p:txBody>
          <a:bodyPr wrap="square" rtlCol="0">
            <a:spAutoFit/>
          </a:bodyPr>
          <a:lstStyle/>
          <a:p>
            <a:pPr marL="285750" indent="-285750">
              <a:buFont typeface="Arial" panose="020B0604020202020204" pitchFamily="34" charset="0"/>
              <a:buChar char="•"/>
            </a:pPr>
            <a:r>
              <a:rPr lang="en-IN" sz="17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Marketing analytics is the very first step of most economical process. Philip Kotler (1994) define the marketing analytics as</a:t>
            </a:r>
            <a:r>
              <a:rPr lang="en-IN" sz="17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7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 that links the consumer, customer, and public to the marketer through information-information used to identify and define marketing opportunities and problems; to generate, refine, and evaluate marketing actions; to monitor marketing performance; and to improve understanding of the marketing process. </a:t>
            </a:r>
          </a:p>
          <a:p>
            <a:pPr marL="285750" indent="-285750">
              <a:buFont typeface="Arial" panose="020B0604020202020204" pitchFamily="34" charset="0"/>
              <a:buChar char="•"/>
            </a:pPr>
            <a:endParaRPr lang="en-IN" sz="1700" spc="-1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Strong marketing techniques are often play an important role in the success and failure of a company. So, it become a necessity for every company to analyse past data to know about their behaviour, relationship with company and other important information. To fetch the information about customer preference, customer responses, customer purchases chain etc some descriptive and predictive data analytics techniques are involved.</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pc="-1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IN" sz="1700" dirty="0">
                <a:solidFill>
                  <a:srgbClr val="222222"/>
                </a:solidFill>
                <a:effectLst/>
                <a:latin typeface="Times New Roman" panose="02020603050405020304" pitchFamily="18" charset="0"/>
                <a:ea typeface="Times New Roman" panose="02020603050405020304" pitchFamily="18" charset="0"/>
              </a:rPr>
              <a:t>Descriptive analytics techniques include corelation, variance, summary and clustering and predictive analytics include logistic model, KNN model, Decision tree and random forest</a:t>
            </a:r>
            <a:r>
              <a:rPr lang="en-IN" sz="17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i="0" dirty="0">
                <a:solidFill>
                  <a:srgbClr val="202124"/>
                </a:solidFill>
                <a:effectLst/>
                <a:latin typeface="Times New Roman" panose="02020603050405020304" pitchFamily="18" charset="0"/>
                <a:cs typeface="Times New Roman" panose="02020603050405020304" pitchFamily="18" charset="0"/>
              </a:rPr>
              <a:t>. Linear regression is used to predict the continuous dependent variable using a given set of independent variables. Logistic Regression is used to predict the categorical dependent variable using a given set of independent variables. KNN, Decision trees are all supervised learning algorithms Their general goal is to make accurate predictions about unknown data after being trained on known data. Descriptive analytics techniques are used to fetch some meaningful pattern from data that can help in further analysis.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86287F-BC2F-4A81-8502-24599071548C}"/>
              </a:ext>
            </a:extLst>
          </p:cNvPr>
          <p:cNvSpPr>
            <a:spLocks noGrp="1"/>
          </p:cNvSpPr>
          <p:nvPr>
            <p:ph type="sldNum" sz="quarter" idx="12"/>
          </p:nvPr>
        </p:nvSpPr>
        <p:spPr/>
        <p:txBody>
          <a:bodyPr/>
          <a:lstStyle/>
          <a:p>
            <a:fld id="{4C8B8A27-DF03-4546-BA93-21C967D57E5C}" type="slidenum">
              <a:rPr lang="en-US" smtClean="0"/>
              <a:t>4</a:t>
            </a:fld>
            <a:endParaRPr lang="en-US"/>
          </a:p>
        </p:txBody>
      </p:sp>
    </p:spTree>
    <p:extLst>
      <p:ext uri="{BB962C8B-B14F-4D97-AF65-F5344CB8AC3E}">
        <p14:creationId xmlns:p14="http://schemas.microsoft.com/office/powerpoint/2010/main" val="95954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70321-BBFE-496C-8614-B595DA99513A}"/>
              </a:ext>
            </a:extLst>
          </p:cNvPr>
          <p:cNvSpPr txBox="1"/>
          <p:nvPr/>
        </p:nvSpPr>
        <p:spPr>
          <a:xfrm>
            <a:off x="4528999" y="902847"/>
            <a:ext cx="21050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Research Questions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657CE0-4F71-4470-910C-D478E97E82F2}"/>
              </a:ext>
            </a:extLst>
          </p:cNvPr>
          <p:cNvSpPr txBox="1"/>
          <p:nvPr/>
        </p:nvSpPr>
        <p:spPr>
          <a:xfrm>
            <a:off x="1304925" y="1587808"/>
            <a:ext cx="958215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 household number of children effect the spending of household?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As 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 number of children </a:t>
            </a:r>
            <a:r>
              <a:rPr lang="en-US" dirty="0">
                <a:latin typeface="Times New Roman" panose="02020603050405020304" pitchFamily="18" charset="0"/>
                <a:ea typeface="Times New Roman" panose="02020603050405020304" pitchFamily="18" charset="0"/>
                <a:cs typeface="Times New Roman" panose="02020603050405020304" pitchFamily="18" charset="0"/>
              </a:rPr>
              <a:t>were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increasing, it seems that people were becoming  more and more aware about deal purchasing </a:t>
            </a:r>
            <a:r>
              <a:rPr lang="en-US" dirty="0">
                <a:latin typeface="Times New Roman" panose="02020603050405020304" pitchFamily="18" charset="0"/>
                <a:ea typeface="Times New Roman" panose="02020603050405020304" pitchFamily="18" charset="0"/>
                <a:cs typeface="Times New Roman" panose="02020603050405020304" pitchFamily="18" charset="0"/>
              </a:rPr>
              <a:t>and  deal purchases were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increasing and as a result total spending </a:t>
            </a:r>
            <a:r>
              <a:rPr lang="en-US" dirty="0">
                <a:latin typeface="Times New Roman" panose="02020603050405020304" pitchFamily="18" charset="0"/>
                <a:ea typeface="Times New Roman" panose="02020603050405020304" pitchFamily="18" charset="0"/>
                <a:cs typeface="Times New Roman" panose="02020603050405020304" pitchFamily="18" charset="0"/>
              </a:rPr>
              <a:t>was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going downward.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descr="Chart, box and whisker chart&#10;&#10;Description automatically generated">
            <a:extLst>
              <a:ext uri="{FF2B5EF4-FFF2-40B4-BE49-F238E27FC236}">
                <a16:creationId xmlns:a16="http://schemas.microsoft.com/office/drawing/2014/main" id="{520CC0B7-07E0-43A9-BF13-6F1FCDADE95C}"/>
              </a:ext>
            </a:extLst>
          </p:cNvPr>
          <p:cNvPicPr>
            <a:picLocks noChangeAspect="1"/>
          </p:cNvPicPr>
          <p:nvPr/>
        </p:nvPicPr>
        <p:blipFill rotWithShape="1">
          <a:blip r:embed="rId2">
            <a:extLst>
              <a:ext uri="{28A0092B-C50C-407E-A947-70E740481C1C}">
                <a14:useLocalDpi xmlns:a14="http://schemas.microsoft.com/office/drawing/2010/main" val="0"/>
              </a:ext>
            </a:extLst>
          </a:blip>
          <a:srcRect l="36923" t="27347" r="38629" b="27525"/>
          <a:stretch/>
        </p:blipFill>
        <p:spPr bwMode="auto">
          <a:xfrm>
            <a:off x="1619250" y="3000653"/>
            <a:ext cx="4055458" cy="2769834"/>
          </a:xfrm>
          <a:prstGeom prst="rect">
            <a:avLst/>
          </a:prstGeom>
          <a:noFill/>
        </p:spPr>
      </p:pic>
      <p:pic>
        <p:nvPicPr>
          <p:cNvPr id="6" name="Picture 5" descr="Chart, box and whisker chart&#10;&#10;Description automatically generated">
            <a:extLst>
              <a:ext uri="{FF2B5EF4-FFF2-40B4-BE49-F238E27FC236}">
                <a16:creationId xmlns:a16="http://schemas.microsoft.com/office/drawing/2014/main" id="{68DB7B9C-D0DE-4405-84D2-4563503426B6}"/>
              </a:ext>
            </a:extLst>
          </p:cNvPr>
          <p:cNvPicPr>
            <a:picLocks noChangeAspect="1"/>
          </p:cNvPicPr>
          <p:nvPr/>
        </p:nvPicPr>
        <p:blipFill rotWithShape="1">
          <a:blip r:embed="rId3">
            <a:extLst>
              <a:ext uri="{28A0092B-C50C-407E-A947-70E740481C1C}">
                <a14:useLocalDpi xmlns:a14="http://schemas.microsoft.com/office/drawing/2010/main" val="0"/>
              </a:ext>
            </a:extLst>
          </a:blip>
          <a:srcRect l="35608" t="28814" r="37465" b="28434"/>
          <a:stretch/>
        </p:blipFill>
        <p:spPr bwMode="auto">
          <a:xfrm>
            <a:off x="5974672" y="3098974"/>
            <a:ext cx="4145872" cy="2671512"/>
          </a:xfrm>
          <a:prstGeom prst="rect">
            <a:avLst/>
          </a:prstGeom>
          <a:noFill/>
        </p:spPr>
      </p:pic>
      <p:sp>
        <p:nvSpPr>
          <p:cNvPr id="7" name="Slide Number Placeholder 6">
            <a:extLst>
              <a:ext uri="{FF2B5EF4-FFF2-40B4-BE49-F238E27FC236}">
                <a16:creationId xmlns:a16="http://schemas.microsoft.com/office/drawing/2014/main" id="{8D6B91C8-883F-44BE-9782-5C8D18E4950D}"/>
              </a:ext>
            </a:extLst>
          </p:cNvPr>
          <p:cNvSpPr>
            <a:spLocks noGrp="1"/>
          </p:cNvSpPr>
          <p:nvPr>
            <p:ph type="sldNum" sz="quarter" idx="12"/>
          </p:nvPr>
        </p:nvSpPr>
        <p:spPr/>
        <p:txBody>
          <a:bodyPr/>
          <a:lstStyle/>
          <a:p>
            <a:fld id="{4C8B8A27-DF03-4546-BA93-21C967D57E5C}" type="slidenum">
              <a:rPr lang="en-US" smtClean="0"/>
              <a:t>5</a:t>
            </a:fld>
            <a:endParaRPr lang="en-US"/>
          </a:p>
        </p:txBody>
      </p:sp>
    </p:spTree>
    <p:extLst>
      <p:ext uri="{BB962C8B-B14F-4D97-AF65-F5344CB8AC3E}">
        <p14:creationId xmlns:p14="http://schemas.microsoft.com/office/powerpoint/2010/main" val="368515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824AC9-B992-418B-8335-852392C92E77}"/>
              </a:ext>
            </a:extLst>
          </p:cNvPr>
          <p:cNvSpPr txBox="1"/>
          <p:nvPr/>
        </p:nvSpPr>
        <p:spPr>
          <a:xfrm>
            <a:off x="1251751" y="981075"/>
            <a:ext cx="9268287" cy="2031325"/>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Q-2 According to education level which type of customers spent more on different products?</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By education level,  As we can see graduated (50.3%) people spent more on every product as compared to other people and people with came at second place with total 16.5% spending. Basic people came at last with only 2.4% spending.</a:t>
            </a:r>
          </a:p>
          <a:p>
            <a:endParaRPr lang="en-IN"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descr="A picture containing diagram&#10;&#10;Description automatically generated">
            <a:extLst>
              <a:ext uri="{FF2B5EF4-FFF2-40B4-BE49-F238E27FC236}">
                <a16:creationId xmlns:a16="http://schemas.microsoft.com/office/drawing/2014/main" id="{7A49ABB8-D7BD-40BF-8AF9-5C4BC5DD9733}"/>
              </a:ext>
            </a:extLst>
          </p:cNvPr>
          <p:cNvPicPr>
            <a:picLocks noChangeAspect="1"/>
          </p:cNvPicPr>
          <p:nvPr/>
        </p:nvPicPr>
        <p:blipFill rotWithShape="1">
          <a:blip r:embed="rId2">
            <a:extLst>
              <a:ext uri="{28A0092B-C50C-407E-A947-70E740481C1C}">
                <a14:useLocalDpi xmlns:a14="http://schemas.microsoft.com/office/drawing/2010/main" val="0"/>
              </a:ext>
            </a:extLst>
          </a:blip>
          <a:srcRect l="4375" t="387" r="7713" b="13679"/>
          <a:stretch/>
        </p:blipFill>
        <p:spPr bwMode="auto">
          <a:xfrm>
            <a:off x="1057275" y="2527162"/>
            <a:ext cx="5038725" cy="3190875"/>
          </a:xfrm>
          <a:prstGeom prst="rect">
            <a:avLst/>
          </a:prstGeom>
          <a:noFill/>
          <a:ln>
            <a:noFill/>
          </a:ln>
        </p:spPr>
      </p:pic>
      <p:pic>
        <p:nvPicPr>
          <p:cNvPr id="6" name="Picture 5" descr="Chart, application, pie chart&#10;&#10;Description automatically generated">
            <a:extLst>
              <a:ext uri="{FF2B5EF4-FFF2-40B4-BE49-F238E27FC236}">
                <a16:creationId xmlns:a16="http://schemas.microsoft.com/office/drawing/2014/main" id="{B4FCFCB2-FD35-44AD-AC4B-EA1DC2C9D052}"/>
              </a:ext>
            </a:extLst>
          </p:cNvPr>
          <p:cNvPicPr>
            <a:picLocks noChangeAspect="1"/>
          </p:cNvPicPr>
          <p:nvPr/>
        </p:nvPicPr>
        <p:blipFill rotWithShape="1">
          <a:blip r:embed="rId3">
            <a:extLst>
              <a:ext uri="{28A0092B-C50C-407E-A947-70E740481C1C}">
                <a14:useLocalDpi xmlns:a14="http://schemas.microsoft.com/office/drawing/2010/main" val="0"/>
              </a:ext>
            </a:extLst>
          </a:blip>
          <a:srcRect l="38626" t="30199" r="35351" b="33375"/>
          <a:stretch/>
        </p:blipFill>
        <p:spPr bwMode="auto">
          <a:xfrm>
            <a:off x="6723354" y="2527162"/>
            <a:ext cx="3991160" cy="2895600"/>
          </a:xfrm>
          <a:prstGeom prst="rect">
            <a:avLst/>
          </a:prstGeom>
          <a:ln w="28575">
            <a:noFill/>
          </a:ln>
          <a:extLst>
            <a:ext uri="{53640926-AAD7-44D8-BBD7-CCE9431645EC}">
              <a14:shadowObscured xmlns:a14="http://schemas.microsoft.com/office/drawing/2010/main"/>
            </a:ext>
          </a:extLst>
        </p:spPr>
      </p:pic>
      <p:sp>
        <p:nvSpPr>
          <p:cNvPr id="7" name="Slide Number Placeholder 6">
            <a:extLst>
              <a:ext uri="{FF2B5EF4-FFF2-40B4-BE49-F238E27FC236}">
                <a16:creationId xmlns:a16="http://schemas.microsoft.com/office/drawing/2014/main" id="{EE4C9139-373A-4C55-B6BF-D7A4A4B4EE50}"/>
              </a:ext>
            </a:extLst>
          </p:cNvPr>
          <p:cNvSpPr>
            <a:spLocks noGrp="1"/>
          </p:cNvSpPr>
          <p:nvPr>
            <p:ph type="sldNum" sz="quarter" idx="12"/>
          </p:nvPr>
        </p:nvSpPr>
        <p:spPr/>
        <p:txBody>
          <a:bodyPr/>
          <a:lstStyle/>
          <a:p>
            <a:fld id="{4C8B8A27-DF03-4546-BA93-21C967D57E5C}" type="slidenum">
              <a:rPr lang="en-US" smtClean="0"/>
              <a:t>6</a:t>
            </a:fld>
            <a:endParaRPr lang="en-US"/>
          </a:p>
        </p:txBody>
      </p:sp>
    </p:spTree>
    <p:extLst>
      <p:ext uri="{BB962C8B-B14F-4D97-AF65-F5344CB8AC3E}">
        <p14:creationId xmlns:p14="http://schemas.microsoft.com/office/powerpoint/2010/main" val="27965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908F34-00B8-4665-A338-DB53FDA9577D}"/>
              </a:ext>
            </a:extLst>
          </p:cNvPr>
          <p:cNvSpPr txBox="1"/>
          <p:nvPr/>
        </p:nvSpPr>
        <p:spPr>
          <a:xfrm>
            <a:off x="1216241" y="905522"/>
            <a:ext cx="8637973" cy="2200602"/>
          </a:xfrm>
          <a:prstGeom prst="rect">
            <a:avLst/>
          </a:prstGeom>
          <a:noFill/>
        </p:spPr>
        <p:txBody>
          <a:bodyPr wrap="square" rtlCol="0">
            <a:spAutoFit/>
          </a:bodyPr>
          <a:lstStyle/>
          <a:p>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Q-3 What is the response of customers regarding different campaigns?</a:t>
            </a:r>
          </a:p>
          <a:p>
            <a:r>
              <a:rPr lang="en-US" sz="17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 marketing  campaign is a marketing strategy for a company to promote and achieve company goals. C</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ompany arranged five different campaign for customers. Customers showed interest by accepting the offer from different campaign. Only in second and fourth campaign customers showed less interest as compared to other campaigns. We use logistic regression model to evaluate the role of different campaign to attract customers. We can say customer participated in campaign by accepting offers, so it’s a good marketing strategy.</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C8EA1FB7-0037-4FBB-B139-AE245BC3B63E}"/>
              </a:ext>
            </a:extLst>
          </p:cNvPr>
          <p:cNvSpPr txBox="1"/>
          <p:nvPr/>
        </p:nvSpPr>
        <p:spPr>
          <a:xfrm>
            <a:off x="1606858" y="3320249"/>
            <a:ext cx="5228948" cy="369332"/>
          </a:xfrm>
          <a:prstGeom prst="rect">
            <a:avLst/>
          </a:prstGeom>
          <a:noFill/>
        </p:spPr>
        <p:txBody>
          <a:bodyPr wrap="square" rtlCol="0">
            <a:spAutoFit/>
          </a:bodyPr>
          <a:lstStyle/>
          <a:p>
            <a:endParaRPr lang="en-IN" dirty="0"/>
          </a:p>
        </p:txBody>
      </p:sp>
      <p:graphicFrame>
        <p:nvGraphicFramePr>
          <p:cNvPr id="14" name="Table 14">
            <a:extLst>
              <a:ext uri="{FF2B5EF4-FFF2-40B4-BE49-F238E27FC236}">
                <a16:creationId xmlns:a16="http://schemas.microsoft.com/office/drawing/2014/main" id="{E7CE2CB8-E9EA-4B99-975B-6E4F095630B9}"/>
              </a:ext>
            </a:extLst>
          </p:cNvPr>
          <p:cNvGraphicFramePr>
            <a:graphicFrameLocks noGrp="1"/>
          </p:cNvGraphicFramePr>
          <p:nvPr>
            <p:extLst>
              <p:ext uri="{D42A27DB-BD31-4B8C-83A1-F6EECF244321}">
                <p14:modId xmlns:p14="http://schemas.microsoft.com/office/powerpoint/2010/main" val="2870064034"/>
              </p:ext>
            </p:extLst>
          </p:nvPr>
        </p:nvGraphicFramePr>
        <p:xfrm>
          <a:off x="860149" y="3098881"/>
          <a:ext cx="4280023" cy="2672592"/>
        </p:xfrm>
        <a:graphic>
          <a:graphicData uri="http://schemas.openxmlformats.org/drawingml/2006/table">
            <a:tbl>
              <a:tblPr firstRow="1" bandRow="1">
                <a:tableStyleId>{5C22544A-7EE6-4342-B048-85BDC9FD1C3A}</a:tableStyleId>
              </a:tblPr>
              <a:tblGrid>
                <a:gridCol w="1222863">
                  <a:extLst>
                    <a:ext uri="{9D8B030D-6E8A-4147-A177-3AD203B41FA5}">
                      <a16:colId xmlns:a16="http://schemas.microsoft.com/office/drawing/2014/main" val="592382339"/>
                    </a:ext>
                  </a:extLst>
                </a:gridCol>
                <a:gridCol w="611432">
                  <a:extLst>
                    <a:ext uri="{9D8B030D-6E8A-4147-A177-3AD203B41FA5}">
                      <a16:colId xmlns:a16="http://schemas.microsoft.com/office/drawing/2014/main" val="2938114387"/>
                    </a:ext>
                  </a:extLst>
                </a:gridCol>
                <a:gridCol w="611432">
                  <a:extLst>
                    <a:ext uri="{9D8B030D-6E8A-4147-A177-3AD203B41FA5}">
                      <a16:colId xmlns:a16="http://schemas.microsoft.com/office/drawing/2014/main" val="1226680062"/>
                    </a:ext>
                  </a:extLst>
                </a:gridCol>
                <a:gridCol w="611432">
                  <a:extLst>
                    <a:ext uri="{9D8B030D-6E8A-4147-A177-3AD203B41FA5}">
                      <a16:colId xmlns:a16="http://schemas.microsoft.com/office/drawing/2014/main" val="1045483839"/>
                    </a:ext>
                  </a:extLst>
                </a:gridCol>
                <a:gridCol w="611432">
                  <a:extLst>
                    <a:ext uri="{9D8B030D-6E8A-4147-A177-3AD203B41FA5}">
                      <a16:colId xmlns:a16="http://schemas.microsoft.com/office/drawing/2014/main" val="1146439999"/>
                    </a:ext>
                  </a:extLst>
                </a:gridCol>
                <a:gridCol w="611432">
                  <a:extLst>
                    <a:ext uri="{9D8B030D-6E8A-4147-A177-3AD203B41FA5}">
                      <a16:colId xmlns:a16="http://schemas.microsoft.com/office/drawing/2014/main" val="338556648"/>
                    </a:ext>
                  </a:extLst>
                </a:gridCol>
              </a:tblGrid>
              <a:tr h="334074">
                <a:tc>
                  <a:txBody>
                    <a:bodyPr/>
                    <a:lstStyle/>
                    <a:p>
                      <a:pPr algn="l" fontAlgn="ctr"/>
                      <a:r>
                        <a:rPr lang="en-IN" sz="1000" b="0" i="0" u="none" strike="noStrike" dirty="0">
                          <a:solidFill>
                            <a:srgbClr val="000000"/>
                          </a:solidFill>
                          <a:effectLst/>
                          <a:latin typeface="Lucida Console" panose="020B0609040504020204" pitchFamily="49" charset="0"/>
                        </a:rPr>
                        <a:t>Coefficients:</a:t>
                      </a:r>
                    </a:p>
                  </a:txBody>
                  <a:tcPr marL="7620" marR="7620" marT="762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5525718"/>
                  </a:ext>
                </a:extLst>
              </a:tr>
              <a:tr h="334074">
                <a:tc gridSpan="6">
                  <a:txBody>
                    <a:bodyPr/>
                    <a:lstStyle/>
                    <a:p>
                      <a:pPr algn="l" fontAlgn="ctr"/>
                      <a:r>
                        <a:rPr lang="en-IN" sz="1000" b="0" i="0" u="none" strike="noStrike">
                          <a:solidFill>
                            <a:srgbClr val="000000"/>
                          </a:solidFill>
                          <a:effectLst/>
                          <a:latin typeface="Lucida Console" panose="020B0609040504020204" pitchFamily="49" charset="0"/>
                        </a:rPr>
                        <a:t>              Estimate Std. Error z value Pr(&gt;|z|)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50534323"/>
                  </a:ext>
                </a:extLst>
              </a:tr>
              <a:tr h="334074">
                <a:tc gridSpan="6">
                  <a:txBody>
                    <a:bodyPr/>
                    <a:lstStyle/>
                    <a:p>
                      <a:pPr algn="l" fontAlgn="ctr"/>
                      <a:r>
                        <a:rPr lang="pt-BR" sz="1000" b="0" i="0" u="none" strike="noStrike" dirty="0">
                          <a:solidFill>
                            <a:srgbClr val="000000"/>
                          </a:solidFill>
                          <a:effectLst/>
                          <a:latin typeface="Lucida Console" panose="020B0609040504020204" pitchFamily="49" charset="0"/>
                        </a:rPr>
                        <a:t>(Intercept)   -2.37185    0.09759 -24.305  &lt; 2e-16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72985857"/>
                  </a:ext>
                </a:extLst>
              </a:tr>
              <a:tr h="334074">
                <a:tc gridSpan="6">
                  <a:txBody>
                    <a:bodyPr/>
                    <a:lstStyle/>
                    <a:p>
                      <a:pPr algn="l" fontAlgn="ctr"/>
                      <a:r>
                        <a:rPr lang="pt-BR" sz="1000" b="0" i="0" u="none" strike="noStrike" dirty="0">
                          <a:solidFill>
                            <a:srgbClr val="000000"/>
                          </a:solidFill>
                          <a:effectLst/>
                          <a:latin typeface="Lucida Console" panose="020B0609040504020204" pitchFamily="49" charset="0"/>
                        </a:rPr>
                        <a:t>campaignAcpt3  1.96346    0.22883   8.581  &lt; 2e-16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19023786"/>
                  </a:ext>
                </a:extLst>
              </a:tr>
              <a:tr h="334074">
                <a:tc gridSpan="6">
                  <a:txBody>
                    <a:bodyPr/>
                    <a:lstStyle/>
                    <a:p>
                      <a:pPr algn="l" fontAlgn="ctr"/>
                      <a:r>
                        <a:rPr lang="en-US" sz="1000" b="0" i="0" u="none" strike="noStrike">
                          <a:solidFill>
                            <a:srgbClr val="000000"/>
                          </a:solidFill>
                          <a:effectLst/>
                          <a:latin typeface="Lucida Console" panose="020B0609040504020204" pitchFamily="49" charset="0"/>
                        </a:rPr>
                        <a:t>campaignAcpt2  1.38350    0.66953   2.066   0.0388 *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03444932"/>
                  </a:ext>
                </a:extLst>
              </a:tr>
              <a:tr h="334074">
                <a:tc gridSpan="6">
                  <a:txBody>
                    <a:bodyPr/>
                    <a:lstStyle/>
                    <a:p>
                      <a:pPr algn="l" fontAlgn="ctr"/>
                      <a:r>
                        <a:rPr lang="en-US" sz="1000" b="0" i="0" u="none" strike="noStrike">
                          <a:solidFill>
                            <a:srgbClr val="000000"/>
                          </a:solidFill>
                          <a:effectLst/>
                          <a:latin typeface="Lucida Console" panose="020B0609040504020204" pitchFamily="49" charset="0"/>
                        </a:rPr>
                        <a:t>campaignAcpt4  0.61045    0.26457   2.307   0.0210 *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13334687"/>
                  </a:ext>
                </a:extLst>
              </a:tr>
              <a:tr h="334074">
                <a:tc gridSpan="6">
                  <a:txBody>
                    <a:bodyPr/>
                    <a:lstStyle/>
                    <a:p>
                      <a:pPr algn="l" fontAlgn="ctr"/>
                      <a:r>
                        <a:rPr lang="pt-BR" sz="1000" b="0" i="0" u="none" strike="noStrike" dirty="0">
                          <a:solidFill>
                            <a:srgbClr val="000000"/>
                          </a:solidFill>
                          <a:effectLst/>
                          <a:latin typeface="Lucida Console" panose="020B0609040504020204" pitchFamily="49" charset="0"/>
                        </a:rPr>
                        <a:t>campaignAcpt5  1.55906    0.24428   6.382 1.74e-10 ***</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5562638"/>
                  </a:ext>
                </a:extLst>
              </a:tr>
              <a:tr h="334074">
                <a:tc gridSpan="6">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pt-BR" sz="1000" b="0" i="0" u="none" strike="noStrike" dirty="0">
                          <a:solidFill>
                            <a:srgbClr val="000000"/>
                          </a:solidFill>
                          <a:effectLst/>
                          <a:latin typeface="Lucida Console" panose="020B0609040504020204" pitchFamily="49" charset="0"/>
                        </a:rPr>
                        <a:t>campaignAcpt1  1.32739    0.25668   5.171 2.32e-07 ***</a:t>
                      </a:r>
                    </a:p>
                    <a:p>
                      <a:pPr algn="l" fontAlgn="ctr"/>
                      <a:endParaRPr lang="pt-BR" sz="1000" b="0" i="0" u="none" strike="noStrike" dirty="0">
                        <a:solidFill>
                          <a:srgbClr val="000000"/>
                        </a:solidFill>
                        <a:effectLst/>
                        <a:latin typeface="Lucida Console" panose="020B0609040504020204" pitchFamily="49"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80897955"/>
                  </a:ext>
                </a:extLst>
              </a:tr>
            </a:tbl>
          </a:graphicData>
        </a:graphic>
      </p:graphicFrame>
      <p:pic>
        <p:nvPicPr>
          <p:cNvPr id="15" name="Picture 14" descr="Graphical user interface, application&#10;&#10;Description automatically generated">
            <a:extLst>
              <a:ext uri="{FF2B5EF4-FFF2-40B4-BE49-F238E27FC236}">
                <a16:creationId xmlns:a16="http://schemas.microsoft.com/office/drawing/2014/main" id="{DAE5694E-841C-40CD-BBF3-B9D18324C7D3}"/>
              </a:ext>
            </a:extLst>
          </p:cNvPr>
          <p:cNvPicPr>
            <a:picLocks noChangeAspect="1"/>
          </p:cNvPicPr>
          <p:nvPr/>
        </p:nvPicPr>
        <p:blipFill rotWithShape="1">
          <a:blip r:embed="rId2">
            <a:extLst>
              <a:ext uri="{28A0092B-C50C-407E-A947-70E740481C1C}">
                <a14:useLocalDpi xmlns:a14="http://schemas.microsoft.com/office/drawing/2010/main" val="0"/>
              </a:ext>
            </a:extLst>
          </a:blip>
          <a:srcRect l="62486" t="51763" r="9594" b="5929"/>
          <a:stretch/>
        </p:blipFill>
        <p:spPr bwMode="auto">
          <a:xfrm>
            <a:off x="7788551" y="2934475"/>
            <a:ext cx="3543300" cy="2879725"/>
          </a:xfrm>
          <a:prstGeom prst="rect">
            <a:avLst/>
          </a:prstGeom>
          <a:ln>
            <a:noFill/>
          </a:ln>
          <a:extLst>
            <a:ext uri="{53640926-AAD7-44D8-BBD7-CCE9431645EC}">
              <a14:shadowObscured xmlns:a14="http://schemas.microsoft.com/office/drawing/2010/main"/>
            </a:ext>
          </a:extLst>
        </p:spPr>
      </p:pic>
      <p:graphicFrame>
        <p:nvGraphicFramePr>
          <p:cNvPr id="17" name="Table 17">
            <a:extLst>
              <a:ext uri="{FF2B5EF4-FFF2-40B4-BE49-F238E27FC236}">
                <a16:creationId xmlns:a16="http://schemas.microsoft.com/office/drawing/2014/main" id="{D55CFAF1-FA1A-4F17-8B1A-825057AF16AD}"/>
              </a:ext>
            </a:extLst>
          </p:cNvPr>
          <p:cNvGraphicFramePr>
            <a:graphicFrameLocks noGrp="1"/>
          </p:cNvGraphicFramePr>
          <p:nvPr>
            <p:extLst>
              <p:ext uri="{D42A27DB-BD31-4B8C-83A1-F6EECF244321}">
                <p14:modId xmlns:p14="http://schemas.microsoft.com/office/powerpoint/2010/main" val="188416831"/>
              </p:ext>
            </p:extLst>
          </p:nvPr>
        </p:nvGraphicFramePr>
        <p:xfrm>
          <a:off x="5778377" y="3603793"/>
          <a:ext cx="1669988" cy="1188720"/>
        </p:xfrm>
        <a:graphic>
          <a:graphicData uri="http://schemas.openxmlformats.org/drawingml/2006/table">
            <a:tbl>
              <a:tblPr firstRow="1" bandRow="1">
                <a:tableStyleId>{D113A9D2-9D6B-4929-AA2D-F23B5EE8CBE7}</a:tableStyleId>
              </a:tblPr>
              <a:tblGrid>
                <a:gridCol w="1669988">
                  <a:extLst>
                    <a:ext uri="{9D8B030D-6E8A-4147-A177-3AD203B41FA5}">
                      <a16:colId xmlns:a16="http://schemas.microsoft.com/office/drawing/2014/main" val="354577179"/>
                    </a:ext>
                  </a:extLst>
                </a:gridCol>
              </a:tblGrid>
              <a:tr h="370840">
                <a:tc>
                  <a:txBody>
                    <a:bodyPr/>
                    <a:lstStyle/>
                    <a:p>
                      <a:r>
                        <a:rPr lang="en-IN" sz="1800" b="1" kern="1200" dirty="0">
                          <a:solidFill>
                            <a:schemeClr val="lt1"/>
                          </a:solidFill>
                          <a:effectLst/>
                        </a:rPr>
                        <a:t>        Predicted</a:t>
                      </a:r>
                    </a:p>
                    <a:p>
                      <a:r>
                        <a:rPr lang="en-IN" sz="1800" b="1" kern="1200" dirty="0">
                          <a:solidFill>
                            <a:schemeClr val="lt1"/>
                          </a:solidFill>
                          <a:effectLst/>
                        </a:rPr>
                        <a:t>actual   0   1    </a:t>
                      </a:r>
                    </a:p>
                    <a:p>
                      <a:r>
                        <a:rPr lang="en-IN" sz="1800" b="1" kern="1200" dirty="0">
                          <a:solidFill>
                            <a:schemeClr val="lt1"/>
                          </a:solidFill>
                          <a:effectLst/>
                        </a:rPr>
                        <a:t>        0 571   7    </a:t>
                      </a:r>
                    </a:p>
                    <a:p>
                      <a:r>
                        <a:rPr lang="en-IN" sz="1800" b="1" kern="1200" dirty="0">
                          <a:solidFill>
                            <a:schemeClr val="lt1"/>
                          </a:solidFill>
                          <a:effectLst/>
                        </a:rPr>
                        <a:t>         1 80  14</a:t>
                      </a:r>
                      <a:endParaRPr lang="en-IN" dirty="0"/>
                    </a:p>
                  </a:txBody>
                  <a:tcPr/>
                </a:tc>
                <a:extLst>
                  <a:ext uri="{0D108BD9-81ED-4DB2-BD59-A6C34878D82A}">
                    <a16:rowId xmlns:a16="http://schemas.microsoft.com/office/drawing/2014/main" val="1290236244"/>
                  </a:ext>
                </a:extLst>
              </a:tr>
            </a:tbl>
          </a:graphicData>
        </a:graphic>
      </p:graphicFrame>
      <p:sp>
        <p:nvSpPr>
          <p:cNvPr id="22" name="Slide Number Placeholder 21">
            <a:extLst>
              <a:ext uri="{FF2B5EF4-FFF2-40B4-BE49-F238E27FC236}">
                <a16:creationId xmlns:a16="http://schemas.microsoft.com/office/drawing/2014/main" id="{E7A4218E-34F9-417E-9A59-BE62E03E4F6F}"/>
              </a:ext>
            </a:extLst>
          </p:cNvPr>
          <p:cNvSpPr>
            <a:spLocks noGrp="1"/>
          </p:cNvSpPr>
          <p:nvPr>
            <p:ph type="sldNum" sz="quarter" idx="12"/>
          </p:nvPr>
        </p:nvSpPr>
        <p:spPr/>
        <p:txBody>
          <a:bodyPr/>
          <a:lstStyle/>
          <a:p>
            <a:fld id="{4C8B8A27-DF03-4546-BA93-21C967D57E5C}" type="slidenum">
              <a:rPr lang="en-US" smtClean="0"/>
              <a:t>7</a:t>
            </a:fld>
            <a:endParaRPr lang="en-US"/>
          </a:p>
        </p:txBody>
      </p:sp>
    </p:spTree>
    <p:extLst>
      <p:ext uri="{BB962C8B-B14F-4D97-AF65-F5344CB8AC3E}">
        <p14:creationId xmlns:p14="http://schemas.microsoft.com/office/powerpoint/2010/main" val="9603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D116B-376B-44BF-8B7E-3D1CE3ACAB6D}"/>
              </a:ext>
            </a:extLst>
          </p:cNvPr>
          <p:cNvSpPr txBox="1"/>
          <p:nvPr/>
        </p:nvSpPr>
        <p:spPr>
          <a:xfrm>
            <a:off x="5175680" y="905522"/>
            <a:ext cx="27432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Other Findings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7364A01-78B4-44A1-BB2C-88D755A72760}"/>
              </a:ext>
            </a:extLst>
          </p:cNvPr>
          <p:cNvSpPr txBox="1"/>
          <p:nvPr/>
        </p:nvSpPr>
        <p:spPr>
          <a:xfrm>
            <a:off x="1624613" y="1713391"/>
            <a:ext cx="8815527" cy="5386090"/>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Correlation matrix shows that there is no any strong relationship between variables. But it still shows the positive relationship between </a:t>
            </a: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amount of wine and have positive  corelation with number of store and catalogue purchases. And amount spent on meat have positively corelated with number of store purchases, which means most of the customers prefer to purchase meat and wine in store or by using catalogue.</a:t>
            </a:r>
          </a:p>
          <a:p>
            <a:endParaRPr lang="en-IN" sz="17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From the distribution of variables, we can say that number of customers that using different purchasing type </a:t>
            </a:r>
            <a:r>
              <a:rPr lang="en-IN" sz="1700" dirty="0">
                <a:latin typeface="Times New Roman" panose="02020603050405020304" pitchFamily="18" charset="0"/>
                <a:ea typeface="Times New Roman" panose="02020603050405020304" pitchFamily="18" charset="0"/>
                <a:cs typeface="Times New Roman" panose="02020603050405020304" pitchFamily="18" charset="0"/>
              </a:rPr>
              <a:t>was going down, and customer still prefer in store traditional method of shopping as compared to web purchases.</a:t>
            </a:r>
          </a:p>
          <a:p>
            <a:pPr marL="285750" indent="-285750">
              <a:buFont typeface="Arial" panose="020B0604020202020204" pitchFamily="34" charset="0"/>
              <a:buChar char="•"/>
            </a:pPr>
            <a:endParaRPr lang="en-IN"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preference of web visitors give information about whether the web visitors are interested in deal purchases or another web purchases and how many web user check for website only for deals every month and how many actually use deal purchases. Many </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web visitor come for only deals and other web purchases every month, but few of them choose web purchases and most of them come for only deals, that’s why number of web visitor per month is more for deals as compared to other simple web purchases.</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E12AC540-76D1-41EC-B303-420C0E93CA30}"/>
              </a:ext>
            </a:extLst>
          </p:cNvPr>
          <p:cNvSpPr>
            <a:spLocks noGrp="1"/>
          </p:cNvSpPr>
          <p:nvPr>
            <p:ph type="sldNum" sz="quarter" idx="12"/>
          </p:nvPr>
        </p:nvSpPr>
        <p:spPr/>
        <p:txBody>
          <a:bodyPr/>
          <a:lstStyle/>
          <a:p>
            <a:fld id="{4C8B8A27-DF03-4546-BA93-21C967D57E5C}" type="slidenum">
              <a:rPr lang="en-US" smtClean="0"/>
              <a:t>8</a:t>
            </a:fld>
            <a:endParaRPr lang="en-US"/>
          </a:p>
        </p:txBody>
      </p:sp>
    </p:spTree>
    <p:extLst>
      <p:ext uri="{BB962C8B-B14F-4D97-AF65-F5344CB8AC3E}">
        <p14:creationId xmlns:p14="http://schemas.microsoft.com/office/powerpoint/2010/main" val="1650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B6B0-AD92-4194-AF3F-7701C9ADF26E}"/>
              </a:ext>
            </a:extLst>
          </p:cNvPr>
          <p:cNvSpPr txBox="1"/>
          <p:nvPr/>
        </p:nvSpPr>
        <p:spPr>
          <a:xfrm>
            <a:off x="4657817" y="843379"/>
            <a:ext cx="232595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C28D24-A89B-4680-AA14-16A7E744C771}"/>
              </a:ext>
            </a:extLst>
          </p:cNvPr>
          <p:cNvSpPr txBox="1"/>
          <p:nvPr/>
        </p:nvSpPr>
        <p:spPr>
          <a:xfrm>
            <a:off x="1216241" y="1961964"/>
            <a:ext cx="9209102" cy="2708434"/>
          </a:xfrm>
          <a:prstGeom prst="rect">
            <a:avLst/>
          </a:prstGeom>
          <a:noFill/>
        </p:spPr>
        <p:txBody>
          <a:bodyPr wrap="square" rtlCol="0">
            <a:spAutoFit/>
          </a:bodyPr>
          <a:lstStyle/>
          <a:p>
            <a:r>
              <a:rPr lang="en-IN" sz="1700" dirty="0">
                <a:solidFill>
                  <a:srgbClr val="202124"/>
                </a:solidFill>
                <a:effectLst/>
                <a:latin typeface="Times New Roman" panose="02020603050405020304" pitchFamily="18" charset="0"/>
                <a:ea typeface="Times New Roman" panose="02020603050405020304" pitchFamily="18" charset="0"/>
              </a:rPr>
              <a:t>Marketing analytics plays an important role to improve return on investment through new marketing strategies and theses strategies are always based on analysis. This project gives an overview of the goals, metrics and best practices for marketing analytics, that can help marketing team work more efficiently and make a bigger impact. </a:t>
            </a:r>
            <a:r>
              <a:rPr lang="en-US" sz="1700" dirty="0">
                <a:effectLst/>
                <a:latin typeface="Times New Roman" panose="02020603050405020304" pitchFamily="18" charset="0"/>
                <a:ea typeface="Times New Roman" panose="02020603050405020304" pitchFamily="18" charset="0"/>
              </a:rPr>
              <a:t>In this </a:t>
            </a:r>
            <a:r>
              <a:rPr lang="en-US" sz="1700" dirty="0">
                <a:latin typeface="Times New Roman" panose="02020603050405020304" pitchFamily="18" charset="0"/>
                <a:ea typeface="Times New Roman" panose="02020603050405020304" pitchFamily="18" charset="0"/>
              </a:rPr>
              <a:t>project </a:t>
            </a:r>
            <a:r>
              <a:rPr lang="en-US" sz="1700" dirty="0">
                <a:effectLst/>
                <a:latin typeface="Times New Roman" panose="02020603050405020304" pitchFamily="18" charset="0"/>
                <a:ea typeface="Times New Roman" panose="02020603050405020304" pitchFamily="18" charset="0"/>
              </a:rPr>
              <a:t>we simply put light on descriptive and predictive data analysis techniques  that help us to understand our data better and help to fetch some meaningful pattern from data </a:t>
            </a:r>
            <a:r>
              <a:rPr lang="en-IN" sz="1700" dirty="0">
                <a:solidFill>
                  <a:srgbClr val="202124"/>
                </a:solidFill>
                <a:effectLst/>
                <a:latin typeface="Times New Roman" panose="02020603050405020304" pitchFamily="18" charset="0"/>
                <a:ea typeface="Times New Roman" panose="02020603050405020304" pitchFamily="18" charset="0"/>
              </a:rPr>
              <a:t>This project shed light on descriptive and predictive analytics to measure the company’s performance, customer relationship and customer response regarding their marketing techniques like campaign.  It also contain four different model to evaluate same data and compare the accuracy for best fit model. </a:t>
            </a:r>
            <a:r>
              <a:rPr lang="en-IN" sz="1700" dirty="0">
                <a:solidFill>
                  <a:srgbClr val="202124"/>
                </a:solidFill>
                <a:latin typeface="Times New Roman" panose="02020603050405020304" pitchFamily="18" charset="0"/>
                <a:ea typeface="Times New Roman" panose="02020603050405020304" pitchFamily="18" charset="0"/>
              </a:rPr>
              <a:t>our target variable is binary and genialized linear model is our best fit model.</a:t>
            </a:r>
            <a:endParaRPr lang="en-IN" sz="1700" dirty="0"/>
          </a:p>
        </p:txBody>
      </p:sp>
      <p:sp>
        <p:nvSpPr>
          <p:cNvPr id="4" name="Slide Number Placeholder 3">
            <a:extLst>
              <a:ext uri="{FF2B5EF4-FFF2-40B4-BE49-F238E27FC236}">
                <a16:creationId xmlns:a16="http://schemas.microsoft.com/office/drawing/2014/main" id="{A9A1E3AE-F361-4794-91E4-5A99B68F155F}"/>
              </a:ext>
            </a:extLst>
          </p:cNvPr>
          <p:cNvSpPr>
            <a:spLocks noGrp="1"/>
          </p:cNvSpPr>
          <p:nvPr>
            <p:ph type="sldNum" sz="quarter" idx="12"/>
          </p:nvPr>
        </p:nvSpPr>
        <p:spPr/>
        <p:txBody>
          <a:bodyPr/>
          <a:lstStyle/>
          <a:p>
            <a:fld id="{4C8B8A27-DF03-4546-BA93-21C967D57E5C}" type="slidenum">
              <a:rPr lang="en-US" smtClean="0"/>
              <a:t>9</a:t>
            </a:fld>
            <a:endParaRPr lang="en-US"/>
          </a:p>
        </p:txBody>
      </p:sp>
    </p:spTree>
    <p:extLst>
      <p:ext uri="{BB962C8B-B14F-4D97-AF65-F5344CB8AC3E}">
        <p14:creationId xmlns:p14="http://schemas.microsoft.com/office/powerpoint/2010/main" val="24396792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845</TotalTime>
  <Words>1375</Words>
  <Application>Microsoft Office PowerPoint</Application>
  <PresentationFormat>Widescreen</PresentationFormat>
  <Paragraphs>133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Lucida Console</vt:lpstr>
      <vt:lpstr>Times New Roman</vt:lpstr>
      <vt:lpstr>Organic</vt:lpstr>
      <vt:lpstr> GEETU KANOUJIA DATA  ANALYSTS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MANINDER KAUR – 0770033 EKTA-767829 GEETU-765205 HARPREET KAUR-759909</dc:title>
  <dc:creator>Maninder Kaur</dc:creator>
  <cp:lastModifiedBy>GEETU GEETU</cp:lastModifiedBy>
  <cp:revision>3</cp:revision>
  <dcterms:created xsi:type="dcterms:W3CDTF">2021-12-01T19:39:55Z</dcterms:created>
  <dcterms:modified xsi:type="dcterms:W3CDTF">2024-01-24T21:49:48Z</dcterms:modified>
</cp:coreProperties>
</file>