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413" r:id="rId5"/>
    <p:sldId id="429" r:id="rId6"/>
    <p:sldId id="415" r:id="rId7"/>
    <p:sldId id="416" r:id="rId8"/>
    <p:sldId id="417" r:id="rId9"/>
    <p:sldId id="420" r:id="rId10"/>
    <p:sldId id="419" r:id="rId11"/>
    <p:sldId id="421" r:id="rId12"/>
    <p:sldId id="422" r:id="rId13"/>
    <p:sldId id="424" r:id="rId14"/>
    <p:sldId id="425" r:id="rId15"/>
    <p:sldId id="423" r:id="rId16"/>
    <p:sldId id="426" r:id="rId17"/>
    <p:sldId id="428" r:id="rId18"/>
    <p:sldId id="42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1323547134604046E-2"/>
          <c:y val="0.19425593077185235"/>
          <c:w val="0.52929685618106415"/>
          <c:h val="0.77806989407110216"/>
        </c:manualLayout>
      </c:layout>
      <c:pieChart>
        <c:varyColors val="1"/>
        <c:ser>
          <c:idx val="0"/>
          <c:order val="0"/>
          <c:tx>
            <c:strRef>
              <c:f>Sheet1!$B$1</c:f>
              <c:strCache>
                <c:ptCount val="1"/>
                <c:pt idx="0">
                  <c:v>Personal Loan</c:v>
                </c:pt>
              </c:strCache>
            </c:strRef>
          </c:tx>
          <c:explosion val="8"/>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CC5-4B1B-8620-2F78923BA8E9}"/>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CC5-4B1B-8620-2F78923BA8E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Not Taken</c:v>
                </c:pt>
                <c:pt idx="1">
                  <c:v>Taken</c:v>
                </c:pt>
              </c:strCache>
            </c:strRef>
          </c:cat>
          <c:val>
            <c:numRef>
              <c:f>Sheet1!$B$2:$B$3</c:f>
              <c:numCache>
                <c:formatCode>0.00%</c:formatCode>
                <c:ptCount val="2"/>
                <c:pt idx="0">
                  <c:v>0.90400000000000003</c:v>
                </c:pt>
                <c:pt idx="1">
                  <c:v>9.6000000000000002E-2</c:v>
                </c:pt>
              </c:numCache>
            </c:numRef>
          </c:val>
          <c:extLst>
            <c:ext xmlns:c16="http://schemas.microsoft.com/office/drawing/2014/chart" uri="{C3380CC4-5D6E-409C-BE32-E72D297353CC}">
              <c16:uniqueId val="{00000000-BBD6-4F2E-864F-0FF7225C1B8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400" dirty="0">
                <a:solidFill>
                  <a:schemeClr val="tx1"/>
                </a:solidFill>
              </a:rPr>
              <a:t>PERSONAL LOAN AS PER FAMILY</a:t>
            </a:r>
            <a:r>
              <a:rPr lang="en-US" sz="1400" baseline="0" dirty="0">
                <a:solidFill>
                  <a:schemeClr val="tx1"/>
                </a:solidFill>
              </a:rPr>
              <a:t> SIZE</a:t>
            </a:r>
            <a:endParaRPr lang="en-IN" sz="1400" dirty="0">
              <a:solidFill>
                <a:schemeClr val="tx1"/>
              </a:solidFill>
            </a:endParaRPr>
          </a:p>
        </c:rich>
      </c:tx>
      <c:layout>
        <c:manualLayout>
          <c:xMode val="edge"/>
          <c:yMode val="edge"/>
          <c:x val="1.6588994817522976E-2"/>
          <c:y val="2.840460510627744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27909633930435"/>
          <c:y val="0.18740821067924235"/>
          <c:w val="0.81356285925537242"/>
          <c:h val="0.61654246396895407"/>
        </c:manualLayout>
      </c:layout>
      <c:barChart>
        <c:barDir val="col"/>
        <c:grouping val="clustered"/>
        <c:varyColors val="0"/>
        <c:ser>
          <c:idx val="0"/>
          <c:order val="0"/>
          <c:tx>
            <c:strRef>
              <c:f>Sheet1!$B$1</c:f>
              <c:strCache>
                <c:ptCount val="1"/>
                <c:pt idx="0">
                  <c:v>Not Taken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pt idx="0">
                  <c:v>1</c:v>
                </c:pt>
                <c:pt idx="1">
                  <c:v>2</c:v>
                </c:pt>
                <c:pt idx="2">
                  <c:v>3</c:v>
                </c:pt>
                <c:pt idx="3">
                  <c:v>4</c:v>
                </c:pt>
              </c:numCache>
            </c:numRef>
          </c:cat>
          <c:val>
            <c:numRef>
              <c:f>Sheet1!$B$2:$B$5</c:f>
              <c:numCache>
                <c:formatCode>General</c:formatCode>
                <c:ptCount val="4"/>
                <c:pt idx="0">
                  <c:v>1365</c:v>
                </c:pt>
                <c:pt idx="1">
                  <c:v>1190</c:v>
                </c:pt>
                <c:pt idx="2">
                  <c:v>877</c:v>
                </c:pt>
                <c:pt idx="3">
                  <c:v>1088</c:v>
                </c:pt>
              </c:numCache>
            </c:numRef>
          </c:val>
          <c:extLst>
            <c:ext xmlns:c16="http://schemas.microsoft.com/office/drawing/2014/chart" uri="{C3380CC4-5D6E-409C-BE32-E72D297353CC}">
              <c16:uniqueId val="{00000000-1C25-4A61-BECA-5A742EDBA84F}"/>
            </c:ext>
          </c:extLst>
        </c:ser>
        <c:ser>
          <c:idx val="1"/>
          <c:order val="1"/>
          <c:tx>
            <c:strRef>
              <c:f>Sheet1!$C$1</c:f>
              <c:strCache>
                <c:ptCount val="1"/>
                <c:pt idx="0">
                  <c:v>Taken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Sheet1!$A$2:$A$5</c:f>
              <c:numCache>
                <c:formatCode>General</c:formatCode>
                <c:ptCount val="4"/>
                <c:pt idx="0">
                  <c:v>1</c:v>
                </c:pt>
                <c:pt idx="1">
                  <c:v>2</c:v>
                </c:pt>
                <c:pt idx="2">
                  <c:v>3</c:v>
                </c:pt>
                <c:pt idx="3">
                  <c:v>4</c:v>
                </c:pt>
              </c:numCache>
            </c:numRef>
          </c:cat>
          <c:val>
            <c:numRef>
              <c:f>Sheet1!$C$2:$C$5</c:f>
              <c:numCache>
                <c:formatCode>General</c:formatCode>
                <c:ptCount val="4"/>
                <c:pt idx="0">
                  <c:v>107</c:v>
                </c:pt>
                <c:pt idx="1">
                  <c:v>106</c:v>
                </c:pt>
                <c:pt idx="2">
                  <c:v>133</c:v>
                </c:pt>
                <c:pt idx="3">
                  <c:v>134</c:v>
                </c:pt>
              </c:numCache>
            </c:numRef>
          </c:val>
          <c:extLst>
            <c:ext xmlns:c16="http://schemas.microsoft.com/office/drawing/2014/chart" uri="{C3380CC4-5D6E-409C-BE32-E72D297353CC}">
              <c16:uniqueId val="{00000001-1C25-4A61-BECA-5A742EDBA84F}"/>
            </c:ext>
          </c:extLst>
        </c:ser>
        <c:dLbls>
          <c:showLegendKey val="0"/>
          <c:showVal val="0"/>
          <c:showCatName val="0"/>
          <c:showSerName val="0"/>
          <c:showPercent val="0"/>
          <c:showBubbleSize val="0"/>
        </c:dLbls>
        <c:gapWidth val="100"/>
        <c:overlap val="-24"/>
        <c:axId val="1826255007"/>
        <c:axId val="153510479"/>
      </c:barChart>
      <c:catAx>
        <c:axId val="18262550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0479"/>
        <c:crosses val="autoZero"/>
        <c:auto val="1"/>
        <c:lblAlgn val="ctr"/>
        <c:lblOffset val="100"/>
        <c:noMultiLvlLbl val="0"/>
      </c:catAx>
      <c:valAx>
        <c:axId val="1535104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6255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128" b="1" i="0" u="none" strike="noStrike" kern="1200" baseline="0">
                <a:solidFill>
                  <a:schemeClr val="tx1">
                    <a:lumMod val="65000"/>
                    <a:lumOff val="35000"/>
                  </a:schemeClr>
                </a:solidFill>
                <a:latin typeface="+mn-lt"/>
                <a:ea typeface="+mn-ea"/>
                <a:cs typeface="+mn-cs"/>
              </a:defRPr>
            </a:pPr>
            <a:r>
              <a:rPr lang="en-US" sz="1400" b="1" dirty="0">
                <a:solidFill>
                  <a:schemeClr val="tx1"/>
                </a:solidFill>
              </a:rPr>
              <a:t>PERSONAL</a:t>
            </a:r>
            <a:r>
              <a:rPr lang="en-US" sz="1400" b="1" baseline="0" dirty="0">
                <a:solidFill>
                  <a:schemeClr val="tx1"/>
                </a:solidFill>
              </a:rPr>
              <a:t> LOAN AS PER EDUCATIONAL</a:t>
            </a:r>
            <a:endParaRPr lang="en-IN" sz="1400" b="1" dirty="0">
              <a:solidFill>
                <a:schemeClr val="tx1"/>
              </a:solidFill>
            </a:endParaRPr>
          </a:p>
        </c:rich>
      </c:tx>
      <c:layout>
        <c:manualLayout>
          <c:xMode val="edge"/>
          <c:yMode val="edge"/>
          <c:x val="2.5960641382709249E-2"/>
          <c:y val="2.5576353659517007E-2"/>
        </c:manualLayout>
      </c:layout>
      <c:overlay val="0"/>
      <c:spPr>
        <a:noFill/>
        <a:ln>
          <a:noFill/>
        </a:ln>
        <a:effectLst/>
      </c:spPr>
      <c:txPr>
        <a:bodyPr rot="0" spcFirstLastPara="1" vertOverflow="ellipsis" vert="horz" wrap="square" anchor="ctr" anchorCtr="1"/>
        <a:lstStyle/>
        <a:p>
          <a:pPr algn="ct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73174477644443"/>
          <c:y val="0.17683359516735561"/>
          <c:w val="0.86065926257034464"/>
          <c:h val="0.59879085212970751"/>
        </c:manualLayout>
      </c:layout>
      <c:barChart>
        <c:barDir val="col"/>
        <c:grouping val="clustered"/>
        <c:varyColors val="0"/>
        <c:ser>
          <c:idx val="0"/>
          <c:order val="0"/>
          <c:tx>
            <c:strRef>
              <c:f>Sheet1!$B$1</c:f>
              <c:strCache>
                <c:ptCount val="1"/>
                <c:pt idx="0">
                  <c:v>Not Taken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Sheet1!$A$2:$A$4</c:f>
              <c:strCache>
                <c:ptCount val="3"/>
                <c:pt idx="0">
                  <c:v>Undergraduate</c:v>
                </c:pt>
                <c:pt idx="1">
                  <c:v>Graduate</c:v>
                </c:pt>
                <c:pt idx="2">
                  <c:v>Professional</c:v>
                </c:pt>
              </c:strCache>
            </c:strRef>
          </c:cat>
          <c:val>
            <c:numRef>
              <c:f>Sheet1!$B$2:$B$4</c:f>
              <c:numCache>
                <c:formatCode>General</c:formatCode>
                <c:ptCount val="3"/>
                <c:pt idx="0">
                  <c:v>2003</c:v>
                </c:pt>
                <c:pt idx="1">
                  <c:v>1221</c:v>
                </c:pt>
                <c:pt idx="2">
                  <c:v>1296</c:v>
                </c:pt>
              </c:numCache>
            </c:numRef>
          </c:val>
          <c:extLst>
            <c:ext xmlns:c16="http://schemas.microsoft.com/office/drawing/2014/chart" uri="{C3380CC4-5D6E-409C-BE32-E72D297353CC}">
              <c16:uniqueId val="{00000000-2A55-45E8-AD09-E658F9CDC627}"/>
            </c:ext>
          </c:extLst>
        </c:ser>
        <c:ser>
          <c:idx val="1"/>
          <c:order val="1"/>
          <c:tx>
            <c:strRef>
              <c:f>Sheet1!$C$1</c:f>
              <c:strCache>
                <c:ptCount val="1"/>
                <c:pt idx="0">
                  <c:v>Taken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Sheet1!$A$2:$A$4</c:f>
              <c:strCache>
                <c:ptCount val="3"/>
                <c:pt idx="0">
                  <c:v>Undergraduate</c:v>
                </c:pt>
                <c:pt idx="1">
                  <c:v>Graduate</c:v>
                </c:pt>
                <c:pt idx="2">
                  <c:v>Professional</c:v>
                </c:pt>
              </c:strCache>
            </c:strRef>
          </c:cat>
          <c:val>
            <c:numRef>
              <c:f>Sheet1!$C$2:$C$4</c:f>
              <c:numCache>
                <c:formatCode>General</c:formatCode>
                <c:ptCount val="3"/>
                <c:pt idx="0">
                  <c:v>93</c:v>
                </c:pt>
                <c:pt idx="1">
                  <c:v>182</c:v>
                </c:pt>
                <c:pt idx="2">
                  <c:v>1.8</c:v>
                </c:pt>
              </c:numCache>
            </c:numRef>
          </c:val>
          <c:extLst>
            <c:ext xmlns:c16="http://schemas.microsoft.com/office/drawing/2014/chart" uri="{C3380CC4-5D6E-409C-BE32-E72D297353CC}">
              <c16:uniqueId val="{00000001-2A55-45E8-AD09-E658F9CDC627}"/>
            </c:ext>
          </c:extLst>
        </c:ser>
        <c:dLbls>
          <c:showLegendKey val="0"/>
          <c:showVal val="0"/>
          <c:showCatName val="0"/>
          <c:showSerName val="0"/>
          <c:showPercent val="0"/>
          <c:showBubbleSize val="0"/>
        </c:dLbls>
        <c:gapWidth val="100"/>
        <c:overlap val="-24"/>
        <c:axId val="1952847055"/>
        <c:axId val="1701284287"/>
      </c:barChart>
      <c:catAx>
        <c:axId val="19528470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1284287"/>
        <c:crosses val="autoZero"/>
        <c:auto val="1"/>
        <c:lblAlgn val="ctr"/>
        <c:lblOffset val="100"/>
        <c:noMultiLvlLbl val="0"/>
      </c:catAx>
      <c:valAx>
        <c:axId val="1701284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2847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400" dirty="0">
                <a:solidFill>
                  <a:schemeClr val="tx1"/>
                </a:solidFill>
              </a:rPr>
              <a:t>PERSONAL LOAN AS PER SECURITIES A/C</a:t>
            </a:r>
            <a:endParaRPr lang="en-IN" sz="1400" dirty="0">
              <a:solidFill>
                <a:schemeClr val="tx1"/>
              </a:solidFill>
            </a:endParaRPr>
          </a:p>
        </c:rich>
      </c:tx>
      <c:layout>
        <c:manualLayout>
          <c:xMode val="edge"/>
          <c:yMode val="edge"/>
          <c:x val="0.10632692372680881"/>
          <c:y val="4.963503175743096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078740157480315"/>
          <c:y val="0.15784601604117846"/>
          <c:w val="0.85344600371264334"/>
          <c:h val="0.66295540653192175"/>
        </c:manualLayout>
      </c:layout>
      <c:barChart>
        <c:barDir val="col"/>
        <c:grouping val="clustered"/>
        <c:varyColors val="0"/>
        <c:ser>
          <c:idx val="0"/>
          <c:order val="0"/>
          <c:tx>
            <c:strRef>
              <c:f>Sheet1!$B$1</c:f>
              <c:strCache>
                <c:ptCount val="1"/>
                <c:pt idx="0">
                  <c:v>Not Taken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Does Not Have</c:v>
                </c:pt>
                <c:pt idx="1">
                  <c:v>Have</c:v>
                </c:pt>
              </c:strCache>
            </c:strRef>
          </c:cat>
          <c:val>
            <c:numRef>
              <c:f>Sheet1!$B$2:$B$3</c:f>
              <c:numCache>
                <c:formatCode>General</c:formatCode>
                <c:ptCount val="2"/>
                <c:pt idx="0">
                  <c:v>4058</c:v>
                </c:pt>
                <c:pt idx="1">
                  <c:v>462</c:v>
                </c:pt>
              </c:numCache>
            </c:numRef>
          </c:val>
          <c:extLst>
            <c:ext xmlns:c16="http://schemas.microsoft.com/office/drawing/2014/chart" uri="{C3380CC4-5D6E-409C-BE32-E72D297353CC}">
              <c16:uniqueId val="{00000000-8FBA-4085-A89F-B296FA2F6EE0}"/>
            </c:ext>
          </c:extLst>
        </c:ser>
        <c:ser>
          <c:idx val="1"/>
          <c:order val="1"/>
          <c:tx>
            <c:strRef>
              <c:f>Sheet1!$C$1</c:f>
              <c:strCache>
                <c:ptCount val="1"/>
                <c:pt idx="0">
                  <c:v>Taken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Does Not Have</c:v>
                </c:pt>
                <c:pt idx="1">
                  <c:v>Have</c:v>
                </c:pt>
              </c:strCache>
            </c:strRef>
          </c:cat>
          <c:val>
            <c:numRef>
              <c:f>Sheet1!$C$2:$C$3</c:f>
              <c:numCache>
                <c:formatCode>General</c:formatCode>
                <c:ptCount val="2"/>
                <c:pt idx="0">
                  <c:v>420</c:v>
                </c:pt>
                <c:pt idx="1">
                  <c:v>60</c:v>
                </c:pt>
              </c:numCache>
            </c:numRef>
          </c:val>
          <c:extLst>
            <c:ext xmlns:c16="http://schemas.microsoft.com/office/drawing/2014/chart" uri="{C3380CC4-5D6E-409C-BE32-E72D297353CC}">
              <c16:uniqueId val="{00000001-8FBA-4085-A89F-B296FA2F6EE0}"/>
            </c:ext>
          </c:extLst>
        </c:ser>
        <c:dLbls>
          <c:showLegendKey val="0"/>
          <c:showVal val="0"/>
          <c:showCatName val="0"/>
          <c:showSerName val="0"/>
          <c:showPercent val="0"/>
          <c:showBubbleSize val="0"/>
        </c:dLbls>
        <c:gapWidth val="100"/>
        <c:overlap val="-24"/>
        <c:axId val="1547847999"/>
        <c:axId val="1991385471"/>
      </c:barChart>
      <c:catAx>
        <c:axId val="154784799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1385471"/>
        <c:crosses val="autoZero"/>
        <c:auto val="1"/>
        <c:lblAlgn val="ctr"/>
        <c:lblOffset val="100"/>
        <c:noMultiLvlLbl val="0"/>
      </c:catAx>
      <c:valAx>
        <c:axId val="19913854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7847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400" b="1" dirty="0">
                <a:solidFill>
                  <a:schemeClr val="tx1"/>
                </a:solidFill>
              </a:rPr>
              <a:t>PERSONAL</a:t>
            </a:r>
            <a:r>
              <a:rPr lang="en-US" sz="1400" b="1" baseline="0" dirty="0">
                <a:solidFill>
                  <a:schemeClr val="tx1"/>
                </a:solidFill>
              </a:rPr>
              <a:t> LOAN AS PER CD A/C</a:t>
            </a:r>
            <a:endParaRPr lang="en-IN" sz="1400" b="1" dirty="0">
              <a:solidFill>
                <a:schemeClr val="tx1"/>
              </a:solidFill>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350478550095031E-2"/>
          <c:y val="8.8417001211356566E-2"/>
          <c:w val="0.83855824056475703"/>
          <c:h val="0.70758573662341784"/>
        </c:manualLayout>
      </c:layout>
      <c:barChart>
        <c:barDir val="col"/>
        <c:grouping val="clustered"/>
        <c:varyColors val="0"/>
        <c:ser>
          <c:idx val="0"/>
          <c:order val="0"/>
          <c:tx>
            <c:strRef>
              <c:f>Sheet1!$B$1</c:f>
              <c:strCache>
                <c:ptCount val="1"/>
                <c:pt idx="0">
                  <c:v>Not Taken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Does Not Have</c:v>
                </c:pt>
                <c:pt idx="1">
                  <c:v>Have</c:v>
                </c:pt>
              </c:strCache>
            </c:strRef>
          </c:cat>
          <c:val>
            <c:numRef>
              <c:f>Sheet1!$B$2:$B$3</c:f>
              <c:numCache>
                <c:formatCode>General</c:formatCode>
                <c:ptCount val="2"/>
                <c:pt idx="0">
                  <c:v>4358</c:v>
                </c:pt>
                <c:pt idx="1">
                  <c:v>162</c:v>
                </c:pt>
              </c:numCache>
            </c:numRef>
          </c:val>
          <c:extLst>
            <c:ext xmlns:c16="http://schemas.microsoft.com/office/drawing/2014/chart" uri="{C3380CC4-5D6E-409C-BE32-E72D297353CC}">
              <c16:uniqueId val="{00000000-7726-4E8B-AE9F-D600E8E3E522}"/>
            </c:ext>
          </c:extLst>
        </c:ser>
        <c:ser>
          <c:idx val="1"/>
          <c:order val="1"/>
          <c:tx>
            <c:strRef>
              <c:f>Sheet1!$C$1</c:f>
              <c:strCache>
                <c:ptCount val="1"/>
                <c:pt idx="0">
                  <c:v>Taken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Does Not Have</c:v>
                </c:pt>
                <c:pt idx="1">
                  <c:v>Have</c:v>
                </c:pt>
              </c:strCache>
            </c:strRef>
          </c:cat>
          <c:val>
            <c:numRef>
              <c:f>Sheet1!$C$2:$C$3</c:f>
              <c:numCache>
                <c:formatCode>General</c:formatCode>
                <c:ptCount val="2"/>
                <c:pt idx="0">
                  <c:v>340</c:v>
                </c:pt>
                <c:pt idx="1">
                  <c:v>140</c:v>
                </c:pt>
              </c:numCache>
            </c:numRef>
          </c:val>
          <c:extLst>
            <c:ext xmlns:c16="http://schemas.microsoft.com/office/drawing/2014/chart" uri="{C3380CC4-5D6E-409C-BE32-E72D297353CC}">
              <c16:uniqueId val="{00000001-7726-4E8B-AE9F-D600E8E3E522}"/>
            </c:ext>
          </c:extLst>
        </c:ser>
        <c:dLbls>
          <c:showLegendKey val="0"/>
          <c:showVal val="0"/>
          <c:showCatName val="0"/>
          <c:showSerName val="0"/>
          <c:showPercent val="0"/>
          <c:showBubbleSize val="0"/>
        </c:dLbls>
        <c:gapWidth val="100"/>
        <c:overlap val="-24"/>
        <c:axId val="2002011679"/>
        <c:axId val="1991387951"/>
      </c:barChart>
      <c:catAx>
        <c:axId val="200201167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1387951"/>
        <c:crosses val="autoZero"/>
        <c:auto val="1"/>
        <c:lblAlgn val="ctr"/>
        <c:lblOffset val="100"/>
        <c:noMultiLvlLbl val="0"/>
      </c:catAx>
      <c:valAx>
        <c:axId val="19913879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2011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sz="1400" b="1" dirty="0">
                <a:solidFill>
                  <a:schemeClr val="tx1"/>
                </a:solidFill>
              </a:rPr>
              <a:t>Personal loan as per Customers</a:t>
            </a:r>
            <a:r>
              <a:rPr lang="en-US" sz="1400" b="1" baseline="0" dirty="0">
                <a:solidFill>
                  <a:schemeClr val="tx1"/>
                </a:solidFill>
              </a:rPr>
              <a:t> banking facilities</a:t>
            </a:r>
            <a:endParaRPr lang="en-IN" sz="1400" b="1" dirty="0">
              <a:solidFill>
                <a:schemeClr val="tx1"/>
              </a:solidFill>
            </a:endParaRPr>
          </a:p>
        </c:rich>
      </c:tx>
      <c:layout>
        <c:manualLayout>
          <c:xMode val="edge"/>
          <c:yMode val="edge"/>
          <c:x val="1.1500000000000021E-2"/>
          <c:y val="1.8749998846579796E-2"/>
        </c:manualLayout>
      </c:layout>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421979103573596E-2"/>
          <c:y val="0.2052425894538156"/>
          <c:w val="0.87292417474258022"/>
          <c:h val="0.6049185577186097"/>
        </c:manualLayout>
      </c:layout>
      <c:barChart>
        <c:barDir val="col"/>
        <c:grouping val="clustered"/>
        <c:varyColors val="0"/>
        <c:ser>
          <c:idx val="0"/>
          <c:order val="0"/>
          <c:tx>
            <c:strRef>
              <c:f>Sheet1!$B$1</c:f>
              <c:strCache>
                <c:ptCount val="1"/>
                <c:pt idx="0">
                  <c:v>Not Taken</c:v>
                </c:pt>
              </c:strCache>
            </c:strRef>
          </c:tx>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5400000" scaled="0"/>
            </a:gradFill>
            <a:ln>
              <a:noFill/>
            </a:ln>
            <a:effectLst/>
          </c:spPr>
          <c:invertIfNegative val="0"/>
          <c:cat>
            <c:strRef>
              <c:f>Sheet1!$A$2:$A$3</c:f>
              <c:strCache>
                <c:ptCount val="2"/>
                <c:pt idx="0">
                  <c:v>using Online Banking</c:v>
                </c:pt>
                <c:pt idx="1">
                  <c:v>Not Using online Banking</c:v>
                </c:pt>
              </c:strCache>
            </c:strRef>
          </c:cat>
          <c:val>
            <c:numRef>
              <c:f>Sheet1!$B$2:$B$3</c:f>
              <c:numCache>
                <c:formatCode>General</c:formatCode>
                <c:ptCount val="2"/>
                <c:pt idx="0">
                  <c:v>2963</c:v>
                </c:pt>
                <c:pt idx="1">
                  <c:v>1827</c:v>
                </c:pt>
              </c:numCache>
            </c:numRef>
          </c:val>
          <c:extLst>
            <c:ext xmlns:c16="http://schemas.microsoft.com/office/drawing/2014/chart" uri="{C3380CC4-5D6E-409C-BE32-E72D297353CC}">
              <c16:uniqueId val="{00000000-4E30-427C-8959-53C9498A89D8}"/>
            </c:ext>
          </c:extLst>
        </c:ser>
        <c:ser>
          <c:idx val="1"/>
          <c:order val="1"/>
          <c:tx>
            <c:strRef>
              <c:f>Sheet1!$C$1</c:f>
              <c:strCache>
                <c:ptCount val="1"/>
                <c:pt idx="0">
                  <c:v>Taken</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cat>
            <c:strRef>
              <c:f>Sheet1!$A$2:$A$3</c:f>
              <c:strCache>
                <c:ptCount val="2"/>
                <c:pt idx="0">
                  <c:v>using Online Banking</c:v>
                </c:pt>
                <c:pt idx="1">
                  <c:v>Not Using online Banking</c:v>
                </c:pt>
              </c:strCache>
            </c:strRef>
          </c:cat>
          <c:val>
            <c:numRef>
              <c:f>Sheet1!$C$2:$C$3</c:f>
              <c:numCache>
                <c:formatCode>General</c:formatCode>
                <c:ptCount val="2"/>
                <c:pt idx="0">
                  <c:v>291</c:v>
                </c:pt>
                <c:pt idx="1">
                  <c:v>189</c:v>
                </c:pt>
              </c:numCache>
            </c:numRef>
          </c:val>
          <c:extLst>
            <c:ext xmlns:c16="http://schemas.microsoft.com/office/drawing/2014/chart" uri="{C3380CC4-5D6E-409C-BE32-E72D297353CC}">
              <c16:uniqueId val="{00000001-4E30-427C-8959-53C9498A89D8}"/>
            </c:ext>
          </c:extLst>
        </c:ser>
        <c:dLbls>
          <c:showLegendKey val="0"/>
          <c:showVal val="0"/>
          <c:showCatName val="0"/>
          <c:showSerName val="0"/>
          <c:showPercent val="0"/>
          <c:showBubbleSize val="0"/>
        </c:dLbls>
        <c:gapWidth val="355"/>
        <c:overlap val="-70"/>
        <c:axId val="309702544"/>
        <c:axId val="502638608"/>
      </c:barChart>
      <c:catAx>
        <c:axId val="30970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2638608"/>
        <c:crosses val="autoZero"/>
        <c:auto val="1"/>
        <c:lblAlgn val="ctr"/>
        <c:lblOffset val="100"/>
        <c:noMultiLvlLbl val="0"/>
      </c:catAx>
      <c:valAx>
        <c:axId val="502638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970254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1400" b="1" dirty="0">
                <a:solidFill>
                  <a:schemeClr val="tx1"/>
                </a:solidFill>
              </a:rPr>
              <a:t>Personal</a:t>
            </a:r>
            <a:r>
              <a:rPr lang="en-US" sz="1400" b="1" baseline="0" dirty="0">
                <a:solidFill>
                  <a:schemeClr val="tx1"/>
                </a:solidFill>
              </a:rPr>
              <a:t> loan as per credit card</a:t>
            </a:r>
            <a:endParaRPr lang="en-IN" sz="1400" b="1" dirty="0">
              <a:solidFill>
                <a:schemeClr val="tx1"/>
              </a:solidFill>
            </a:endParaRPr>
          </a:p>
        </c:rich>
      </c:tx>
      <c:layout>
        <c:manualLayout>
          <c:xMode val="edge"/>
          <c:yMode val="edge"/>
          <c:x val="0.11952228837516592"/>
          <c:y val="3.176034106447144E-2"/>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3803925750816137"/>
          <c:y val="0.24720350290342585"/>
          <c:w val="0.84089226995609745"/>
          <c:h val="0.60613519876539035"/>
        </c:manualLayout>
      </c:layout>
      <c:barChart>
        <c:barDir val="col"/>
        <c:grouping val="clustered"/>
        <c:varyColors val="0"/>
        <c:ser>
          <c:idx val="0"/>
          <c:order val="0"/>
          <c:tx>
            <c:strRef>
              <c:f>Sheet1!$B$1</c:f>
              <c:strCache>
                <c:ptCount val="1"/>
                <c:pt idx="0">
                  <c:v>Not Taken</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Sheet1!$A$2:$A$3</c:f>
              <c:strCache>
                <c:ptCount val="2"/>
                <c:pt idx="0">
                  <c:v>Not Have</c:v>
                </c:pt>
                <c:pt idx="1">
                  <c:v>Have</c:v>
                </c:pt>
              </c:strCache>
            </c:strRef>
          </c:cat>
          <c:val>
            <c:numRef>
              <c:f>Sheet1!$B$2:$B$3</c:f>
              <c:numCache>
                <c:formatCode>General</c:formatCode>
                <c:ptCount val="2"/>
                <c:pt idx="0">
                  <c:v>3193</c:v>
                </c:pt>
                <c:pt idx="1">
                  <c:v>1327</c:v>
                </c:pt>
              </c:numCache>
            </c:numRef>
          </c:val>
          <c:extLst>
            <c:ext xmlns:c16="http://schemas.microsoft.com/office/drawing/2014/chart" uri="{C3380CC4-5D6E-409C-BE32-E72D297353CC}">
              <c16:uniqueId val="{00000000-E95E-4D96-A16D-A84A2AD394AA}"/>
            </c:ext>
          </c:extLst>
        </c:ser>
        <c:ser>
          <c:idx val="1"/>
          <c:order val="1"/>
          <c:tx>
            <c:strRef>
              <c:f>Sheet1!$C$1</c:f>
              <c:strCache>
                <c:ptCount val="1"/>
                <c:pt idx="0">
                  <c:v>Taken</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Sheet1!$A$2:$A$3</c:f>
              <c:strCache>
                <c:ptCount val="2"/>
                <c:pt idx="0">
                  <c:v>Not Have</c:v>
                </c:pt>
                <c:pt idx="1">
                  <c:v>Have</c:v>
                </c:pt>
              </c:strCache>
            </c:strRef>
          </c:cat>
          <c:val>
            <c:numRef>
              <c:f>Sheet1!$C$2:$C$3</c:f>
              <c:numCache>
                <c:formatCode>General</c:formatCode>
                <c:ptCount val="2"/>
                <c:pt idx="0">
                  <c:v>337</c:v>
                </c:pt>
                <c:pt idx="1">
                  <c:v>143</c:v>
                </c:pt>
              </c:numCache>
            </c:numRef>
          </c:val>
          <c:extLst>
            <c:ext xmlns:c16="http://schemas.microsoft.com/office/drawing/2014/chart" uri="{C3380CC4-5D6E-409C-BE32-E72D297353CC}">
              <c16:uniqueId val="{00000001-E95E-4D96-A16D-A84A2AD394AA}"/>
            </c:ext>
          </c:extLst>
        </c:ser>
        <c:dLbls>
          <c:showLegendKey val="0"/>
          <c:showVal val="0"/>
          <c:showCatName val="0"/>
          <c:showSerName val="0"/>
          <c:showPercent val="0"/>
          <c:showBubbleSize val="0"/>
        </c:dLbls>
        <c:gapWidth val="164"/>
        <c:overlap val="-22"/>
        <c:axId val="509029792"/>
        <c:axId val="525072352"/>
      </c:barChart>
      <c:catAx>
        <c:axId val="50902979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5072352"/>
        <c:crosses val="autoZero"/>
        <c:auto val="1"/>
        <c:lblAlgn val="ctr"/>
        <c:lblOffset val="100"/>
        <c:noMultiLvlLbl val="0"/>
      </c:catAx>
      <c:valAx>
        <c:axId val="5250723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90297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E37B-AE0B-F4F6-1F57-72BA8211E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27D430-9E4D-12E2-B4AF-32DACF89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C38668-E30C-288F-34B6-E6FA908B7CA6}"/>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5B68AEBC-EDF6-63AC-4CFA-1BE1B029B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CECBF-E139-8E1C-01BB-61F2B96E391D}"/>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96814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0EB8-E414-9BC7-48BE-1776C9384A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4AD3B2-18EE-9656-EAE6-BE7753A19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19176-4931-37D5-9EEC-F07117BA9B24}"/>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31553CDB-9B73-D22B-D6E5-5874702FD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93564-CC18-A893-3A96-B70983C338C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87348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79067-8136-6E57-521F-988B646B0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ED5EE2-5762-8094-1C4D-A130F6422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14964D-7E8D-F152-81DB-B173DBA1F3D9}"/>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8DFBCC3E-FF27-2B0A-82BD-F20AD505E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E67CF-BCE8-6D8D-5682-6C99ACB7361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6954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5C3C-E5CB-E1AC-5075-6598E357D6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A4FAD7-3990-E3C2-5AC1-8986E97AF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242DD7-08B1-B94E-2ABD-678AAA4939A7}"/>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F9DFD87B-2F6F-D3F4-9F94-66BF64FBF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CC31F-3E1B-7885-AD43-EA282AAC88E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24368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8E088-C259-1B15-24DD-48B86E8D5B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488D6F-7CB0-2865-F95B-6AA408837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126398-B9F7-E889-ABC4-F87D634A8BD4}"/>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85F8AB88-7BFD-433F-C460-0FAB5FB99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390A4-BACD-2B53-F233-CB069A30971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85541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82A9-321F-E0A1-32AE-C65401AEF1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A53D1C-F74D-DC94-1252-10E99679BF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82A62-47B5-F991-A193-EAEA99927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72645D-29CE-B9CE-6538-E556E664769C}"/>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6" name="Footer Placeholder 5">
            <a:extLst>
              <a:ext uri="{FF2B5EF4-FFF2-40B4-BE49-F238E27FC236}">
                <a16:creationId xmlns:a16="http://schemas.microsoft.com/office/drawing/2014/main" id="{9DF01852-0898-A685-8F66-0160DE6CF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D64B9E-1CCE-D116-E634-AC97DEF9458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70470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F0C4-56D7-97D8-B65A-32DC4CD6F0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F0A92B-5101-242C-B7A9-D4D634730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AA1FF-B705-F5E5-039A-7D3D3EBC94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B7B87A-D0E8-5AB0-6422-323CAF950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4ACD4-C1AF-810E-8452-C21904BF7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39F5C8-5AB8-9C8E-66C3-A3EEEEA4BBEE}"/>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8" name="Footer Placeholder 7">
            <a:extLst>
              <a:ext uri="{FF2B5EF4-FFF2-40B4-BE49-F238E27FC236}">
                <a16:creationId xmlns:a16="http://schemas.microsoft.com/office/drawing/2014/main" id="{5C8E9F62-A62B-A38C-261D-6D5C8E05AB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C15F34-AFB0-AAB5-1261-FD33BD15EB6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11201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5D56-D3BE-701B-1214-7E5D651C7A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1D6B9F-9BD1-103F-ABCA-DF4DCCA2E4B8}"/>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4" name="Footer Placeholder 3">
            <a:extLst>
              <a:ext uri="{FF2B5EF4-FFF2-40B4-BE49-F238E27FC236}">
                <a16:creationId xmlns:a16="http://schemas.microsoft.com/office/drawing/2014/main" id="{E2FBD1A5-7978-8CC4-F4AD-86F85F4FD3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E34CBB-E71E-B716-8314-EE88D6AA7F6F}"/>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3499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C5688E-AB59-8DAE-2884-E5EF629A4270}"/>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3" name="Footer Placeholder 2">
            <a:extLst>
              <a:ext uri="{FF2B5EF4-FFF2-40B4-BE49-F238E27FC236}">
                <a16:creationId xmlns:a16="http://schemas.microsoft.com/office/drawing/2014/main" id="{041768F9-268D-1E21-05D9-7901D4E1F1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8CE354-DFC3-EA2B-05DA-B7154B671742}"/>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00166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89D5-7CAB-6DAD-6135-F19920738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4C5F0A-FFDB-1DC2-DFF8-0170175F4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80B083-D805-128F-1AD0-3EDB6BDA9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B8BB7-5843-D4B9-B866-B8FA5FEB9414}"/>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6" name="Footer Placeholder 5">
            <a:extLst>
              <a:ext uri="{FF2B5EF4-FFF2-40B4-BE49-F238E27FC236}">
                <a16:creationId xmlns:a16="http://schemas.microsoft.com/office/drawing/2014/main" id="{392E135F-BAC6-0E3E-177C-32D8BDDC36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0EA9F-2F5B-1AF1-D4F7-6D323EB3155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9348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BF40-4204-64E8-7276-9B517739B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697FF5-D6D5-724B-CEFD-BD7215B33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1C3A8281-B8F7-1828-ACEA-CF423F1AC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86139-531D-1AE6-86D9-3716715F7B9E}"/>
              </a:ext>
            </a:extLst>
          </p:cNvPr>
          <p:cNvSpPr>
            <a:spLocks noGrp="1"/>
          </p:cNvSpPr>
          <p:nvPr>
            <p:ph type="dt" sz="half" idx="10"/>
          </p:nvPr>
        </p:nvSpPr>
        <p:spPr/>
        <p:txBody>
          <a:bodyPr/>
          <a:lstStyle/>
          <a:p>
            <a:fld id="{DE3951B7-5837-40D7-A284-C287FC16DA88}" type="datetimeFigureOut">
              <a:rPr lang="en-IN" smtClean="0"/>
              <a:t>09-01-2024</a:t>
            </a:fld>
            <a:endParaRPr lang="en-IN"/>
          </a:p>
        </p:txBody>
      </p:sp>
      <p:sp>
        <p:nvSpPr>
          <p:cNvPr id="6" name="Footer Placeholder 5">
            <a:extLst>
              <a:ext uri="{FF2B5EF4-FFF2-40B4-BE49-F238E27FC236}">
                <a16:creationId xmlns:a16="http://schemas.microsoft.com/office/drawing/2014/main" id="{8C61E5B8-500B-26D0-0210-C0E211F0E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8B9F0-D9E6-03EB-7D80-963CCE769687}"/>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26994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4A5C1-4667-C673-0B1E-82E8D8402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FBE24-F29F-7673-80FA-9A489A32E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CE9FB-92F1-0727-218E-6B709EB2C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951B7-5837-40D7-A284-C287FC16DA88}" type="datetimeFigureOut">
              <a:rPr lang="en-IN" smtClean="0"/>
              <a:t>09-01-2024</a:t>
            </a:fld>
            <a:endParaRPr lang="en-IN"/>
          </a:p>
        </p:txBody>
      </p:sp>
      <p:sp>
        <p:nvSpPr>
          <p:cNvPr id="5" name="Footer Placeholder 4">
            <a:extLst>
              <a:ext uri="{FF2B5EF4-FFF2-40B4-BE49-F238E27FC236}">
                <a16:creationId xmlns:a16="http://schemas.microsoft.com/office/drawing/2014/main" id="{65BC5414-D89D-9D80-D7FC-2675B10DA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5CAF68-9170-504C-97A3-980630F1B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B1823-63EE-423F-9C0B-A09E9E56188F}" type="slidenum">
              <a:rPr lang="en-IN" smtClean="0"/>
              <a:t>‹#›</a:t>
            </a:fld>
            <a:endParaRPr lang="en-IN"/>
          </a:p>
        </p:txBody>
      </p:sp>
    </p:spTree>
    <p:extLst>
      <p:ext uri="{BB962C8B-B14F-4D97-AF65-F5344CB8AC3E}">
        <p14:creationId xmlns:p14="http://schemas.microsoft.com/office/powerpoint/2010/main" val="2461105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rgbClr val="ED7D31"/>
              </a:solidFill>
              <a:latin typeface="Calibri"/>
              <a:ea typeface="Calibri"/>
              <a:cs typeface="Calibri"/>
            </a:endParaRPr>
          </a:p>
        </p:txBody>
      </p:sp>
    </p:spTree>
    <p:extLst>
      <p:ext uri="{BB962C8B-B14F-4D97-AF65-F5344CB8AC3E}">
        <p14:creationId xmlns:p14="http://schemas.microsoft.com/office/powerpoint/2010/main" val="50332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16621" y="0"/>
            <a:ext cx="12225241" cy="6875413"/>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1B410834-17EB-356F-945B-F05FF264E036}"/>
              </a:ext>
            </a:extLst>
          </p:cNvPr>
          <p:cNvSpPr txBox="1"/>
          <p:nvPr/>
        </p:nvSpPr>
        <p:spPr>
          <a:xfrm>
            <a:off x="153010" y="505371"/>
            <a:ext cx="4748116" cy="523220"/>
          </a:xfrm>
          <a:prstGeom prst="rect">
            <a:avLst/>
          </a:prstGeom>
          <a:noFill/>
        </p:spPr>
        <p:txBody>
          <a:bodyPr wrap="square" rtlCol="0">
            <a:spAutoFit/>
          </a:bodyPr>
          <a:lstStyle/>
          <a:p>
            <a:r>
              <a:rPr lang="en-US" sz="2800" dirty="0">
                <a:latin typeface="Rockwell" panose="02060603020205020403" pitchFamily="18" charset="0"/>
              </a:rPr>
              <a:t>CORRELATION HEATMAP</a:t>
            </a:r>
            <a:endParaRPr lang="en-IN" sz="2800" dirty="0">
              <a:latin typeface="Rockwell" panose="02060603020205020403" pitchFamily="18" charset="0"/>
            </a:endParaRPr>
          </a:p>
        </p:txBody>
      </p:sp>
      <p:sp>
        <p:nvSpPr>
          <p:cNvPr id="9" name="TextBox 8">
            <a:extLst>
              <a:ext uri="{FF2B5EF4-FFF2-40B4-BE49-F238E27FC236}">
                <a16:creationId xmlns:a16="http://schemas.microsoft.com/office/drawing/2014/main" id="{04FCD7D1-0C39-501E-E980-3686C62F2D57}"/>
              </a:ext>
            </a:extLst>
          </p:cNvPr>
          <p:cNvSpPr txBox="1"/>
          <p:nvPr/>
        </p:nvSpPr>
        <p:spPr>
          <a:xfrm>
            <a:off x="78792" y="1729546"/>
            <a:ext cx="4901126"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a:t>
            </a:r>
            <a:r>
              <a:rPr lang="en-US" sz="1600" b="1" dirty="0">
                <a:latin typeface="Rockwell" panose="02060603020205020403" pitchFamily="18" charset="0"/>
              </a:rPr>
              <a:t>Experience</a:t>
            </a:r>
            <a:r>
              <a:rPr lang="en-US" sz="1600" dirty="0">
                <a:latin typeface="Rockwell" panose="02060603020205020403" pitchFamily="18" charset="0"/>
              </a:rPr>
              <a:t>" and "</a:t>
            </a:r>
            <a:r>
              <a:rPr lang="en-US" sz="1600" b="1" dirty="0">
                <a:latin typeface="Rockwell" panose="02060603020205020403" pitchFamily="18" charset="0"/>
              </a:rPr>
              <a:t>Age</a:t>
            </a:r>
            <a:r>
              <a:rPr lang="en-US" sz="1600" dirty="0">
                <a:latin typeface="Rockwell" panose="02060603020205020403" pitchFamily="18" charset="0"/>
              </a:rPr>
              <a:t>" looks like highly </a:t>
            </a:r>
            <a:r>
              <a:rPr lang="en-US" sz="1600" b="1" dirty="0">
                <a:latin typeface="Rockwell" panose="02060603020205020403" pitchFamily="18" charset="0"/>
              </a:rPr>
              <a:t>positively</a:t>
            </a:r>
            <a:r>
              <a:rPr lang="en-US" sz="1600" dirty="0">
                <a:latin typeface="Rockwell" panose="02060603020205020403" pitchFamily="18" charset="0"/>
              </a:rPr>
              <a:t> </a:t>
            </a:r>
            <a:r>
              <a:rPr lang="en-US" sz="1600" b="1" dirty="0">
                <a:latin typeface="Rockwell" panose="02060603020205020403" pitchFamily="18" charset="0"/>
              </a:rPr>
              <a:t>correlated</a:t>
            </a:r>
            <a:r>
              <a:rPr lang="en-US" sz="1600" dirty="0">
                <a:latin typeface="Rockwell" panose="02060603020205020403" pitchFamily="18" charset="0"/>
              </a:rPr>
              <a:t> with each other. We can </a:t>
            </a:r>
            <a:r>
              <a:rPr lang="en-US" sz="1600" b="1" dirty="0">
                <a:latin typeface="Rockwell" panose="02060603020205020403" pitchFamily="18" charset="0"/>
              </a:rPr>
              <a:t>remove</a:t>
            </a:r>
            <a:r>
              <a:rPr lang="en-US" sz="1600" dirty="0">
                <a:latin typeface="Rockwell" panose="02060603020205020403" pitchFamily="18" charset="0"/>
              </a:rPr>
              <a:t> one of the variable to avoid </a:t>
            </a:r>
            <a:r>
              <a:rPr lang="en-US" sz="1600" b="1" dirty="0">
                <a:latin typeface="Rockwell" panose="02060603020205020403" pitchFamily="18" charset="0"/>
              </a:rPr>
              <a:t>multi-collinearity</a:t>
            </a:r>
            <a:r>
              <a:rPr lang="en-US" sz="1600" dirty="0">
                <a:latin typeface="Rockwell" panose="02060603020205020403" pitchFamily="18" charset="0"/>
              </a:rPr>
              <a:t> problem.</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The other point is "</a:t>
            </a:r>
            <a:r>
              <a:rPr lang="en-US" sz="1600" b="1" dirty="0">
                <a:latin typeface="Rockwell" panose="02060603020205020403" pitchFamily="18" charset="0"/>
              </a:rPr>
              <a:t>CCAvg</a:t>
            </a:r>
            <a:r>
              <a:rPr lang="en-US" sz="1600" dirty="0">
                <a:latin typeface="Rockwell" panose="02060603020205020403" pitchFamily="18" charset="0"/>
              </a:rPr>
              <a:t>" &amp; "</a:t>
            </a:r>
            <a:r>
              <a:rPr lang="en-US" sz="1600" b="1" dirty="0">
                <a:latin typeface="Rockwell" panose="02060603020205020403" pitchFamily="18" charset="0"/>
              </a:rPr>
              <a:t>Income</a:t>
            </a:r>
            <a:r>
              <a:rPr lang="en-US" sz="1600" dirty="0">
                <a:latin typeface="Rockwell" panose="02060603020205020403" pitchFamily="18" charset="0"/>
              </a:rPr>
              <a:t>" is also </a:t>
            </a:r>
            <a:r>
              <a:rPr lang="en-US" sz="1600" b="1" dirty="0">
                <a:latin typeface="Rockwell" panose="02060603020205020403" pitchFamily="18" charset="0"/>
              </a:rPr>
              <a:t>correlated</a:t>
            </a:r>
            <a:r>
              <a:rPr lang="en-US" sz="1600" dirty="0">
                <a:latin typeface="Rockwell" panose="02060603020205020403" pitchFamily="18" charset="0"/>
              </a:rPr>
              <a:t> with each other.</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But "</a:t>
            </a:r>
            <a:r>
              <a:rPr lang="en-US" sz="1600" b="1" dirty="0">
                <a:latin typeface="Rockwell" panose="02060603020205020403" pitchFamily="18" charset="0"/>
              </a:rPr>
              <a:t>CCAvg</a:t>
            </a:r>
            <a:r>
              <a:rPr lang="en-US" sz="1600" dirty="0">
                <a:latin typeface="Rockwell" panose="02060603020205020403" pitchFamily="18" charset="0"/>
              </a:rPr>
              <a:t>" contains values in </a:t>
            </a:r>
            <a:r>
              <a:rPr lang="en-US" sz="1600" b="1" dirty="0">
                <a:latin typeface="Rockwell" panose="02060603020205020403" pitchFamily="18" charset="0"/>
              </a:rPr>
              <a:t>month</a:t>
            </a:r>
            <a:r>
              <a:rPr lang="en-US" sz="1600" dirty="0">
                <a:latin typeface="Rockwell" panose="02060603020205020403" pitchFamily="18" charset="0"/>
              </a:rPr>
              <a:t> &amp; "</a:t>
            </a:r>
            <a:r>
              <a:rPr lang="en-US" sz="1600" b="1" dirty="0">
                <a:latin typeface="Rockwell" panose="02060603020205020403" pitchFamily="18" charset="0"/>
              </a:rPr>
              <a:t>Income</a:t>
            </a:r>
            <a:r>
              <a:rPr lang="en-US" sz="1600" dirty="0">
                <a:latin typeface="Rockwell" panose="02060603020205020403" pitchFamily="18" charset="0"/>
              </a:rPr>
              <a:t>" contains values in </a:t>
            </a:r>
            <a:r>
              <a:rPr lang="en-US" sz="1600" b="1" dirty="0">
                <a:latin typeface="Rockwell" panose="02060603020205020403" pitchFamily="18" charset="0"/>
              </a:rPr>
              <a:t>annually</a:t>
            </a:r>
            <a:r>
              <a:rPr lang="en-US" sz="1600" dirty="0">
                <a:latin typeface="Rockwell" panose="02060603020205020403" pitchFamily="18" charset="0"/>
              </a:rPr>
              <a: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we need to replace "</a:t>
            </a:r>
            <a:r>
              <a:rPr lang="en-US" sz="1600" b="1" dirty="0">
                <a:latin typeface="Rockwell" panose="02060603020205020403" pitchFamily="18" charset="0"/>
              </a:rPr>
              <a:t>CCAvg</a:t>
            </a:r>
            <a:r>
              <a:rPr lang="en-US" sz="1600" dirty="0">
                <a:latin typeface="Rockwell" panose="02060603020205020403" pitchFamily="18" charset="0"/>
              </a:rPr>
              <a:t>" in </a:t>
            </a:r>
            <a:r>
              <a:rPr lang="en-US" sz="1600" b="1" dirty="0">
                <a:latin typeface="Rockwell" panose="02060603020205020403" pitchFamily="18" charset="0"/>
              </a:rPr>
              <a:t>Annual</a:t>
            </a:r>
            <a:r>
              <a:rPr lang="en-US" sz="1600" dirty="0">
                <a:latin typeface="Rockwell" panose="02060603020205020403" pitchFamily="18" charset="0"/>
              </a:rPr>
              <a:t>.</a:t>
            </a:r>
            <a:endParaRPr lang="en-IN" sz="1600" dirty="0">
              <a:latin typeface="Rockwell" panose="02060603020205020403" pitchFamily="18" charset="0"/>
            </a:endParaRPr>
          </a:p>
        </p:txBody>
      </p:sp>
      <p:pic>
        <p:nvPicPr>
          <p:cNvPr id="3" name="Picture 2">
            <a:extLst>
              <a:ext uri="{FF2B5EF4-FFF2-40B4-BE49-F238E27FC236}">
                <a16:creationId xmlns:a16="http://schemas.microsoft.com/office/drawing/2014/main" id="{1A0CF26D-8586-08EF-9DED-AB77339E19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9442" y="285752"/>
            <a:ext cx="6773766" cy="5439745"/>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98918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1" y="-17072"/>
            <a:ext cx="12192000"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1A92B068-7D1E-FF3C-13FF-9FE4CFF705F4}"/>
              </a:ext>
            </a:extLst>
          </p:cNvPr>
          <p:cNvSpPr txBox="1"/>
          <p:nvPr/>
        </p:nvSpPr>
        <p:spPr>
          <a:xfrm>
            <a:off x="311411" y="259349"/>
            <a:ext cx="4627983" cy="584775"/>
          </a:xfrm>
          <a:prstGeom prst="rect">
            <a:avLst/>
          </a:prstGeom>
          <a:noFill/>
        </p:spPr>
        <p:txBody>
          <a:bodyPr wrap="square" rtlCol="0">
            <a:spAutoFit/>
          </a:bodyPr>
          <a:lstStyle/>
          <a:p>
            <a:r>
              <a:rPr lang="en-US" sz="3200" dirty="0">
                <a:latin typeface="Rockwell" panose="02060603020205020403" pitchFamily="18" charset="0"/>
              </a:rPr>
              <a:t>PREPROCESSSING</a:t>
            </a:r>
            <a:endParaRPr lang="en-IN" sz="3200" dirty="0">
              <a:latin typeface="Rockwell" panose="02060603020205020403" pitchFamily="18" charset="0"/>
            </a:endParaRPr>
          </a:p>
        </p:txBody>
      </p:sp>
      <p:sp>
        <p:nvSpPr>
          <p:cNvPr id="3" name="TextBox 2">
            <a:extLst>
              <a:ext uri="{FF2B5EF4-FFF2-40B4-BE49-F238E27FC236}">
                <a16:creationId xmlns:a16="http://schemas.microsoft.com/office/drawing/2014/main" id="{2656CA59-8110-8FE9-3891-F3DB602C1A63}"/>
              </a:ext>
            </a:extLst>
          </p:cNvPr>
          <p:cNvSpPr txBox="1"/>
          <p:nvPr/>
        </p:nvSpPr>
        <p:spPr>
          <a:xfrm>
            <a:off x="195166" y="1045633"/>
            <a:ext cx="8210938" cy="255454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removed the “</a:t>
            </a:r>
            <a:r>
              <a:rPr lang="en-US" sz="1600" b="1" i="0" dirty="0">
                <a:effectLst/>
                <a:latin typeface="Rockwell" panose="02060603020205020403" pitchFamily="18" charset="0"/>
              </a:rPr>
              <a:t>Id</a:t>
            </a:r>
            <a:r>
              <a:rPr lang="en-US" sz="1600" b="0" i="0" dirty="0">
                <a:effectLst/>
                <a:latin typeface="Rockwell" panose="02060603020205020403" pitchFamily="18" charset="0"/>
              </a:rPr>
              <a:t>" and "</a:t>
            </a:r>
            <a:r>
              <a:rPr lang="en-US" sz="1600" b="1" i="0" dirty="0">
                <a:effectLst/>
                <a:latin typeface="Rockwell" panose="02060603020205020403" pitchFamily="18" charset="0"/>
              </a:rPr>
              <a:t>ZIP</a:t>
            </a:r>
            <a:r>
              <a:rPr lang="en-US" sz="1600" b="0" i="0" dirty="0">
                <a:effectLst/>
                <a:latin typeface="Rockwell" panose="02060603020205020403" pitchFamily="18" charset="0"/>
              </a:rPr>
              <a:t> </a:t>
            </a:r>
            <a:r>
              <a:rPr lang="en-US" sz="1600" b="1" i="0" dirty="0">
                <a:effectLst/>
                <a:latin typeface="Rockwell" panose="02060603020205020403" pitchFamily="18" charset="0"/>
              </a:rPr>
              <a:t>CODE</a:t>
            </a:r>
            <a:r>
              <a:rPr lang="en-US" sz="1600" b="0" i="0" dirty="0">
                <a:effectLst/>
                <a:latin typeface="Rockwell" panose="02060603020205020403" pitchFamily="18" charset="0"/>
              </a:rPr>
              <a:t>" columns because they didn't help us predict anything useful.</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1" dirty="0">
                <a:latin typeface="Rockwell" panose="02060603020205020403" pitchFamily="18" charset="0"/>
              </a:rPr>
              <a:t>Experience</a:t>
            </a:r>
            <a:r>
              <a:rPr lang="en-US" sz="1600" dirty="0">
                <a:latin typeface="Rockwell" panose="02060603020205020403" pitchFamily="18" charset="0"/>
              </a:rPr>
              <a:t> Columns have some </a:t>
            </a:r>
            <a:r>
              <a:rPr lang="en-US" sz="1600" b="1" dirty="0">
                <a:latin typeface="Rockwell" panose="02060603020205020403" pitchFamily="18" charset="0"/>
              </a:rPr>
              <a:t>negative</a:t>
            </a:r>
            <a:r>
              <a:rPr lang="en-US" sz="1600" dirty="0">
                <a:latin typeface="Rockwell" panose="02060603020205020403" pitchFamily="18" charset="0"/>
              </a:rPr>
              <a:t> values , and this is highly correlated with </a:t>
            </a:r>
            <a:r>
              <a:rPr lang="en-US" sz="1600" b="1" dirty="0">
                <a:latin typeface="Rockwell" panose="02060603020205020403" pitchFamily="18" charset="0"/>
              </a:rPr>
              <a:t>Age</a:t>
            </a:r>
            <a:r>
              <a:rPr lang="en-US" sz="1600" dirty="0">
                <a:latin typeface="Rockwell" panose="02060603020205020403" pitchFamily="18" charset="0"/>
              </a:rPr>
              <a:t>. So, handling with negatives values I Drop “</a:t>
            </a:r>
            <a:r>
              <a:rPr lang="en-US" sz="1600" b="1" dirty="0">
                <a:latin typeface="Rockwell" panose="02060603020205020403" pitchFamily="18" charset="0"/>
              </a:rPr>
              <a:t>Experience</a:t>
            </a:r>
            <a:r>
              <a:rPr lang="en-US" sz="1600" dirty="0">
                <a:latin typeface="Rockwell" panose="02060603020205020403" pitchFamily="18" charset="0"/>
              </a:rPr>
              <a:t>” Column To Avoid Multi Collinearity.</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Replace the Values of correlated features</a:t>
            </a:r>
          </a:p>
          <a:p>
            <a:pPr marL="285750" indent="-285750">
              <a:buFont typeface="Wingdings" panose="05000000000000000000" pitchFamily="2" charset="2"/>
              <a:buChar char="q"/>
            </a:pPr>
            <a:endParaRPr lang="en-US" sz="1600" dirty="0">
              <a:latin typeface="Rockwell" panose="02060603020205020403" pitchFamily="18" charset="0"/>
            </a:endParaRPr>
          </a:p>
          <a:p>
            <a:r>
              <a:rPr lang="en-US" sz="1600" dirty="0">
                <a:latin typeface="Rockwell" panose="02060603020205020403" pitchFamily="18" charset="0"/>
              </a:rPr>
              <a:t>   </a:t>
            </a:r>
          </a:p>
        </p:txBody>
      </p:sp>
      <p:sp>
        <p:nvSpPr>
          <p:cNvPr id="6" name="TextBox 5">
            <a:extLst>
              <a:ext uri="{FF2B5EF4-FFF2-40B4-BE49-F238E27FC236}">
                <a16:creationId xmlns:a16="http://schemas.microsoft.com/office/drawing/2014/main" id="{D21AB351-E3B3-1E54-48BE-8FC8C80200F0}"/>
              </a:ext>
            </a:extLst>
          </p:cNvPr>
          <p:cNvSpPr txBox="1"/>
          <p:nvPr/>
        </p:nvSpPr>
        <p:spPr>
          <a:xfrm>
            <a:off x="311411" y="3706762"/>
            <a:ext cx="6424125" cy="584775"/>
          </a:xfrm>
          <a:prstGeom prst="rect">
            <a:avLst/>
          </a:prstGeom>
          <a:noFill/>
        </p:spPr>
        <p:txBody>
          <a:bodyPr wrap="square" rtlCol="0">
            <a:spAutoFit/>
          </a:bodyPr>
          <a:lstStyle/>
          <a:p>
            <a:r>
              <a:rPr lang="en-US" sz="3200" dirty="0">
                <a:latin typeface="Rockwell" panose="02060603020205020403" pitchFamily="18" charset="0"/>
              </a:rPr>
              <a:t>SPLITING THE DATA INTO X &amp; Y</a:t>
            </a:r>
            <a:endParaRPr lang="en-IN" sz="3200" dirty="0">
              <a:latin typeface="Rockwell" panose="02060603020205020403" pitchFamily="18" charset="0"/>
            </a:endParaRPr>
          </a:p>
        </p:txBody>
      </p:sp>
      <p:sp>
        <p:nvSpPr>
          <p:cNvPr id="7" name="TextBox 6">
            <a:extLst>
              <a:ext uri="{FF2B5EF4-FFF2-40B4-BE49-F238E27FC236}">
                <a16:creationId xmlns:a16="http://schemas.microsoft.com/office/drawing/2014/main" id="{3F732A14-69C6-71DE-FA9D-1CB38EA3B64B}"/>
              </a:ext>
            </a:extLst>
          </p:cNvPr>
          <p:cNvSpPr txBox="1"/>
          <p:nvPr/>
        </p:nvSpPr>
        <p:spPr>
          <a:xfrm>
            <a:off x="195166" y="4497278"/>
            <a:ext cx="5868956"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dataset into two parts: X and y.</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a:t>
            </a:r>
            <a:r>
              <a:rPr lang="en-US" sz="1600" b="1" i="0" dirty="0">
                <a:effectLst/>
                <a:latin typeface="Rockwell" panose="02060603020205020403" pitchFamily="18" charset="0"/>
              </a:rPr>
              <a:t>X</a:t>
            </a:r>
            <a:r>
              <a:rPr lang="en-US" sz="1600" b="0" i="0" dirty="0">
                <a:effectLst/>
                <a:latin typeface="Rockwell" panose="02060603020205020403" pitchFamily="18" charset="0"/>
              </a:rPr>
              <a:t>" typically represents the </a:t>
            </a:r>
            <a:r>
              <a:rPr lang="en-US" sz="1600" b="1" i="0" dirty="0">
                <a:effectLst/>
                <a:latin typeface="Rockwell" panose="02060603020205020403" pitchFamily="18" charset="0"/>
              </a:rPr>
              <a:t>independent</a:t>
            </a:r>
            <a:r>
              <a:rPr lang="en-US" sz="1600" b="0" i="0" dirty="0">
                <a:effectLst/>
                <a:latin typeface="Rockwell" panose="02060603020205020403" pitchFamily="18" charset="0"/>
              </a:rPr>
              <a:t> Variables, and "</a:t>
            </a:r>
            <a:r>
              <a:rPr lang="en-US" sz="1600" b="1" i="0" dirty="0">
                <a:effectLst/>
                <a:latin typeface="Rockwell" panose="02060603020205020403" pitchFamily="18" charset="0"/>
              </a:rPr>
              <a:t>y</a:t>
            </a:r>
            <a:r>
              <a:rPr lang="en-US" sz="1600" b="0" i="0" dirty="0">
                <a:effectLst/>
                <a:latin typeface="Rockwell" panose="02060603020205020403" pitchFamily="18" charset="0"/>
              </a:rPr>
              <a:t>" represents the </a:t>
            </a:r>
            <a:r>
              <a:rPr lang="en-US" sz="1600" b="1" i="0" dirty="0">
                <a:effectLst/>
                <a:latin typeface="Rockwell" panose="02060603020205020403" pitchFamily="18" charset="0"/>
              </a:rPr>
              <a:t>Dependent</a:t>
            </a:r>
            <a:r>
              <a:rPr lang="en-US" sz="1600" b="0" i="0" dirty="0">
                <a:effectLst/>
                <a:latin typeface="Rockwell" panose="02060603020205020403" pitchFamily="18" charset="0"/>
              </a:rPr>
              <a:t>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that we want to predict or understand.</a:t>
            </a:r>
            <a:endParaRPr lang="en-IN" sz="1600" dirty="0">
              <a:latin typeface="Rockwell" panose="02060603020205020403" pitchFamily="18" charset="0"/>
            </a:endParaRPr>
          </a:p>
        </p:txBody>
      </p:sp>
    </p:spTree>
    <p:extLst>
      <p:ext uri="{BB962C8B-B14F-4D97-AF65-F5344CB8AC3E}">
        <p14:creationId xmlns:p14="http://schemas.microsoft.com/office/powerpoint/2010/main" val="69466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1CEA2B29-CB5C-DC70-5A77-16871489F668}"/>
              </a:ext>
            </a:extLst>
          </p:cNvPr>
          <p:cNvSpPr txBox="1"/>
          <p:nvPr/>
        </p:nvSpPr>
        <p:spPr>
          <a:xfrm>
            <a:off x="285750" y="681772"/>
            <a:ext cx="4646645" cy="523220"/>
          </a:xfrm>
          <a:prstGeom prst="rect">
            <a:avLst/>
          </a:prstGeom>
          <a:noFill/>
        </p:spPr>
        <p:txBody>
          <a:bodyPr wrap="square" rtlCol="0">
            <a:spAutoFit/>
          </a:bodyPr>
          <a:lstStyle/>
          <a:p>
            <a:r>
              <a:rPr lang="en-US" sz="2800" dirty="0">
                <a:latin typeface="Rockwell" panose="02060603020205020403" pitchFamily="18" charset="0"/>
              </a:rPr>
              <a:t>TRAIN TEST SPLIT</a:t>
            </a:r>
            <a:endParaRPr lang="en-IN" sz="2800" dirty="0">
              <a:latin typeface="Rockwell" panose="02060603020205020403" pitchFamily="18" charset="0"/>
            </a:endParaRPr>
          </a:p>
        </p:txBody>
      </p:sp>
      <p:sp>
        <p:nvSpPr>
          <p:cNvPr id="6" name="TextBox 5">
            <a:extLst>
              <a:ext uri="{FF2B5EF4-FFF2-40B4-BE49-F238E27FC236}">
                <a16:creationId xmlns:a16="http://schemas.microsoft.com/office/drawing/2014/main" id="{4E00191F-63B8-A092-89E4-D4238B119007}"/>
              </a:ext>
            </a:extLst>
          </p:cNvPr>
          <p:cNvSpPr txBox="1"/>
          <p:nvPr/>
        </p:nvSpPr>
        <p:spPr>
          <a:xfrm>
            <a:off x="285750" y="1402908"/>
            <a:ext cx="6596743"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 into training (</a:t>
            </a:r>
            <a:r>
              <a:rPr lang="en-US" sz="1600" b="1" i="0" dirty="0">
                <a:effectLst/>
                <a:latin typeface="Rockwell" panose="02060603020205020403" pitchFamily="18" charset="0"/>
              </a:rPr>
              <a:t>80%)</a:t>
            </a:r>
            <a:r>
              <a:rPr lang="en-US" sz="1600" b="0" i="0" dirty="0">
                <a:effectLst/>
                <a:latin typeface="Rockwell" panose="02060603020205020403" pitchFamily="18" charset="0"/>
              </a:rPr>
              <a:t> and testing (</a:t>
            </a:r>
            <a:r>
              <a:rPr lang="en-US" sz="1600" b="1" i="0" dirty="0">
                <a:effectLst/>
                <a:latin typeface="Rockwell" panose="02060603020205020403" pitchFamily="18" charset="0"/>
              </a:rPr>
              <a:t>20%)</a:t>
            </a:r>
            <a:r>
              <a:rPr lang="en-US" sz="1600" b="0" i="0" dirty="0">
                <a:effectLst/>
                <a:latin typeface="Rockwell" panose="02060603020205020403" pitchFamily="18" charset="0"/>
              </a:rPr>
              <a:t> sets.</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Setting a random state of </a:t>
            </a:r>
            <a:r>
              <a:rPr lang="en-US" sz="1600" b="1" i="0" dirty="0">
                <a:effectLst/>
                <a:latin typeface="Rockwell" panose="02060603020205020403" pitchFamily="18" charset="0"/>
              </a:rPr>
              <a:t>123</a:t>
            </a:r>
            <a:r>
              <a:rPr lang="en-US" sz="1600" b="0" i="0" dirty="0">
                <a:effectLst/>
                <a:latin typeface="Rockwell" panose="02060603020205020403" pitchFamily="18" charset="0"/>
              </a:rPr>
              <a:t> ensures </a:t>
            </a:r>
            <a:r>
              <a:rPr lang="en-US" sz="1600" b="1" i="0" dirty="0">
                <a:effectLst/>
                <a:latin typeface="Rockwell" panose="02060603020205020403" pitchFamily="18" charset="0"/>
              </a:rPr>
              <a:t>consistent</a:t>
            </a:r>
            <a:r>
              <a:rPr lang="en-US" sz="1600" b="0" i="0" dirty="0">
                <a:effectLst/>
                <a:latin typeface="Rockwell" panose="02060603020205020403" pitchFamily="18" charset="0"/>
              </a:rPr>
              <a:t> </a:t>
            </a:r>
            <a:r>
              <a:rPr lang="en-US" sz="1600" b="1" i="0" dirty="0">
                <a:effectLst/>
                <a:latin typeface="Rockwell" panose="02060603020205020403" pitchFamily="18" charset="0"/>
              </a:rPr>
              <a:t>results and</a:t>
            </a:r>
            <a:r>
              <a:rPr lang="en-US" sz="1600" b="0" i="0" dirty="0">
                <a:effectLst/>
                <a:latin typeface="Rockwell" panose="02060603020205020403" pitchFamily="18" charset="0"/>
              </a:rPr>
              <a:t> using stratify=</a:t>
            </a:r>
            <a:r>
              <a:rPr lang="en-US" sz="1600" b="1" i="0" dirty="0">
                <a:effectLst/>
                <a:latin typeface="Rockwell" panose="02060603020205020403" pitchFamily="18" charset="0"/>
              </a:rPr>
              <a:t>y</a:t>
            </a:r>
            <a:r>
              <a:rPr lang="en-US" sz="1600" b="0" i="0" dirty="0">
                <a:effectLst/>
                <a:latin typeface="Rockwell" panose="02060603020205020403" pitchFamily="18" charset="0"/>
              </a:rPr>
              <a:t> maintains a proportional </a:t>
            </a:r>
            <a:r>
              <a:rPr lang="en-US" sz="1600" b="1" i="0" dirty="0">
                <a:effectLst/>
                <a:latin typeface="Rockwell" panose="02060603020205020403" pitchFamily="18" charset="0"/>
              </a:rPr>
              <a:t>distribution</a:t>
            </a:r>
            <a:r>
              <a:rPr lang="en-US" sz="1600" b="0" i="0" dirty="0">
                <a:effectLst/>
                <a:latin typeface="Rockwell" panose="02060603020205020403" pitchFamily="18" charset="0"/>
              </a:rPr>
              <a:t> of the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in both sets.</a:t>
            </a:r>
            <a:endParaRPr lang="en-IN" sz="1600" dirty="0">
              <a:latin typeface="Rockwell" panose="02060603020205020403" pitchFamily="18" charset="0"/>
            </a:endParaRPr>
          </a:p>
        </p:txBody>
      </p:sp>
      <p:sp>
        <p:nvSpPr>
          <p:cNvPr id="7" name="TextBox 6">
            <a:extLst>
              <a:ext uri="{FF2B5EF4-FFF2-40B4-BE49-F238E27FC236}">
                <a16:creationId xmlns:a16="http://schemas.microsoft.com/office/drawing/2014/main" id="{60421C28-D49C-AF4D-18F8-5CB0FC229D0A}"/>
              </a:ext>
            </a:extLst>
          </p:cNvPr>
          <p:cNvSpPr txBox="1"/>
          <p:nvPr/>
        </p:nvSpPr>
        <p:spPr>
          <a:xfrm>
            <a:off x="285750" y="3512110"/>
            <a:ext cx="4382997" cy="523220"/>
          </a:xfrm>
          <a:prstGeom prst="rect">
            <a:avLst/>
          </a:prstGeom>
          <a:noFill/>
        </p:spPr>
        <p:txBody>
          <a:bodyPr wrap="square" rtlCol="0">
            <a:spAutoFit/>
          </a:bodyPr>
          <a:lstStyle/>
          <a:p>
            <a:r>
              <a:rPr lang="en-US" sz="2800" dirty="0">
                <a:latin typeface="Rockwell" panose="02060603020205020403" pitchFamily="18" charset="0"/>
              </a:rPr>
              <a:t>STANDARD SCALER</a:t>
            </a:r>
            <a:endParaRPr lang="en-IN" sz="2800" dirty="0">
              <a:latin typeface="Rockwell" panose="02060603020205020403" pitchFamily="18" charset="0"/>
            </a:endParaRPr>
          </a:p>
        </p:txBody>
      </p:sp>
      <p:sp>
        <p:nvSpPr>
          <p:cNvPr id="8" name="TextBox 7">
            <a:extLst>
              <a:ext uri="{FF2B5EF4-FFF2-40B4-BE49-F238E27FC236}">
                <a16:creationId xmlns:a16="http://schemas.microsoft.com/office/drawing/2014/main" id="{7D8C86FC-45BC-1E34-8870-35C40BEC498E}"/>
              </a:ext>
            </a:extLst>
          </p:cNvPr>
          <p:cNvSpPr txBox="1"/>
          <p:nvPr/>
        </p:nvSpPr>
        <p:spPr>
          <a:xfrm>
            <a:off x="285750" y="4127973"/>
            <a:ext cx="7175240" cy="156966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used Standard Scaler to make sure all numeric features in the dataset have similar scales.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This consistency is important for certain machine learning methods.</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It helps the models to perform better.</a:t>
            </a:r>
            <a:endParaRPr lang="en-IN" sz="1600" dirty="0">
              <a:latin typeface="Rockwell" panose="02060603020205020403" pitchFamily="18" charset="0"/>
            </a:endParaRPr>
          </a:p>
        </p:txBody>
      </p:sp>
    </p:spTree>
    <p:extLst>
      <p:ext uri="{BB962C8B-B14F-4D97-AF65-F5344CB8AC3E}">
        <p14:creationId xmlns:p14="http://schemas.microsoft.com/office/powerpoint/2010/main" val="67092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DE73DBE5-DCBF-3811-E798-BA53BEE19104}"/>
              </a:ext>
            </a:extLst>
          </p:cNvPr>
          <p:cNvSpPr txBox="1"/>
          <p:nvPr/>
        </p:nvSpPr>
        <p:spPr>
          <a:xfrm>
            <a:off x="379115" y="360665"/>
            <a:ext cx="8943393" cy="584775"/>
          </a:xfrm>
          <a:prstGeom prst="rect">
            <a:avLst/>
          </a:prstGeom>
          <a:noFill/>
        </p:spPr>
        <p:txBody>
          <a:bodyPr wrap="square" rtlCol="0">
            <a:spAutoFit/>
          </a:bodyPr>
          <a:lstStyle/>
          <a:p>
            <a:r>
              <a:rPr lang="en-US" sz="3200" dirty="0">
                <a:latin typeface="Rockwell" panose="02060603020205020403" pitchFamily="18" charset="0"/>
              </a:rPr>
              <a:t>SMOTE TECHNIQUE</a:t>
            </a:r>
            <a:endParaRPr lang="en-IN" sz="3200" dirty="0">
              <a:latin typeface="Rockwell" panose="02060603020205020403" pitchFamily="18" charset="0"/>
            </a:endParaRPr>
          </a:p>
        </p:txBody>
      </p:sp>
      <p:sp>
        <p:nvSpPr>
          <p:cNvPr id="3" name="TextBox 2">
            <a:extLst>
              <a:ext uri="{FF2B5EF4-FFF2-40B4-BE49-F238E27FC236}">
                <a16:creationId xmlns:a16="http://schemas.microsoft.com/office/drawing/2014/main" id="{37EF0CB8-E7B3-D361-14ED-F1A68F7538E0}"/>
              </a:ext>
            </a:extLst>
          </p:cNvPr>
          <p:cNvSpPr txBox="1"/>
          <p:nvPr/>
        </p:nvSpPr>
        <p:spPr>
          <a:xfrm>
            <a:off x="379115" y="1367014"/>
            <a:ext cx="8037964" cy="4278094"/>
          </a:xfrm>
          <a:prstGeom prst="rect">
            <a:avLst/>
          </a:prstGeom>
          <a:noFill/>
        </p:spPr>
        <p:txBody>
          <a:bodyPr wrap="square" rtlCol="0">
            <a:spAutoFit/>
          </a:bodyPr>
          <a:lstStyle/>
          <a:p>
            <a:pPr marL="285750" indent="-285750">
              <a:buFont typeface="Arial" panose="020B0604020202020204" pitchFamily="34" charset="0"/>
              <a:buChar char="•"/>
            </a:pPr>
            <a:r>
              <a:rPr lang="en-US" sz="1600" b="0" dirty="0">
                <a:effectLst/>
                <a:latin typeface="Rockwell" panose="02060603020205020403" pitchFamily="18" charset="0"/>
              </a:rPr>
              <a:t>Over-sampling Technique used in </a:t>
            </a:r>
            <a:r>
              <a:rPr lang="en-US" sz="1600" b="1" dirty="0">
                <a:effectLst/>
                <a:latin typeface="Rockwell" panose="02060603020205020403" pitchFamily="18" charset="0"/>
              </a:rPr>
              <a:t>machine</a:t>
            </a:r>
            <a:r>
              <a:rPr lang="en-US" sz="1600" b="0" dirty="0">
                <a:effectLst/>
                <a:latin typeface="Rockwell" panose="02060603020205020403" pitchFamily="18" charset="0"/>
              </a:rPr>
              <a:t> </a:t>
            </a:r>
            <a:r>
              <a:rPr lang="en-US" sz="1600" b="1" dirty="0">
                <a:effectLst/>
                <a:latin typeface="Rockwell" panose="02060603020205020403" pitchFamily="18" charset="0"/>
              </a:rPr>
              <a:t>learning</a:t>
            </a:r>
            <a:r>
              <a:rPr lang="en-US" sz="1600" b="0" dirty="0">
                <a:effectLst/>
                <a:latin typeface="Rockwell" panose="02060603020205020403" pitchFamily="18" charset="0"/>
              </a:rPr>
              <a:t> to address the class </a:t>
            </a:r>
            <a:r>
              <a:rPr lang="en-US" sz="1600" b="1" dirty="0">
                <a:effectLst/>
                <a:latin typeface="Rockwell" panose="02060603020205020403" pitchFamily="18" charset="0"/>
              </a:rPr>
              <a:t>imbalance</a:t>
            </a:r>
            <a:r>
              <a:rPr lang="en-US" sz="1600" b="0" dirty="0">
                <a:effectLst/>
                <a:latin typeface="Rockwell" panose="02060603020205020403" pitchFamily="18" charset="0"/>
              </a:rPr>
              <a:t> </a:t>
            </a:r>
            <a:r>
              <a:rPr lang="en-US" sz="1600" b="1" dirty="0">
                <a:effectLst/>
                <a:latin typeface="Rockwell" panose="02060603020205020403" pitchFamily="18" charset="0"/>
              </a:rPr>
              <a:t>problem</a:t>
            </a:r>
            <a:r>
              <a:rPr lang="en-US" sz="1600" b="0" dirty="0">
                <a:effectLst/>
                <a:latin typeface="Rockwell" panose="02060603020205020403" pitchFamily="18" charset="0"/>
              </a:rPr>
              <a:t>, particularly in </a:t>
            </a:r>
            <a:r>
              <a:rPr lang="en-US" sz="1600" b="1" dirty="0">
                <a:effectLst/>
                <a:latin typeface="Rockwell" panose="02060603020205020403" pitchFamily="18" charset="0"/>
              </a:rPr>
              <a:t>classification</a:t>
            </a:r>
            <a:r>
              <a:rPr lang="en-US" sz="1600" b="0" dirty="0">
                <a:effectLst/>
                <a:latin typeface="Rockwell" panose="02060603020205020403" pitchFamily="18" charset="0"/>
              </a:rPr>
              <a:t> </a:t>
            </a:r>
            <a:r>
              <a:rPr lang="en-US" sz="1600" b="1" dirty="0">
                <a:effectLst/>
                <a:latin typeface="Rockwell" panose="02060603020205020403" pitchFamily="18" charset="0"/>
              </a:rPr>
              <a:t>tasks</a:t>
            </a:r>
            <a:r>
              <a:rPr lang="en-US" sz="1600" b="0" dirty="0">
                <a:effectLst/>
                <a:latin typeface="Rockwell" panose="02060603020205020403" pitchFamily="18" charset="0"/>
              </a:rPr>
              <a:t> where one class significantly </a:t>
            </a:r>
            <a:r>
              <a:rPr lang="en-US" sz="1600" b="1" dirty="0">
                <a:effectLst/>
                <a:latin typeface="Rockwell" panose="02060603020205020403" pitchFamily="18" charset="0"/>
              </a:rPr>
              <a:t>outnumbers</a:t>
            </a:r>
            <a:r>
              <a:rPr lang="en-US" sz="1600" b="0" dirty="0">
                <a:effectLst/>
                <a:latin typeface="Rockwell" panose="02060603020205020403" pitchFamily="18" charset="0"/>
              </a:rPr>
              <a:t> the other.</a:t>
            </a:r>
          </a:p>
          <a:p>
            <a:pPr marL="285750" indent="-285750">
              <a:buFont typeface="Arial" panose="020B0604020202020204" pitchFamily="34" charset="0"/>
              <a:buChar char="•"/>
            </a:pPr>
            <a:endParaRPr lang="en-US" sz="1600" b="0" dirty="0">
              <a:effectLst/>
              <a:latin typeface="Rockwell" panose="02060603020205020403" pitchFamily="18" charset="0"/>
            </a:endParaRPr>
          </a:p>
          <a:p>
            <a:pPr marL="285750" indent="-285750">
              <a:buFont typeface="Arial" panose="020B0604020202020204" pitchFamily="34" charset="0"/>
              <a:buChar char="•"/>
            </a:pPr>
            <a:r>
              <a:rPr lang="en-US" sz="1600" b="0" dirty="0">
                <a:effectLst/>
                <a:latin typeface="Rockwell" panose="02060603020205020403" pitchFamily="18" charset="0"/>
              </a:rPr>
              <a:t>This </a:t>
            </a:r>
            <a:r>
              <a:rPr lang="en-US" sz="1600" b="1" dirty="0">
                <a:effectLst/>
                <a:latin typeface="Rockwell" panose="02060603020205020403" pitchFamily="18" charset="0"/>
              </a:rPr>
              <a:t>helps</a:t>
            </a:r>
            <a:r>
              <a:rPr lang="en-US" sz="1600" b="0" dirty="0">
                <a:effectLst/>
                <a:latin typeface="Rockwell" panose="02060603020205020403" pitchFamily="18" charset="0"/>
              </a:rPr>
              <a:t> balance the </a:t>
            </a:r>
            <a:r>
              <a:rPr lang="en-US" sz="1600" b="1" dirty="0">
                <a:effectLst/>
                <a:latin typeface="Rockwell" panose="02060603020205020403" pitchFamily="18" charset="0"/>
              </a:rPr>
              <a:t>class</a:t>
            </a:r>
            <a:r>
              <a:rPr lang="en-US" sz="1600" b="0" dirty="0">
                <a:effectLst/>
                <a:latin typeface="Rockwell" panose="02060603020205020403" pitchFamily="18" charset="0"/>
              </a:rPr>
              <a:t> </a:t>
            </a:r>
            <a:r>
              <a:rPr lang="en-US" sz="1600" b="1" dirty="0">
                <a:effectLst/>
                <a:latin typeface="Rockwell" panose="02060603020205020403" pitchFamily="18" charset="0"/>
              </a:rPr>
              <a:t>distribution</a:t>
            </a:r>
            <a:r>
              <a:rPr lang="en-US" sz="1600" b="0" dirty="0">
                <a:effectLst/>
                <a:latin typeface="Rockwell" panose="02060603020205020403" pitchFamily="18" charset="0"/>
              </a:rPr>
              <a:t>.</a:t>
            </a:r>
          </a:p>
          <a:p>
            <a:pPr marL="285750" indent="-285750">
              <a:buFont typeface="Arial" panose="020B0604020202020204" pitchFamily="34" charset="0"/>
              <a:buChar char="•"/>
            </a:pPr>
            <a:endParaRPr lang="en-US" sz="1600" b="0" dirty="0">
              <a:effectLst/>
              <a:latin typeface="Rockwell" panose="02060603020205020403" pitchFamily="18" charset="0"/>
            </a:endParaRPr>
          </a:p>
          <a:p>
            <a:pPr marL="285750" indent="-285750">
              <a:buFont typeface="Arial" panose="020B0604020202020204" pitchFamily="34" charset="0"/>
              <a:buChar char="•"/>
            </a:pPr>
            <a:r>
              <a:rPr lang="en-US" sz="1600" b="0" dirty="0">
                <a:effectLst/>
                <a:latin typeface="Rockwell" panose="02060603020205020403" pitchFamily="18" charset="0"/>
              </a:rPr>
              <a:t>I am using </a:t>
            </a:r>
            <a:r>
              <a:rPr lang="en-US" sz="1600" b="1" dirty="0">
                <a:effectLst/>
                <a:latin typeface="Rockwell" panose="02060603020205020403" pitchFamily="18" charset="0"/>
              </a:rPr>
              <a:t>over</a:t>
            </a:r>
            <a:r>
              <a:rPr lang="en-US" sz="1600" b="0" dirty="0">
                <a:effectLst/>
                <a:latin typeface="Rockwell" panose="02060603020205020403" pitchFamily="18" charset="0"/>
              </a:rPr>
              <a:t> </a:t>
            </a:r>
            <a:r>
              <a:rPr lang="en-US" sz="1600" b="1" dirty="0">
                <a:effectLst/>
                <a:latin typeface="Rockwell" panose="02060603020205020403" pitchFamily="18" charset="0"/>
              </a:rPr>
              <a:t>sampling</a:t>
            </a:r>
            <a:r>
              <a:rPr lang="en-US" sz="1600" b="0" dirty="0">
                <a:effectLst/>
                <a:latin typeface="Rockwell" panose="02060603020205020403" pitchFamily="18" charset="0"/>
              </a:rPr>
              <a:t> because, we aim to improve the model's </a:t>
            </a:r>
            <a:r>
              <a:rPr lang="en-US" sz="1600" b="1" dirty="0">
                <a:effectLst/>
                <a:latin typeface="Rockwell" panose="02060603020205020403" pitchFamily="18" charset="0"/>
              </a:rPr>
              <a:t>ability</a:t>
            </a:r>
            <a:r>
              <a:rPr lang="en-US" sz="1600" b="0" dirty="0">
                <a:effectLst/>
                <a:latin typeface="Rockwell" panose="02060603020205020403" pitchFamily="18" charset="0"/>
              </a:rPr>
              <a:t> to recognize and generalize patterns in the </a:t>
            </a:r>
            <a:r>
              <a:rPr lang="en-US" sz="1600" b="1" dirty="0">
                <a:effectLst/>
                <a:latin typeface="Rockwell" panose="02060603020205020403" pitchFamily="18" charset="0"/>
              </a:rPr>
              <a:t>minority</a:t>
            </a:r>
            <a:r>
              <a:rPr lang="en-US" sz="1600" b="0" dirty="0">
                <a:effectLst/>
                <a:latin typeface="Rockwell" panose="02060603020205020403" pitchFamily="18" charset="0"/>
              </a:rPr>
              <a:t> </a:t>
            </a:r>
            <a:r>
              <a:rPr lang="en-US" sz="1600" b="1" dirty="0">
                <a:effectLst/>
                <a:latin typeface="Rockwell" panose="02060603020205020403" pitchFamily="18" charset="0"/>
              </a:rPr>
              <a:t>class</a:t>
            </a:r>
            <a:r>
              <a:rPr lang="en-US" sz="1600" b="0" dirty="0">
                <a:effectLst/>
                <a:latin typeface="Rockwell" panose="02060603020205020403" pitchFamily="18" charset="0"/>
              </a:rPr>
              <a:t>, resulting in a more balanced and </a:t>
            </a:r>
            <a:r>
              <a:rPr lang="en-US" sz="1600" b="1" dirty="0">
                <a:effectLst/>
                <a:latin typeface="Rockwell" panose="02060603020205020403" pitchFamily="18" charset="0"/>
              </a:rPr>
              <a:t>powerful</a:t>
            </a:r>
            <a:r>
              <a:rPr lang="en-US" sz="1600" b="0" dirty="0">
                <a:effectLst/>
                <a:latin typeface="Rockwell" panose="02060603020205020403" pitchFamily="18" charset="0"/>
              </a:rPr>
              <a:t> </a:t>
            </a:r>
            <a:r>
              <a:rPr lang="en-US" sz="1600" b="1" dirty="0">
                <a:effectLst/>
                <a:latin typeface="Rockwell" panose="02060603020205020403" pitchFamily="18" charset="0"/>
              </a:rPr>
              <a:t>predictive</a:t>
            </a:r>
            <a:r>
              <a:rPr lang="en-US" sz="1600" b="0" dirty="0">
                <a:effectLst/>
                <a:latin typeface="Rockwell" panose="02060603020205020403" pitchFamily="18" charset="0"/>
              </a:rPr>
              <a:t> </a:t>
            </a:r>
            <a:r>
              <a:rPr lang="en-US" sz="1600" b="1" dirty="0">
                <a:effectLst/>
                <a:latin typeface="Rockwell" panose="02060603020205020403" pitchFamily="18" charset="0"/>
              </a:rPr>
              <a:t>model</a:t>
            </a:r>
            <a:r>
              <a:rPr lang="en-US" sz="1600" b="0" dirty="0">
                <a:effectLst/>
                <a:latin typeface="Rockwell" panose="02060603020205020403" pitchFamily="18" charset="0"/>
              </a:rPr>
              <a:t>.</a:t>
            </a:r>
          </a:p>
          <a:p>
            <a:pPr marL="285750" indent="-285750">
              <a:buFont typeface="Arial" panose="020B0604020202020204" pitchFamily="34" charset="0"/>
              <a:buChar char="•"/>
            </a:pPr>
            <a:endParaRPr lang="en-IN" sz="1600" dirty="0">
              <a:latin typeface="Rockwell" panose="02060603020205020403" pitchFamily="18" charset="0"/>
            </a:endParaRPr>
          </a:p>
          <a:p>
            <a:pPr marL="285750" indent="-285750">
              <a:buFont typeface="Arial" panose="020B0604020202020204" pitchFamily="34" charset="0"/>
              <a:buChar char="•"/>
            </a:pPr>
            <a:r>
              <a:rPr lang="en-IN" sz="1600" dirty="0">
                <a:latin typeface="Rockwell" panose="02060603020205020403" pitchFamily="18" charset="0"/>
              </a:rPr>
              <a:t>By using the </a:t>
            </a:r>
            <a:r>
              <a:rPr lang="en-IN" sz="1600" b="1" dirty="0">
                <a:latin typeface="Rockwell" panose="02060603020205020403" pitchFamily="18" charset="0"/>
              </a:rPr>
              <a:t>SMOTE</a:t>
            </a:r>
            <a:r>
              <a:rPr lang="en-IN" sz="1600" dirty="0">
                <a:latin typeface="Rockwell" panose="02060603020205020403" pitchFamily="18" charset="0"/>
              </a:rPr>
              <a:t> technique, we can generate synthetic samples of </a:t>
            </a:r>
          </a:p>
          <a:p>
            <a:pPr marL="285750" indent="-285750">
              <a:buFont typeface="Arial" panose="020B0604020202020204" pitchFamily="34" charset="0"/>
              <a:buChar char="•"/>
            </a:pPr>
            <a:r>
              <a:rPr lang="en-IN" sz="1600" dirty="0">
                <a:latin typeface="Rockwell" panose="02060603020205020403" pitchFamily="18" charset="0"/>
              </a:rPr>
              <a:t>      the minority class </a:t>
            </a:r>
            <a:r>
              <a:rPr lang="en-IN" sz="1600" b="1" dirty="0">
                <a:latin typeface="Rockwell" panose="02060603020205020403" pitchFamily="18" charset="0"/>
              </a:rPr>
              <a:t>(Personal Loan Taken) </a:t>
            </a:r>
            <a:r>
              <a:rPr lang="en-IN" sz="1600" dirty="0">
                <a:latin typeface="Rockwell" panose="02060603020205020403" pitchFamily="18" charset="0"/>
              </a:rPr>
              <a:t>to balance the dataset.</a:t>
            </a:r>
          </a:p>
          <a:p>
            <a:pPr marL="285750" indent="-285750">
              <a:buFont typeface="Arial" panose="020B0604020202020204" pitchFamily="34" charset="0"/>
              <a:buChar char="•"/>
            </a:pPr>
            <a:endParaRPr lang="en-IN" sz="1600" dirty="0">
              <a:latin typeface="Rockwell" panose="02060603020205020403" pitchFamily="18" charset="0"/>
            </a:endParaRPr>
          </a:p>
          <a:p>
            <a:pPr marL="285750" indent="-285750">
              <a:buFont typeface="Arial" panose="020B0604020202020204" pitchFamily="34" charset="0"/>
              <a:buChar char="•"/>
            </a:pPr>
            <a:r>
              <a:rPr lang="en-IN" sz="1600" dirty="0">
                <a:latin typeface="Rockwell" panose="02060603020205020403" pitchFamily="18" charset="0"/>
              </a:rPr>
              <a:t>Here both class is equally distributed</a:t>
            </a:r>
          </a:p>
          <a:p>
            <a:endParaRPr lang="en-IN" sz="1600" dirty="0">
              <a:latin typeface="Rockwell" panose="02060603020205020403" pitchFamily="18" charset="0"/>
            </a:endParaRPr>
          </a:p>
          <a:p>
            <a:pPr marL="285750" indent="-285750">
              <a:buFont typeface="Wingdings" panose="05000000000000000000" pitchFamily="2" charset="2"/>
              <a:buChar char="ü"/>
            </a:pPr>
            <a:r>
              <a:rPr lang="en-IN" sz="1600" b="1" dirty="0">
                <a:latin typeface="Rockwell" panose="02060603020205020403" pitchFamily="18" charset="0"/>
              </a:rPr>
              <a:t>Not Taken Personal Loan(0)   = 3616</a:t>
            </a:r>
          </a:p>
          <a:p>
            <a:pPr marL="285750" indent="-285750">
              <a:buFont typeface="Wingdings" panose="05000000000000000000" pitchFamily="2" charset="2"/>
              <a:buChar char="ü"/>
            </a:pPr>
            <a:r>
              <a:rPr lang="en-IN" sz="1600" b="1" dirty="0">
                <a:latin typeface="Rockwell" panose="02060603020205020403" pitchFamily="18" charset="0"/>
              </a:rPr>
              <a:t>Taken Personal Loan(1)           = 3616</a:t>
            </a:r>
          </a:p>
        </p:txBody>
      </p:sp>
    </p:spTree>
    <p:extLst>
      <p:ext uri="{BB962C8B-B14F-4D97-AF65-F5344CB8AC3E}">
        <p14:creationId xmlns:p14="http://schemas.microsoft.com/office/powerpoint/2010/main" val="11725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74645"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052E2FA6-E90D-0FA7-03B2-ECEA30EDCDF0}"/>
              </a:ext>
            </a:extLst>
          </p:cNvPr>
          <p:cNvSpPr txBox="1"/>
          <p:nvPr/>
        </p:nvSpPr>
        <p:spPr>
          <a:xfrm>
            <a:off x="363894" y="324598"/>
            <a:ext cx="4805266" cy="523220"/>
          </a:xfrm>
          <a:prstGeom prst="rect">
            <a:avLst/>
          </a:prstGeom>
          <a:noFill/>
        </p:spPr>
        <p:txBody>
          <a:bodyPr wrap="square" rtlCol="0">
            <a:spAutoFit/>
          </a:bodyPr>
          <a:lstStyle/>
          <a:p>
            <a:r>
              <a:rPr lang="en-US" sz="2800" dirty="0">
                <a:latin typeface="Rockwell" panose="02060603020205020403" pitchFamily="18" charset="0"/>
              </a:rPr>
              <a:t>MODEL SELECTION</a:t>
            </a:r>
            <a:endParaRPr lang="en-IN" sz="2800" dirty="0">
              <a:latin typeface="Rockwell" panose="02060603020205020403" pitchFamily="18" charset="0"/>
            </a:endParaRPr>
          </a:p>
        </p:txBody>
      </p:sp>
      <p:sp>
        <p:nvSpPr>
          <p:cNvPr id="6" name="TextBox 5">
            <a:extLst>
              <a:ext uri="{FF2B5EF4-FFF2-40B4-BE49-F238E27FC236}">
                <a16:creationId xmlns:a16="http://schemas.microsoft.com/office/drawing/2014/main" id="{65CE26E7-A1D5-1AC8-11BF-F4D4FBCDD193}"/>
              </a:ext>
            </a:extLst>
          </p:cNvPr>
          <p:cNvSpPr txBox="1"/>
          <p:nvPr/>
        </p:nvSpPr>
        <p:spPr>
          <a:xfrm>
            <a:off x="363894" y="1289858"/>
            <a:ext cx="224867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Rockwell" panose="02060603020205020403" pitchFamily="18" charset="0"/>
              </a:rPr>
              <a:t> Models used:</a:t>
            </a:r>
            <a:endParaRPr lang="en-IN" dirty="0">
              <a:latin typeface="Rockwell" panose="02060603020205020403" pitchFamily="18" charset="0"/>
            </a:endParaRPr>
          </a:p>
        </p:txBody>
      </p:sp>
      <p:sp>
        <p:nvSpPr>
          <p:cNvPr id="10" name="TextBox 9">
            <a:extLst>
              <a:ext uri="{FF2B5EF4-FFF2-40B4-BE49-F238E27FC236}">
                <a16:creationId xmlns:a16="http://schemas.microsoft.com/office/drawing/2014/main" id="{A0EED9CC-3135-FE10-E34D-6F609066E8D5}"/>
              </a:ext>
            </a:extLst>
          </p:cNvPr>
          <p:cNvSpPr txBox="1"/>
          <p:nvPr/>
        </p:nvSpPr>
        <p:spPr>
          <a:xfrm>
            <a:off x="363894" y="1959442"/>
            <a:ext cx="8714792"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b="1" u="sng" dirty="0">
                <a:latin typeface="Rockwell" panose="02060603020205020403" pitchFamily="18" charset="0"/>
              </a:rPr>
              <a:t>Logistic Regression</a:t>
            </a:r>
            <a:r>
              <a:rPr lang="en-US" sz="1600" b="1" dirty="0">
                <a:latin typeface="Rockwell" panose="02060603020205020403" pitchFamily="18" charset="0"/>
              </a:rPr>
              <a:t>: </a:t>
            </a:r>
            <a:r>
              <a:rPr lang="en-US" sz="1600" dirty="0">
                <a:latin typeface="Rockwell" panose="02060603020205020403" pitchFamily="18" charset="0"/>
              </a:rPr>
              <a:t>logistic Regression is commonly used for </a:t>
            </a:r>
            <a:r>
              <a:rPr lang="en-US" sz="1600" b="1" dirty="0">
                <a:latin typeface="Rockwell" panose="02060603020205020403" pitchFamily="18" charset="0"/>
              </a:rPr>
              <a:t>binary</a:t>
            </a:r>
            <a:r>
              <a:rPr lang="en-US" sz="1600" dirty="0">
                <a:latin typeface="Rockwell" panose="02060603020205020403" pitchFamily="18" charset="0"/>
              </a:rPr>
              <a:t> </a:t>
            </a:r>
            <a:r>
              <a:rPr lang="en-US" sz="1600" b="1" dirty="0">
                <a:latin typeface="Rockwell" panose="02060603020205020403" pitchFamily="18" charset="0"/>
              </a:rPr>
              <a:t>classification</a:t>
            </a:r>
            <a:r>
              <a:rPr lang="en-US" sz="1600" dirty="0">
                <a:latin typeface="Rockwell" panose="02060603020205020403" pitchFamily="18" charset="0"/>
              </a:rPr>
              <a:t> </a:t>
            </a:r>
            <a:r>
              <a:rPr lang="en-US" sz="1600" b="1" dirty="0">
                <a:latin typeface="Rockwell" panose="02060603020205020403" pitchFamily="18" charset="0"/>
              </a:rPr>
              <a:t>problems</a:t>
            </a:r>
            <a:r>
              <a:rPr lang="en-US" sz="1600" dirty="0">
                <a:latin typeface="Rockwell" panose="02060603020205020403" pitchFamily="18" charset="0"/>
              </a:rPr>
              <a:t>. it's preferred because it provides a </a:t>
            </a:r>
            <a:r>
              <a:rPr lang="en-US" sz="1600" b="1" dirty="0">
                <a:latin typeface="Rockwell" panose="02060603020205020403" pitchFamily="18" charset="0"/>
              </a:rPr>
              <a:t>simple</a:t>
            </a:r>
            <a:r>
              <a:rPr lang="en-US" sz="1600" dirty="0">
                <a:latin typeface="Rockwell" panose="02060603020205020403" pitchFamily="18" charset="0"/>
              </a:rPr>
              <a:t> an </a:t>
            </a:r>
            <a:r>
              <a:rPr lang="en-US" sz="1600" b="1" dirty="0">
                <a:latin typeface="Rockwell" panose="02060603020205020403" pitchFamily="18" charset="0"/>
              </a:rPr>
              <a:t>efficient</a:t>
            </a:r>
            <a:r>
              <a:rPr lang="en-US" sz="1600" dirty="0">
                <a:latin typeface="Rockwell" panose="02060603020205020403" pitchFamily="18" charset="0"/>
              </a:rPr>
              <a:t> way to </a:t>
            </a:r>
            <a:r>
              <a:rPr lang="en-US" sz="1600" b="1" dirty="0">
                <a:latin typeface="Rockwell" panose="02060603020205020403" pitchFamily="18" charset="0"/>
              </a:rPr>
              <a:t>model</a:t>
            </a:r>
            <a:r>
              <a:rPr lang="en-US" sz="1600" dirty="0">
                <a:latin typeface="Rockwell" panose="02060603020205020403" pitchFamily="18" charset="0"/>
              </a:rPr>
              <a:t> the </a:t>
            </a:r>
            <a:r>
              <a:rPr lang="en-US" sz="1600" b="1" dirty="0">
                <a:latin typeface="Rockwell" panose="02060603020205020403" pitchFamily="18" charset="0"/>
              </a:rPr>
              <a:t>relationship</a:t>
            </a:r>
            <a:r>
              <a:rPr lang="en-US" sz="1600" dirty="0">
                <a:latin typeface="Rockwell" panose="02060603020205020403" pitchFamily="18" charset="0"/>
              </a:rPr>
              <a:t> between the </a:t>
            </a:r>
            <a:r>
              <a:rPr lang="en-US" sz="1600" b="1" dirty="0">
                <a:latin typeface="Rockwell" panose="02060603020205020403" pitchFamily="18" charset="0"/>
              </a:rPr>
              <a:t>independent</a:t>
            </a:r>
            <a:r>
              <a:rPr lang="en-US" sz="1600" dirty="0">
                <a:latin typeface="Rockwell" panose="02060603020205020403" pitchFamily="18" charset="0"/>
              </a:rPr>
              <a:t> </a:t>
            </a:r>
            <a:r>
              <a:rPr lang="en-US" sz="1600" b="1" dirty="0">
                <a:latin typeface="Rockwell" panose="02060603020205020403" pitchFamily="18" charset="0"/>
              </a:rPr>
              <a:t>variables</a:t>
            </a:r>
            <a:r>
              <a:rPr lang="en-US" sz="1600" dirty="0">
                <a:latin typeface="Rockwell" panose="02060603020205020403" pitchFamily="18" charset="0"/>
              </a:rPr>
              <a:t> and the </a:t>
            </a:r>
            <a:r>
              <a:rPr lang="en-US" sz="1600" b="1" dirty="0">
                <a:latin typeface="Rockwell" panose="02060603020205020403" pitchFamily="18" charset="0"/>
              </a:rPr>
              <a:t>probability</a:t>
            </a:r>
            <a:r>
              <a:rPr lang="en-US" sz="1600" dirty="0">
                <a:latin typeface="Rockwell" panose="02060603020205020403" pitchFamily="18" charset="0"/>
              </a:rPr>
              <a:t> of a certain </a:t>
            </a:r>
            <a:r>
              <a:rPr lang="en-US" sz="1600" b="1" dirty="0">
                <a:latin typeface="Rockwell" panose="02060603020205020403" pitchFamily="18" charset="0"/>
              </a:rPr>
              <a:t>outcome</a:t>
            </a:r>
            <a:r>
              <a:rPr lang="en-US" sz="1600" dirty="0">
                <a:latin typeface="Rockwell" panose="02060603020205020403" pitchFamily="18" charset="0"/>
              </a:rPr>
              <a:t>.</a:t>
            </a:r>
          </a:p>
          <a:p>
            <a:pPr marL="285750" indent="-285750" algn="just">
              <a:buFont typeface="Arial" panose="020B0604020202020204" pitchFamily="34" charset="0"/>
              <a:buChar char="•"/>
            </a:pPr>
            <a:endParaRPr lang="en-US" sz="1600" dirty="0">
              <a:latin typeface="Rockwell" panose="02060603020205020403" pitchFamily="18" charset="0"/>
            </a:endParaRPr>
          </a:p>
          <a:p>
            <a:pPr marL="285750" indent="-285750" algn="just">
              <a:buFont typeface="Arial" panose="020B0604020202020204" pitchFamily="34" charset="0"/>
              <a:buChar char="•"/>
            </a:pPr>
            <a:endParaRPr lang="en-US" sz="1600" b="1" dirty="0">
              <a:latin typeface="Rockwell" panose="02060603020205020403" pitchFamily="18" charset="0"/>
            </a:endParaRPr>
          </a:p>
          <a:p>
            <a:pPr marL="285750" indent="-285750">
              <a:buFont typeface="Arial" panose="020B0604020202020204" pitchFamily="34" charset="0"/>
              <a:buChar char="•"/>
            </a:pPr>
            <a:r>
              <a:rPr lang="en-IN" sz="1600" b="1" u="sng" dirty="0">
                <a:latin typeface="Rockwell" panose="02060603020205020403" pitchFamily="18" charset="0"/>
              </a:rPr>
              <a:t>Naive Bayes</a:t>
            </a:r>
            <a:r>
              <a:rPr lang="en-IN" sz="1600" b="1" dirty="0">
                <a:latin typeface="Rockwell" panose="02060603020205020403" pitchFamily="18" charset="0"/>
              </a:rPr>
              <a:t>: </a:t>
            </a:r>
            <a:r>
              <a:rPr lang="en-US" sz="1600" b="0" i="0" dirty="0">
                <a:effectLst/>
                <a:latin typeface="Rockwell" panose="02060603020205020403" pitchFamily="18" charset="0"/>
              </a:rPr>
              <a:t>Naive Bayes algorithms are used for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because they are </a:t>
            </a:r>
            <a:r>
              <a:rPr lang="en-US" sz="1600" b="1" i="0" dirty="0">
                <a:effectLst/>
                <a:latin typeface="Rockwell" panose="02060603020205020403" pitchFamily="18" charset="0"/>
              </a:rPr>
              <a:t>simple</a:t>
            </a:r>
            <a:r>
              <a:rPr lang="en-US" sz="1600" b="0" i="0" dirty="0">
                <a:effectLst/>
                <a:latin typeface="Rockwell" panose="02060603020205020403" pitchFamily="18" charset="0"/>
              </a:rPr>
              <a:t>, </a:t>
            </a:r>
            <a:r>
              <a:rPr lang="en-US" sz="1600" b="1" i="0" dirty="0">
                <a:effectLst/>
                <a:latin typeface="Rockwell" panose="02060603020205020403" pitchFamily="18" charset="0"/>
              </a:rPr>
              <a:t>computationally</a:t>
            </a:r>
            <a:r>
              <a:rPr lang="en-US" sz="1600" b="0" i="0" dirty="0">
                <a:effectLst/>
                <a:latin typeface="Rockwell" panose="02060603020205020403" pitchFamily="18" charset="0"/>
              </a:rPr>
              <a:t> </a:t>
            </a:r>
            <a:r>
              <a:rPr lang="en-US" sz="1600" b="1" i="0" dirty="0">
                <a:effectLst/>
                <a:latin typeface="Rockwell" panose="02060603020205020403" pitchFamily="18" charset="0"/>
              </a:rPr>
              <a:t>efficient</a:t>
            </a:r>
            <a:r>
              <a:rPr lang="en-US" sz="1600" b="0" i="0" dirty="0">
                <a:effectLst/>
                <a:latin typeface="Rockwell" panose="02060603020205020403" pitchFamily="18" charset="0"/>
              </a:rPr>
              <a:t>, and </a:t>
            </a:r>
            <a:r>
              <a:rPr lang="en-US" sz="1600" b="1" i="0" dirty="0">
                <a:effectLst/>
                <a:latin typeface="Rockwell" panose="02060603020205020403" pitchFamily="18" charset="0"/>
              </a:rPr>
              <a:t>effective</a:t>
            </a:r>
            <a:r>
              <a:rPr lang="en-US" sz="1600" b="0" i="0" dirty="0">
                <a:effectLst/>
                <a:latin typeface="Rockwell" panose="02060603020205020403" pitchFamily="18" charset="0"/>
              </a:rPr>
              <a:t> in handling </a:t>
            </a:r>
            <a:r>
              <a:rPr lang="en-US" sz="1600" b="1" i="0" dirty="0">
                <a:effectLst/>
                <a:latin typeface="Rockwell" panose="02060603020205020403" pitchFamily="18" charset="0"/>
              </a:rPr>
              <a:t>high-dimensional</a:t>
            </a:r>
            <a:r>
              <a:rPr lang="en-US" sz="1600" b="0" i="0" dirty="0">
                <a:effectLst/>
                <a:latin typeface="Rockwell" panose="02060603020205020403" pitchFamily="18" charset="0"/>
              </a:rPr>
              <a:t> </a:t>
            </a:r>
            <a:r>
              <a:rPr lang="en-US" sz="1600" b="1" i="0" dirty="0">
                <a:effectLst/>
                <a:latin typeface="Rockwell" panose="02060603020205020403" pitchFamily="18" charset="0"/>
              </a:rPr>
              <a:t>data</a:t>
            </a:r>
            <a:r>
              <a:rPr lang="en-US" sz="1600" b="0" i="0" dirty="0">
                <a:effectLst/>
                <a:latin typeface="Rockwell" panose="02060603020205020403" pitchFamily="18" charset="0"/>
              </a:rPr>
              <a:t>. They are particularly well-suited for text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a:t>
            </a:r>
            <a:r>
              <a:rPr lang="en-US" sz="1600" b="1" i="0" dirty="0">
                <a:effectLst/>
                <a:latin typeface="Rockwell" panose="02060603020205020403" pitchFamily="18" charset="0"/>
              </a:rPr>
              <a:t>tasks</a:t>
            </a:r>
            <a:r>
              <a:rPr lang="en-US" sz="1600" b="0" i="0" dirty="0">
                <a:effectLst/>
                <a:latin typeface="Rockwell" panose="02060603020205020403" pitchFamily="18" charset="0"/>
              </a:rPr>
              <a: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1" u="sng" dirty="0">
                <a:latin typeface="Rockwell" panose="02060603020205020403" pitchFamily="18" charset="0"/>
              </a:rPr>
              <a:t>Support Vector Machine</a:t>
            </a:r>
            <a:r>
              <a:rPr lang="en-US" sz="1600" b="1" dirty="0">
                <a:latin typeface="Rockwell" panose="02060603020205020403" pitchFamily="18" charset="0"/>
              </a:rPr>
              <a:t>: </a:t>
            </a:r>
            <a:r>
              <a:rPr lang="en-US" sz="1600" b="0" i="0" dirty="0">
                <a:effectLst/>
                <a:latin typeface="Rockwell" panose="02060603020205020403" pitchFamily="18" charset="0"/>
              </a:rPr>
              <a:t>SVM is a </a:t>
            </a:r>
            <a:r>
              <a:rPr lang="en-US" sz="1600" b="1" i="0" dirty="0">
                <a:effectLst/>
                <a:latin typeface="Rockwell" panose="02060603020205020403" pitchFamily="18" charset="0"/>
              </a:rPr>
              <a:t>powerful</a:t>
            </a:r>
            <a:r>
              <a:rPr lang="en-US" sz="1600" b="0" i="0" dirty="0">
                <a:effectLst/>
                <a:latin typeface="Rockwell" panose="02060603020205020403" pitchFamily="18" charset="0"/>
              </a:rPr>
              <a:t> </a:t>
            </a:r>
            <a:r>
              <a:rPr lang="en-US" sz="1600" b="1" i="0" dirty="0">
                <a:effectLst/>
                <a:latin typeface="Rockwell" panose="02060603020205020403" pitchFamily="18" charset="0"/>
              </a:rPr>
              <a:t>supervised</a:t>
            </a:r>
            <a:r>
              <a:rPr lang="en-US" sz="1600" b="0" i="0" dirty="0">
                <a:effectLst/>
                <a:latin typeface="Rockwell" panose="02060603020205020403" pitchFamily="18" charset="0"/>
              </a:rPr>
              <a:t> </a:t>
            </a:r>
            <a:r>
              <a:rPr lang="en-US" sz="1600" b="1" i="0" dirty="0">
                <a:effectLst/>
                <a:latin typeface="Rockwell" panose="02060603020205020403" pitchFamily="18" charset="0"/>
              </a:rPr>
              <a:t>algorithm</a:t>
            </a:r>
            <a:r>
              <a:rPr lang="en-US" sz="1600" b="0" i="0" dirty="0">
                <a:effectLst/>
                <a:latin typeface="Rockwell" panose="02060603020205020403" pitchFamily="18" charset="0"/>
              </a:rPr>
              <a:t> that works best on </a:t>
            </a:r>
            <a:r>
              <a:rPr lang="en-US" sz="1600" b="1" i="0" dirty="0">
                <a:effectLst/>
                <a:latin typeface="Rockwell" panose="02060603020205020403" pitchFamily="18" charset="0"/>
              </a:rPr>
              <a:t>smaller</a:t>
            </a:r>
            <a:r>
              <a:rPr lang="en-US" sz="1600" b="0" i="0" dirty="0">
                <a:effectLst/>
                <a:latin typeface="Rockwell" panose="02060603020205020403" pitchFamily="18" charset="0"/>
              </a:rPr>
              <a:t> </a:t>
            </a:r>
            <a:r>
              <a:rPr lang="en-US" sz="1600" b="1" i="0" dirty="0">
                <a:effectLst/>
                <a:latin typeface="Rockwell" panose="02060603020205020403" pitchFamily="18" charset="0"/>
              </a:rPr>
              <a:t>datasets</a:t>
            </a:r>
            <a:r>
              <a:rPr lang="en-US" sz="1600" b="0" i="0" dirty="0">
                <a:effectLst/>
                <a:latin typeface="Rockwell" panose="02060603020205020403" pitchFamily="18" charset="0"/>
              </a:rPr>
              <a:t> but on </a:t>
            </a:r>
            <a:r>
              <a:rPr lang="en-US" sz="1600" b="1" i="0" dirty="0">
                <a:effectLst/>
                <a:latin typeface="Rockwell" panose="02060603020205020403" pitchFamily="18" charset="0"/>
              </a:rPr>
              <a:t>complex</a:t>
            </a:r>
            <a:r>
              <a:rPr lang="en-US" sz="1600" b="0" i="0" dirty="0">
                <a:effectLst/>
                <a:latin typeface="Rockwell" panose="02060603020205020403" pitchFamily="18" charset="0"/>
              </a:rPr>
              <a:t> </a:t>
            </a:r>
            <a:r>
              <a:rPr lang="en-US" sz="1600" b="1" i="0" dirty="0">
                <a:effectLst/>
                <a:latin typeface="Rockwell" panose="02060603020205020403" pitchFamily="18" charset="0"/>
              </a:rPr>
              <a:t>ones</a:t>
            </a:r>
            <a:r>
              <a:rPr lang="en-US" sz="1600" b="0" i="0" dirty="0">
                <a:effectLst/>
                <a:latin typeface="Rockwell" panose="02060603020205020403" pitchFamily="18" charset="0"/>
              </a:rPr>
              <a:t>. Support Vector Machine(</a:t>
            </a:r>
            <a:r>
              <a:rPr lang="en-US" sz="1600" b="1" i="0" dirty="0">
                <a:effectLst/>
                <a:latin typeface="Rockwell" panose="02060603020205020403" pitchFamily="18" charset="0"/>
              </a:rPr>
              <a:t>SVM</a:t>
            </a:r>
            <a:r>
              <a:rPr lang="en-US" sz="1600" b="0" i="0" dirty="0">
                <a:effectLst/>
                <a:latin typeface="Rockwell" panose="02060603020205020403" pitchFamily="18" charset="0"/>
              </a:rPr>
              <a:t>)can be used for both </a:t>
            </a:r>
            <a:r>
              <a:rPr lang="en-US" sz="1600" b="1" i="0" dirty="0">
                <a:effectLst/>
                <a:latin typeface="Rockwell" panose="02060603020205020403" pitchFamily="18" charset="0"/>
              </a:rPr>
              <a:t>regression</a:t>
            </a:r>
            <a:r>
              <a:rPr lang="en-US" sz="1600" b="0" i="0" dirty="0">
                <a:effectLst/>
                <a:latin typeface="Rockwell" panose="02060603020205020403" pitchFamily="18" charset="0"/>
              </a:rPr>
              <a:t> and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tasks, but generally, they </a:t>
            </a:r>
            <a:r>
              <a:rPr lang="en-US" sz="1600" b="1" i="0" dirty="0">
                <a:effectLst/>
                <a:latin typeface="Rockwell" panose="02060603020205020403" pitchFamily="18" charset="0"/>
              </a:rPr>
              <a:t>work</a:t>
            </a:r>
            <a:r>
              <a:rPr lang="en-US" sz="1600" b="0" i="0" dirty="0">
                <a:effectLst/>
                <a:latin typeface="Rockwell" panose="02060603020205020403" pitchFamily="18" charset="0"/>
              </a:rPr>
              <a:t> </a:t>
            </a:r>
            <a:r>
              <a:rPr lang="en-US" sz="1600" b="1" i="0" dirty="0">
                <a:effectLst/>
                <a:latin typeface="Rockwell" panose="02060603020205020403" pitchFamily="18" charset="0"/>
              </a:rPr>
              <a:t>best</a:t>
            </a:r>
            <a:r>
              <a:rPr lang="en-US" sz="1600" b="0" i="0" dirty="0">
                <a:effectLst/>
                <a:latin typeface="Rockwell" panose="02060603020205020403" pitchFamily="18" charset="0"/>
              </a:rPr>
              <a:t> in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a:t>
            </a:r>
            <a:r>
              <a:rPr lang="en-US" sz="1600" b="1" i="0" dirty="0">
                <a:effectLst/>
                <a:latin typeface="Rockwell" panose="02060603020205020403" pitchFamily="18" charset="0"/>
              </a:rPr>
              <a:t>problems</a:t>
            </a:r>
            <a:r>
              <a:rPr lang="en-US" sz="1600" b="0" i="0" dirty="0">
                <a:effectLst/>
                <a:latin typeface="Rockwell" panose="02060603020205020403" pitchFamily="18" charset="0"/>
              </a:rPr>
              <a:t>.</a:t>
            </a:r>
            <a:endParaRPr lang="en-IN" sz="1600" b="1" dirty="0">
              <a:latin typeface="Rockwell" panose="02060603020205020403" pitchFamily="18" charset="0"/>
            </a:endParaRPr>
          </a:p>
        </p:txBody>
      </p:sp>
    </p:spTree>
    <p:extLst>
      <p:ext uri="{BB962C8B-B14F-4D97-AF65-F5344CB8AC3E}">
        <p14:creationId xmlns:p14="http://schemas.microsoft.com/office/powerpoint/2010/main" val="8919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B959B973-91C5-7DCE-9298-8E83EE397C24}"/>
              </a:ext>
            </a:extLst>
          </p:cNvPr>
          <p:cNvSpPr txBox="1"/>
          <p:nvPr/>
        </p:nvSpPr>
        <p:spPr>
          <a:xfrm>
            <a:off x="275253" y="187230"/>
            <a:ext cx="4087974" cy="461665"/>
          </a:xfrm>
          <a:prstGeom prst="rect">
            <a:avLst/>
          </a:prstGeom>
          <a:noFill/>
        </p:spPr>
        <p:txBody>
          <a:bodyPr wrap="square" rtlCol="0">
            <a:spAutoFit/>
          </a:bodyPr>
          <a:lstStyle/>
          <a:p>
            <a:r>
              <a:rPr lang="en-US" sz="2400" dirty="0">
                <a:latin typeface="Rockwell" panose="02060603020205020403" pitchFamily="18" charset="0"/>
              </a:rPr>
              <a:t>MODEL COMPARISON </a:t>
            </a:r>
            <a:endParaRPr lang="en-IN" sz="2400" dirty="0">
              <a:latin typeface="Rockwell" panose="02060603020205020403" pitchFamily="18" charset="0"/>
            </a:endParaRPr>
          </a:p>
        </p:txBody>
      </p:sp>
      <p:graphicFrame>
        <p:nvGraphicFramePr>
          <p:cNvPr id="7" name="Table 6">
            <a:extLst>
              <a:ext uri="{FF2B5EF4-FFF2-40B4-BE49-F238E27FC236}">
                <a16:creationId xmlns:a16="http://schemas.microsoft.com/office/drawing/2014/main" id="{1CCEB921-6006-D317-70E9-5A051E78EB98}"/>
              </a:ext>
            </a:extLst>
          </p:cNvPr>
          <p:cNvGraphicFramePr>
            <a:graphicFrameLocks noGrp="1"/>
          </p:cNvGraphicFramePr>
          <p:nvPr>
            <p:extLst>
              <p:ext uri="{D42A27DB-BD31-4B8C-83A1-F6EECF244321}">
                <p14:modId xmlns:p14="http://schemas.microsoft.com/office/powerpoint/2010/main" val="2560218817"/>
              </p:ext>
            </p:extLst>
          </p:nvPr>
        </p:nvGraphicFramePr>
        <p:xfrm>
          <a:off x="275253" y="757902"/>
          <a:ext cx="7463454" cy="1898587"/>
        </p:xfrm>
        <a:graphic>
          <a:graphicData uri="http://schemas.openxmlformats.org/drawingml/2006/table">
            <a:tbl>
              <a:tblPr firstRow="1" bandRow="1">
                <a:tableStyleId>{7DF18680-E054-41AD-8BC1-D1AEF772440D}</a:tableStyleId>
              </a:tblPr>
              <a:tblGrid>
                <a:gridCol w="2796164">
                  <a:extLst>
                    <a:ext uri="{9D8B030D-6E8A-4147-A177-3AD203B41FA5}">
                      <a16:colId xmlns:a16="http://schemas.microsoft.com/office/drawing/2014/main" val="1531920276"/>
                    </a:ext>
                  </a:extLst>
                </a:gridCol>
                <a:gridCol w="1114260">
                  <a:extLst>
                    <a:ext uri="{9D8B030D-6E8A-4147-A177-3AD203B41FA5}">
                      <a16:colId xmlns:a16="http://schemas.microsoft.com/office/drawing/2014/main" val="300475615"/>
                    </a:ext>
                  </a:extLst>
                </a:gridCol>
                <a:gridCol w="1127297">
                  <a:extLst>
                    <a:ext uri="{9D8B030D-6E8A-4147-A177-3AD203B41FA5}">
                      <a16:colId xmlns:a16="http://schemas.microsoft.com/office/drawing/2014/main" val="1334151408"/>
                    </a:ext>
                  </a:extLst>
                </a:gridCol>
                <a:gridCol w="1133981">
                  <a:extLst>
                    <a:ext uri="{9D8B030D-6E8A-4147-A177-3AD203B41FA5}">
                      <a16:colId xmlns:a16="http://schemas.microsoft.com/office/drawing/2014/main" val="178470477"/>
                    </a:ext>
                  </a:extLst>
                </a:gridCol>
                <a:gridCol w="1291752">
                  <a:extLst>
                    <a:ext uri="{9D8B030D-6E8A-4147-A177-3AD203B41FA5}">
                      <a16:colId xmlns:a16="http://schemas.microsoft.com/office/drawing/2014/main" val="1018722606"/>
                    </a:ext>
                  </a:extLst>
                </a:gridCol>
              </a:tblGrid>
              <a:tr h="403450">
                <a:tc>
                  <a:txBody>
                    <a:bodyPr/>
                    <a:lstStyle/>
                    <a:p>
                      <a:r>
                        <a:rPr lang="en-US" dirty="0"/>
                        <a:t>MODELS</a:t>
                      </a:r>
                      <a:endParaRPr lang="en-IN" dirty="0"/>
                    </a:p>
                  </a:txBody>
                  <a:tcPr/>
                </a:tc>
                <a:tc>
                  <a:txBody>
                    <a:bodyPr/>
                    <a:lstStyle/>
                    <a:p>
                      <a:r>
                        <a:rPr lang="en-US" sz="1400" dirty="0"/>
                        <a:t>ACCURACY</a:t>
                      </a:r>
                      <a:endParaRPr lang="en-IN" sz="1400" dirty="0"/>
                    </a:p>
                  </a:txBody>
                  <a:tcPr/>
                </a:tc>
                <a:tc>
                  <a:txBody>
                    <a:bodyPr/>
                    <a:lstStyle/>
                    <a:p>
                      <a:r>
                        <a:rPr lang="en-US" sz="1400" dirty="0"/>
                        <a:t>PRECISION</a:t>
                      </a:r>
                      <a:endParaRPr lang="en-IN" sz="1400" dirty="0"/>
                    </a:p>
                  </a:txBody>
                  <a:tcPr/>
                </a:tc>
                <a:tc>
                  <a:txBody>
                    <a:bodyPr/>
                    <a:lstStyle/>
                    <a:p>
                      <a:r>
                        <a:rPr lang="en-US" sz="1400" dirty="0"/>
                        <a:t>RECALL</a:t>
                      </a:r>
                      <a:endParaRPr lang="en-IN" sz="1400" dirty="0"/>
                    </a:p>
                  </a:txBody>
                  <a:tcPr/>
                </a:tc>
                <a:tc>
                  <a:txBody>
                    <a:bodyPr/>
                    <a:lstStyle/>
                    <a:p>
                      <a:r>
                        <a:rPr lang="en-US" sz="1400" dirty="0"/>
                        <a:t>F1 SCORE</a:t>
                      </a:r>
                      <a:endParaRPr lang="en-IN" sz="1400" dirty="0"/>
                    </a:p>
                  </a:txBody>
                  <a:tcPr/>
                </a:tc>
                <a:extLst>
                  <a:ext uri="{0D108BD9-81ED-4DB2-BD59-A6C34878D82A}">
                    <a16:rowId xmlns:a16="http://schemas.microsoft.com/office/drawing/2014/main" val="1265638658"/>
                  </a:ext>
                </a:extLst>
              </a:tr>
              <a:tr h="498379">
                <a:tc>
                  <a:txBody>
                    <a:bodyPr/>
                    <a:lstStyle/>
                    <a:p>
                      <a:r>
                        <a:rPr lang="en-US" dirty="0"/>
                        <a:t>Logistic Regression</a:t>
                      </a:r>
                      <a:endParaRPr lang="en-IN" dirty="0"/>
                    </a:p>
                  </a:txBody>
                  <a:tcPr/>
                </a:tc>
                <a:tc>
                  <a:txBody>
                    <a:bodyPr/>
                    <a:lstStyle/>
                    <a:p>
                      <a:r>
                        <a:rPr lang="en-US" dirty="0"/>
                        <a:t>0.884</a:t>
                      </a:r>
                      <a:endParaRPr lang="en-IN" dirty="0"/>
                    </a:p>
                  </a:txBody>
                  <a:tcPr/>
                </a:tc>
                <a:tc>
                  <a:txBody>
                    <a:bodyPr/>
                    <a:lstStyle/>
                    <a:p>
                      <a:r>
                        <a:rPr lang="en-US" dirty="0"/>
                        <a:t>0.447368</a:t>
                      </a:r>
                      <a:endParaRPr lang="en-IN" dirty="0"/>
                    </a:p>
                  </a:txBody>
                  <a:tcPr/>
                </a:tc>
                <a:tc>
                  <a:txBody>
                    <a:bodyPr/>
                    <a:lstStyle/>
                    <a:p>
                      <a:r>
                        <a:rPr lang="en-US" dirty="0"/>
                        <a:t>0.885417</a:t>
                      </a:r>
                      <a:endParaRPr lang="en-IN" dirty="0"/>
                    </a:p>
                  </a:txBody>
                  <a:tcPr/>
                </a:tc>
                <a:tc>
                  <a:txBody>
                    <a:bodyPr/>
                    <a:lstStyle/>
                    <a:p>
                      <a:r>
                        <a:rPr lang="en-US" dirty="0"/>
                        <a:t>0.594406</a:t>
                      </a:r>
                      <a:endParaRPr lang="en-IN" dirty="0"/>
                    </a:p>
                  </a:txBody>
                  <a:tcPr/>
                </a:tc>
                <a:extLst>
                  <a:ext uri="{0D108BD9-81ED-4DB2-BD59-A6C34878D82A}">
                    <a16:rowId xmlns:a16="http://schemas.microsoft.com/office/drawing/2014/main" val="1750655904"/>
                  </a:ext>
                </a:extLst>
              </a:tr>
              <a:tr h="498379">
                <a:tc>
                  <a:txBody>
                    <a:bodyPr/>
                    <a:lstStyle/>
                    <a:p>
                      <a:r>
                        <a:rPr lang="en-US" dirty="0"/>
                        <a:t>Naive Bayes </a:t>
                      </a:r>
                      <a:endParaRPr lang="en-IN" dirty="0"/>
                    </a:p>
                  </a:txBody>
                  <a:tcPr/>
                </a:tc>
                <a:tc>
                  <a:txBody>
                    <a:bodyPr/>
                    <a:lstStyle/>
                    <a:p>
                      <a:r>
                        <a:rPr lang="en-US" dirty="0"/>
                        <a:t>0.878</a:t>
                      </a:r>
                      <a:endParaRPr lang="en-IN" dirty="0"/>
                    </a:p>
                  </a:txBody>
                  <a:tcPr/>
                </a:tc>
                <a:tc>
                  <a:txBody>
                    <a:bodyPr/>
                    <a:lstStyle/>
                    <a:p>
                      <a:r>
                        <a:rPr lang="en-US" dirty="0"/>
                        <a:t>0.430851</a:t>
                      </a:r>
                      <a:endParaRPr lang="en-IN" dirty="0"/>
                    </a:p>
                  </a:txBody>
                  <a:tcPr/>
                </a:tc>
                <a:tc>
                  <a:txBody>
                    <a:bodyPr/>
                    <a:lstStyle/>
                    <a:p>
                      <a:r>
                        <a:rPr lang="en-US" dirty="0"/>
                        <a:t>0.843750</a:t>
                      </a:r>
                      <a:endParaRPr lang="en-IN" dirty="0"/>
                    </a:p>
                  </a:txBody>
                  <a:tcPr/>
                </a:tc>
                <a:tc>
                  <a:txBody>
                    <a:bodyPr/>
                    <a:lstStyle/>
                    <a:p>
                      <a:r>
                        <a:rPr lang="en-US" dirty="0"/>
                        <a:t>0.570423</a:t>
                      </a:r>
                      <a:endParaRPr lang="en-IN" dirty="0"/>
                    </a:p>
                  </a:txBody>
                  <a:tcPr/>
                </a:tc>
                <a:extLst>
                  <a:ext uri="{0D108BD9-81ED-4DB2-BD59-A6C34878D82A}">
                    <a16:rowId xmlns:a16="http://schemas.microsoft.com/office/drawing/2014/main" val="1002286322"/>
                  </a:ext>
                </a:extLst>
              </a:tr>
              <a:tr h="498379">
                <a:tc>
                  <a:txBody>
                    <a:bodyPr/>
                    <a:lstStyle/>
                    <a:p>
                      <a:r>
                        <a:rPr lang="en-US" dirty="0"/>
                        <a:t>Support Vector Machine </a:t>
                      </a:r>
                      <a:endParaRPr lang="en-IN" dirty="0"/>
                    </a:p>
                  </a:txBody>
                  <a:tcPr/>
                </a:tc>
                <a:tc>
                  <a:txBody>
                    <a:bodyPr/>
                    <a:lstStyle/>
                    <a:p>
                      <a:r>
                        <a:rPr lang="en-US" dirty="0"/>
                        <a:t>0.955</a:t>
                      </a:r>
                      <a:endParaRPr lang="en-IN" dirty="0"/>
                    </a:p>
                  </a:txBody>
                  <a:tcPr/>
                </a:tc>
                <a:tc>
                  <a:txBody>
                    <a:bodyPr/>
                    <a:lstStyle/>
                    <a:p>
                      <a:r>
                        <a:rPr lang="en-US" dirty="0"/>
                        <a:t>0.691729</a:t>
                      </a:r>
                      <a:endParaRPr lang="en-IN" dirty="0"/>
                    </a:p>
                  </a:txBody>
                  <a:tcPr/>
                </a:tc>
                <a:tc>
                  <a:txBody>
                    <a:bodyPr/>
                    <a:lstStyle/>
                    <a:p>
                      <a:r>
                        <a:rPr lang="en-US" dirty="0"/>
                        <a:t>0.958333</a:t>
                      </a:r>
                      <a:endParaRPr lang="en-IN" dirty="0"/>
                    </a:p>
                  </a:txBody>
                  <a:tcPr/>
                </a:tc>
                <a:tc>
                  <a:txBody>
                    <a:bodyPr/>
                    <a:lstStyle/>
                    <a:p>
                      <a:r>
                        <a:rPr lang="en-US" dirty="0"/>
                        <a:t>0.803493</a:t>
                      </a:r>
                      <a:endParaRPr lang="en-IN" dirty="0"/>
                    </a:p>
                  </a:txBody>
                  <a:tcPr/>
                </a:tc>
                <a:extLst>
                  <a:ext uri="{0D108BD9-81ED-4DB2-BD59-A6C34878D82A}">
                    <a16:rowId xmlns:a16="http://schemas.microsoft.com/office/drawing/2014/main" val="1929353888"/>
                  </a:ext>
                </a:extLst>
              </a:tr>
            </a:tbl>
          </a:graphicData>
        </a:graphic>
      </p:graphicFrame>
      <p:sp>
        <p:nvSpPr>
          <p:cNvPr id="8" name="TextBox 7">
            <a:extLst>
              <a:ext uri="{FF2B5EF4-FFF2-40B4-BE49-F238E27FC236}">
                <a16:creationId xmlns:a16="http://schemas.microsoft.com/office/drawing/2014/main" id="{89533FBA-292C-F4FA-F11F-D2DF52D68C70}"/>
              </a:ext>
            </a:extLst>
          </p:cNvPr>
          <p:cNvSpPr txBox="1"/>
          <p:nvPr/>
        </p:nvSpPr>
        <p:spPr>
          <a:xfrm>
            <a:off x="275253" y="2765496"/>
            <a:ext cx="10245012" cy="230832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Rockwell" panose="02060603020205020403" pitchFamily="18" charset="0"/>
              </a:rPr>
              <a:t>After evaluating different models for </a:t>
            </a:r>
            <a:r>
              <a:rPr lang="en-IN" sz="1600" b="1" dirty="0">
                <a:latin typeface="Rockwell" panose="02060603020205020403" pitchFamily="18" charset="0"/>
              </a:rPr>
              <a:t>Bank</a:t>
            </a:r>
            <a:r>
              <a:rPr lang="en-IN" sz="1600" dirty="0">
                <a:latin typeface="Rockwell" panose="02060603020205020403" pitchFamily="18" charset="0"/>
              </a:rPr>
              <a:t> </a:t>
            </a:r>
            <a:r>
              <a:rPr lang="en-IN" sz="1600" b="1" dirty="0">
                <a:latin typeface="Rockwell" panose="02060603020205020403" pitchFamily="18" charset="0"/>
              </a:rPr>
              <a:t>Loan</a:t>
            </a:r>
            <a:r>
              <a:rPr lang="en-IN" sz="1600" dirty="0">
                <a:latin typeface="Rockwell" panose="02060603020205020403" pitchFamily="18" charset="0"/>
              </a:rPr>
              <a:t> </a:t>
            </a:r>
            <a:r>
              <a:rPr lang="en-IN" sz="1600" b="1" dirty="0">
                <a:latin typeface="Rockwell" panose="02060603020205020403" pitchFamily="18" charset="0"/>
              </a:rPr>
              <a:t>Analysis</a:t>
            </a:r>
            <a:r>
              <a:rPr lang="en-IN" sz="1600" dirty="0">
                <a:latin typeface="Rockwell" panose="02060603020205020403" pitchFamily="18" charset="0"/>
              </a:rPr>
              <a:t> including </a:t>
            </a:r>
            <a:r>
              <a:rPr lang="en-IN" sz="1600" b="1" dirty="0">
                <a:latin typeface="Rockwell" panose="02060603020205020403" pitchFamily="18" charset="0"/>
              </a:rPr>
              <a:t>Logistic</a:t>
            </a:r>
            <a:r>
              <a:rPr lang="en-IN" sz="1600" dirty="0">
                <a:latin typeface="Rockwell" panose="02060603020205020403" pitchFamily="18" charset="0"/>
              </a:rPr>
              <a:t> </a:t>
            </a:r>
            <a:r>
              <a:rPr lang="en-IN" sz="1600" b="1" dirty="0">
                <a:latin typeface="Rockwell" panose="02060603020205020403" pitchFamily="18" charset="0"/>
              </a:rPr>
              <a:t>Regression</a:t>
            </a:r>
            <a:r>
              <a:rPr lang="en-IN" sz="1600" dirty="0">
                <a:latin typeface="Rockwell" panose="02060603020205020403" pitchFamily="18" charset="0"/>
              </a:rPr>
              <a:t>, </a:t>
            </a:r>
            <a:r>
              <a:rPr lang="en-IN" sz="1600" b="1" dirty="0">
                <a:latin typeface="Rockwell" panose="02060603020205020403" pitchFamily="18" charset="0"/>
              </a:rPr>
              <a:t>Naïve</a:t>
            </a:r>
            <a:r>
              <a:rPr lang="en-IN" sz="1600" dirty="0">
                <a:latin typeface="Rockwell" panose="02060603020205020403" pitchFamily="18" charset="0"/>
              </a:rPr>
              <a:t> </a:t>
            </a:r>
            <a:r>
              <a:rPr lang="en-IN" sz="1600" b="1" dirty="0">
                <a:latin typeface="Rockwell" panose="02060603020205020403" pitchFamily="18" charset="0"/>
              </a:rPr>
              <a:t>Bayes</a:t>
            </a:r>
            <a:r>
              <a:rPr lang="en-IN" sz="1600" dirty="0">
                <a:latin typeface="Rockwell" panose="02060603020205020403" pitchFamily="18" charset="0"/>
              </a:rPr>
              <a:t> &amp; </a:t>
            </a:r>
            <a:r>
              <a:rPr lang="en-IN" sz="1600" b="1" dirty="0">
                <a:latin typeface="Rockwell" panose="02060603020205020403" pitchFamily="18" charset="0"/>
              </a:rPr>
              <a:t>Support</a:t>
            </a:r>
            <a:r>
              <a:rPr lang="en-IN" sz="1600" dirty="0">
                <a:latin typeface="Rockwell" panose="02060603020205020403" pitchFamily="18" charset="0"/>
              </a:rPr>
              <a:t> </a:t>
            </a:r>
            <a:r>
              <a:rPr lang="en-IN" sz="1600" b="1" dirty="0">
                <a:latin typeface="Rockwell" panose="02060603020205020403" pitchFamily="18" charset="0"/>
              </a:rPr>
              <a:t>Vector</a:t>
            </a:r>
            <a:r>
              <a:rPr lang="en-IN" sz="1600" dirty="0">
                <a:latin typeface="Rockwell" panose="02060603020205020403" pitchFamily="18" charset="0"/>
              </a:rPr>
              <a:t> </a:t>
            </a:r>
            <a:r>
              <a:rPr lang="en-IN" sz="1600" b="1" dirty="0">
                <a:latin typeface="Rockwell" panose="02060603020205020403" pitchFamily="18" charset="0"/>
              </a:rPr>
              <a:t>Machine</a:t>
            </a:r>
            <a:r>
              <a:rPr lang="en-IN" sz="1600" dirty="0">
                <a:latin typeface="Rockwell" panose="02060603020205020403" pitchFamily="18" charset="0"/>
              </a:rPr>
              <a:t>.it can be concluded that the </a:t>
            </a:r>
            <a:r>
              <a:rPr lang="en-IN" sz="1600" b="1" dirty="0">
                <a:latin typeface="Rockwell" panose="02060603020205020403" pitchFamily="18" charset="0"/>
              </a:rPr>
              <a:t>Support</a:t>
            </a:r>
            <a:r>
              <a:rPr lang="en-IN" sz="1600" dirty="0">
                <a:latin typeface="Rockwell" panose="02060603020205020403" pitchFamily="18" charset="0"/>
              </a:rPr>
              <a:t> </a:t>
            </a:r>
            <a:r>
              <a:rPr lang="en-IN" sz="1600" b="1" dirty="0">
                <a:latin typeface="Rockwell" panose="02060603020205020403" pitchFamily="18" charset="0"/>
              </a:rPr>
              <a:t>Vector</a:t>
            </a:r>
            <a:r>
              <a:rPr lang="en-IN" sz="1600" dirty="0">
                <a:latin typeface="Rockwell" panose="02060603020205020403" pitchFamily="18" charset="0"/>
              </a:rPr>
              <a:t> </a:t>
            </a:r>
            <a:r>
              <a:rPr lang="en-IN" sz="1600" b="1" dirty="0">
                <a:latin typeface="Rockwell" panose="02060603020205020403" pitchFamily="18" charset="0"/>
              </a:rPr>
              <a:t>Machine</a:t>
            </a:r>
            <a:r>
              <a:rPr lang="en-IN" sz="1600" dirty="0">
                <a:latin typeface="Rockwell" panose="02060603020205020403" pitchFamily="18" charset="0"/>
              </a:rPr>
              <a:t> </a:t>
            </a:r>
            <a:r>
              <a:rPr lang="en-US" sz="1600" b="0" i="0" dirty="0">
                <a:effectLst/>
                <a:latin typeface="Rockwell" panose="02060603020205020403" pitchFamily="18" charset="0"/>
              </a:rPr>
              <a:t>algorithm is </a:t>
            </a:r>
            <a:r>
              <a:rPr lang="en-US" sz="1600" b="1" i="0" dirty="0">
                <a:effectLst/>
                <a:latin typeface="Rockwell" panose="02060603020205020403" pitchFamily="18" charset="0"/>
              </a:rPr>
              <a:t>outperforming</a:t>
            </a:r>
            <a:r>
              <a:rPr lang="en-US" sz="1600" b="0" i="0" dirty="0">
                <a:effectLst/>
                <a:latin typeface="Rockwell" panose="02060603020205020403" pitchFamily="18" charset="0"/>
              </a:rPr>
              <a:t> </a:t>
            </a:r>
            <a:r>
              <a:rPr lang="en-US" sz="1600" b="1" i="0" dirty="0">
                <a:effectLst/>
                <a:latin typeface="Rockwell" panose="02060603020205020403" pitchFamily="18" charset="0"/>
              </a:rPr>
              <a:t>other</a:t>
            </a:r>
            <a:r>
              <a:rPr lang="en-US" sz="1600" b="0" i="0" dirty="0">
                <a:effectLst/>
                <a:latin typeface="Rockwell" panose="02060603020205020403" pitchFamily="18" charset="0"/>
              </a:rPr>
              <a:t> </a:t>
            </a:r>
            <a:r>
              <a:rPr lang="en-US" sz="1600" b="1" i="0" dirty="0">
                <a:effectLst/>
                <a:latin typeface="Rockwell" panose="02060603020205020403" pitchFamily="18" charset="0"/>
              </a:rPr>
              <a:t>algorithms</a:t>
            </a:r>
            <a:r>
              <a:rPr lang="en-US" sz="1600" b="0" i="0" dirty="0">
                <a:effectLst/>
                <a:latin typeface="Rockwell" panose="02060603020205020403" pitchFamily="18" charset="0"/>
              </a:rPr>
              <a:t> in every </a:t>
            </a:r>
            <a:r>
              <a:rPr lang="en-US" sz="1600" b="1" i="0" dirty="0">
                <a:effectLst/>
                <a:latin typeface="Rockwell" panose="02060603020205020403" pitchFamily="18" charset="0"/>
              </a:rPr>
              <a:t>metric</a:t>
            </a:r>
            <a:r>
              <a:rPr lang="en-US" sz="1600" b="0" i="0" dirty="0">
                <a:effectLst/>
                <a:latin typeface="Rockwell" panose="02060603020205020403" pitchFamily="18" charset="0"/>
              </a:rPr>
              <a: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 One of the key advantages of support vector machine is </a:t>
            </a:r>
            <a:r>
              <a:rPr lang="en-US" sz="1600" b="0" i="0" dirty="0">
                <a:effectLst/>
                <a:latin typeface="Rockwell" panose="02060603020205020403" pitchFamily="18" charset="0"/>
              </a:rPr>
              <a:t>that </a:t>
            </a:r>
            <a:r>
              <a:rPr lang="en-US" sz="1600" b="1" i="0" dirty="0">
                <a:effectLst/>
                <a:latin typeface="Rockwell" panose="02060603020205020403" pitchFamily="18" charset="0"/>
              </a:rPr>
              <a:t>work</a:t>
            </a:r>
            <a:r>
              <a:rPr lang="en-US" sz="1600" b="0" i="0" dirty="0">
                <a:effectLst/>
                <a:latin typeface="Rockwell" panose="02060603020205020403" pitchFamily="18" charset="0"/>
              </a:rPr>
              <a:t> </a:t>
            </a:r>
            <a:r>
              <a:rPr lang="en-US" sz="1600" b="1" i="0" dirty="0">
                <a:effectLst/>
                <a:latin typeface="Rockwell" panose="02060603020205020403" pitchFamily="18" charset="0"/>
              </a:rPr>
              <a:t>best</a:t>
            </a:r>
            <a:r>
              <a:rPr lang="en-US" sz="1600" b="0" i="0" dirty="0">
                <a:effectLst/>
                <a:latin typeface="Rockwell" panose="02060603020205020403" pitchFamily="18" charset="0"/>
              </a:rPr>
              <a:t> in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a:t>
            </a:r>
            <a:r>
              <a:rPr lang="en-US" sz="1600" b="1" i="0" dirty="0">
                <a:effectLst/>
                <a:latin typeface="Rockwell" panose="02060603020205020403" pitchFamily="18" charset="0"/>
              </a:rPr>
              <a:t>problems.</a:t>
            </a:r>
          </a:p>
          <a:p>
            <a:pPr marL="285750" indent="-285750">
              <a:buFont typeface="Arial" panose="020B0604020202020204" pitchFamily="34" charset="0"/>
              <a:buChar char="•"/>
            </a:pPr>
            <a:endParaRPr lang="en-US" sz="1600" b="1"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While metrics like Accuracy and Precision are essential, Recall is particularly crucial in Customer Personal Loan Prediction, as it indicates the ability to identify customers who are likely to take loan. And Support Vector Classification provided us the best Recall value.</a:t>
            </a:r>
          </a:p>
        </p:txBody>
      </p:sp>
      <p:sp>
        <p:nvSpPr>
          <p:cNvPr id="9" name="TextBox 8">
            <a:extLst>
              <a:ext uri="{FF2B5EF4-FFF2-40B4-BE49-F238E27FC236}">
                <a16:creationId xmlns:a16="http://schemas.microsoft.com/office/drawing/2014/main" id="{B88E9377-5540-221B-3D17-E8D043B86ED0}"/>
              </a:ext>
            </a:extLst>
          </p:cNvPr>
          <p:cNvSpPr txBox="1"/>
          <p:nvPr/>
        </p:nvSpPr>
        <p:spPr>
          <a:xfrm>
            <a:off x="275253" y="5176768"/>
            <a:ext cx="9246636" cy="923330"/>
          </a:xfrm>
          <a:prstGeom prst="rect">
            <a:avLst/>
          </a:prstGeom>
          <a:noFill/>
        </p:spPr>
        <p:txBody>
          <a:bodyPr wrap="square" rtlCol="0">
            <a:spAutoFit/>
          </a:bodyPr>
          <a:lstStyle/>
          <a:p>
            <a:r>
              <a:rPr lang="en-US" sz="1800" dirty="0">
                <a:solidFill>
                  <a:schemeClr val="accent5">
                    <a:lumMod val="50000"/>
                  </a:schemeClr>
                </a:solidFill>
                <a:latin typeface="Rockwell" panose="02060603020205020403" pitchFamily="18" charset="0"/>
              </a:rPr>
              <a:t>Hence, </a:t>
            </a:r>
            <a:r>
              <a:rPr lang="en-US" sz="1800" b="1" dirty="0">
                <a:solidFill>
                  <a:schemeClr val="accent5">
                    <a:lumMod val="50000"/>
                  </a:schemeClr>
                </a:solidFill>
                <a:latin typeface="Rockwell" panose="02060603020205020403" pitchFamily="18" charset="0"/>
              </a:rPr>
              <a:t>we will go with Support Vector Classification as our final model</a:t>
            </a:r>
            <a:r>
              <a:rPr lang="en-US" sz="1800" dirty="0">
                <a:solidFill>
                  <a:schemeClr val="accent5">
                    <a:lumMod val="50000"/>
                  </a:schemeClr>
                </a:solidFill>
                <a:latin typeface="Rockwell" panose="02060603020205020403" pitchFamily="18" charset="0"/>
              </a:rPr>
              <a:t> as it is quite evident that it performs best for our Bank Personal Loan Problem.</a:t>
            </a:r>
          </a:p>
          <a:p>
            <a:endParaRPr lang="en-IN" dirty="0">
              <a:latin typeface="Rockwell" panose="02060603020205020403" pitchFamily="18" charset="0"/>
            </a:endParaRPr>
          </a:p>
        </p:txBody>
      </p:sp>
    </p:spTree>
    <p:extLst>
      <p:ext uri="{BB962C8B-B14F-4D97-AF65-F5344CB8AC3E}">
        <p14:creationId xmlns:p14="http://schemas.microsoft.com/office/powerpoint/2010/main" val="215929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B959B973-91C5-7DCE-9298-8E83EE397C24}"/>
              </a:ext>
            </a:extLst>
          </p:cNvPr>
          <p:cNvSpPr txBox="1"/>
          <p:nvPr/>
        </p:nvSpPr>
        <p:spPr>
          <a:xfrm>
            <a:off x="277586" y="303042"/>
            <a:ext cx="3321697" cy="523220"/>
          </a:xfrm>
          <a:prstGeom prst="rect">
            <a:avLst/>
          </a:prstGeom>
          <a:noFill/>
        </p:spPr>
        <p:txBody>
          <a:bodyPr wrap="square" rtlCol="0">
            <a:spAutoFit/>
          </a:bodyPr>
          <a:lstStyle/>
          <a:p>
            <a:r>
              <a:rPr lang="en-US" sz="2800" dirty="0">
                <a:latin typeface="Rockwell" panose="02060603020205020403" pitchFamily="18" charset="0"/>
              </a:rPr>
              <a:t>CONCLUSION</a:t>
            </a:r>
            <a:r>
              <a:rPr lang="en-US" sz="2400" dirty="0">
                <a:latin typeface="Rockwell" panose="02060603020205020403" pitchFamily="18" charset="0"/>
              </a:rPr>
              <a:t> </a:t>
            </a:r>
            <a:endParaRPr lang="en-IN" sz="2400" dirty="0">
              <a:latin typeface="Rockwell" panose="02060603020205020403" pitchFamily="18" charset="0"/>
            </a:endParaRPr>
          </a:p>
        </p:txBody>
      </p:sp>
      <p:sp>
        <p:nvSpPr>
          <p:cNvPr id="8" name="TextBox 7">
            <a:extLst>
              <a:ext uri="{FF2B5EF4-FFF2-40B4-BE49-F238E27FC236}">
                <a16:creationId xmlns:a16="http://schemas.microsoft.com/office/drawing/2014/main" id="{584F0B27-2556-1AC3-D0C7-CAAEABA8BF89}"/>
              </a:ext>
            </a:extLst>
          </p:cNvPr>
          <p:cNvSpPr txBox="1"/>
          <p:nvPr/>
        </p:nvSpPr>
        <p:spPr>
          <a:xfrm>
            <a:off x="334736" y="1139137"/>
            <a:ext cx="8434873" cy="501675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In conclusion, the analysis reveals that the dataset contains a highly imbalanced target variable, with a majority of customers (4520) not taking personal loans (0) and a smaller number (480) taking loans (1). </a:t>
            </a:r>
          </a:p>
          <a:p>
            <a:pPr marL="285750" indent="-285750">
              <a:buFont typeface="Arial" panose="020B0604020202020204" pitchFamily="34" charset="0"/>
              <a:buChar char="•"/>
            </a:pPr>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Further exploration indicates that customers with educational backgrounds in Graduation and Professional categories are more likely to take personal loans compared to those with an Undergraduate education.</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Family size also plays a role, with customers from families with 3 or 4 members showing a higher tendency to take personal loans.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The absence of a securities account seems to be associated with a higher likelihood of taking a personal loan, while having a Certificate of Deposit (</a:t>
            </a:r>
            <a:r>
              <a:rPr lang="en-US" sz="1600" b="0" i="0" dirty="0" err="1">
                <a:effectLst/>
                <a:latin typeface="Rockwell" panose="02060603020205020403" pitchFamily="18" charset="0"/>
              </a:rPr>
              <a:t>CDAccount</a:t>
            </a:r>
            <a:r>
              <a:rPr lang="en-US" sz="1600" b="0" i="0" dirty="0">
                <a:effectLst/>
                <a:latin typeface="Rockwell" panose="02060603020205020403" pitchFamily="18" charset="0"/>
              </a:rPr>
              <a:t>) is positively correlated with personal loan uptake.</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Additionally, customers using online banking services are more inclined to have personal loans.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a:t>
            </a:r>
            <a:r>
              <a:rPr lang="en-US" sz="1600" b="0" i="0" dirty="0">
                <a:effectLst/>
                <a:latin typeface="Rockwell" panose="02060603020205020403" pitchFamily="18" charset="0"/>
              </a:rPr>
              <a:t>here is a negative trend where individuals with credit cards are less likely to take out personal loans.</a:t>
            </a:r>
            <a:endParaRPr lang="en-IN" sz="1600" dirty="0">
              <a:latin typeface="Rockwell" panose="02060603020205020403" pitchFamily="18" charset="0"/>
            </a:endParaRPr>
          </a:p>
        </p:txBody>
      </p:sp>
    </p:spTree>
    <p:extLst>
      <p:ext uri="{BB962C8B-B14F-4D97-AF65-F5344CB8AC3E}">
        <p14:creationId xmlns:p14="http://schemas.microsoft.com/office/powerpoint/2010/main" val="146760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8" name="TextBox 7">
            <a:extLst>
              <a:ext uri="{FF2B5EF4-FFF2-40B4-BE49-F238E27FC236}">
                <a16:creationId xmlns:a16="http://schemas.microsoft.com/office/drawing/2014/main" id="{584F0B27-2556-1AC3-D0C7-CAAEABA8BF89}"/>
              </a:ext>
            </a:extLst>
          </p:cNvPr>
          <p:cNvSpPr txBox="1"/>
          <p:nvPr/>
        </p:nvSpPr>
        <p:spPr>
          <a:xfrm>
            <a:off x="351064" y="2028616"/>
            <a:ext cx="8593493" cy="280076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Addressing the imbalanced target variable, the </a:t>
            </a:r>
            <a:r>
              <a:rPr lang="en-US" sz="1600" b="1" i="0" dirty="0">
                <a:effectLst/>
                <a:latin typeface="Rockwell" panose="02060603020205020403" pitchFamily="18" charset="0"/>
              </a:rPr>
              <a:t>SMOTE</a:t>
            </a:r>
            <a:r>
              <a:rPr lang="en-US" sz="1600" b="0" i="0" dirty="0">
                <a:effectLst/>
                <a:latin typeface="Rockwell" panose="02060603020205020403" pitchFamily="18" charset="0"/>
              </a:rPr>
              <a:t> (Synthetic Minority Over-sampling Technique) method has been employed along with </a:t>
            </a:r>
            <a:r>
              <a:rPr lang="en-US" sz="1600" b="1" i="0" dirty="0">
                <a:effectLst/>
                <a:latin typeface="Rockwell" panose="02060603020205020403" pitchFamily="18" charset="0"/>
              </a:rPr>
              <a:t>standard</a:t>
            </a:r>
            <a:r>
              <a:rPr lang="en-US" sz="1600" b="0" i="0" dirty="0">
                <a:effectLst/>
                <a:latin typeface="Rockwell" panose="02060603020205020403" pitchFamily="18" charset="0"/>
              </a:rPr>
              <a:t> </a:t>
            </a:r>
            <a:r>
              <a:rPr lang="en-US" sz="1600" b="1" i="0" dirty="0">
                <a:effectLst/>
                <a:latin typeface="Rockwell" panose="02060603020205020403" pitchFamily="18" charset="0"/>
              </a:rPr>
              <a:t>scaling</a:t>
            </a:r>
            <a:r>
              <a:rPr lang="en-US" sz="1600" b="0" i="0" dirty="0">
                <a:effectLst/>
                <a:latin typeface="Rockwell" panose="02060603020205020403" pitchFamily="18" charset="0"/>
              </a:rPr>
              <a:t> for numeric features (</a:t>
            </a:r>
            <a:r>
              <a:rPr lang="en-US" sz="1600" b="1" i="0" dirty="0">
                <a:effectLst/>
                <a:latin typeface="Rockwell" panose="02060603020205020403" pitchFamily="18" charset="0"/>
              </a:rPr>
              <a:t>age</a:t>
            </a:r>
            <a:r>
              <a:rPr lang="en-US" sz="1600" b="0" i="0" dirty="0">
                <a:effectLst/>
                <a:latin typeface="Rockwell" panose="02060603020205020403" pitchFamily="18" charset="0"/>
              </a:rPr>
              <a:t>, </a:t>
            </a:r>
            <a:r>
              <a:rPr lang="en-US" sz="1600" b="1" i="0" dirty="0" err="1">
                <a:effectLst/>
                <a:latin typeface="Rockwell" panose="02060603020205020403" pitchFamily="18" charset="0"/>
              </a:rPr>
              <a:t>CCavg</a:t>
            </a:r>
            <a:r>
              <a:rPr lang="en-US" sz="1600" b="0" i="0" dirty="0">
                <a:effectLst/>
                <a:latin typeface="Rockwell" panose="02060603020205020403" pitchFamily="18" charset="0"/>
              </a:rPr>
              <a:t>, </a:t>
            </a:r>
            <a:r>
              <a:rPr lang="en-US" sz="1600" b="1" i="0" dirty="0">
                <a:effectLst/>
                <a:latin typeface="Rockwell" panose="02060603020205020403" pitchFamily="18" charset="0"/>
              </a:rPr>
              <a:t>mortgage</a:t>
            </a:r>
            <a:r>
              <a:rPr lang="en-US" sz="1600" b="0" i="0" dirty="0">
                <a:effectLst/>
                <a:latin typeface="Rockwell" panose="02060603020205020403" pitchFamily="18" charset="0"/>
              </a:rPr>
              <a:t>, </a:t>
            </a:r>
            <a:r>
              <a:rPr lang="en-US" sz="1600" b="1" i="0" dirty="0">
                <a:effectLst/>
                <a:latin typeface="Rockwell" panose="02060603020205020403" pitchFamily="18" charset="0"/>
              </a:rPr>
              <a:t>income</a:t>
            </a:r>
            <a:r>
              <a:rPr lang="en-US" sz="1600" b="0" i="0" dirty="0">
                <a:effectLst/>
                <a:latin typeface="Rockwell" panose="02060603020205020403" pitchFamily="18" charset="0"/>
              </a:rPr>
              <a:t>). </a:t>
            </a:r>
            <a:r>
              <a:rPr lang="en-US" sz="1600" b="1" i="0" dirty="0">
                <a:effectLst/>
                <a:latin typeface="Rockwell" panose="02060603020205020403" pitchFamily="18" charset="0"/>
              </a:rPr>
              <a:t>Outliers</a:t>
            </a:r>
            <a:r>
              <a:rPr lang="en-US" sz="1600" b="0" i="0" dirty="0">
                <a:effectLst/>
                <a:latin typeface="Rockwell" panose="02060603020205020403" pitchFamily="18" charset="0"/>
              </a:rPr>
              <a:t> are present but are not considered as </a:t>
            </a:r>
            <a:r>
              <a:rPr lang="en-US" sz="1600" b="1" i="0" dirty="0">
                <a:effectLst/>
                <a:latin typeface="Rockwell" panose="02060603020205020403" pitchFamily="18" charset="0"/>
              </a:rPr>
              <a:t>error</a:t>
            </a:r>
            <a:r>
              <a:rPr lang="en-US" sz="1600" b="0" i="0" dirty="0">
                <a:effectLst/>
                <a:latin typeface="Rockwell" panose="02060603020205020403" pitchFamily="18" charset="0"/>
              </a:rPr>
              <a:t> </a:t>
            </a:r>
            <a:r>
              <a:rPr lang="en-US" sz="1600" b="1" i="0" dirty="0">
                <a:effectLst/>
                <a:latin typeface="Rockwell" panose="02060603020205020403" pitchFamily="18" charset="0"/>
              </a:rPr>
              <a:t>points</a:t>
            </a:r>
            <a:r>
              <a:rPr lang="en-US" sz="1600" b="0" i="0" dirty="0">
                <a:effectLst/>
                <a:latin typeface="Rockwell" panose="02060603020205020403" pitchFamily="18" charset="0"/>
              </a:rPr>
              <a: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 </a:t>
            </a:r>
            <a:r>
              <a:rPr lang="en-US" sz="1600" b="0" i="0" dirty="0">
                <a:effectLst/>
                <a:latin typeface="Rockwell" panose="02060603020205020403" pitchFamily="18" charset="0"/>
              </a:rPr>
              <a:t>Among the tested algorithms (</a:t>
            </a:r>
            <a:r>
              <a:rPr lang="en-US" sz="1600" b="1" i="0" dirty="0">
                <a:effectLst/>
                <a:latin typeface="Rockwell" panose="02060603020205020403" pitchFamily="18" charset="0"/>
              </a:rPr>
              <a:t>Logistic</a:t>
            </a:r>
            <a:r>
              <a:rPr lang="en-US" sz="1600" b="0" i="0" dirty="0">
                <a:effectLst/>
                <a:latin typeface="Rockwell" panose="02060603020205020403" pitchFamily="18" charset="0"/>
              </a:rPr>
              <a:t> </a:t>
            </a:r>
            <a:r>
              <a:rPr lang="en-US" sz="1600" b="1" i="0" dirty="0">
                <a:effectLst/>
                <a:latin typeface="Rockwell" panose="02060603020205020403" pitchFamily="18" charset="0"/>
              </a:rPr>
              <a:t>Regression</a:t>
            </a:r>
            <a:r>
              <a:rPr lang="en-US" sz="1600" b="0" i="0" dirty="0">
                <a:effectLst/>
                <a:latin typeface="Rockwell" panose="02060603020205020403" pitchFamily="18" charset="0"/>
              </a:rPr>
              <a:t>, </a:t>
            </a:r>
            <a:r>
              <a:rPr lang="en-US" sz="1600" b="1" i="0" dirty="0">
                <a:effectLst/>
                <a:latin typeface="Rockwell" panose="02060603020205020403" pitchFamily="18" charset="0"/>
              </a:rPr>
              <a:t>Naive</a:t>
            </a:r>
            <a:r>
              <a:rPr lang="en-US" sz="1600" b="0" i="0" dirty="0">
                <a:effectLst/>
                <a:latin typeface="Rockwell" panose="02060603020205020403" pitchFamily="18" charset="0"/>
              </a:rPr>
              <a:t> </a:t>
            </a:r>
            <a:r>
              <a:rPr lang="en-US" sz="1600" b="1" i="0" dirty="0">
                <a:effectLst/>
                <a:latin typeface="Rockwell" panose="02060603020205020403" pitchFamily="18" charset="0"/>
              </a:rPr>
              <a:t>Bayes</a:t>
            </a:r>
            <a:r>
              <a:rPr lang="en-US" sz="1600" b="0" i="0" dirty="0">
                <a:effectLst/>
                <a:latin typeface="Rockwell" panose="02060603020205020403" pitchFamily="18" charset="0"/>
              </a:rPr>
              <a:t>, </a:t>
            </a:r>
            <a:r>
              <a:rPr lang="en-US" sz="1600" i="0" dirty="0">
                <a:effectLst/>
                <a:latin typeface="Rockwell" panose="02060603020205020403" pitchFamily="18" charset="0"/>
              </a:rPr>
              <a:t>and</a:t>
            </a:r>
            <a:r>
              <a:rPr lang="en-US" sz="1600" b="0" i="0" dirty="0">
                <a:effectLst/>
                <a:latin typeface="Rockwell" panose="02060603020205020403" pitchFamily="18" charset="0"/>
              </a:rPr>
              <a:t> </a:t>
            </a:r>
            <a:r>
              <a:rPr lang="en-US" sz="1600" b="1" i="0" dirty="0">
                <a:effectLst/>
                <a:latin typeface="Rockwell" panose="02060603020205020403" pitchFamily="18" charset="0"/>
              </a:rPr>
              <a:t>Support</a:t>
            </a:r>
            <a:r>
              <a:rPr lang="en-US" sz="1600" b="0" i="0" dirty="0">
                <a:effectLst/>
                <a:latin typeface="Rockwell" panose="02060603020205020403" pitchFamily="18" charset="0"/>
              </a:rPr>
              <a:t> </a:t>
            </a:r>
            <a:r>
              <a:rPr lang="en-US" sz="1600" b="1" i="0" dirty="0">
                <a:effectLst/>
                <a:latin typeface="Rockwell" panose="02060603020205020403" pitchFamily="18" charset="0"/>
              </a:rPr>
              <a:t>Vector</a:t>
            </a:r>
            <a:r>
              <a:rPr lang="en-US" sz="1600" b="0" i="0" dirty="0">
                <a:effectLst/>
                <a:latin typeface="Rockwell" panose="02060603020205020403" pitchFamily="18" charset="0"/>
              </a:rPr>
              <a:t> </a:t>
            </a:r>
            <a:r>
              <a:rPr lang="en-US" sz="1600" b="1" i="0" dirty="0">
                <a:effectLst/>
                <a:latin typeface="Rockwell" panose="02060603020205020403" pitchFamily="18" charset="0"/>
              </a:rPr>
              <a:t>Machine</a:t>
            </a:r>
            <a:r>
              <a:rPr lang="en-US" sz="1600" b="0" i="0" dirty="0">
                <a:effectLst/>
                <a:latin typeface="Rockwell" panose="02060603020205020403" pitchFamily="18" charset="0"/>
              </a:rPr>
              <a:t>), </a:t>
            </a:r>
            <a:r>
              <a:rPr lang="en-US" sz="1600" b="1" i="0" dirty="0">
                <a:effectLst/>
                <a:latin typeface="Rockwell" panose="02060603020205020403" pitchFamily="18" charset="0"/>
              </a:rPr>
              <a:t>SVM</a:t>
            </a:r>
            <a:r>
              <a:rPr lang="en-US" sz="1600" b="0" i="0" dirty="0">
                <a:effectLst/>
                <a:latin typeface="Rockwell" panose="02060603020205020403" pitchFamily="18" charset="0"/>
              </a:rPr>
              <a:t> </a:t>
            </a:r>
            <a:r>
              <a:rPr lang="en-US" sz="1600" b="1" i="0" dirty="0">
                <a:effectLst/>
                <a:latin typeface="Rockwell" panose="02060603020205020403" pitchFamily="18" charset="0"/>
              </a:rPr>
              <a:t>outperforms</a:t>
            </a:r>
            <a:r>
              <a:rPr lang="en-US" sz="1600" b="0" i="0" dirty="0">
                <a:effectLst/>
                <a:latin typeface="Rockwell" panose="02060603020205020403" pitchFamily="18" charset="0"/>
              </a:rPr>
              <a:t> others across multiple metrics, including </a:t>
            </a:r>
            <a:r>
              <a:rPr lang="en-US" sz="1600" b="1" i="0" dirty="0">
                <a:effectLst/>
                <a:latin typeface="Rockwell" panose="02060603020205020403" pitchFamily="18" charset="0"/>
              </a:rPr>
              <a:t>accuracy</a:t>
            </a:r>
            <a:r>
              <a:rPr lang="en-US" sz="1600" b="0" i="0" dirty="0">
                <a:effectLst/>
                <a:latin typeface="Rockwell" panose="02060603020205020403" pitchFamily="18" charset="0"/>
              </a:rPr>
              <a:t> </a:t>
            </a:r>
            <a:r>
              <a:rPr lang="en-US" sz="1600" b="1" i="0" dirty="0">
                <a:effectLst/>
                <a:latin typeface="Rockwell" panose="02060603020205020403" pitchFamily="18" charset="0"/>
              </a:rPr>
              <a:t>(96.3%),</a:t>
            </a:r>
            <a:r>
              <a:rPr lang="en-US" sz="1600" b="0" i="0" dirty="0">
                <a:effectLst/>
                <a:latin typeface="Rockwell" panose="02060603020205020403" pitchFamily="18" charset="0"/>
              </a:rPr>
              <a:t> </a:t>
            </a:r>
            <a:r>
              <a:rPr lang="en-US" sz="1600" b="1" i="0" dirty="0">
                <a:effectLst/>
                <a:latin typeface="Rockwell" panose="02060603020205020403" pitchFamily="18" charset="0"/>
              </a:rPr>
              <a:t>precision</a:t>
            </a:r>
            <a:r>
              <a:rPr lang="en-US" sz="1600" b="0" i="0" dirty="0">
                <a:effectLst/>
                <a:latin typeface="Rockwell" panose="02060603020205020403" pitchFamily="18" charset="0"/>
              </a:rPr>
              <a:t> </a:t>
            </a:r>
            <a:r>
              <a:rPr lang="en-US" sz="1600" b="1" i="0" dirty="0">
                <a:effectLst/>
                <a:latin typeface="Rockwell" panose="02060603020205020403" pitchFamily="18" charset="0"/>
              </a:rPr>
              <a:t>(73.99%),</a:t>
            </a:r>
            <a:r>
              <a:rPr lang="en-US" sz="1600" b="0" i="0" dirty="0">
                <a:effectLst/>
                <a:latin typeface="Rockwell" panose="02060603020205020403" pitchFamily="18" charset="0"/>
              </a:rPr>
              <a:t> </a:t>
            </a:r>
            <a:r>
              <a:rPr lang="en-US" sz="1600" b="1" i="0" dirty="0">
                <a:effectLst/>
                <a:latin typeface="Rockwell" panose="02060603020205020403" pitchFamily="18" charset="0"/>
              </a:rPr>
              <a:t>recall</a:t>
            </a:r>
            <a:r>
              <a:rPr lang="en-US" sz="1600" b="0" i="0" dirty="0">
                <a:effectLst/>
                <a:latin typeface="Rockwell" panose="02060603020205020403" pitchFamily="18" charset="0"/>
              </a:rPr>
              <a:t> </a:t>
            </a:r>
            <a:r>
              <a:rPr lang="en-US" sz="1600" b="1" i="0" dirty="0">
                <a:effectLst/>
                <a:latin typeface="Rockwell" panose="02060603020205020403" pitchFamily="18" charset="0"/>
              </a:rPr>
              <a:t>(94.79%),</a:t>
            </a:r>
            <a:r>
              <a:rPr lang="en-US" sz="1600" b="0" i="0" dirty="0">
                <a:effectLst/>
                <a:latin typeface="Rockwell" panose="02060603020205020403" pitchFamily="18" charset="0"/>
              </a:rPr>
              <a:t> and </a:t>
            </a:r>
            <a:r>
              <a:rPr lang="en-US" sz="1600" b="1" i="0" dirty="0">
                <a:effectLst/>
                <a:latin typeface="Rockwell" panose="02060603020205020403" pitchFamily="18" charset="0"/>
              </a:rPr>
              <a:t>F1</a:t>
            </a:r>
            <a:r>
              <a:rPr lang="en-US" sz="1600" b="0" i="0" dirty="0">
                <a:effectLst/>
                <a:latin typeface="Rockwell" panose="02060603020205020403" pitchFamily="18" charset="0"/>
              </a:rPr>
              <a:t> </a:t>
            </a:r>
            <a:r>
              <a:rPr lang="en-US" sz="1600" b="1" i="0" dirty="0">
                <a:effectLst/>
                <a:latin typeface="Rockwell" panose="02060603020205020403" pitchFamily="18" charset="0"/>
              </a:rPr>
              <a:t>score</a:t>
            </a:r>
            <a:r>
              <a:rPr lang="en-US" sz="1600" b="0" i="0" dirty="0">
                <a:effectLst/>
                <a:latin typeface="Rockwell" panose="02060603020205020403" pitchFamily="18" charset="0"/>
              </a:rPr>
              <a:t> (</a:t>
            </a:r>
            <a:r>
              <a:rPr lang="en-US" sz="1600" b="1" i="0" dirty="0">
                <a:effectLst/>
                <a:latin typeface="Rockwell" panose="02060603020205020403" pitchFamily="18" charset="0"/>
              </a:rPr>
              <a:t>83.11</a:t>
            </a:r>
            <a:r>
              <a:rPr lang="en-US" sz="1600" b="0" i="0" dirty="0">
                <a:effectLst/>
                <a:latin typeface="Rockwell" panose="02060603020205020403" pitchFamily="18" charset="0"/>
              </a:rPr>
              <a:t>%).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This suggests that </a:t>
            </a:r>
            <a:r>
              <a:rPr lang="en-US" sz="1600" b="1" i="0" dirty="0">
                <a:effectLst/>
                <a:latin typeface="Rockwell" panose="02060603020205020403" pitchFamily="18" charset="0"/>
              </a:rPr>
              <a:t>SVM</a:t>
            </a:r>
            <a:r>
              <a:rPr lang="en-US" sz="1600" b="0" i="0" dirty="0">
                <a:effectLst/>
                <a:latin typeface="Rockwell" panose="02060603020205020403" pitchFamily="18" charset="0"/>
              </a:rPr>
              <a:t> is the </a:t>
            </a:r>
            <a:r>
              <a:rPr lang="en-US" sz="1600" b="1" i="0" dirty="0">
                <a:effectLst/>
                <a:latin typeface="Rockwell" panose="02060603020205020403" pitchFamily="18" charset="0"/>
              </a:rPr>
              <a:t>most</a:t>
            </a:r>
            <a:r>
              <a:rPr lang="en-US" sz="1600" b="0" i="0" dirty="0">
                <a:effectLst/>
                <a:latin typeface="Rockwell" panose="02060603020205020403" pitchFamily="18" charset="0"/>
              </a:rPr>
              <a:t> </a:t>
            </a:r>
            <a:r>
              <a:rPr lang="en-US" sz="1600" b="1" i="0" dirty="0">
                <a:effectLst/>
                <a:latin typeface="Rockwell" panose="02060603020205020403" pitchFamily="18" charset="0"/>
              </a:rPr>
              <a:t>suitable</a:t>
            </a:r>
            <a:r>
              <a:rPr lang="en-US" sz="1600" b="0" i="0" dirty="0">
                <a:effectLst/>
                <a:latin typeface="Rockwell" panose="02060603020205020403" pitchFamily="18" charset="0"/>
              </a:rPr>
              <a:t> </a:t>
            </a:r>
            <a:r>
              <a:rPr lang="en-US" sz="1600" b="1" i="0" dirty="0">
                <a:effectLst/>
                <a:latin typeface="Rockwell" panose="02060603020205020403" pitchFamily="18" charset="0"/>
              </a:rPr>
              <a:t>model</a:t>
            </a:r>
            <a:r>
              <a:rPr lang="en-US" sz="1600" b="0" i="0" dirty="0">
                <a:effectLst/>
                <a:latin typeface="Rockwell" panose="02060603020205020403" pitchFamily="18" charset="0"/>
              </a:rPr>
              <a:t> for </a:t>
            </a:r>
            <a:r>
              <a:rPr lang="en-US" sz="1600" b="1" i="0" dirty="0">
                <a:effectLst/>
                <a:latin typeface="Rockwell" panose="02060603020205020403" pitchFamily="18" charset="0"/>
              </a:rPr>
              <a:t>predicting</a:t>
            </a:r>
            <a:r>
              <a:rPr lang="en-US" sz="1600" b="0" i="0" dirty="0">
                <a:effectLst/>
                <a:latin typeface="Rockwell" panose="02060603020205020403" pitchFamily="18" charset="0"/>
              </a:rPr>
              <a:t> </a:t>
            </a:r>
            <a:r>
              <a:rPr lang="en-US" sz="1600" b="1" i="0" dirty="0">
                <a:effectLst/>
                <a:latin typeface="Rockwell" panose="02060603020205020403" pitchFamily="18" charset="0"/>
              </a:rPr>
              <a:t>personal</a:t>
            </a:r>
            <a:r>
              <a:rPr lang="en-US" sz="1600" b="0" i="0" dirty="0">
                <a:effectLst/>
                <a:latin typeface="Rockwell" panose="02060603020205020403" pitchFamily="18" charset="0"/>
              </a:rPr>
              <a:t> </a:t>
            </a:r>
            <a:r>
              <a:rPr lang="en-US" sz="1600" b="1" i="0" dirty="0">
                <a:effectLst/>
                <a:latin typeface="Rockwell" panose="02060603020205020403" pitchFamily="18" charset="0"/>
              </a:rPr>
              <a:t>loan</a:t>
            </a:r>
            <a:r>
              <a:rPr lang="en-US" sz="1600" b="0" i="0" dirty="0">
                <a:effectLst/>
                <a:latin typeface="Rockwell" panose="02060603020205020403" pitchFamily="18" charset="0"/>
              </a:rPr>
              <a:t> uptake in this dataset</a:t>
            </a:r>
            <a:endParaRPr lang="en-IN" sz="1600" dirty="0">
              <a:latin typeface="Rockwell" panose="02060603020205020403" pitchFamily="18" charset="0"/>
            </a:endParaRPr>
          </a:p>
        </p:txBody>
      </p:sp>
    </p:spTree>
    <p:extLst>
      <p:ext uri="{BB962C8B-B14F-4D97-AF65-F5344CB8AC3E}">
        <p14:creationId xmlns:p14="http://schemas.microsoft.com/office/powerpoint/2010/main" val="2723975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26351" y="6311075"/>
            <a:ext cx="1785976" cy="462949"/>
          </a:xfrm>
          <a:prstGeom prst="rect">
            <a:avLst/>
          </a:prstGeom>
        </p:spPr>
      </p:pic>
      <p:pic>
        <p:nvPicPr>
          <p:cNvPr id="8" name="Picture 7">
            <a:extLst>
              <a:ext uri="{FF2B5EF4-FFF2-40B4-BE49-F238E27FC236}">
                <a16:creationId xmlns:a16="http://schemas.microsoft.com/office/drawing/2014/main" id="{2C390AED-BDA7-1475-74AC-0BCDE8DC5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B2A34678-9AA0-B4BA-AE8C-876DBD4728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15143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D5B65F9C-ED4C-1602-B913-3A2EB097126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a16="http://schemas.microsoft.com/office/drawing/2014/main" id="{13C344C5-228E-F045-01B5-63A5ECF788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E6CF5FCF-8DC9-98FB-E48A-4251EA574F9D}"/>
              </a:ext>
            </a:extLst>
          </p:cNvPr>
          <p:cNvSpPr txBox="1"/>
          <p:nvPr/>
        </p:nvSpPr>
        <p:spPr>
          <a:xfrm>
            <a:off x="86367" y="1859335"/>
            <a:ext cx="6672570" cy="1569660"/>
          </a:xfrm>
          <a:prstGeom prst="rect">
            <a:avLst/>
          </a:prstGeom>
          <a:noFill/>
          <a:effectLst>
            <a:innerShdw blurRad="63500" dist="50800" dir="8100000">
              <a:prstClr val="black">
                <a:alpha val="50000"/>
              </a:prstClr>
            </a:innerShdw>
          </a:effectLst>
        </p:spPr>
        <p:txBody>
          <a:bodyPr wrap="square" rtlCol="0">
            <a:spAutoFit/>
          </a:bodyPr>
          <a:lstStyle/>
          <a:p>
            <a:r>
              <a:rPr lang="en-US" sz="4800" b="1" dirty="0">
                <a:solidFill>
                  <a:schemeClr val="accent1">
                    <a:lumMod val="50000"/>
                  </a:schemeClr>
                </a:solidFill>
                <a:latin typeface="Rockwell" panose="02060603020205020403" pitchFamily="18" charset="0"/>
              </a:rPr>
              <a:t>Bank Personal Loan Prediction</a:t>
            </a:r>
            <a:endParaRPr lang="en-IN" sz="4800" b="1" dirty="0">
              <a:solidFill>
                <a:schemeClr val="accent1">
                  <a:lumMod val="50000"/>
                </a:schemeClr>
              </a:solidFill>
              <a:latin typeface="Rockwell" panose="02060603020205020403" pitchFamily="18" charset="0"/>
            </a:endParaRPr>
          </a:p>
        </p:txBody>
      </p:sp>
      <p:sp>
        <p:nvSpPr>
          <p:cNvPr id="6" name="TextBox 5">
            <a:extLst>
              <a:ext uri="{FF2B5EF4-FFF2-40B4-BE49-F238E27FC236}">
                <a16:creationId xmlns:a16="http://schemas.microsoft.com/office/drawing/2014/main" id="{96356D77-F299-2AFA-67C4-C0AC405938F8}"/>
              </a:ext>
            </a:extLst>
          </p:cNvPr>
          <p:cNvSpPr txBox="1"/>
          <p:nvPr/>
        </p:nvSpPr>
        <p:spPr>
          <a:xfrm>
            <a:off x="86367" y="4827357"/>
            <a:ext cx="7601054" cy="1631216"/>
          </a:xfrm>
          <a:prstGeom prst="rect">
            <a:avLst/>
          </a:prstGeom>
          <a:noFill/>
        </p:spPr>
        <p:txBody>
          <a:bodyPr wrap="square" rtlCol="0">
            <a:spAutoFit/>
          </a:bodyPr>
          <a:lstStyle/>
          <a:p>
            <a:pPr algn="l"/>
            <a:r>
              <a:rPr lang="en-US" sz="1600" b="1" i="0" dirty="0">
                <a:solidFill>
                  <a:schemeClr val="accent1">
                    <a:lumMod val="50000"/>
                  </a:schemeClr>
                </a:solidFill>
                <a:effectLst/>
                <a:latin typeface="Rockwell" panose="02060603020205020403" pitchFamily="18" charset="0"/>
              </a:rPr>
              <a:t>Capitalizing on the power of machine learning, our project focuses on refining the prediction algorithms for personal loans, ultimately contributing to improved customer retention strategies within the banking sector."</a:t>
            </a:r>
          </a:p>
          <a:p>
            <a:br>
              <a:rPr lang="en-US" dirty="0">
                <a:latin typeface="Rockwell" panose="02060603020205020403" pitchFamily="18" charset="0"/>
              </a:rPr>
            </a:br>
            <a:endParaRPr lang="en-IN" dirty="0">
              <a:latin typeface="Rockwell" panose="02060603020205020403" pitchFamily="18" charset="0"/>
            </a:endParaRPr>
          </a:p>
        </p:txBody>
      </p:sp>
      <p:pic>
        <p:nvPicPr>
          <p:cNvPr id="10" name="Picture 9">
            <a:extLst>
              <a:ext uri="{FF2B5EF4-FFF2-40B4-BE49-F238E27FC236}">
                <a16:creationId xmlns:a16="http://schemas.microsoft.com/office/drawing/2014/main" id="{DAA5C17F-7444-8602-B4FB-BC54C068F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7644" y="1783522"/>
            <a:ext cx="2982476" cy="2982476"/>
          </a:xfrm>
          <a:prstGeom prst="rect">
            <a:avLst/>
          </a:prstGeom>
          <a:effectLst>
            <a:innerShdw blurRad="63500" dist="50800">
              <a:prstClr val="black">
                <a:alpha val="50000"/>
              </a:prstClr>
            </a:innerShdw>
          </a:effectLst>
        </p:spPr>
      </p:pic>
      <p:sp>
        <p:nvSpPr>
          <p:cNvPr id="4" name="TextBox 3">
            <a:extLst>
              <a:ext uri="{FF2B5EF4-FFF2-40B4-BE49-F238E27FC236}">
                <a16:creationId xmlns:a16="http://schemas.microsoft.com/office/drawing/2014/main" id="{5F7B1345-C3DD-C953-0A64-8A22840DD589}"/>
              </a:ext>
            </a:extLst>
          </p:cNvPr>
          <p:cNvSpPr txBox="1"/>
          <p:nvPr/>
        </p:nvSpPr>
        <p:spPr>
          <a:xfrm>
            <a:off x="8977994" y="5779489"/>
            <a:ext cx="3487988" cy="338554"/>
          </a:xfrm>
          <a:prstGeom prst="rect">
            <a:avLst/>
          </a:prstGeom>
          <a:noFill/>
        </p:spPr>
        <p:txBody>
          <a:bodyPr wrap="square" rtlCol="0">
            <a:spAutoFit/>
          </a:bodyPr>
          <a:lstStyle/>
          <a:p>
            <a:r>
              <a:rPr lang="en-US" sz="1600" dirty="0">
                <a:latin typeface="Rockwell" panose="02060603020205020403" pitchFamily="18" charset="0"/>
              </a:rPr>
              <a:t>Presented By :</a:t>
            </a:r>
            <a:r>
              <a:rPr lang="en-US" sz="1400" dirty="0">
                <a:latin typeface="Rockwell" panose="02060603020205020403" pitchFamily="18" charset="0"/>
              </a:rPr>
              <a:t>Tanmay</a:t>
            </a:r>
            <a:r>
              <a:rPr lang="en-US" sz="1600" dirty="0">
                <a:latin typeface="Rockwell" panose="02060603020205020403" pitchFamily="18" charset="0"/>
              </a:rPr>
              <a:t> Badgujar</a:t>
            </a:r>
            <a:endParaRPr lang="en-IN" sz="1600" dirty="0">
              <a:latin typeface="Rockwell" panose="02060603020205020403" pitchFamily="18" charset="0"/>
            </a:endParaRPr>
          </a:p>
        </p:txBody>
      </p:sp>
    </p:spTree>
    <p:extLst>
      <p:ext uri="{BB962C8B-B14F-4D97-AF65-F5344CB8AC3E}">
        <p14:creationId xmlns:p14="http://schemas.microsoft.com/office/powerpoint/2010/main" val="214605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6995597" y="24948"/>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B2DCCA5E-C014-D629-122F-1D90FC21CA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4" name="TextBox 3">
            <a:extLst>
              <a:ext uri="{FF2B5EF4-FFF2-40B4-BE49-F238E27FC236}">
                <a16:creationId xmlns:a16="http://schemas.microsoft.com/office/drawing/2014/main" id="{62ACBE5D-3457-0528-93F1-57FF9BAB0324}"/>
              </a:ext>
            </a:extLst>
          </p:cNvPr>
          <p:cNvSpPr txBox="1"/>
          <p:nvPr/>
        </p:nvSpPr>
        <p:spPr>
          <a:xfrm>
            <a:off x="457200" y="307910"/>
            <a:ext cx="4254759" cy="584775"/>
          </a:xfrm>
          <a:prstGeom prst="rect">
            <a:avLst/>
          </a:prstGeom>
          <a:noFill/>
        </p:spPr>
        <p:txBody>
          <a:bodyPr wrap="square" rtlCol="0">
            <a:spAutoFit/>
          </a:bodyPr>
          <a:lstStyle/>
          <a:p>
            <a:r>
              <a:rPr lang="en-US" sz="3200" dirty="0">
                <a:latin typeface="Rockwell" panose="02060603020205020403" pitchFamily="18" charset="0"/>
              </a:rPr>
              <a:t>INTRODUCTION </a:t>
            </a:r>
            <a:endParaRPr lang="en-IN" sz="3200" dirty="0">
              <a:latin typeface="Rockwell" panose="02060603020205020403" pitchFamily="18" charset="0"/>
            </a:endParaRPr>
          </a:p>
        </p:txBody>
      </p:sp>
      <p:sp>
        <p:nvSpPr>
          <p:cNvPr id="5" name="TextBox 4">
            <a:extLst>
              <a:ext uri="{FF2B5EF4-FFF2-40B4-BE49-F238E27FC236}">
                <a16:creationId xmlns:a16="http://schemas.microsoft.com/office/drawing/2014/main" id="{CB66B8B8-50A0-2817-0894-3C6B71BAF4CA}"/>
              </a:ext>
            </a:extLst>
          </p:cNvPr>
          <p:cNvSpPr txBox="1"/>
          <p:nvPr/>
        </p:nvSpPr>
        <p:spPr>
          <a:xfrm>
            <a:off x="102637" y="1871827"/>
            <a:ext cx="8892073" cy="3539430"/>
          </a:xfrm>
          <a:prstGeom prst="rect">
            <a:avLst/>
          </a:prstGeom>
          <a:noFill/>
        </p:spPr>
        <p:txBody>
          <a:bodyPr wrap="square" rtlCol="0">
            <a:spAutoFit/>
          </a:bodyPr>
          <a:lstStyle/>
          <a:p>
            <a:pPr marL="342900" indent="-342900">
              <a:buFont typeface="Arial" panose="020B0604020202020204" pitchFamily="34" charset="0"/>
              <a:buChar char="•"/>
            </a:pPr>
            <a:r>
              <a:rPr lang="en-US" sz="1600" b="0" i="0" dirty="0">
                <a:effectLst/>
                <a:latin typeface="Rockwell" panose="02060603020205020403" pitchFamily="18" charset="0"/>
              </a:rPr>
              <a:t>This dataset serves as a complete exploration of customer demographics and financial Factors within a banking context.</a:t>
            </a:r>
          </a:p>
          <a:p>
            <a:pPr marL="285750" indent="-285750">
              <a:buFont typeface="Arial" panose="020B0604020202020204" pitchFamily="34" charset="0"/>
              <a:buChar char="•"/>
            </a:pPr>
            <a:endParaRPr lang="en-US" sz="1600" b="0" i="0" dirty="0">
              <a:effectLst/>
              <a:latin typeface="Rockwell" panose="02060603020205020403" pitchFamily="18" charset="0"/>
            </a:endParaRPr>
          </a:p>
          <a:p>
            <a:pPr marL="342900" indent="-342900">
              <a:buFont typeface="Arial" panose="020B0604020202020204" pitchFamily="34" charset="0"/>
              <a:buChar char="•"/>
            </a:pPr>
            <a:r>
              <a:rPr lang="en-US" sz="1600" i="0" dirty="0">
                <a:effectLst/>
                <a:latin typeface="Rockwell" panose="02060603020205020403" pitchFamily="18" charset="0"/>
              </a:rPr>
              <a:t>Bank loans </a:t>
            </a:r>
            <a:r>
              <a:rPr lang="en-US" sz="1600" b="0" i="0" dirty="0">
                <a:effectLst/>
                <a:latin typeface="Rockwell" panose="02060603020205020403" pitchFamily="18" charset="0"/>
              </a:rPr>
              <a:t>play a crucial role in </a:t>
            </a:r>
            <a:r>
              <a:rPr lang="en-US" sz="1600" b="1" i="0" dirty="0">
                <a:effectLst/>
                <a:latin typeface="Rockwell" panose="02060603020205020403" pitchFamily="18" charset="0"/>
              </a:rPr>
              <a:t>economic development</a:t>
            </a:r>
            <a:r>
              <a:rPr lang="en-US" sz="1600" b="0" i="0" dirty="0">
                <a:effectLst/>
                <a:latin typeface="Rockwell" panose="02060603020205020403" pitchFamily="18" charset="0"/>
              </a:rPr>
              <a:t>, and our analysis focuses on applying machine learning to </a:t>
            </a:r>
            <a:r>
              <a:rPr lang="en-US" sz="1600" b="1" i="0" dirty="0">
                <a:effectLst/>
                <a:latin typeface="Rockwell" panose="02060603020205020403" pitchFamily="18" charset="0"/>
              </a:rPr>
              <a:t>predict loan acceptance </a:t>
            </a:r>
            <a:r>
              <a:rPr lang="en-US" sz="1600" b="0" i="0" dirty="0">
                <a:effectLst/>
                <a:latin typeface="Rockwell" panose="02060603020205020403" pitchFamily="18" charset="0"/>
              </a:rPr>
              <a:t>and identify potential defaulters.</a:t>
            </a:r>
          </a:p>
          <a:p>
            <a:pPr marL="342900" indent="-342900">
              <a:buFont typeface="Arial" panose="020B0604020202020204" pitchFamily="34" charset="0"/>
              <a:buChar char="•"/>
            </a:pPr>
            <a:endParaRPr lang="en-US" sz="1600" dirty="0">
              <a:solidFill>
                <a:srgbClr val="ECECF1"/>
              </a:solidFill>
              <a:latin typeface="Rockwell" panose="02060603020205020403" pitchFamily="18" charset="0"/>
            </a:endParaRPr>
          </a:p>
          <a:p>
            <a:pPr marL="342900" indent="-342900" algn="l">
              <a:buFont typeface="Arial" panose="020B0604020202020204" pitchFamily="34" charset="0"/>
              <a:buChar char="•"/>
            </a:pPr>
            <a:r>
              <a:rPr lang="en-US" sz="1600" dirty="0">
                <a:latin typeface="Rockwell" panose="02060603020205020403" pitchFamily="18" charset="0"/>
              </a:rPr>
              <a:t>The datasets include essential features such as </a:t>
            </a:r>
            <a:r>
              <a:rPr lang="en-US" sz="1600" b="1" dirty="0">
                <a:latin typeface="Rockwell" panose="02060603020205020403" pitchFamily="18" charset="0"/>
              </a:rPr>
              <a:t>age</a:t>
            </a:r>
            <a:r>
              <a:rPr lang="en-US" sz="1600" dirty="0">
                <a:latin typeface="Rockwell" panose="02060603020205020403" pitchFamily="18" charset="0"/>
              </a:rPr>
              <a:t>, </a:t>
            </a:r>
            <a:r>
              <a:rPr lang="en-US" sz="1600" b="1" dirty="0">
                <a:latin typeface="Rockwell" panose="02060603020205020403" pitchFamily="18" charset="0"/>
              </a:rPr>
              <a:t>income, education, and more.</a:t>
            </a:r>
          </a:p>
          <a:p>
            <a:pPr marL="342900" indent="-342900" algn="l">
              <a:buFont typeface="Arial" panose="020B0604020202020204" pitchFamily="34" charset="0"/>
              <a:buChar char="•"/>
            </a:pPr>
            <a:endParaRPr lang="en-US" sz="1600" b="1" dirty="0">
              <a:latin typeface="Rockwell" panose="02060603020205020403" pitchFamily="18" charset="0"/>
            </a:endParaRPr>
          </a:p>
          <a:p>
            <a:pPr marL="342900" indent="-342900">
              <a:buFont typeface="Arial" panose="020B0604020202020204" pitchFamily="34" charset="0"/>
              <a:buChar char="•"/>
            </a:pPr>
            <a:r>
              <a:rPr lang="en-US" sz="1600" dirty="0">
                <a:latin typeface="Rockwell" panose="02060603020205020403" pitchFamily="18" charset="0"/>
              </a:rPr>
              <a:t>The target variable , </a:t>
            </a:r>
            <a:r>
              <a:rPr lang="en-US" sz="1600" b="1" i="0" dirty="0">
                <a:effectLst/>
                <a:latin typeface="Rockwell" panose="02060603020205020403" pitchFamily="18" charset="0"/>
              </a:rPr>
              <a:t>'Personal Loan,'</a:t>
            </a:r>
            <a:r>
              <a:rPr lang="en-US" sz="1600" b="0" i="0" dirty="0">
                <a:effectLst/>
                <a:latin typeface="Rockwell" panose="02060603020205020403" pitchFamily="18" charset="0"/>
              </a:rPr>
              <a:t> indicates customer acceptance of a loan offer. And it is </a:t>
            </a:r>
            <a:r>
              <a:rPr lang="en-US" sz="1600" b="1" i="0" dirty="0">
                <a:effectLst/>
                <a:latin typeface="Rockwell" panose="02060603020205020403" pitchFamily="18" charset="0"/>
              </a:rPr>
              <a:t>highly imbalanced.</a:t>
            </a:r>
          </a:p>
          <a:p>
            <a:pPr marL="342900" indent="-342900">
              <a:buFont typeface="Arial" panose="020B0604020202020204" pitchFamily="34" charset="0"/>
              <a:buChar char="•"/>
            </a:pPr>
            <a:endParaRPr lang="en-US" sz="1600" b="1" i="0" dirty="0">
              <a:effectLst/>
              <a:latin typeface="Rockwell" panose="02060603020205020403" pitchFamily="18" charset="0"/>
            </a:endParaRPr>
          </a:p>
          <a:p>
            <a:pPr marL="342900" indent="-342900">
              <a:buFont typeface="Arial" panose="020B0604020202020204" pitchFamily="34" charset="0"/>
              <a:buChar char="•"/>
            </a:pPr>
            <a:r>
              <a:rPr lang="en-US" sz="1600" b="0" i="0" dirty="0">
                <a:effectLst/>
                <a:latin typeface="Rockwell" panose="02060603020205020403" pitchFamily="18" charset="0"/>
              </a:rPr>
              <a:t>Our goal is to develop a predictive model that enhances the bank's ability to make </a:t>
            </a:r>
            <a:r>
              <a:rPr lang="en-US" sz="1600" b="1" i="0" dirty="0">
                <a:effectLst/>
                <a:latin typeface="Rockwell" panose="02060603020205020403" pitchFamily="18" charset="0"/>
              </a:rPr>
              <a:t>informed decisions</a:t>
            </a:r>
            <a:r>
              <a:rPr lang="en-US" sz="1600" b="0" i="0" dirty="0">
                <a:effectLst/>
                <a:latin typeface="Rockwell" panose="02060603020205020403" pitchFamily="18" charset="0"/>
              </a:rPr>
              <a:t>, </a:t>
            </a:r>
            <a:r>
              <a:rPr lang="en-US" sz="1600" b="1" i="0" dirty="0">
                <a:effectLst/>
                <a:latin typeface="Rockwell" panose="02060603020205020403" pitchFamily="18" charset="0"/>
              </a:rPr>
              <a:t>reducing the risk of loan </a:t>
            </a:r>
            <a:r>
              <a:rPr lang="en-US" sz="1600" b="0" i="0" dirty="0">
                <a:effectLst/>
                <a:latin typeface="Rockwell" panose="02060603020205020403" pitchFamily="18" charset="0"/>
              </a:rPr>
              <a:t>and </a:t>
            </a:r>
            <a:r>
              <a:rPr lang="en-US" sz="1600" b="1" i="0" dirty="0">
                <a:effectLst/>
                <a:latin typeface="Rockwell" panose="02060603020205020403" pitchFamily="18" charset="0"/>
              </a:rPr>
              <a:t>improved the distribution of financial resources.</a:t>
            </a:r>
            <a:endParaRPr lang="en-US" sz="1600" b="1" dirty="0">
              <a:latin typeface="Rockwell" panose="02060603020205020403" pitchFamily="18" charset="0"/>
            </a:endParaRPr>
          </a:p>
        </p:txBody>
      </p:sp>
      <p:pic>
        <p:nvPicPr>
          <p:cNvPr id="7" name="Picture 6">
            <a:extLst>
              <a:ext uri="{FF2B5EF4-FFF2-40B4-BE49-F238E27FC236}">
                <a16:creationId xmlns:a16="http://schemas.microsoft.com/office/drawing/2014/main" id="{D6A740F7-A30C-593D-4387-07D2A40141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4710" y="2230017"/>
            <a:ext cx="2998956" cy="1502228"/>
          </a:xfrm>
          <a:prstGeom prst="rect">
            <a:avLst/>
          </a:prstGeom>
          <a:effectLst>
            <a:innerShdw blurRad="114300">
              <a:prstClr val="black"/>
            </a:innerShdw>
          </a:effectLst>
        </p:spPr>
      </p:pic>
    </p:spTree>
    <p:extLst>
      <p:ext uri="{BB962C8B-B14F-4D97-AF65-F5344CB8AC3E}">
        <p14:creationId xmlns:p14="http://schemas.microsoft.com/office/powerpoint/2010/main" val="12736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402383" y="274381"/>
            <a:ext cx="2871495" cy="584775"/>
          </a:xfrm>
          <a:prstGeom prst="rect">
            <a:avLst/>
          </a:prstGeom>
          <a:noFill/>
        </p:spPr>
        <p:txBody>
          <a:bodyPr wrap="square" rtlCol="0">
            <a:spAutoFit/>
          </a:bodyPr>
          <a:lstStyle/>
          <a:p>
            <a:r>
              <a:rPr lang="en-US" sz="3200" dirty="0">
                <a:latin typeface="Rockwell" panose="02060603020205020403" pitchFamily="18" charset="0"/>
              </a:rPr>
              <a:t>OVERVIEW</a:t>
            </a:r>
            <a:endParaRPr lang="en-IN" sz="3200" dirty="0">
              <a:latin typeface="Rockwell" panose="02060603020205020403" pitchFamily="18" charset="0"/>
            </a:endParaRPr>
          </a:p>
        </p:txBody>
      </p:sp>
      <p:sp>
        <p:nvSpPr>
          <p:cNvPr id="7" name="TextBox 6">
            <a:extLst>
              <a:ext uri="{FF2B5EF4-FFF2-40B4-BE49-F238E27FC236}">
                <a16:creationId xmlns:a16="http://schemas.microsoft.com/office/drawing/2014/main" id="{8E7157BC-3DC5-DA85-B466-A4D92EF42894}"/>
              </a:ext>
            </a:extLst>
          </p:cNvPr>
          <p:cNvSpPr txBox="1"/>
          <p:nvPr/>
        </p:nvSpPr>
        <p:spPr>
          <a:xfrm>
            <a:off x="402383" y="1841423"/>
            <a:ext cx="7716415" cy="3293209"/>
          </a:xfrm>
          <a:prstGeom prst="rect">
            <a:avLst/>
          </a:prstGeom>
          <a:noFill/>
        </p:spPr>
        <p:txBody>
          <a:bodyPr wrap="square" rtlCol="0">
            <a:spAutoFit/>
          </a:bodyPr>
          <a:lstStyle/>
          <a:p>
            <a:r>
              <a:rPr lang="en-US" sz="1600" dirty="0">
                <a:latin typeface="Rockwell" panose="02060603020205020403" pitchFamily="18" charset="0"/>
              </a:rPr>
              <a:t>Key Details About The Datasets:</a:t>
            </a:r>
          </a:p>
          <a:p>
            <a:endParaRPr lang="en-US" sz="1600" dirty="0">
              <a:latin typeface="Rockwell" panose="02060603020205020403" pitchFamily="18" charset="0"/>
            </a:endParaRPr>
          </a:p>
          <a:p>
            <a:pPr marL="342900" indent="-342900">
              <a:buFont typeface="Arial" panose="020B0604020202020204" pitchFamily="34" charset="0"/>
              <a:buChar char="•"/>
            </a:pPr>
            <a:r>
              <a:rPr lang="en-US" sz="1600" dirty="0">
                <a:latin typeface="Rockwell" panose="02060603020205020403" pitchFamily="18" charset="0"/>
              </a:rPr>
              <a:t> </a:t>
            </a:r>
            <a:r>
              <a:rPr lang="en-US" sz="1600" b="1" dirty="0">
                <a:latin typeface="Rockwell" panose="02060603020205020403" pitchFamily="18" charset="0"/>
              </a:rPr>
              <a:t>Number</a:t>
            </a:r>
            <a:r>
              <a:rPr lang="en-US" sz="1600" dirty="0">
                <a:latin typeface="Rockwell" panose="02060603020205020403" pitchFamily="18" charset="0"/>
              </a:rPr>
              <a:t> </a:t>
            </a:r>
            <a:r>
              <a:rPr lang="en-US" sz="1600" b="1" dirty="0">
                <a:latin typeface="Rockwell" panose="02060603020205020403" pitchFamily="18" charset="0"/>
              </a:rPr>
              <a:t>of</a:t>
            </a:r>
            <a:r>
              <a:rPr lang="en-US" sz="1600" dirty="0">
                <a:latin typeface="Rockwell" panose="02060603020205020403" pitchFamily="18" charset="0"/>
              </a:rPr>
              <a:t> </a:t>
            </a:r>
            <a:r>
              <a:rPr lang="en-US" sz="1600" b="1" dirty="0">
                <a:latin typeface="Rockwell" panose="02060603020205020403" pitchFamily="18" charset="0"/>
              </a:rPr>
              <a:t>records</a:t>
            </a:r>
            <a:r>
              <a:rPr lang="en-US" sz="1600" dirty="0">
                <a:latin typeface="Rockwell" panose="02060603020205020403" pitchFamily="18" charset="0"/>
              </a:rPr>
              <a:t>: Our data have a robust collection of data. Consisting of 5000 rows. Each record is very important </a:t>
            </a:r>
          </a:p>
          <a:p>
            <a:pPr marL="342900" indent="-342900">
              <a:buFont typeface="Arial" panose="020B0604020202020204" pitchFamily="34" charset="0"/>
              <a:buChar char="•"/>
            </a:pPr>
            <a:endParaRPr lang="en-US" sz="1600" dirty="0">
              <a:latin typeface="Rockwell" panose="02060603020205020403" pitchFamily="18" charset="0"/>
            </a:endParaRPr>
          </a:p>
          <a:p>
            <a:pPr marL="342900" indent="-342900">
              <a:buFont typeface="Arial" panose="020B0604020202020204" pitchFamily="34" charset="0"/>
              <a:buChar char="•"/>
            </a:pPr>
            <a:r>
              <a:rPr lang="en-US" sz="1600" dirty="0">
                <a:latin typeface="Rockwell" panose="02060603020205020403" pitchFamily="18" charset="0"/>
              </a:rPr>
              <a:t> </a:t>
            </a:r>
            <a:r>
              <a:rPr lang="en-US" sz="1600" b="1" dirty="0">
                <a:latin typeface="Rockwell" panose="02060603020205020403" pitchFamily="18" charset="0"/>
              </a:rPr>
              <a:t>Features/Columns</a:t>
            </a:r>
            <a:r>
              <a:rPr lang="en-US" sz="1600" dirty="0">
                <a:latin typeface="Rockwell" panose="02060603020205020403" pitchFamily="18" charset="0"/>
              </a:rPr>
              <a:t> :The dataset is characterized by a various set of features, each providing valuable insights into customer behavior. There are total 14 Columns </a:t>
            </a:r>
          </a:p>
          <a:p>
            <a:pPr marL="342900" indent="-342900">
              <a:buFont typeface="Arial" panose="020B0604020202020204" pitchFamily="34" charset="0"/>
              <a:buChar char="•"/>
            </a:pPr>
            <a:endParaRPr lang="en-US" sz="1600" dirty="0">
              <a:latin typeface="Rockwell" panose="02060603020205020403" pitchFamily="18" charset="0"/>
            </a:endParaRPr>
          </a:p>
          <a:p>
            <a:pPr marL="342900" indent="-342900">
              <a:buFont typeface="Arial" panose="020B0604020202020204" pitchFamily="34" charset="0"/>
              <a:buChar char="•"/>
            </a:pPr>
            <a:r>
              <a:rPr lang="en-US" sz="1600" b="1" dirty="0">
                <a:latin typeface="Rockwell" panose="02060603020205020403" pitchFamily="18" charset="0"/>
              </a:rPr>
              <a:t>Source Of Data:</a:t>
            </a:r>
            <a:r>
              <a:rPr lang="en-US" sz="1600" dirty="0">
                <a:latin typeface="Rockwell" panose="02060603020205020403" pitchFamily="18" charset="0"/>
              </a:rPr>
              <a:t> The dataset is sourced from Kaggle, ensuring reliability and relevance.</a:t>
            </a:r>
          </a:p>
          <a:p>
            <a:pPr marL="342900" indent="-342900">
              <a:buFont typeface="Wingdings" panose="05000000000000000000" pitchFamily="2" charset="2"/>
              <a:buChar char="§"/>
            </a:pPr>
            <a:endParaRPr lang="en-US" sz="1600" b="1" dirty="0">
              <a:latin typeface="Rockwell" panose="02060603020205020403" pitchFamily="18" charset="0"/>
            </a:endParaRPr>
          </a:p>
          <a:p>
            <a:endParaRPr lang="en-US" sz="1600" b="1" dirty="0">
              <a:latin typeface="Rockwell" panose="02060603020205020403" pitchFamily="18" charset="0"/>
            </a:endParaRPr>
          </a:p>
        </p:txBody>
      </p:sp>
      <p:graphicFrame>
        <p:nvGraphicFramePr>
          <p:cNvPr id="2" name="Table 1">
            <a:extLst>
              <a:ext uri="{FF2B5EF4-FFF2-40B4-BE49-F238E27FC236}">
                <a16:creationId xmlns:a16="http://schemas.microsoft.com/office/drawing/2014/main" id="{47783139-BE5B-F2CB-5E60-B68EA1CD8B31}"/>
              </a:ext>
            </a:extLst>
          </p:cNvPr>
          <p:cNvGraphicFramePr>
            <a:graphicFrameLocks noGrp="1"/>
          </p:cNvGraphicFramePr>
          <p:nvPr>
            <p:extLst>
              <p:ext uri="{D42A27DB-BD31-4B8C-83A1-F6EECF244321}">
                <p14:modId xmlns:p14="http://schemas.microsoft.com/office/powerpoint/2010/main" val="1899858680"/>
              </p:ext>
            </p:extLst>
          </p:nvPr>
        </p:nvGraphicFramePr>
        <p:xfrm>
          <a:off x="8831424" y="738660"/>
          <a:ext cx="2752532" cy="5498737"/>
        </p:xfrm>
        <a:graphic>
          <a:graphicData uri="http://schemas.openxmlformats.org/drawingml/2006/table">
            <a:tbl>
              <a:tblPr firstRow="1" bandRow="1">
                <a:effectLst>
                  <a:innerShdw blurRad="63500" dist="50800" dir="2700000">
                    <a:prstClr val="black">
                      <a:alpha val="50000"/>
                    </a:prstClr>
                  </a:innerShdw>
                </a:effectLst>
                <a:tableStyleId>{7DF18680-E054-41AD-8BC1-D1AEF772440D}</a:tableStyleId>
              </a:tblPr>
              <a:tblGrid>
                <a:gridCol w="2752532">
                  <a:extLst>
                    <a:ext uri="{9D8B030D-6E8A-4147-A177-3AD203B41FA5}">
                      <a16:colId xmlns:a16="http://schemas.microsoft.com/office/drawing/2014/main" val="1008292692"/>
                    </a:ext>
                  </a:extLst>
                </a:gridCol>
              </a:tblGrid>
              <a:tr h="392936">
                <a:tc>
                  <a:txBody>
                    <a:bodyPr/>
                    <a:lstStyle/>
                    <a:p>
                      <a:r>
                        <a:rPr lang="en-US" dirty="0">
                          <a:latin typeface="Algerian" panose="04020705040A02060702" pitchFamily="82" charset="0"/>
                        </a:rPr>
                        <a:t>Columns</a:t>
                      </a:r>
                      <a:r>
                        <a:rPr lang="en-US" dirty="0"/>
                        <a:t> </a:t>
                      </a:r>
                      <a:endParaRPr lang="en-IN" dirty="0"/>
                    </a:p>
                  </a:txBody>
                  <a:tcPr/>
                </a:tc>
                <a:extLst>
                  <a:ext uri="{0D108BD9-81ED-4DB2-BD59-A6C34878D82A}">
                    <a16:rowId xmlns:a16="http://schemas.microsoft.com/office/drawing/2014/main" val="2104690224"/>
                  </a:ext>
                </a:extLst>
              </a:tr>
              <a:tr h="370840">
                <a:tc>
                  <a:txBody>
                    <a:bodyPr/>
                    <a:lstStyle/>
                    <a:p>
                      <a:pPr marL="285750" indent="-285750">
                        <a:buFont typeface="Arial" panose="020B0604020202020204" pitchFamily="34" charset="0"/>
                        <a:buChar char="•"/>
                      </a:pPr>
                      <a:r>
                        <a:rPr lang="en-US" dirty="0"/>
                        <a:t>ID </a:t>
                      </a:r>
                      <a:endParaRPr lang="en-IN" dirty="0"/>
                    </a:p>
                  </a:txBody>
                  <a:tcPr/>
                </a:tc>
                <a:extLst>
                  <a:ext uri="{0D108BD9-81ED-4DB2-BD59-A6C34878D82A}">
                    <a16:rowId xmlns:a16="http://schemas.microsoft.com/office/drawing/2014/main" val="882449724"/>
                  </a:ext>
                </a:extLst>
              </a:tr>
              <a:tr h="370840">
                <a:tc>
                  <a:txBody>
                    <a:bodyPr/>
                    <a:lstStyle/>
                    <a:p>
                      <a:pPr marL="285750" indent="-285750">
                        <a:buFont typeface="Arial" panose="020B0604020202020204" pitchFamily="34" charset="0"/>
                        <a:buChar char="•"/>
                      </a:pPr>
                      <a:r>
                        <a:rPr lang="en-US" dirty="0"/>
                        <a:t>AGE</a:t>
                      </a:r>
                      <a:endParaRPr lang="en-IN" dirty="0"/>
                    </a:p>
                  </a:txBody>
                  <a:tcPr/>
                </a:tc>
                <a:extLst>
                  <a:ext uri="{0D108BD9-81ED-4DB2-BD59-A6C34878D82A}">
                    <a16:rowId xmlns:a16="http://schemas.microsoft.com/office/drawing/2014/main" val="3493295133"/>
                  </a:ext>
                </a:extLst>
              </a:tr>
              <a:tr h="370840">
                <a:tc>
                  <a:txBody>
                    <a:bodyPr/>
                    <a:lstStyle/>
                    <a:p>
                      <a:pPr marL="285750" indent="-285750">
                        <a:buFont typeface="Arial" panose="020B0604020202020204" pitchFamily="34" charset="0"/>
                        <a:buChar char="•"/>
                      </a:pPr>
                      <a:r>
                        <a:rPr lang="en-US" dirty="0"/>
                        <a:t>EXPERIENCE</a:t>
                      </a:r>
                      <a:endParaRPr lang="en-IN" dirty="0"/>
                    </a:p>
                  </a:txBody>
                  <a:tcPr/>
                </a:tc>
                <a:extLst>
                  <a:ext uri="{0D108BD9-81ED-4DB2-BD59-A6C34878D82A}">
                    <a16:rowId xmlns:a16="http://schemas.microsoft.com/office/drawing/2014/main" val="4178018598"/>
                  </a:ext>
                </a:extLst>
              </a:tr>
              <a:tr h="370840">
                <a:tc>
                  <a:txBody>
                    <a:bodyPr/>
                    <a:lstStyle/>
                    <a:p>
                      <a:pPr marL="285750" indent="-285750">
                        <a:buFont typeface="Arial" panose="020B0604020202020204" pitchFamily="34" charset="0"/>
                        <a:buChar char="•"/>
                      </a:pPr>
                      <a:r>
                        <a:rPr lang="en-US" dirty="0"/>
                        <a:t> INCOME</a:t>
                      </a:r>
                      <a:endParaRPr lang="en-IN" dirty="0"/>
                    </a:p>
                  </a:txBody>
                  <a:tcPr/>
                </a:tc>
                <a:extLst>
                  <a:ext uri="{0D108BD9-81ED-4DB2-BD59-A6C34878D82A}">
                    <a16:rowId xmlns:a16="http://schemas.microsoft.com/office/drawing/2014/main" val="4187320095"/>
                  </a:ext>
                </a:extLst>
              </a:tr>
              <a:tr h="370840">
                <a:tc>
                  <a:txBody>
                    <a:bodyPr/>
                    <a:lstStyle/>
                    <a:p>
                      <a:pPr marL="285750" indent="-285750">
                        <a:buFont typeface="Arial" panose="020B0604020202020204" pitchFamily="34" charset="0"/>
                        <a:buChar char="•"/>
                      </a:pPr>
                      <a:r>
                        <a:rPr lang="en-US" dirty="0"/>
                        <a:t> ZIP CODE</a:t>
                      </a:r>
                      <a:endParaRPr lang="en-IN" dirty="0"/>
                    </a:p>
                  </a:txBody>
                  <a:tcPr/>
                </a:tc>
                <a:extLst>
                  <a:ext uri="{0D108BD9-81ED-4DB2-BD59-A6C34878D82A}">
                    <a16:rowId xmlns:a16="http://schemas.microsoft.com/office/drawing/2014/main" val="3767166042"/>
                  </a:ext>
                </a:extLst>
              </a:tr>
              <a:tr h="370840">
                <a:tc>
                  <a:txBody>
                    <a:bodyPr/>
                    <a:lstStyle/>
                    <a:p>
                      <a:pPr marL="285750" indent="-285750">
                        <a:buFont typeface="Arial" panose="020B0604020202020204" pitchFamily="34" charset="0"/>
                        <a:buChar char="•"/>
                      </a:pPr>
                      <a:r>
                        <a:rPr lang="en-US" dirty="0"/>
                        <a:t> FAMILY </a:t>
                      </a:r>
                      <a:endParaRPr lang="en-IN" dirty="0"/>
                    </a:p>
                  </a:txBody>
                  <a:tcPr/>
                </a:tc>
                <a:extLst>
                  <a:ext uri="{0D108BD9-81ED-4DB2-BD59-A6C34878D82A}">
                    <a16:rowId xmlns:a16="http://schemas.microsoft.com/office/drawing/2014/main" val="4155401671"/>
                  </a:ext>
                </a:extLst>
              </a:tr>
              <a:tr h="386481">
                <a:tc>
                  <a:txBody>
                    <a:bodyPr/>
                    <a:lstStyle/>
                    <a:p>
                      <a:pPr marL="285750" indent="-285750">
                        <a:buFont typeface="Arial" panose="020B0604020202020204" pitchFamily="34" charset="0"/>
                        <a:buChar char="•"/>
                      </a:pPr>
                      <a:r>
                        <a:rPr lang="en-US" dirty="0"/>
                        <a:t> CCAVG</a:t>
                      </a:r>
                      <a:endParaRPr lang="en-IN" dirty="0"/>
                    </a:p>
                  </a:txBody>
                  <a:tcPr/>
                </a:tc>
                <a:extLst>
                  <a:ext uri="{0D108BD9-81ED-4DB2-BD59-A6C34878D82A}">
                    <a16:rowId xmlns:a16="http://schemas.microsoft.com/office/drawing/2014/main" val="667290643"/>
                  </a:ext>
                </a:extLst>
              </a:tr>
              <a:tr h="370840">
                <a:tc>
                  <a:txBody>
                    <a:bodyPr/>
                    <a:lstStyle/>
                    <a:p>
                      <a:pPr marL="285750" indent="-285750">
                        <a:buFont typeface="Arial" panose="020B0604020202020204" pitchFamily="34" charset="0"/>
                        <a:buChar char="•"/>
                      </a:pPr>
                      <a:r>
                        <a:rPr lang="en-US" dirty="0"/>
                        <a:t> EDUCATION </a:t>
                      </a:r>
                      <a:endParaRPr lang="en-IN" dirty="0"/>
                    </a:p>
                  </a:txBody>
                  <a:tcPr/>
                </a:tc>
                <a:extLst>
                  <a:ext uri="{0D108BD9-81ED-4DB2-BD59-A6C34878D82A}">
                    <a16:rowId xmlns:a16="http://schemas.microsoft.com/office/drawing/2014/main" val="3643880547"/>
                  </a:ext>
                </a:extLst>
              </a:tr>
              <a:tr h="370840">
                <a:tc>
                  <a:txBody>
                    <a:bodyPr/>
                    <a:lstStyle/>
                    <a:p>
                      <a:pPr marL="285750" indent="-285750">
                        <a:buFont typeface="Arial" panose="020B0604020202020204" pitchFamily="34" charset="0"/>
                        <a:buChar char="•"/>
                      </a:pPr>
                      <a:r>
                        <a:rPr lang="en-US" dirty="0"/>
                        <a:t> MORTGAGE</a:t>
                      </a:r>
                      <a:endParaRPr lang="en-IN" dirty="0"/>
                    </a:p>
                  </a:txBody>
                  <a:tcPr/>
                </a:tc>
                <a:extLst>
                  <a:ext uri="{0D108BD9-81ED-4DB2-BD59-A6C34878D82A}">
                    <a16:rowId xmlns:a16="http://schemas.microsoft.com/office/drawing/2014/main" val="696353592"/>
                  </a:ext>
                </a:extLst>
              </a:tr>
              <a:tr h="370840">
                <a:tc>
                  <a:txBody>
                    <a:bodyPr/>
                    <a:lstStyle/>
                    <a:p>
                      <a:pPr marL="285750" indent="-285750">
                        <a:buFont typeface="Arial" panose="020B0604020202020204" pitchFamily="34" charset="0"/>
                        <a:buChar char="•"/>
                      </a:pPr>
                      <a:r>
                        <a:rPr lang="en-US" dirty="0"/>
                        <a:t> PERSONAL LOAN</a:t>
                      </a:r>
                      <a:endParaRPr lang="en-IN" dirty="0"/>
                    </a:p>
                  </a:txBody>
                  <a:tcPr/>
                </a:tc>
                <a:extLst>
                  <a:ext uri="{0D108BD9-81ED-4DB2-BD59-A6C34878D82A}">
                    <a16:rowId xmlns:a16="http://schemas.microsoft.com/office/drawing/2014/main" val="3641938495"/>
                  </a:ext>
                </a:extLst>
              </a:tr>
              <a:tr h="370840">
                <a:tc>
                  <a:txBody>
                    <a:bodyPr/>
                    <a:lstStyle/>
                    <a:p>
                      <a:pPr marL="285750" indent="-285750">
                        <a:buFont typeface="Arial" panose="020B0604020202020204" pitchFamily="34" charset="0"/>
                        <a:buChar char="•"/>
                      </a:pPr>
                      <a:r>
                        <a:rPr lang="en-US" dirty="0"/>
                        <a:t> SECURITIES ACCOUNT</a:t>
                      </a:r>
                      <a:endParaRPr lang="en-IN" dirty="0"/>
                    </a:p>
                  </a:txBody>
                  <a:tcPr/>
                </a:tc>
                <a:extLst>
                  <a:ext uri="{0D108BD9-81ED-4DB2-BD59-A6C34878D82A}">
                    <a16:rowId xmlns:a16="http://schemas.microsoft.com/office/drawing/2014/main" val="2491760455"/>
                  </a:ext>
                </a:extLst>
              </a:tr>
              <a:tr h="370840">
                <a:tc>
                  <a:txBody>
                    <a:bodyPr/>
                    <a:lstStyle/>
                    <a:p>
                      <a:pPr marL="285750" indent="-285750">
                        <a:buFont typeface="Arial" panose="020B0604020202020204" pitchFamily="34" charset="0"/>
                        <a:buChar char="•"/>
                      </a:pPr>
                      <a:r>
                        <a:rPr lang="en-US" dirty="0"/>
                        <a:t> CD ACCOUNT</a:t>
                      </a:r>
                      <a:endParaRPr lang="en-IN" dirty="0"/>
                    </a:p>
                  </a:txBody>
                  <a:tcPr/>
                </a:tc>
                <a:extLst>
                  <a:ext uri="{0D108BD9-81ED-4DB2-BD59-A6C34878D82A}">
                    <a16:rowId xmlns:a16="http://schemas.microsoft.com/office/drawing/2014/main" val="3841981487"/>
                  </a:ext>
                </a:extLst>
              </a:tr>
              <a:tr h="370840">
                <a:tc>
                  <a:txBody>
                    <a:bodyPr/>
                    <a:lstStyle/>
                    <a:p>
                      <a:pPr marL="285750" indent="-285750">
                        <a:buFont typeface="Arial" panose="020B0604020202020204" pitchFamily="34" charset="0"/>
                        <a:buChar char="•"/>
                      </a:pPr>
                      <a:r>
                        <a:rPr lang="en-US" dirty="0"/>
                        <a:t> ONLINE</a:t>
                      </a:r>
                    </a:p>
                    <a:p>
                      <a:pPr marL="285750" indent="-285750">
                        <a:buFont typeface="Arial" panose="020B0604020202020204" pitchFamily="34" charset="0"/>
                        <a:buChar char="•"/>
                      </a:pPr>
                      <a:r>
                        <a:rPr lang="en-US" dirty="0"/>
                        <a:t> CREDITCARD</a:t>
                      </a:r>
                      <a:endParaRPr lang="en-IN" dirty="0"/>
                    </a:p>
                  </a:txBody>
                  <a:tcPr/>
                </a:tc>
                <a:extLst>
                  <a:ext uri="{0D108BD9-81ED-4DB2-BD59-A6C34878D82A}">
                    <a16:rowId xmlns:a16="http://schemas.microsoft.com/office/drawing/2014/main" val="3144005241"/>
                  </a:ext>
                </a:extLst>
              </a:tr>
            </a:tbl>
          </a:graphicData>
        </a:graphic>
      </p:graphicFrame>
    </p:spTree>
    <p:extLst>
      <p:ext uri="{BB962C8B-B14F-4D97-AF65-F5344CB8AC3E}">
        <p14:creationId xmlns:p14="http://schemas.microsoft.com/office/powerpoint/2010/main" val="242026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080ED0BD-EA20-E864-EF08-6541AFB59917}"/>
              </a:ext>
            </a:extLst>
          </p:cNvPr>
          <p:cNvSpPr txBox="1"/>
          <p:nvPr/>
        </p:nvSpPr>
        <p:spPr>
          <a:xfrm>
            <a:off x="426874" y="373954"/>
            <a:ext cx="6707545" cy="584775"/>
          </a:xfrm>
          <a:prstGeom prst="rect">
            <a:avLst/>
          </a:prstGeom>
          <a:noFill/>
        </p:spPr>
        <p:txBody>
          <a:bodyPr wrap="square" rtlCol="0">
            <a:spAutoFit/>
          </a:bodyPr>
          <a:lstStyle/>
          <a:p>
            <a:r>
              <a:rPr lang="en-US" sz="3200" dirty="0">
                <a:latin typeface="Rockwell" panose="02060603020205020403" pitchFamily="18" charset="0"/>
              </a:rPr>
              <a:t>EXPLORATORY DATA ANALYSIS</a:t>
            </a:r>
            <a:endParaRPr lang="en-IN" sz="3200" dirty="0">
              <a:latin typeface="Rockwell" panose="02060603020205020403" pitchFamily="18" charset="0"/>
            </a:endParaRPr>
          </a:p>
        </p:txBody>
      </p:sp>
      <p:sp>
        <p:nvSpPr>
          <p:cNvPr id="9" name="TextBox 8">
            <a:extLst>
              <a:ext uri="{FF2B5EF4-FFF2-40B4-BE49-F238E27FC236}">
                <a16:creationId xmlns:a16="http://schemas.microsoft.com/office/drawing/2014/main" id="{3C18ADDB-7C10-C388-0014-21BBA1AA6693}"/>
              </a:ext>
            </a:extLst>
          </p:cNvPr>
          <p:cNvSpPr txBox="1"/>
          <p:nvPr/>
        </p:nvSpPr>
        <p:spPr>
          <a:xfrm>
            <a:off x="192027" y="1437538"/>
            <a:ext cx="7305869" cy="4278094"/>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Exploratory Data Analysis (EDA) helped us understand the data structure, find patterns, identify trends, and gain valuable insights from the dataset.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From EDA we analyze, the distribution of each features, checking the correlation between the features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Using visuals helped us see the data clearly, understand customer behavior, and pinpoint factors that might cause customers to leave.</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The datasets is clean ,there is no </a:t>
            </a:r>
            <a:r>
              <a:rPr lang="en-US" sz="1600" b="1" dirty="0">
                <a:latin typeface="Rockwell" panose="02060603020205020403" pitchFamily="18" charset="0"/>
              </a:rPr>
              <a:t>NULL</a:t>
            </a:r>
            <a:r>
              <a:rPr lang="en-US" sz="1600" dirty="0">
                <a:latin typeface="Rockwell" panose="02060603020205020403" pitchFamily="18" charset="0"/>
              </a:rPr>
              <a:t> &amp; </a:t>
            </a:r>
            <a:r>
              <a:rPr lang="en-US" sz="1600" b="1" dirty="0">
                <a:latin typeface="Rockwell" panose="02060603020205020403" pitchFamily="18" charset="0"/>
              </a:rPr>
              <a:t>DUPLICATE</a:t>
            </a:r>
            <a:r>
              <a:rPr lang="en-US" sz="1600" dirty="0">
                <a:latin typeface="Rockwell" panose="02060603020205020403" pitchFamily="18" charset="0"/>
              </a:rPr>
              <a:t> VALUES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We looked at our data columns and realized that some, like "</a:t>
            </a:r>
            <a:r>
              <a:rPr lang="en-US" sz="1600" b="1" i="0" dirty="0">
                <a:effectLst/>
                <a:latin typeface="Rockwell" panose="02060603020205020403" pitchFamily="18" charset="0"/>
              </a:rPr>
              <a:t>ID</a:t>
            </a:r>
            <a:r>
              <a:rPr lang="en-US" sz="1600" b="0" i="0" dirty="0">
                <a:effectLst/>
                <a:latin typeface="Rockwell" panose="02060603020205020403" pitchFamily="18" charset="0"/>
              </a:rPr>
              <a:t>" and "</a:t>
            </a:r>
            <a:r>
              <a:rPr lang="en-US" sz="1600" b="1" i="0" dirty="0">
                <a:effectLst/>
                <a:latin typeface="Rockwell" panose="02060603020205020403" pitchFamily="18" charset="0"/>
              </a:rPr>
              <a:t>ZIP</a:t>
            </a:r>
            <a:r>
              <a:rPr lang="en-US" sz="1600" b="0" i="0" dirty="0">
                <a:effectLst/>
                <a:latin typeface="Rockwell" panose="02060603020205020403" pitchFamily="18" charset="0"/>
              </a:rPr>
              <a:t> CODE" didn't help much in making predictions. So, we decided to remove them before further processing.</a:t>
            </a:r>
          </a:p>
          <a:p>
            <a:endParaRPr lang="en-US" sz="1600" dirty="0">
              <a:latin typeface="Rockwell" panose="02060603020205020403" pitchFamily="18" charset="0"/>
            </a:endParaRPr>
          </a:p>
          <a:p>
            <a:pPr marL="285750" indent="-285750">
              <a:buFont typeface="Arial" panose="020B0604020202020204" pitchFamily="34" charset="0"/>
              <a:buChar char="•"/>
            </a:pPr>
            <a:r>
              <a:rPr lang="en-US" sz="1600" i="0" dirty="0">
                <a:effectLst/>
                <a:latin typeface="Rockwell" panose="02060603020205020403" pitchFamily="18" charset="0"/>
              </a:rPr>
              <a:t>We used </a:t>
            </a:r>
            <a:r>
              <a:rPr lang="en-US" sz="1600" b="1" i="0" dirty="0">
                <a:effectLst/>
                <a:latin typeface="Rockwell" panose="02060603020205020403" pitchFamily="18" charset="0"/>
              </a:rPr>
              <a:t>Standard</a:t>
            </a:r>
            <a:r>
              <a:rPr lang="en-US" sz="1600" i="0" dirty="0">
                <a:effectLst/>
                <a:latin typeface="Rockwell" panose="02060603020205020403" pitchFamily="18" charset="0"/>
              </a:rPr>
              <a:t> </a:t>
            </a:r>
            <a:r>
              <a:rPr lang="en-US" sz="1600" b="1" i="0" dirty="0">
                <a:effectLst/>
                <a:latin typeface="Rockwell" panose="02060603020205020403" pitchFamily="18" charset="0"/>
              </a:rPr>
              <a:t>Scaler</a:t>
            </a:r>
            <a:r>
              <a:rPr lang="en-US" sz="1600" i="0" dirty="0">
                <a:effectLst/>
                <a:latin typeface="Rockwell" panose="02060603020205020403" pitchFamily="18" charset="0"/>
              </a:rPr>
              <a:t> in preprocessing to keep the scales consistent for numerical features.</a:t>
            </a:r>
            <a:endParaRPr lang="en-IN" sz="1600" dirty="0">
              <a:latin typeface="Rockwell" panose="02060603020205020403" pitchFamily="18" charset="0"/>
            </a:endParaRPr>
          </a:p>
        </p:txBody>
      </p:sp>
      <p:pic>
        <p:nvPicPr>
          <p:cNvPr id="12" name="Picture 11">
            <a:extLst>
              <a:ext uri="{FF2B5EF4-FFF2-40B4-BE49-F238E27FC236}">
                <a16:creationId xmlns:a16="http://schemas.microsoft.com/office/drawing/2014/main" id="{B142319C-ECF5-71E4-715D-AC6930A78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9922" y="2316875"/>
            <a:ext cx="4118024" cy="2224250"/>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423440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66675"/>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335903" y="301050"/>
            <a:ext cx="8073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solidFill>
                  <a:prstClr val="black"/>
                </a:solidFill>
                <a:latin typeface="Rockwell" panose="02060603020205020403" pitchFamily="18" charset="0"/>
              </a:rPr>
              <a:t>DISTRIBUTION OF PERSONAL LOAN </a:t>
            </a:r>
            <a:endParaRPr kumimoji="0" lang="en-IN" sz="3200" i="0" u="none" strike="noStrike" kern="1200" cap="none" spc="0" normalizeH="0" baseline="0" noProof="0" dirty="0">
              <a:ln>
                <a:noFill/>
              </a:ln>
              <a:solidFill>
                <a:prstClr val="black"/>
              </a:solidFill>
              <a:effectLst/>
              <a:uLnTx/>
              <a:uFillTx/>
              <a:latin typeface="Rockwell" panose="02060603020205020403" pitchFamily="18" charset="0"/>
            </a:endParaRPr>
          </a:p>
        </p:txBody>
      </p:sp>
      <p:graphicFrame>
        <p:nvGraphicFramePr>
          <p:cNvPr id="17" name="Chart 16">
            <a:extLst>
              <a:ext uri="{FF2B5EF4-FFF2-40B4-BE49-F238E27FC236}">
                <a16:creationId xmlns:a16="http://schemas.microsoft.com/office/drawing/2014/main" id="{4BE5C52F-E9E9-A7BC-0864-44F15CBAC8B9}"/>
              </a:ext>
            </a:extLst>
          </p:cNvPr>
          <p:cNvGraphicFramePr/>
          <p:nvPr>
            <p:extLst>
              <p:ext uri="{D42A27DB-BD31-4B8C-83A1-F6EECF244321}">
                <p14:modId xmlns:p14="http://schemas.microsoft.com/office/powerpoint/2010/main" val="3340640544"/>
              </p:ext>
            </p:extLst>
          </p:nvPr>
        </p:nvGraphicFramePr>
        <p:xfrm>
          <a:off x="0" y="1383059"/>
          <a:ext cx="6746031" cy="4589116"/>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21DCDED3-E799-D320-DEEB-239B7861F150}"/>
              </a:ext>
            </a:extLst>
          </p:cNvPr>
          <p:cNvSpPr txBox="1"/>
          <p:nvPr/>
        </p:nvSpPr>
        <p:spPr>
          <a:xfrm>
            <a:off x="5053302" y="3228172"/>
            <a:ext cx="616442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From above pie chart we can see that our target variable distribution is </a:t>
            </a:r>
            <a:r>
              <a:rPr lang="en-US" sz="1600" b="1" dirty="0">
                <a:latin typeface="Rockwell" panose="02060603020205020403" pitchFamily="18" charset="0"/>
              </a:rPr>
              <a:t>highly imbalanced.</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 Majority of the customers Not taken the personal loan</a:t>
            </a:r>
            <a:r>
              <a:rPr lang="en-US" sz="1600" b="1" dirty="0">
                <a:latin typeface="Rockwell" panose="02060603020205020403" pitchFamily="18" charset="0"/>
              </a:rPr>
              <a:t>(90.40%)</a:t>
            </a:r>
          </a:p>
          <a:p>
            <a:pPr marL="285750" indent="-285750">
              <a:buFont typeface="Arial" panose="020B0604020202020204" pitchFamily="34" charset="0"/>
              <a:buChar char="•"/>
            </a:pPr>
            <a:endParaRPr lang="en-US" sz="1600" b="1"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 Only </a:t>
            </a:r>
            <a:r>
              <a:rPr lang="en-US" sz="1600" b="1" dirty="0">
                <a:latin typeface="Rockwell" panose="02060603020205020403" pitchFamily="18" charset="0"/>
              </a:rPr>
              <a:t>(9.60%) </a:t>
            </a:r>
            <a:r>
              <a:rPr lang="en-US" sz="1600" dirty="0">
                <a:latin typeface="Rockwell" panose="02060603020205020403" pitchFamily="18" charset="0"/>
              </a:rPr>
              <a:t>customers has taken the loan.</a:t>
            </a:r>
            <a:endParaRPr lang="en-IN" sz="1600" dirty="0">
              <a:latin typeface="Rockwell" panose="02060603020205020403" pitchFamily="18" charset="0"/>
            </a:endParaRPr>
          </a:p>
        </p:txBody>
      </p:sp>
    </p:spTree>
    <p:extLst>
      <p:ext uri="{BB962C8B-B14F-4D97-AF65-F5344CB8AC3E}">
        <p14:creationId xmlns:p14="http://schemas.microsoft.com/office/powerpoint/2010/main" val="2540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52291" y="0"/>
            <a:ext cx="12192000"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209549" y="321024"/>
            <a:ext cx="6262007" cy="584775"/>
          </a:xfrm>
          <a:prstGeom prst="rect">
            <a:avLst/>
          </a:prstGeom>
          <a:noFill/>
        </p:spPr>
        <p:txBody>
          <a:bodyPr wrap="square" rtlCol="0">
            <a:spAutoFit/>
          </a:bodyPr>
          <a:lstStyle/>
          <a:p>
            <a:r>
              <a:rPr lang="en-US" sz="3200" dirty="0">
                <a:latin typeface="Rockwell" panose="02060603020205020403" pitchFamily="18" charset="0"/>
              </a:rPr>
              <a:t>EXPLORATORY DATA ANALYSIS</a:t>
            </a:r>
            <a:endParaRPr lang="en-IN" sz="3200" dirty="0">
              <a:latin typeface="Rockwell" panose="02060603020205020403" pitchFamily="18" charset="0"/>
            </a:endParaRPr>
          </a:p>
        </p:txBody>
      </p:sp>
      <p:graphicFrame>
        <p:nvGraphicFramePr>
          <p:cNvPr id="14" name="Chart 13">
            <a:extLst>
              <a:ext uri="{FF2B5EF4-FFF2-40B4-BE49-F238E27FC236}">
                <a16:creationId xmlns:a16="http://schemas.microsoft.com/office/drawing/2014/main" id="{4169E357-D13E-A73E-C1C3-48C74577661E}"/>
              </a:ext>
            </a:extLst>
          </p:cNvPr>
          <p:cNvGraphicFramePr/>
          <p:nvPr>
            <p:extLst>
              <p:ext uri="{D42A27DB-BD31-4B8C-83A1-F6EECF244321}">
                <p14:modId xmlns:p14="http://schemas.microsoft.com/office/powerpoint/2010/main" val="2108004055"/>
              </p:ext>
            </p:extLst>
          </p:nvPr>
        </p:nvGraphicFramePr>
        <p:xfrm>
          <a:off x="4791074" y="1063949"/>
          <a:ext cx="4695824" cy="366940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FA15C879-1F5F-EDB0-0782-239C9B7F97ED}"/>
              </a:ext>
            </a:extLst>
          </p:cNvPr>
          <p:cNvGraphicFramePr/>
          <p:nvPr>
            <p:extLst>
              <p:ext uri="{D42A27DB-BD31-4B8C-83A1-F6EECF244321}">
                <p14:modId xmlns:p14="http://schemas.microsoft.com/office/powerpoint/2010/main" val="2171482924"/>
              </p:ext>
            </p:extLst>
          </p:nvPr>
        </p:nvGraphicFramePr>
        <p:xfrm>
          <a:off x="104776" y="1139358"/>
          <a:ext cx="4362450" cy="3669405"/>
        </p:xfrm>
        <a:graphic>
          <a:graphicData uri="http://schemas.openxmlformats.org/drawingml/2006/chart">
            <c:chart xmlns:c="http://schemas.openxmlformats.org/drawingml/2006/chart" xmlns:r="http://schemas.openxmlformats.org/officeDocument/2006/relationships" r:id="rId5"/>
          </a:graphicData>
        </a:graphic>
      </p:graphicFrame>
      <p:sp>
        <p:nvSpPr>
          <p:cNvPr id="23" name="TextBox 22">
            <a:extLst>
              <a:ext uri="{FF2B5EF4-FFF2-40B4-BE49-F238E27FC236}">
                <a16:creationId xmlns:a16="http://schemas.microsoft.com/office/drawing/2014/main" id="{914107EB-ABF9-2273-F3A7-1F0F2E2D1044}"/>
              </a:ext>
            </a:extLst>
          </p:cNvPr>
          <p:cNvSpPr txBox="1"/>
          <p:nvPr/>
        </p:nvSpPr>
        <p:spPr>
          <a:xfrm>
            <a:off x="209549" y="5029200"/>
            <a:ext cx="458152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 Customers that belong to education category </a:t>
            </a:r>
            <a:r>
              <a:rPr lang="en-US" sz="1600" b="1" dirty="0">
                <a:latin typeface="Rockwell" panose="02060603020205020403" pitchFamily="18" charset="0"/>
              </a:rPr>
              <a:t>Graduation</a:t>
            </a:r>
            <a:r>
              <a:rPr lang="en-US" sz="1600" dirty="0">
                <a:latin typeface="Rockwell" panose="02060603020205020403" pitchFamily="18" charset="0"/>
              </a:rPr>
              <a:t> and </a:t>
            </a:r>
            <a:r>
              <a:rPr lang="en-US" sz="1600" b="1" dirty="0">
                <a:latin typeface="Rockwell" panose="02060603020205020403" pitchFamily="18" charset="0"/>
              </a:rPr>
              <a:t>Professional</a:t>
            </a:r>
            <a:r>
              <a:rPr lang="en-US" sz="1600" dirty="0">
                <a:latin typeface="Rockwell" panose="02060603020205020403" pitchFamily="18" charset="0"/>
              </a:rPr>
              <a:t> have taken more Personal Loan then the </a:t>
            </a:r>
            <a:r>
              <a:rPr lang="en-US" sz="1600" b="1" dirty="0">
                <a:latin typeface="Rockwell" panose="02060603020205020403" pitchFamily="18" charset="0"/>
              </a:rPr>
              <a:t>Undergraduate</a:t>
            </a:r>
            <a:r>
              <a:rPr lang="en-US" sz="1600" dirty="0">
                <a:latin typeface="Rockwell" panose="02060603020205020403" pitchFamily="18" charset="0"/>
              </a:rPr>
              <a:t> class.</a:t>
            </a:r>
          </a:p>
        </p:txBody>
      </p:sp>
      <p:sp>
        <p:nvSpPr>
          <p:cNvPr id="24" name="TextBox 23">
            <a:extLst>
              <a:ext uri="{FF2B5EF4-FFF2-40B4-BE49-F238E27FC236}">
                <a16:creationId xmlns:a16="http://schemas.microsoft.com/office/drawing/2014/main" id="{30E591E1-993F-6D3E-A4A8-18575481B4E5}"/>
              </a:ext>
            </a:extLst>
          </p:cNvPr>
          <p:cNvSpPr txBox="1"/>
          <p:nvPr/>
        </p:nvSpPr>
        <p:spPr>
          <a:xfrm>
            <a:off x="5248275" y="5200471"/>
            <a:ext cx="391477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 Family size of </a:t>
            </a:r>
            <a:r>
              <a:rPr lang="en-US" sz="1600" b="1" dirty="0">
                <a:latin typeface="Rockwell" panose="02060603020205020403" pitchFamily="18" charset="0"/>
              </a:rPr>
              <a:t>3</a:t>
            </a:r>
            <a:r>
              <a:rPr lang="en-US" sz="1600" dirty="0">
                <a:latin typeface="Rockwell" panose="02060603020205020403" pitchFamily="18" charset="0"/>
              </a:rPr>
              <a:t> and </a:t>
            </a:r>
            <a:r>
              <a:rPr lang="en-US" sz="1600" b="1" dirty="0">
                <a:latin typeface="Rockwell" panose="02060603020205020403" pitchFamily="18" charset="0"/>
              </a:rPr>
              <a:t>4</a:t>
            </a:r>
            <a:r>
              <a:rPr lang="en-US" sz="1600" dirty="0">
                <a:latin typeface="Rockwell" panose="02060603020205020403" pitchFamily="18" charset="0"/>
              </a:rPr>
              <a:t> members are tending to take </a:t>
            </a:r>
            <a:r>
              <a:rPr lang="en-US" sz="1600" b="1" dirty="0">
                <a:latin typeface="Rockwell" panose="02060603020205020403" pitchFamily="18" charset="0"/>
              </a:rPr>
              <a:t>Personal</a:t>
            </a:r>
            <a:r>
              <a:rPr lang="en-US" sz="1600" dirty="0">
                <a:latin typeface="Rockwell" panose="02060603020205020403" pitchFamily="18" charset="0"/>
              </a:rPr>
              <a:t> </a:t>
            </a:r>
            <a:r>
              <a:rPr lang="en-US" sz="1600" b="1" dirty="0">
                <a:latin typeface="Rockwell" panose="02060603020205020403" pitchFamily="18" charset="0"/>
              </a:rPr>
              <a:t>Loan</a:t>
            </a:r>
            <a:r>
              <a:rPr lang="en-US" sz="1600" dirty="0">
                <a:latin typeface="Rockwell" panose="02060603020205020403" pitchFamily="18" charset="0"/>
              </a:rPr>
              <a:t>.</a:t>
            </a:r>
            <a:endParaRPr lang="en-IN" sz="1600" dirty="0">
              <a:latin typeface="Rockwell" panose="02060603020205020403" pitchFamily="18" charset="0"/>
            </a:endParaRPr>
          </a:p>
        </p:txBody>
      </p:sp>
    </p:spTree>
    <p:extLst>
      <p:ext uri="{BB962C8B-B14F-4D97-AF65-F5344CB8AC3E}">
        <p14:creationId xmlns:p14="http://schemas.microsoft.com/office/powerpoint/2010/main" val="81703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800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graphicFrame>
        <p:nvGraphicFramePr>
          <p:cNvPr id="7" name="Chart 6">
            <a:extLst>
              <a:ext uri="{FF2B5EF4-FFF2-40B4-BE49-F238E27FC236}">
                <a16:creationId xmlns:a16="http://schemas.microsoft.com/office/drawing/2014/main" id="{1AB6F883-A00C-1B07-AF16-92E916719F9E}"/>
              </a:ext>
            </a:extLst>
          </p:cNvPr>
          <p:cNvGraphicFramePr/>
          <p:nvPr>
            <p:extLst>
              <p:ext uri="{D42A27DB-BD31-4B8C-83A1-F6EECF244321}">
                <p14:modId xmlns:p14="http://schemas.microsoft.com/office/powerpoint/2010/main" val="1862197348"/>
              </p:ext>
            </p:extLst>
          </p:nvPr>
        </p:nvGraphicFramePr>
        <p:xfrm>
          <a:off x="93307" y="721359"/>
          <a:ext cx="4316766" cy="40739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792B81AF-A261-023D-2295-FB44482621A1}"/>
              </a:ext>
            </a:extLst>
          </p:cNvPr>
          <p:cNvGraphicFramePr/>
          <p:nvPr>
            <p:extLst>
              <p:ext uri="{D42A27DB-BD31-4B8C-83A1-F6EECF244321}">
                <p14:modId xmlns:p14="http://schemas.microsoft.com/office/powerpoint/2010/main" val="2968264652"/>
              </p:ext>
            </p:extLst>
          </p:nvPr>
        </p:nvGraphicFramePr>
        <p:xfrm>
          <a:off x="4663440" y="721360"/>
          <a:ext cx="4714240" cy="4073945"/>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FD82BDD6-D2B5-9FDF-B541-FD1919AF3F75}"/>
              </a:ext>
            </a:extLst>
          </p:cNvPr>
          <p:cNvSpPr txBox="1"/>
          <p:nvPr/>
        </p:nvSpPr>
        <p:spPr>
          <a:xfrm>
            <a:off x="331025" y="4916498"/>
            <a:ext cx="4514848" cy="1077218"/>
          </a:xfrm>
          <a:prstGeom prst="rect">
            <a:avLst/>
          </a:prstGeom>
          <a:noFill/>
        </p:spPr>
        <p:txBody>
          <a:bodyPr wrap="square" rtlCol="0">
            <a:spAutoFit/>
          </a:bodyPr>
          <a:lstStyle/>
          <a:p>
            <a:pPr marL="285750" indent="-285750">
              <a:buFont typeface="Arial" panose="020B0604020202020204" pitchFamily="34" charset="0"/>
              <a:buChar char="•"/>
            </a:pPr>
            <a:r>
              <a:rPr lang="en-IN" sz="1600" b="0" i="0" dirty="0">
                <a:effectLst/>
                <a:latin typeface="Rockwell" panose="02060603020205020403" pitchFamily="18" charset="0"/>
              </a:rPr>
              <a:t>T</a:t>
            </a:r>
            <a:r>
              <a:rPr lang="en-US" sz="1600" b="0" i="0" dirty="0">
                <a:effectLst/>
                <a:latin typeface="Rockwell" panose="02060603020205020403" pitchFamily="18" charset="0"/>
              </a:rPr>
              <a:t>he customers who do not have a </a:t>
            </a:r>
            <a:r>
              <a:rPr lang="en-US" sz="1600" b="1" i="0" dirty="0">
                <a:effectLst/>
                <a:latin typeface="Rockwell" panose="02060603020205020403" pitchFamily="18" charset="0"/>
              </a:rPr>
              <a:t>securities</a:t>
            </a:r>
            <a:r>
              <a:rPr lang="en-US" sz="1600" b="0" i="0" dirty="0">
                <a:effectLst/>
                <a:latin typeface="Rockwell" panose="02060603020205020403" pitchFamily="18" charset="0"/>
              </a:rPr>
              <a:t> </a:t>
            </a:r>
            <a:r>
              <a:rPr lang="en-US" sz="1600" b="1" dirty="0">
                <a:effectLst/>
                <a:latin typeface="Rockwell" panose="02060603020205020403" pitchFamily="18" charset="0"/>
              </a:rPr>
              <a:t>A</a:t>
            </a:r>
            <a:r>
              <a:rPr lang="en-US" sz="1600" b="1" i="0" dirty="0">
                <a:effectLst/>
                <a:latin typeface="Rockwell" panose="02060603020205020403" pitchFamily="18" charset="0"/>
              </a:rPr>
              <a:t>/C</a:t>
            </a:r>
            <a:r>
              <a:rPr lang="en-US" sz="1600" b="0" i="0" dirty="0">
                <a:effectLst/>
                <a:latin typeface="Rockwell" panose="02060603020205020403" pitchFamily="18" charset="0"/>
              </a:rPr>
              <a:t> have taken </a:t>
            </a:r>
            <a:r>
              <a:rPr lang="en-US" sz="1600" b="1" i="0" dirty="0">
                <a:effectLst/>
                <a:latin typeface="Rockwell" panose="02060603020205020403" pitchFamily="18" charset="0"/>
              </a:rPr>
              <a:t>more</a:t>
            </a:r>
            <a:r>
              <a:rPr lang="en-US" sz="1600" b="0" i="0" dirty="0">
                <a:effectLst/>
                <a:latin typeface="Rockwell" panose="02060603020205020403" pitchFamily="18" charset="0"/>
              </a:rPr>
              <a:t> </a:t>
            </a:r>
            <a:r>
              <a:rPr lang="en-US" sz="1600" b="1" i="0" dirty="0">
                <a:effectLst/>
                <a:latin typeface="Rockwell" panose="02060603020205020403" pitchFamily="18" charset="0"/>
              </a:rPr>
              <a:t>loans</a:t>
            </a:r>
            <a:r>
              <a:rPr lang="en-US" sz="1600" b="0" i="0" dirty="0">
                <a:effectLst/>
                <a:latin typeface="Rockwell" panose="02060603020205020403" pitchFamily="18" charset="0"/>
              </a:rPr>
              <a:t> compared to those who </a:t>
            </a:r>
            <a:r>
              <a:rPr lang="en-US" sz="1600" b="1" i="0" dirty="0">
                <a:effectLst/>
                <a:latin typeface="Rockwell" panose="02060603020205020403" pitchFamily="18" charset="0"/>
              </a:rPr>
              <a:t>have</a:t>
            </a:r>
            <a:r>
              <a:rPr lang="en-US" sz="1600" b="0" i="0" dirty="0">
                <a:effectLst/>
                <a:latin typeface="Rockwell" panose="02060603020205020403" pitchFamily="18" charset="0"/>
              </a:rPr>
              <a:t> a </a:t>
            </a:r>
            <a:r>
              <a:rPr lang="en-US" sz="1600" b="1" i="0" dirty="0">
                <a:effectLst/>
                <a:latin typeface="Rockwell" panose="02060603020205020403" pitchFamily="18" charset="0"/>
              </a:rPr>
              <a:t>securities</a:t>
            </a:r>
            <a:r>
              <a:rPr lang="en-US" sz="1600" b="0" i="0" dirty="0">
                <a:effectLst/>
                <a:latin typeface="Rockwell" panose="02060603020205020403" pitchFamily="18" charset="0"/>
              </a:rPr>
              <a:t> </a:t>
            </a:r>
            <a:r>
              <a:rPr lang="en-US" sz="1600" b="1" i="0" dirty="0">
                <a:effectLst/>
                <a:latin typeface="Rockwell" panose="02060603020205020403" pitchFamily="18" charset="0"/>
              </a:rPr>
              <a:t>A/C</a:t>
            </a:r>
            <a:r>
              <a:rPr lang="en-US" sz="1600" b="0" i="0" dirty="0">
                <a:effectLst/>
                <a:latin typeface="Rockwell" panose="02060603020205020403" pitchFamily="18" charset="0"/>
              </a:rPr>
              <a:t>.</a:t>
            </a:r>
            <a:endParaRPr lang="en-IN" sz="1600" dirty="0">
              <a:latin typeface="Rockwell" panose="02060603020205020403" pitchFamily="18" charset="0"/>
            </a:endParaRPr>
          </a:p>
        </p:txBody>
      </p:sp>
      <p:sp>
        <p:nvSpPr>
          <p:cNvPr id="2" name="TextBox 1">
            <a:extLst>
              <a:ext uri="{FF2B5EF4-FFF2-40B4-BE49-F238E27FC236}">
                <a16:creationId xmlns:a16="http://schemas.microsoft.com/office/drawing/2014/main" id="{1F4C67C8-6F00-730D-1224-34016A928501}"/>
              </a:ext>
            </a:extLst>
          </p:cNvPr>
          <p:cNvSpPr txBox="1"/>
          <p:nvPr/>
        </p:nvSpPr>
        <p:spPr>
          <a:xfrm>
            <a:off x="5176897" y="4936311"/>
            <a:ext cx="3946849"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Rockwell" panose="02060603020205020403" pitchFamily="18" charset="0"/>
              </a:rPr>
              <a:t> </a:t>
            </a:r>
            <a:r>
              <a:rPr lang="en-US" sz="1600" i="0" dirty="0">
                <a:effectLst/>
                <a:latin typeface="Rockwell" panose="02060603020205020403" pitchFamily="18" charset="0"/>
              </a:rPr>
              <a:t>We can see that customers who have a </a:t>
            </a:r>
            <a:r>
              <a:rPr lang="en-US" sz="1600" b="1" i="0" dirty="0">
                <a:effectLst/>
                <a:latin typeface="Rockwell" panose="02060603020205020403" pitchFamily="18" charset="0"/>
              </a:rPr>
              <a:t>Certificate</a:t>
            </a:r>
            <a:r>
              <a:rPr lang="en-US" sz="1600" i="0" dirty="0">
                <a:effectLst/>
                <a:latin typeface="Rockwell" panose="02060603020205020403" pitchFamily="18" charset="0"/>
              </a:rPr>
              <a:t> </a:t>
            </a:r>
            <a:r>
              <a:rPr lang="en-US" sz="1600" b="1" i="0" dirty="0">
                <a:effectLst/>
                <a:latin typeface="Rockwell" panose="02060603020205020403" pitchFamily="18" charset="0"/>
              </a:rPr>
              <a:t>of</a:t>
            </a:r>
            <a:r>
              <a:rPr lang="en-US" sz="1600" i="0" dirty="0">
                <a:effectLst/>
                <a:latin typeface="Rockwell" panose="02060603020205020403" pitchFamily="18" charset="0"/>
              </a:rPr>
              <a:t> </a:t>
            </a:r>
            <a:r>
              <a:rPr lang="en-US" sz="1600" b="1" i="0" dirty="0">
                <a:effectLst/>
                <a:latin typeface="Rockwell" panose="02060603020205020403" pitchFamily="18" charset="0"/>
              </a:rPr>
              <a:t>Deposit</a:t>
            </a:r>
            <a:r>
              <a:rPr lang="en-US" sz="1600" i="0" dirty="0">
                <a:effectLst/>
                <a:latin typeface="Rockwell" panose="02060603020205020403" pitchFamily="18" charset="0"/>
              </a:rPr>
              <a:t> (</a:t>
            </a:r>
            <a:r>
              <a:rPr lang="en-US" sz="1600" b="1" i="0" dirty="0" err="1">
                <a:effectLst/>
                <a:latin typeface="Rockwell" panose="02060603020205020403" pitchFamily="18" charset="0"/>
              </a:rPr>
              <a:t>CDAccount</a:t>
            </a:r>
            <a:r>
              <a:rPr lang="en-US" sz="1600" i="0" dirty="0">
                <a:effectLst/>
                <a:latin typeface="Rockwell" panose="02060603020205020403" pitchFamily="18" charset="0"/>
              </a:rPr>
              <a:t>) have mostly taken a </a:t>
            </a:r>
            <a:r>
              <a:rPr lang="en-US" sz="1600" b="1" i="0" dirty="0">
                <a:effectLst/>
                <a:latin typeface="Rockwell" panose="02060603020205020403" pitchFamily="18" charset="0"/>
              </a:rPr>
              <a:t>Personal</a:t>
            </a:r>
            <a:r>
              <a:rPr lang="en-US" sz="1600" i="0" dirty="0">
                <a:effectLst/>
                <a:latin typeface="Rockwell" panose="02060603020205020403" pitchFamily="18" charset="0"/>
              </a:rPr>
              <a:t> </a:t>
            </a:r>
            <a:r>
              <a:rPr lang="en-US" sz="1600" b="1" i="0" dirty="0">
                <a:effectLst/>
                <a:latin typeface="Rockwell" panose="02060603020205020403" pitchFamily="18" charset="0"/>
              </a:rPr>
              <a:t>Loan</a:t>
            </a:r>
            <a:r>
              <a:rPr lang="en-US" sz="1600" i="0" dirty="0">
                <a:effectLst/>
                <a:latin typeface="Rockwell" panose="02060603020205020403" pitchFamily="18" charset="0"/>
              </a:rPr>
              <a:t>.</a:t>
            </a:r>
            <a:endParaRPr lang="en-IN" sz="1600" dirty="0">
              <a:latin typeface="Rockwell" panose="02060603020205020403" pitchFamily="18" charset="0"/>
            </a:endParaRPr>
          </a:p>
        </p:txBody>
      </p:sp>
    </p:spTree>
    <p:extLst>
      <p:ext uri="{BB962C8B-B14F-4D97-AF65-F5344CB8AC3E}">
        <p14:creationId xmlns:p14="http://schemas.microsoft.com/office/powerpoint/2010/main" val="175416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graphicFrame>
        <p:nvGraphicFramePr>
          <p:cNvPr id="6" name="Chart 5">
            <a:extLst>
              <a:ext uri="{FF2B5EF4-FFF2-40B4-BE49-F238E27FC236}">
                <a16:creationId xmlns:a16="http://schemas.microsoft.com/office/drawing/2014/main" id="{C54C16EC-1444-542C-A599-801792070AAE}"/>
              </a:ext>
            </a:extLst>
          </p:cNvPr>
          <p:cNvGraphicFramePr/>
          <p:nvPr>
            <p:extLst>
              <p:ext uri="{D42A27DB-BD31-4B8C-83A1-F6EECF244321}">
                <p14:modId xmlns:p14="http://schemas.microsoft.com/office/powerpoint/2010/main" val="3458174608"/>
              </p:ext>
            </p:extLst>
          </p:nvPr>
        </p:nvGraphicFramePr>
        <p:xfrm>
          <a:off x="85726" y="838199"/>
          <a:ext cx="4286250" cy="381000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9D684E9E-8C61-2194-2475-15ED1CCEEC0A}"/>
              </a:ext>
            </a:extLst>
          </p:cNvPr>
          <p:cNvGraphicFramePr/>
          <p:nvPr>
            <p:extLst>
              <p:ext uri="{D42A27DB-BD31-4B8C-83A1-F6EECF244321}">
                <p14:modId xmlns:p14="http://schemas.microsoft.com/office/powerpoint/2010/main" val="4156103544"/>
              </p:ext>
            </p:extLst>
          </p:nvPr>
        </p:nvGraphicFramePr>
        <p:xfrm>
          <a:off x="4371976" y="838199"/>
          <a:ext cx="3924299" cy="3629026"/>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18AC36D7-97B6-5AD8-A3C1-D40A984AE0FF}"/>
              </a:ext>
            </a:extLst>
          </p:cNvPr>
          <p:cNvSpPr txBox="1"/>
          <p:nvPr/>
        </p:nvSpPr>
        <p:spPr>
          <a:xfrm>
            <a:off x="85726" y="4923307"/>
            <a:ext cx="4286250" cy="1323439"/>
          </a:xfrm>
          <a:prstGeom prst="rect">
            <a:avLst/>
          </a:prstGeom>
          <a:noFill/>
        </p:spPr>
        <p:txBody>
          <a:bodyPr wrap="square" rtlCol="0">
            <a:spAutoFit/>
          </a:bodyPr>
          <a:lstStyle/>
          <a:p>
            <a:pPr marL="285750" indent="-285750">
              <a:buFont typeface="Arial" panose="020B0604020202020204" pitchFamily="34" charset="0"/>
              <a:buChar char="•"/>
            </a:pPr>
            <a:r>
              <a:rPr lang="en-US" sz="1600" i="0" dirty="0">
                <a:effectLst/>
                <a:latin typeface="Rockwell" panose="02060603020205020403" pitchFamily="18" charset="0"/>
              </a:rPr>
              <a:t>Customers who use </a:t>
            </a:r>
            <a:r>
              <a:rPr lang="en-US" sz="1600" b="1" dirty="0">
                <a:latin typeface="Rockwell" panose="02060603020205020403" pitchFamily="18" charset="0"/>
              </a:rPr>
              <a:t>online</a:t>
            </a:r>
            <a:r>
              <a:rPr lang="en-US" sz="1600" dirty="0">
                <a:latin typeface="Rockwell" panose="02060603020205020403" pitchFamily="18" charset="0"/>
              </a:rPr>
              <a:t> </a:t>
            </a:r>
            <a:r>
              <a:rPr lang="en-US" sz="1600" b="1" i="0" dirty="0">
                <a:effectLst/>
                <a:latin typeface="Rockwell" panose="02060603020205020403" pitchFamily="18" charset="0"/>
              </a:rPr>
              <a:t>Bank</a:t>
            </a:r>
            <a:r>
              <a:rPr lang="en-US" sz="1600" i="0" dirty="0">
                <a:effectLst/>
                <a:latin typeface="Rockwell" panose="02060603020205020403" pitchFamily="18" charset="0"/>
              </a:rPr>
              <a:t> </a:t>
            </a:r>
            <a:r>
              <a:rPr lang="en-US" sz="1600" b="1" i="0" dirty="0">
                <a:effectLst/>
                <a:latin typeface="Rockwell" panose="02060603020205020403" pitchFamily="18" charset="0"/>
              </a:rPr>
              <a:t>services</a:t>
            </a:r>
            <a:r>
              <a:rPr lang="en-US" sz="1600" i="0" dirty="0">
                <a:effectLst/>
                <a:latin typeface="Rockwell" panose="02060603020205020403" pitchFamily="18" charset="0"/>
              </a:rPr>
              <a:t> are </a:t>
            </a:r>
            <a:r>
              <a:rPr lang="en-US" sz="1600" b="1" i="0" dirty="0">
                <a:effectLst/>
                <a:latin typeface="Rockwell" panose="02060603020205020403" pitchFamily="18" charset="0"/>
              </a:rPr>
              <a:t>more</a:t>
            </a:r>
            <a:r>
              <a:rPr lang="en-US" sz="1600" i="0" dirty="0">
                <a:effectLst/>
                <a:latin typeface="Rockwell" panose="02060603020205020403" pitchFamily="18" charset="0"/>
              </a:rPr>
              <a:t> </a:t>
            </a:r>
            <a:r>
              <a:rPr lang="en-US" sz="1600" b="1" i="0" dirty="0">
                <a:effectLst/>
                <a:latin typeface="Rockwell" panose="02060603020205020403" pitchFamily="18" charset="0"/>
              </a:rPr>
              <a:t>likely</a:t>
            </a:r>
            <a:r>
              <a:rPr lang="en-US" sz="1600" i="0" dirty="0">
                <a:effectLst/>
                <a:latin typeface="Rockwell" panose="02060603020205020403" pitchFamily="18" charset="0"/>
              </a:rPr>
              <a:t> to have a </a:t>
            </a:r>
            <a:r>
              <a:rPr lang="en-US" sz="1600" b="1" i="0" dirty="0">
                <a:effectLst/>
                <a:latin typeface="Rockwell" panose="02060603020205020403" pitchFamily="18" charset="0"/>
              </a:rPr>
              <a:t>higher</a:t>
            </a:r>
            <a:r>
              <a:rPr lang="en-US" sz="1600" i="0" dirty="0">
                <a:effectLst/>
                <a:latin typeface="Rockwell" panose="02060603020205020403" pitchFamily="18" charset="0"/>
              </a:rPr>
              <a:t> number of </a:t>
            </a:r>
            <a:r>
              <a:rPr lang="en-US" sz="1600" b="1" i="0" dirty="0">
                <a:effectLst/>
                <a:latin typeface="Rockwell" panose="02060603020205020403" pitchFamily="18" charset="0"/>
              </a:rPr>
              <a:t>personal</a:t>
            </a:r>
            <a:r>
              <a:rPr lang="en-US" sz="1600" i="0" dirty="0">
                <a:effectLst/>
                <a:latin typeface="Rockwell" panose="02060603020205020403" pitchFamily="18" charset="0"/>
              </a:rPr>
              <a:t> </a:t>
            </a:r>
            <a:r>
              <a:rPr lang="en-US" sz="1600" b="1" i="0" dirty="0">
                <a:effectLst/>
                <a:latin typeface="Rockwell" panose="02060603020205020403" pitchFamily="18" charset="0"/>
              </a:rPr>
              <a:t>loans</a:t>
            </a:r>
            <a:r>
              <a:rPr lang="en-US" sz="1600" i="0" dirty="0">
                <a:effectLst/>
                <a:latin typeface="Rockwell" panose="02060603020205020403" pitchFamily="18" charset="0"/>
              </a:rPr>
              <a:t> than those who </a:t>
            </a:r>
            <a:r>
              <a:rPr lang="en-US" sz="1600" b="1" dirty="0">
                <a:latin typeface="Rockwell" panose="02060603020205020403" pitchFamily="18" charset="0"/>
              </a:rPr>
              <a:t>do not using</a:t>
            </a:r>
            <a:r>
              <a:rPr lang="en-US" sz="1600" i="0" dirty="0">
                <a:effectLst/>
                <a:latin typeface="Rockwell" panose="02060603020205020403" pitchFamily="18" charset="0"/>
              </a:rPr>
              <a:t> </a:t>
            </a:r>
            <a:r>
              <a:rPr lang="en-US" sz="1600" b="1" i="0" dirty="0">
                <a:effectLst/>
                <a:latin typeface="Rockwell" panose="02060603020205020403" pitchFamily="18" charset="0"/>
              </a:rPr>
              <a:t>online banking</a:t>
            </a:r>
            <a:r>
              <a:rPr lang="en-US" sz="1600" i="0" dirty="0">
                <a:effectLst/>
                <a:latin typeface="Rockwell" panose="02060603020205020403" pitchFamily="18" charset="0"/>
              </a:rPr>
              <a:t> </a:t>
            </a:r>
            <a:r>
              <a:rPr lang="en-US" sz="1600" b="1" i="0" dirty="0">
                <a:effectLst/>
                <a:latin typeface="Rockwell" panose="02060603020205020403" pitchFamily="18" charset="0"/>
              </a:rPr>
              <a:t>services</a:t>
            </a:r>
            <a:r>
              <a:rPr lang="en-US" sz="1600" i="0" dirty="0">
                <a:effectLst/>
                <a:latin typeface="Rockwell" panose="02060603020205020403" pitchFamily="18" charset="0"/>
              </a:rPr>
              <a:t>.</a:t>
            </a:r>
            <a:endParaRPr lang="en-IN" sz="1600" dirty="0">
              <a:latin typeface="Rockwell" panose="02060603020205020403" pitchFamily="18" charset="0"/>
            </a:endParaRPr>
          </a:p>
        </p:txBody>
      </p:sp>
      <p:sp>
        <p:nvSpPr>
          <p:cNvPr id="11" name="TextBox 10">
            <a:extLst>
              <a:ext uri="{FF2B5EF4-FFF2-40B4-BE49-F238E27FC236}">
                <a16:creationId xmlns:a16="http://schemas.microsoft.com/office/drawing/2014/main" id="{F7C600CB-FDBC-A66F-389F-FACB450B64D3}"/>
              </a:ext>
            </a:extLst>
          </p:cNvPr>
          <p:cNvSpPr txBox="1"/>
          <p:nvPr/>
        </p:nvSpPr>
        <p:spPr>
          <a:xfrm>
            <a:off x="4842782" y="4986191"/>
            <a:ext cx="4105275" cy="1077218"/>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Most people who have a </a:t>
            </a:r>
            <a:r>
              <a:rPr lang="en-US" sz="1600" b="1" i="0" dirty="0">
                <a:effectLst/>
                <a:latin typeface="Rockwell" panose="02060603020205020403" pitchFamily="18" charset="0"/>
              </a:rPr>
              <a:t>credit</a:t>
            </a:r>
            <a:r>
              <a:rPr lang="en-US" sz="1600" b="0" i="0" dirty="0">
                <a:effectLst/>
                <a:latin typeface="Rockwell" panose="02060603020205020403" pitchFamily="18" charset="0"/>
              </a:rPr>
              <a:t> </a:t>
            </a:r>
            <a:r>
              <a:rPr lang="en-US" sz="1600" b="1" i="0" dirty="0">
                <a:effectLst/>
                <a:latin typeface="Rockwell" panose="02060603020205020403" pitchFamily="18" charset="0"/>
              </a:rPr>
              <a:t>card</a:t>
            </a:r>
            <a:r>
              <a:rPr lang="en-US" sz="1600" b="0" i="0" dirty="0">
                <a:effectLst/>
                <a:latin typeface="Rockwell" panose="02060603020205020403" pitchFamily="18" charset="0"/>
              </a:rPr>
              <a:t> </a:t>
            </a:r>
            <a:r>
              <a:rPr lang="en-US" sz="1600" b="1" i="0" dirty="0">
                <a:effectLst/>
                <a:latin typeface="Rockwell" panose="02060603020205020403" pitchFamily="18" charset="0"/>
              </a:rPr>
              <a:t>do</a:t>
            </a:r>
            <a:r>
              <a:rPr lang="en-US" sz="1600" b="0" i="0" dirty="0">
                <a:effectLst/>
                <a:latin typeface="Rockwell" panose="02060603020205020403" pitchFamily="18" charset="0"/>
              </a:rPr>
              <a:t> </a:t>
            </a:r>
            <a:r>
              <a:rPr lang="en-US" sz="1600" b="1" i="0" dirty="0">
                <a:effectLst/>
                <a:latin typeface="Rockwell" panose="02060603020205020403" pitchFamily="18" charset="0"/>
              </a:rPr>
              <a:t>not</a:t>
            </a:r>
            <a:r>
              <a:rPr lang="en-US" sz="1600" b="0" i="0" dirty="0">
                <a:effectLst/>
                <a:latin typeface="Rockwell" panose="02060603020205020403" pitchFamily="18" charset="0"/>
              </a:rPr>
              <a:t> </a:t>
            </a:r>
            <a:r>
              <a:rPr lang="en-US" sz="1600" b="1" i="0" dirty="0">
                <a:effectLst/>
                <a:latin typeface="Rockwell" panose="02060603020205020403" pitchFamily="18" charset="0"/>
              </a:rPr>
              <a:t>seem</a:t>
            </a:r>
            <a:r>
              <a:rPr lang="en-US" sz="1600" b="0" i="0" dirty="0">
                <a:effectLst/>
                <a:latin typeface="Rockwell" panose="02060603020205020403" pitchFamily="18" charset="0"/>
              </a:rPr>
              <a:t> to take out a </a:t>
            </a:r>
            <a:r>
              <a:rPr lang="en-US" sz="1600" b="1" i="0" dirty="0">
                <a:effectLst/>
                <a:latin typeface="Rockwell" panose="02060603020205020403" pitchFamily="18" charset="0"/>
              </a:rPr>
              <a:t>personal</a:t>
            </a:r>
            <a:r>
              <a:rPr lang="en-US" sz="1600" b="0" i="0" dirty="0">
                <a:effectLst/>
                <a:latin typeface="Rockwell" panose="02060603020205020403" pitchFamily="18" charset="0"/>
              </a:rPr>
              <a:t> </a:t>
            </a:r>
            <a:r>
              <a:rPr lang="en-US" sz="1600" b="1" i="0" dirty="0">
                <a:effectLst/>
                <a:latin typeface="Rockwell" panose="02060603020205020403" pitchFamily="18" charset="0"/>
              </a:rPr>
              <a:t>loan</a:t>
            </a:r>
            <a:r>
              <a:rPr lang="en-US" sz="1600" b="0" i="0" dirty="0">
                <a:effectLst/>
                <a:latin typeface="Rockwell" panose="02060603020205020403" pitchFamily="18" charset="0"/>
              </a:rPr>
              <a:t>.</a:t>
            </a:r>
            <a:endParaRPr lang="en-US" sz="1600" dirty="0">
              <a:latin typeface="Rockwell" panose="02060603020205020403" pitchFamily="18" charset="0"/>
            </a:endParaRPr>
          </a:p>
          <a:p>
            <a:pPr marL="285750" indent="-285750">
              <a:buFont typeface="Wingdings" panose="05000000000000000000" pitchFamily="2" charset="2"/>
              <a:buChar char="q"/>
            </a:pPr>
            <a:endParaRPr lang="en-IN" sz="1600" dirty="0">
              <a:latin typeface="Rockwell" panose="02060603020205020403" pitchFamily="18" charset="0"/>
            </a:endParaRPr>
          </a:p>
        </p:txBody>
      </p:sp>
    </p:spTree>
    <p:extLst>
      <p:ext uri="{BB962C8B-B14F-4D97-AF65-F5344CB8AC3E}">
        <p14:creationId xmlns:p14="http://schemas.microsoft.com/office/powerpoint/2010/main" val="2553139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Bank loan analysis (ppt)</Template>
  <TotalTime>196</TotalTime>
  <Words>1552</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Rockwell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Aftab Khan</dc:creator>
  <cp:lastModifiedBy>Tanmay Badgujar</cp:lastModifiedBy>
  <cp:revision>5</cp:revision>
  <dcterms:created xsi:type="dcterms:W3CDTF">2023-11-30T07:40:03Z</dcterms:created>
  <dcterms:modified xsi:type="dcterms:W3CDTF">2024-01-09T05:50:58Z</dcterms:modified>
</cp:coreProperties>
</file>