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98" r:id="rId5"/>
    <p:sldId id="284" r:id="rId6"/>
    <p:sldId id="292" r:id="rId7"/>
    <p:sldId id="294" r:id="rId8"/>
    <p:sldId id="295" r:id="rId9"/>
    <p:sldId id="303" r:id="rId10"/>
    <p:sldId id="299" r:id="rId11"/>
    <p:sldId id="300" r:id="rId12"/>
    <p:sldId id="304" r:id="rId13"/>
    <p:sldId id="301" r:id="rId14"/>
    <p:sldId id="302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5" r:id="rId25"/>
    <p:sldId id="316" r:id="rId26"/>
    <p:sldId id="317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FCLD%20OPEN%20Data%20Analytics\TNMTRetailsalesdocforCapstoneProject-2nd%20T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FCLD%20OPEN%20Data%20Analytics\TNMTRetailsalesdocforCapstoneProject-2nd%20T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FCLD%20OPEN%20Data%20Analytics\TNMTRetailsalesdocforCapstoneProject-2nd%20T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FCLD%20OPEN%20Data%20Analytics\TNMTRetailsalesdocforCapstoneProject-2nd%20T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FCLD%20OPEN%20Data%20Analytics\TNMTRetailsalesdocforCapstoneProject-2nd%20T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FCLD%20OPEN%20Data%20Analytics\TNMTRetailsalesdocforCapstoneProject-2nd%20T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FCLD%20OPEN%20Data%20Analytics\TNMTRetailsalesdocforCapstoneProject-2nd%20T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FCLD%20OPEN%20Data%20Analytics\TNMTRetailsalesdocforCapstoneProject-2nd%20T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[TNMTRetailsalesdocforCapstoneProject-2nd Try.xlsx]Pivot Table!PivotTable1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solidFill>
              <a:srgbClr val="000000">
                <a:lumMod val="65000"/>
                <a:lumOff val="35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solidFill>
              <a:srgbClr val="000000">
                <a:lumMod val="65000"/>
                <a:lumOff val="35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solidFill>
              <a:srgbClr val="000000">
                <a:lumMod val="65000"/>
                <a:lumOff val="35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solidFill>
              <a:srgbClr val="000000">
                <a:lumMod val="65000"/>
                <a:lumOff val="35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noFill/>
          <a:ln w="22225" cap="rnd" cmpd="sng" algn="ctr">
            <a:solidFill>
              <a:schemeClr val="accent6"/>
            </a:solidFill>
            <a:miter lim="800000"/>
          </a:ln>
          <a:effectLst>
            <a:glow rad="139700">
              <a:schemeClr val="accent6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solidFill>
              <a:srgbClr val="000000">
                <a:lumMod val="65000"/>
                <a:lumOff val="35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'Pivot Table'!$A$2:$A$7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'Pivot Table'!$B$2:$B$7</c:f>
              <c:numCache>
                <c:formatCode>"$"#,##0.00</c:formatCode>
                <c:ptCount val="5"/>
                <c:pt idx="0">
                  <c:v>9069088.5000023246</c:v>
                </c:pt>
                <c:pt idx="1">
                  <c:v>8557316.3653344512</c:v>
                </c:pt>
                <c:pt idx="2">
                  <c:v>8942370.8616387248</c:v>
                </c:pt>
                <c:pt idx="3">
                  <c:v>8619195.5278129578</c:v>
                </c:pt>
                <c:pt idx="4">
                  <c:v>9177056.7679027319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71-4393-A0B8-57A75EE7E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7960095"/>
        <c:axId val="2027961343"/>
      </c:lineChart>
      <c:catAx>
        <c:axId val="202796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961343"/>
        <c:crosses val="autoZero"/>
        <c:auto val="1"/>
        <c:lblAlgn val="ctr"/>
        <c:lblOffset val="100"/>
        <c:noMultiLvlLbl val="0"/>
      </c:catAx>
      <c:valAx>
        <c:axId val="20279613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crossAx val="202796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[TNMTRetailsalesdocforCapstoneProject-2nd Try.xlsx]Pivot Table!PivotTable2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Product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Table'!$B$17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Table'!$A$18:$A$65</c:f>
              <c:strCache>
                <c:ptCount val="47"/>
                <c:pt idx="0">
                  <c:v>Bathroom Furniture</c:v>
                </c:pt>
                <c:pt idx="1">
                  <c:v>Blankets</c:v>
                </c:pt>
                <c:pt idx="2">
                  <c:v>Home Fragrances</c:v>
                </c:pt>
                <c:pt idx="3">
                  <c:v>Baseball</c:v>
                </c:pt>
                <c:pt idx="4">
                  <c:v>Bakeware</c:v>
                </c:pt>
                <c:pt idx="5">
                  <c:v>Dinnerware</c:v>
                </c:pt>
                <c:pt idx="6">
                  <c:v>Accessories</c:v>
                </c:pt>
                <c:pt idx="7">
                  <c:v>Furniture Cushions</c:v>
                </c:pt>
                <c:pt idx="8">
                  <c:v>Basketball</c:v>
                </c:pt>
                <c:pt idx="9">
                  <c:v>Audio</c:v>
                </c:pt>
                <c:pt idx="10">
                  <c:v>Bar Tools</c:v>
                </c:pt>
                <c:pt idx="11">
                  <c:v>Wreaths</c:v>
                </c:pt>
                <c:pt idx="12">
                  <c:v>Serveware</c:v>
                </c:pt>
                <c:pt idx="13">
                  <c:v>Wall Coverings</c:v>
                </c:pt>
                <c:pt idx="14">
                  <c:v>Computers</c:v>
                </c:pt>
                <c:pt idx="15">
                  <c:v>Table Linens</c:v>
                </c:pt>
                <c:pt idx="16">
                  <c:v>Vanities</c:v>
                </c:pt>
                <c:pt idx="17">
                  <c:v>Outdoor Furniture</c:v>
                </c:pt>
                <c:pt idx="18">
                  <c:v>Wine Storage</c:v>
                </c:pt>
                <c:pt idx="19">
                  <c:v>Floral</c:v>
                </c:pt>
                <c:pt idx="20">
                  <c:v>Festive</c:v>
                </c:pt>
                <c:pt idx="21">
                  <c:v>Candleholders</c:v>
                </c:pt>
                <c:pt idx="22">
                  <c:v>Wardrobes</c:v>
                </c:pt>
                <c:pt idx="23">
                  <c:v>Platters</c:v>
                </c:pt>
                <c:pt idx="24">
                  <c:v>Photo Frames</c:v>
                </c:pt>
                <c:pt idx="25">
                  <c:v>Bedroom Furniture</c:v>
                </c:pt>
                <c:pt idx="26">
                  <c:v>Stemware</c:v>
                </c:pt>
                <c:pt idx="27">
                  <c:v>Cocktail Glasses</c:v>
                </c:pt>
                <c:pt idx="28">
                  <c:v>Pendants</c:v>
                </c:pt>
                <c:pt idx="29">
                  <c:v>Mirrors</c:v>
                </c:pt>
                <c:pt idx="30">
                  <c:v>Sculptures</c:v>
                </c:pt>
                <c:pt idx="31">
                  <c:v>Bean Bags</c:v>
                </c:pt>
                <c:pt idx="32">
                  <c:v>TV and video</c:v>
                </c:pt>
                <c:pt idx="33">
                  <c:v>Pillows</c:v>
                </c:pt>
                <c:pt idx="34">
                  <c:v>Floor Lamps</c:v>
                </c:pt>
                <c:pt idx="35">
                  <c:v>Dining Furniture</c:v>
                </c:pt>
                <c:pt idx="36">
                  <c:v>Outdoor Decor</c:v>
                </c:pt>
                <c:pt idx="37">
                  <c:v>Rugs</c:v>
                </c:pt>
                <c:pt idx="38">
                  <c:v>Wall Frames</c:v>
                </c:pt>
                <c:pt idx="39">
                  <c:v>Table Lamps</c:v>
                </c:pt>
                <c:pt idx="40">
                  <c:v>Collectibles</c:v>
                </c:pt>
                <c:pt idx="41">
                  <c:v>Candles</c:v>
                </c:pt>
                <c:pt idx="42">
                  <c:v>Phones</c:v>
                </c:pt>
                <c:pt idx="43">
                  <c:v>Ornaments</c:v>
                </c:pt>
                <c:pt idx="44">
                  <c:v>Cookware</c:v>
                </c:pt>
                <c:pt idx="45">
                  <c:v>Vases</c:v>
                </c:pt>
                <c:pt idx="46">
                  <c:v>Clocks</c:v>
                </c:pt>
              </c:strCache>
            </c:strRef>
          </c:cat>
          <c:val>
            <c:numRef>
              <c:f>'Pivot Table'!$B$18:$B$65</c:f>
              <c:numCache>
                <c:formatCode>"$"#,##0.00</c:formatCode>
                <c:ptCount val="47"/>
                <c:pt idx="0">
                  <c:v>844174.1416708231</c:v>
                </c:pt>
                <c:pt idx="1">
                  <c:v>845473.07195448875</c:v>
                </c:pt>
                <c:pt idx="2">
                  <c:v>856006.71957135201</c:v>
                </c:pt>
                <c:pt idx="3">
                  <c:v>874163.10731363297</c:v>
                </c:pt>
                <c:pt idx="4">
                  <c:v>876046.55472171307</c:v>
                </c:pt>
                <c:pt idx="5">
                  <c:v>877808.39328825474</c:v>
                </c:pt>
                <c:pt idx="6">
                  <c:v>887943.51865822077</c:v>
                </c:pt>
                <c:pt idx="7">
                  <c:v>892743.72609311342</c:v>
                </c:pt>
                <c:pt idx="8">
                  <c:v>892966.25617718697</c:v>
                </c:pt>
                <c:pt idx="9">
                  <c:v>893435.21992349625</c:v>
                </c:pt>
                <c:pt idx="10">
                  <c:v>897157.0180850029</c:v>
                </c:pt>
                <c:pt idx="11">
                  <c:v>898888.67906552553</c:v>
                </c:pt>
                <c:pt idx="12">
                  <c:v>898978.42025864124</c:v>
                </c:pt>
                <c:pt idx="13">
                  <c:v>900535.61109226942</c:v>
                </c:pt>
                <c:pt idx="14">
                  <c:v>921367.34152132273</c:v>
                </c:pt>
                <c:pt idx="15">
                  <c:v>928102.97349143028</c:v>
                </c:pt>
                <c:pt idx="16">
                  <c:v>929994.68076968193</c:v>
                </c:pt>
                <c:pt idx="17">
                  <c:v>930720.54108631611</c:v>
                </c:pt>
                <c:pt idx="18">
                  <c:v>931119.99973458052</c:v>
                </c:pt>
                <c:pt idx="19">
                  <c:v>931469.55596119165</c:v>
                </c:pt>
                <c:pt idx="20">
                  <c:v>934654.79829579592</c:v>
                </c:pt>
                <c:pt idx="21">
                  <c:v>937813.69242203236</c:v>
                </c:pt>
                <c:pt idx="22">
                  <c:v>939282.75410556793</c:v>
                </c:pt>
                <c:pt idx="23">
                  <c:v>945439.74803102016</c:v>
                </c:pt>
                <c:pt idx="24">
                  <c:v>945994.14183783531</c:v>
                </c:pt>
                <c:pt idx="25">
                  <c:v>954353.93876838684</c:v>
                </c:pt>
                <c:pt idx="26">
                  <c:v>958412.11474406719</c:v>
                </c:pt>
                <c:pt idx="27">
                  <c:v>960164.94215261936</c:v>
                </c:pt>
                <c:pt idx="28">
                  <c:v>964096.24093812704</c:v>
                </c:pt>
                <c:pt idx="29">
                  <c:v>965041.69169193506</c:v>
                </c:pt>
                <c:pt idx="30">
                  <c:v>965078.72160243988</c:v>
                </c:pt>
                <c:pt idx="31">
                  <c:v>969717.26562952995</c:v>
                </c:pt>
                <c:pt idx="32">
                  <c:v>970240.53172177076</c:v>
                </c:pt>
                <c:pt idx="33">
                  <c:v>970990.02162820101</c:v>
                </c:pt>
                <c:pt idx="34">
                  <c:v>971814.35715740919</c:v>
                </c:pt>
                <c:pt idx="35">
                  <c:v>972837.2201782465</c:v>
                </c:pt>
                <c:pt idx="36">
                  <c:v>973733.3829537034</c:v>
                </c:pt>
                <c:pt idx="37">
                  <c:v>975759.05805623531</c:v>
                </c:pt>
                <c:pt idx="38">
                  <c:v>987727.72577047348</c:v>
                </c:pt>
                <c:pt idx="39">
                  <c:v>992243.06524246931</c:v>
                </c:pt>
                <c:pt idx="40">
                  <c:v>993001.13319414854</c:v>
                </c:pt>
                <c:pt idx="41">
                  <c:v>994392.9672396183</c:v>
                </c:pt>
                <c:pt idx="42">
                  <c:v>1012004.1065996289</c:v>
                </c:pt>
                <c:pt idx="43">
                  <c:v>1017997.4204524755</c:v>
                </c:pt>
                <c:pt idx="44">
                  <c:v>1024283.9094851017</c:v>
                </c:pt>
                <c:pt idx="45">
                  <c:v>1061440.1212645769</c:v>
                </c:pt>
                <c:pt idx="46">
                  <c:v>1097417.42108953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1E-4203-AA6C-DE3DE2207C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029268511"/>
        <c:axId val="2029259359"/>
      </c:barChart>
      <c:catAx>
        <c:axId val="20292685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259359"/>
        <c:crosses val="autoZero"/>
        <c:auto val="1"/>
        <c:lblAlgn val="ctr"/>
        <c:lblOffset val="100"/>
        <c:noMultiLvlLbl val="0"/>
      </c:catAx>
      <c:valAx>
        <c:axId val="2029259359"/>
        <c:scaling>
          <c:orientation val="minMax"/>
        </c:scaling>
        <c:delete val="1"/>
        <c:axPos val="b"/>
        <c:numFmt formatCode="&quot;$&quot;#,##0.00" sourceLinked="1"/>
        <c:majorTickMark val="none"/>
        <c:minorTickMark val="none"/>
        <c:tickLblPos val="nextTo"/>
        <c:crossAx val="202926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[TNMTRetailsalesdocforCapstoneProject-2nd Try.xlsx]Pivot Table!PivotTable3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Percentage of Product Category to Total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 Table'!$B$67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C02B-4728-9DE3-082131860D9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02B-4728-9DE3-082131860D9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C02B-4728-9DE3-082131860D9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C02B-4728-9DE3-082131860D9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C02B-4728-9DE3-082131860D9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C02B-4728-9DE3-082131860D9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C02B-4728-9DE3-082131860D9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C02B-4728-9DE3-082131860D9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C02B-4728-9DE3-082131860D9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C02B-4728-9DE3-082131860D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Table'!$A$68:$A$78</c:f>
              <c:strCache>
                <c:ptCount val="10"/>
                <c:pt idx="0">
                  <c:v>Sports</c:v>
                </c:pt>
                <c:pt idx="1">
                  <c:v>Beddings</c:v>
                </c:pt>
                <c:pt idx="2">
                  <c:v>Collections</c:v>
                </c:pt>
                <c:pt idx="3">
                  <c:v>Accessories</c:v>
                </c:pt>
                <c:pt idx="4">
                  <c:v>Lighting</c:v>
                </c:pt>
                <c:pt idx="5">
                  <c:v>Drinkware</c:v>
                </c:pt>
                <c:pt idx="6">
                  <c:v>Electronics</c:v>
                </c:pt>
                <c:pt idx="7">
                  <c:v>Kitchenery</c:v>
                </c:pt>
                <c:pt idx="8">
                  <c:v>Furniture</c:v>
                </c:pt>
                <c:pt idx="9">
                  <c:v>Decoratives</c:v>
                </c:pt>
              </c:strCache>
            </c:strRef>
          </c:cat>
          <c:val>
            <c:numRef>
              <c:f>'Pivot Table'!$B$68:$B$78</c:f>
              <c:numCache>
                <c:formatCode>0%</c:formatCode>
                <c:ptCount val="10"/>
                <c:pt idx="0">
                  <c:v>3.9831584521641546E-2</c:v>
                </c:pt>
                <c:pt idx="1">
                  <c:v>4.0943580440288042E-2</c:v>
                </c:pt>
                <c:pt idx="2">
                  <c:v>6.5075853292041408E-2</c:v>
                </c:pt>
                <c:pt idx="3">
                  <c:v>6.650289119462871E-2</c:v>
                </c:pt>
                <c:pt idx="4">
                  <c:v>6.6684289889918494E-2</c:v>
                </c:pt>
                <c:pt idx="5">
                  <c:v>8.4455126970727545E-2</c:v>
                </c:pt>
                <c:pt idx="6">
                  <c:v>8.5586493889379694E-2</c:v>
                </c:pt>
                <c:pt idx="7">
                  <c:v>0.10419371364806648</c:v>
                </c:pt>
                <c:pt idx="8">
                  <c:v>0.14659811742270282</c:v>
                </c:pt>
                <c:pt idx="9">
                  <c:v>0.30012834873060529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02B-4728-9DE3-082131860D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[TNMTRetailsalesdocforCapstoneProject-2nd Try.xlsx]Pivot Table!PivotTable4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Team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Table'!$B$83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Table'!$A$84:$A$110</c:f>
              <c:strCache>
                <c:ptCount val="26"/>
                <c:pt idx="0">
                  <c:v>Douglas Tucker</c:v>
                </c:pt>
                <c:pt idx="1">
                  <c:v>Stephen Payne</c:v>
                </c:pt>
                <c:pt idx="2">
                  <c:v>Jerry Green</c:v>
                </c:pt>
                <c:pt idx="3">
                  <c:v>Joshua Kenedy</c:v>
                </c:pt>
                <c:pt idx="4">
                  <c:v>Keith Griffin</c:v>
                </c:pt>
                <c:pt idx="5">
                  <c:v>Todd Roberts</c:v>
                </c:pt>
                <c:pt idx="6">
                  <c:v>Samuel Fowler</c:v>
                </c:pt>
                <c:pt idx="7">
                  <c:v>Roger Alexander</c:v>
                </c:pt>
                <c:pt idx="8">
                  <c:v>Joshua Ryan</c:v>
                </c:pt>
                <c:pt idx="9">
                  <c:v>Frank Brown</c:v>
                </c:pt>
                <c:pt idx="10">
                  <c:v>Jonathan Hawkins</c:v>
                </c:pt>
                <c:pt idx="11">
                  <c:v>Joshua Bennett</c:v>
                </c:pt>
                <c:pt idx="12">
                  <c:v>Joshua Little</c:v>
                </c:pt>
                <c:pt idx="13">
                  <c:v>Chris Armstrong</c:v>
                </c:pt>
                <c:pt idx="14">
                  <c:v>Roy Rice</c:v>
                </c:pt>
                <c:pt idx="15">
                  <c:v>George Lewis</c:v>
                </c:pt>
                <c:pt idx="16">
                  <c:v>Patrick Graham</c:v>
                </c:pt>
                <c:pt idx="17">
                  <c:v>Anthony Berry</c:v>
                </c:pt>
                <c:pt idx="18">
                  <c:v>Shawn Cook</c:v>
                </c:pt>
                <c:pt idx="19">
                  <c:v>Adam Hernandez</c:v>
                </c:pt>
                <c:pt idx="20">
                  <c:v>Paul Holmes</c:v>
                </c:pt>
                <c:pt idx="21">
                  <c:v>Carl Nguyen</c:v>
                </c:pt>
                <c:pt idx="22">
                  <c:v>Shawn Wallace</c:v>
                </c:pt>
                <c:pt idx="23">
                  <c:v>Joe Price</c:v>
                </c:pt>
                <c:pt idx="24">
                  <c:v>Donald Reynolds</c:v>
                </c:pt>
                <c:pt idx="25">
                  <c:v>Nicholas Cunningham</c:v>
                </c:pt>
              </c:strCache>
            </c:strRef>
          </c:cat>
          <c:val>
            <c:numRef>
              <c:f>'Pivot Table'!$B$84:$B$110</c:f>
              <c:numCache>
                <c:formatCode>"$"#,##0.00</c:formatCode>
                <c:ptCount val="26"/>
                <c:pt idx="0">
                  <c:v>1627032.7045302987</c:v>
                </c:pt>
                <c:pt idx="1">
                  <c:v>1631126.4339233637</c:v>
                </c:pt>
                <c:pt idx="2">
                  <c:v>1639895.2624002099</c:v>
                </c:pt>
                <c:pt idx="3">
                  <c:v>1651129.9181159735</c:v>
                </c:pt>
                <c:pt idx="4">
                  <c:v>1657719.2457445264</c:v>
                </c:pt>
                <c:pt idx="5">
                  <c:v>1661170.8765043616</c:v>
                </c:pt>
                <c:pt idx="6">
                  <c:v>1662619.8116079569</c:v>
                </c:pt>
                <c:pt idx="7">
                  <c:v>1668651.4345661402</c:v>
                </c:pt>
                <c:pt idx="8">
                  <c:v>1669714.0612961054</c:v>
                </c:pt>
                <c:pt idx="9">
                  <c:v>1673836.9579524994</c:v>
                </c:pt>
                <c:pt idx="10">
                  <c:v>1681167.6203030348</c:v>
                </c:pt>
                <c:pt idx="11">
                  <c:v>1691836.7510935664</c:v>
                </c:pt>
                <c:pt idx="12">
                  <c:v>1705259.9793611169</c:v>
                </c:pt>
                <c:pt idx="13">
                  <c:v>1708302.1296678185</c:v>
                </c:pt>
                <c:pt idx="14">
                  <c:v>1709396.645667851</c:v>
                </c:pt>
                <c:pt idx="15">
                  <c:v>1711286.6463798881</c:v>
                </c:pt>
                <c:pt idx="16">
                  <c:v>1727111.471647203</c:v>
                </c:pt>
                <c:pt idx="17">
                  <c:v>1727917.1248354912</c:v>
                </c:pt>
                <c:pt idx="18">
                  <c:v>1733208.9637393355</c:v>
                </c:pt>
                <c:pt idx="19">
                  <c:v>1739700.8647989035</c:v>
                </c:pt>
                <c:pt idx="20">
                  <c:v>1739917.2699465752</c:v>
                </c:pt>
                <c:pt idx="21">
                  <c:v>1753376.9513059258</c:v>
                </c:pt>
                <c:pt idx="22">
                  <c:v>1766372.7315829396</c:v>
                </c:pt>
                <c:pt idx="23">
                  <c:v>1773075.464509964</c:v>
                </c:pt>
                <c:pt idx="24">
                  <c:v>1797952.4905466437</c:v>
                </c:pt>
                <c:pt idx="25">
                  <c:v>1856248.2106634974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3-4985-88B4-1492362982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74366944"/>
        <c:axId val="574362784"/>
      </c:barChart>
      <c:catAx>
        <c:axId val="574366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Team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62784"/>
        <c:crosses val="autoZero"/>
        <c:auto val="1"/>
        <c:lblAlgn val="ctr"/>
        <c:lblOffset val="100"/>
        <c:noMultiLvlLbl val="0"/>
      </c:catAx>
      <c:valAx>
        <c:axId val="574362784"/>
        <c:scaling>
          <c:orientation val="minMax"/>
        </c:scaling>
        <c:delete val="1"/>
        <c:axPos val="b"/>
        <c:numFmt formatCode="&quot;$&quot;#,##0.00" sourceLinked="1"/>
        <c:majorTickMark val="none"/>
        <c:minorTickMark val="none"/>
        <c:tickLblPos val="nextTo"/>
        <c:crossAx val="57436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[TNMTRetailsalesdocforCapstoneProject-2nd Try.xlsx]Pivot Table!PivotTable5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States by Revenue With Population &amp; Median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Table'!$B$112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Table'!$A$113:$A$158</c:f>
              <c:strCache>
                <c:ptCount val="45"/>
                <c:pt idx="0">
                  <c:v>New Hampshire</c:v>
                </c:pt>
                <c:pt idx="1">
                  <c:v>Montana</c:v>
                </c:pt>
                <c:pt idx="2">
                  <c:v>North Dakota</c:v>
                </c:pt>
                <c:pt idx="3">
                  <c:v>Mississippi</c:v>
                </c:pt>
                <c:pt idx="4">
                  <c:v>South Dakota</c:v>
                </c:pt>
                <c:pt idx="5">
                  <c:v>Rhode Island</c:v>
                </c:pt>
                <c:pt idx="6">
                  <c:v>Arkansas</c:v>
                </c:pt>
                <c:pt idx="7">
                  <c:v>Idaho</c:v>
                </c:pt>
                <c:pt idx="8">
                  <c:v>Hawaii</c:v>
                </c:pt>
                <c:pt idx="9">
                  <c:v>South Carolina</c:v>
                </c:pt>
                <c:pt idx="10">
                  <c:v>Iowa</c:v>
                </c:pt>
                <c:pt idx="11">
                  <c:v>Utah</c:v>
                </c:pt>
                <c:pt idx="12">
                  <c:v>New Mexico</c:v>
                </c:pt>
                <c:pt idx="13">
                  <c:v>District of Columbia</c:v>
                </c:pt>
                <c:pt idx="14">
                  <c:v>Nebraska</c:v>
                </c:pt>
                <c:pt idx="15">
                  <c:v>Maryland</c:v>
                </c:pt>
                <c:pt idx="16">
                  <c:v>Alabama</c:v>
                </c:pt>
                <c:pt idx="17">
                  <c:v>Minnesota</c:v>
                </c:pt>
                <c:pt idx="18">
                  <c:v>Wisconsin</c:v>
                </c:pt>
                <c:pt idx="19">
                  <c:v>Kansas</c:v>
                </c:pt>
                <c:pt idx="20">
                  <c:v>New Jersey</c:v>
                </c:pt>
                <c:pt idx="21">
                  <c:v>Kentucky</c:v>
                </c:pt>
                <c:pt idx="22">
                  <c:v>Louisiana</c:v>
                </c:pt>
                <c:pt idx="23">
                  <c:v>Oregon</c:v>
                </c:pt>
                <c:pt idx="24">
                  <c:v>Missouri</c:v>
                </c:pt>
                <c:pt idx="25">
                  <c:v>Massachusetts</c:v>
                </c:pt>
                <c:pt idx="26">
                  <c:v>Oklahoma</c:v>
                </c:pt>
                <c:pt idx="27">
                  <c:v>Connecticut</c:v>
                </c:pt>
                <c:pt idx="28">
                  <c:v>Michigan</c:v>
                </c:pt>
                <c:pt idx="29">
                  <c:v>Georgia</c:v>
                </c:pt>
                <c:pt idx="30">
                  <c:v>Washington</c:v>
                </c:pt>
                <c:pt idx="31">
                  <c:v>Virginia</c:v>
                </c:pt>
                <c:pt idx="32">
                  <c:v>Tennessee</c:v>
                </c:pt>
                <c:pt idx="33">
                  <c:v>Pennsylvania</c:v>
                </c:pt>
                <c:pt idx="34">
                  <c:v>Nevada</c:v>
                </c:pt>
                <c:pt idx="35">
                  <c:v>Ohio</c:v>
                </c:pt>
                <c:pt idx="36">
                  <c:v>Indiana</c:v>
                </c:pt>
                <c:pt idx="37">
                  <c:v>North Carolina</c:v>
                </c:pt>
                <c:pt idx="38">
                  <c:v>Colorado</c:v>
                </c:pt>
                <c:pt idx="39">
                  <c:v>Arizona</c:v>
                </c:pt>
                <c:pt idx="40">
                  <c:v>Florida</c:v>
                </c:pt>
                <c:pt idx="41">
                  <c:v>Illinois</c:v>
                </c:pt>
                <c:pt idx="42">
                  <c:v>Texas</c:v>
                </c:pt>
                <c:pt idx="43">
                  <c:v>California</c:v>
                </c:pt>
                <c:pt idx="44">
                  <c:v>New York</c:v>
                </c:pt>
              </c:strCache>
            </c:strRef>
          </c:cat>
          <c:val>
            <c:numRef>
              <c:f>'Pivot Table'!$B$113:$B$158</c:f>
              <c:numCache>
                <c:formatCode>"$"#,##0.00</c:formatCode>
                <c:ptCount val="45"/>
                <c:pt idx="0">
                  <c:v>97090.853791773319</c:v>
                </c:pt>
                <c:pt idx="1">
                  <c:v>109139.37389981747</c:v>
                </c:pt>
                <c:pt idx="2">
                  <c:v>115222.10000449419</c:v>
                </c:pt>
                <c:pt idx="3">
                  <c:v>121232.21620005369</c:v>
                </c:pt>
                <c:pt idx="4">
                  <c:v>142297.36237084866</c:v>
                </c:pt>
                <c:pt idx="5">
                  <c:v>150369.61991035938</c:v>
                </c:pt>
                <c:pt idx="6">
                  <c:v>83038.433493196964</c:v>
                </c:pt>
                <c:pt idx="7">
                  <c:v>109836.02113705873</c:v>
                </c:pt>
                <c:pt idx="8">
                  <c:v>122553.37785422802</c:v>
                </c:pt>
                <c:pt idx="9">
                  <c:v>363224.14148300886</c:v>
                </c:pt>
                <c:pt idx="10">
                  <c:v>374794.61487740278</c:v>
                </c:pt>
                <c:pt idx="11">
                  <c:v>477901.22097051144</c:v>
                </c:pt>
                <c:pt idx="12">
                  <c:v>221493.91095221043</c:v>
                </c:pt>
                <c:pt idx="13">
                  <c:v>140613.24347305298</c:v>
                </c:pt>
                <c:pt idx="14">
                  <c:v>222841.3041998148</c:v>
                </c:pt>
                <c:pt idx="15">
                  <c:v>239223.31095117331</c:v>
                </c:pt>
                <c:pt idx="16">
                  <c:v>452629.05897527933</c:v>
                </c:pt>
                <c:pt idx="17">
                  <c:v>319097.10917043686</c:v>
                </c:pt>
                <c:pt idx="18">
                  <c:v>356409.04929864407</c:v>
                </c:pt>
                <c:pt idx="19">
                  <c:v>658820.89001476765</c:v>
                </c:pt>
                <c:pt idx="20">
                  <c:v>786257.64259260893</c:v>
                </c:pt>
                <c:pt idx="21">
                  <c:v>216513.96532416344</c:v>
                </c:pt>
                <c:pt idx="22">
                  <c:v>575634.08924102783</c:v>
                </c:pt>
                <c:pt idx="23">
                  <c:v>578894.64670962095</c:v>
                </c:pt>
                <c:pt idx="24">
                  <c:v>672818.93745088577</c:v>
                </c:pt>
                <c:pt idx="25">
                  <c:v>555087.86284732819</c:v>
                </c:pt>
                <c:pt idx="26">
                  <c:v>476966.02239274979</c:v>
                </c:pt>
                <c:pt idx="27">
                  <c:v>1230929.2641570568</c:v>
                </c:pt>
                <c:pt idx="28">
                  <c:v>810223.71445637941</c:v>
                </c:pt>
                <c:pt idx="29">
                  <c:v>903209.40689277649</c:v>
                </c:pt>
                <c:pt idx="30">
                  <c:v>909522.70181626081</c:v>
                </c:pt>
                <c:pt idx="31">
                  <c:v>998056.74706685543</c:v>
                </c:pt>
                <c:pt idx="32">
                  <c:v>700550.405585289</c:v>
                </c:pt>
                <c:pt idx="33">
                  <c:v>384054.05617493391</c:v>
                </c:pt>
                <c:pt idx="34">
                  <c:v>988709.82085311413</c:v>
                </c:pt>
                <c:pt idx="35">
                  <c:v>649094.55245089531</c:v>
                </c:pt>
                <c:pt idx="36">
                  <c:v>1587358.4806607366</c:v>
                </c:pt>
                <c:pt idx="37">
                  <c:v>1067400.4272428155</c:v>
                </c:pt>
                <c:pt idx="38">
                  <c:v>1505652.4983950257</c:v>
                </c:pt>
                <c:pt idx="39">
                  <c:v>1297449.4192607403</c:v>
                </c:pt>
                <c:pt idx="40">
                  <c:v>2894003.5270879269</c:v>
                </c:pt>
                <c:pt idx="41">
                  <c:v>3655157.1719153523</c:v>
                </c:pt>
                <c:pt idx="42">
                  <c:v>4598704.9560678005</c:v>
                </c:pt>
                <c:pt idx="43">
                  <c:v>8905982.3561541438</c:v>
                </c:pt>
                <c:pt idx="44">
                  <c:v>2538968.1368665695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69-4438-83AF-C0203A18BD7F}"/>
            </c:ext>
          </c:extLst>
        </c:ser>
        <c:ser>
          <c:idx val="1"/>
          <c:order val="1"/>
          <c:tx>
            <c:strRef>
              <c:f>'Pivot Table'!$C$112</c:f>
              <c:strCache>
                <c:ptCount val="1"/>
                <c:pt idx="0">
                  <c:v>POPULATION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Table'!$A$113:$A$158</c:f>
              <c:strCache>
                <c:ptCount val="45"/>
                <c:pt idx="0">
                  <c:v>New Hampshire</c:v>
                </c:pt>
                <c:pt idx="1">
                  <c:v>Montana</c:v>
                </c:pt>
                <c:pt idx="2">
                  <c:v>North Dakota</c:v>
                </c:pt>
                <c:pt idx="3">
                  <c:v>Mississippi</c:v>
                </c:pt>
                <c:pt idx="4">
                  <c:v>South Dakota</c:v>
                </c:pt>
                <c:pt idx="5">
                  <c:v>Rhode Island</c:v>
                </c:pt>
                <c:pt idx="6">
                  <c:v>Arkansas</c:v>
                </c:pt>
                <c:pt idx="7">
                  <c:v>Idaho</c:v>
                </c:pt>
                <c:pt idx="8">
                  <c:v>Hawaii</c:v>
                </c:pt>
                <c:pt idx="9">
                  <c:v>South Carolina</c:v>
                </c:pt>
                <c:pt idx="10">
                  <c:v>Iowa</c:v>
                </c:pt>
                <c:pt idx="11">
                  <c:v>Utah</c:v>
                </c:pt>
                <c:pt idx="12">
                  <c:v>New Mexico</c:v>
                </c:pt>
                <c:pt idx="13">
                  <c:v>District of Columbia</c:v>
                </c:pt>
                <c:pt idx="14">
                  <c:v>Nebraska</c:v>
                </c:pt>
                <c:pt idx="15">
                  <c:v>Maryland</c:v>
                </c:pt>
                <c:pt idx="16">
                  <c:v>Alabama</c:v>
                </c:pt>
                <c:pt idx="17">
                  <c:v>Minnesota</c:v>
                </c:pt>
                <c:pt idx="18">
                  <c:v>Wisconsin</c:v>
                </c:pt>
                <c:pt idx="19">
                  <c:v>Kansas</c:v>
                </c:pt>
                <c:pt idx="20">
                  <c:v>New Jersey</c:v>
                </c:pt>
                <c:pt idx="21">
                  <c:v>Kentucky</c:v>
                </c:pt>
                <c:pt idx="22">
                  <c:v>Louisiana</c:v>
                </c:pt>
                <c:pt idx="23">
                  <c:v>Oregon</c:v>
                </c:pt>
                <c:pt idx="24">
                  <c:v>Missouri</c:v>
                </c:pt>
                <c:pt idx="25">
                  <c:v>Massachusetts</c:v>
                </c:pt>
                <c:pt idx="26">
                  <c:v>Oklahoma</c:v>
                </c:pt>
                <c:pt idx="27">
                  <c:v>Connecticut</c:v>
                </c:pt>
                <c:pt idx="28">
                  <c:v>Michigan</c:v>
                </c:pt>
                <c:pt idx="29">
                  <c:v>Georgia</c:v>
                </c:pt>
                <c:pt idx="30">
                  <c:v>Washington</c:v>
                </c:pt>
                <c:pt idx="31">
                  <c:v>Virginia</c:v>
                </c:pt>
                <c:pt idx="32">
                  <c:v>Tennessee</c:v>
                </c:pt>
                <c:pt idx="33">
                  <c:v>Pennsylvania</c:v>
                </c:pt>
                <c:pt idx="34">
                  <c:v>Nevada</c:v>
                </c:pt>
                <c:pt idx="35">
                  <c:v>Ohio</c:v>
                </c:pt>
                <c:pt idx="36">
                  <c:v>Indiana</c:v>
                </c:pt>
                <c:pt idx="37">
                  <c:v>North Carolina</c:v>
                </c:pt>
                <c:pt idx="38">
                  <c:v>Colorado</c:v>
                </c:pt>
                <c:pt idx="39">
                  <c:v>Arizona</c:v>
                </c:pt>
                <c:pt idx="40">
                  <c:v>Florida</c:v>
                </c:pt>
                <c:pt idx="41">
                  <c:v>Illinois</c:v>
                </c:pt>
                <c:pt idx="42">
                  <c:v>Texas</c:v>
                </c:pt>
                <c:pt idx="43">
                  <c:v>California</c:v>
                </c:pt>
                <c:pt idx="44">
                  <c:v>New York</c:v>
                </c:pt>
              </c:strCache>
            </c:strRef>
          </c:cat>
          <c:val>
            <c:numRef>
              <c:f>'Pivot Table'!$C$113:$C$158</c:f>
              <c:numCache>
                <c:formatCode>#,##0</c:formatCode>
                <c:ptCount val="45"/>
                <c:pt idx="0">
                  <c:v>110229</c:v>
                </c:pt>
                <c:pt idx="1">
                  <c:v>110263</c:v>
                </c:pt>
                <c:pt idx="2">
                  <c:v>118523</c:v>
                </c:pt>
                <c:pt idx="3">
                  <c:v>170674</c:v>
                </c:pt>
                <c:pt idx="4">
                  <c:v>171544</c:v>
                </c:pt>
                <c:pt idx="5">
                  <c:v>179207</c:v>
                </c:pt>
                <c:pt idx="6">
                  <c:v>197992</c:v>
                </c:pt>
                <c:pt idx="7">
                  <c:v>218281</c:v>
                </c:pt>
                <c:pt idx="8">
                  <c:v>352769</c:v>
                </c:pt>
                <c:pt idx="9">
                  <c:v>374716</c:v>
                </c:pt>
                <c:pt idx="10">
                  <c:v>443317</c:v>
                </c:pt>
                <c:pt idx="11">
                  <c:v>556090</c:v>
                </c:pt>
                <c:pt idx="12">
                  <c:v>660764</c:v>
                </c:pt>
                <c:pt idx="13">
                  <c:v>672228</c:v>
                </c:pt>
                <c:pt idx="14">
                  <c:v>721233</c:v>
                </c:pt>
                <c:pt idx="15">
                  <c:v>723965</c:v>
                </c:pt>
                <c:pt idx="16">
                  <c:v>797933</c:v>
                </c:pt>
                <c:pt idx="17">
                  <c:v>824015</c:v>
                </c:pt>
                <c:pt idx="18">
                  <c:v>954313</c:v>
                </c:pt>
                <c:pt idx="19">
                  <c:v>989356</c:v>
                </c:pt>
                <c:pt idx="20">
                  <c:v>1027801</c:v>
                </c:pt>
                <c:pt idx="21">
                  <c:v>1074514</c:v>
                </c:pt>
                <c:pt idx="22">
                  <c:v>1083142</c:v>
                </c:pt>
                <c:pt idx="23">
                  <c:v>1173218</c:v>
                </c:pt>
                <c:pt idx="24">
                  <c:v>1194236</c:v>
                </c:pt>
                <c:pt idx="25">
                  <c:v>1227394</c:v>
                </c:pt>
                <c:pt idx="26">
                  <c:v>1261698</c:v>
                </c:pt>
                <c:pt idx="27">
                  <c:v>1279266</c:v>
                </c:pt>
                <c:pt idx="28">
                  <c:v>1371749</c:v>
                </c:pt>
                <c:pt idx="29">
                  <c:v>1394681</c:v>
                </c:pt>
                <c:pt idx="30">
                  <c:v>1753555</c:v>
                </c:pt>
                <c:pt idx="31">
                  <c:v>1847379</c:v>
                </c:pt>
                <c:pt idx="32">
                  <c:v>1971832</c:v>
                </c:pt>
                <c:pt idx="33">
                  <c:v>1992040</c:v>
                </c:pt>
                <c:pt idx="34">
                  <c:v>2104996</c:v>
                </c:pt>
                <c:pt idx="35">
                  <c:v>2154658</c:v>
                </c:pt>
                <c:pt idx="36">
                  <c:v>2475369</c:v>
                </c:pt>
                <c:pt idx="37">
                  <c:v>2650292</c:v>
                </c:pt>
                <c:pt idx="38">
                  <c:v>2702976</c:v>
                </c:pt>
                <c:pt idx="39">
                  <c:v>4027311</c:v>
                </c:pt>
                <c:pt idx="40">
                  <c:v>4946941</c:v>
                </c:pt>
                <c:pt idx="41">
                  <c:v>6527443</c:v>
                </c:pt>
                <c:pt idx="42">
                  <c:v>12801171</c:v>
                </c:pt>
                <c:pt idx="43">
                  <c:v>19750653</c:v>
                </c:pt>
                <c:pt idx="44">
                  <c:v>20836547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69-4438-83AF-C0203A18BD7F}"/>
            </c:ext>
          </c:extLst>
        </c:ser>
        <c:ser>
          <c:idx val="2"/>
          <c:order val="2"/>
          <c:tx>
            <c:strRef>
              <c:f>'Pivot Table'!$D$112</c:f>
              <c:strCache>
                <c:ptCount val="1"/>
                <c:pt idx="0">
                  <c:v>MEDIAN INCOME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Table'!$A$113:$A$158</c:f>
              <c:strCache>
                <c:ptCount val="45"/>
                <c:pt idx="0">
                  <c:v>New Hampshire</c:v>
                </c:pt>
                <c:pt idx="1">
                  <c:v>Montana</c:v>
                </c:pt>
                <c:pt idx="2">
                  <c:v>North Dakota</c:v>
                </c:pt>
                <c:pt idx="3">
                  <c:v>Mississippi</c:v>
                </c:pt>
                <c:pt idx="4">
                  <c:v>South Dakota</c:v>
                </c:pt>
                <c:pt idx="5">
                  <c:v>Rhode Island</c:v>
                </c:pt>
                <c:pt idx="6">
                  <c:v>Arkansas</c:v>
                </c:pt>
                <c:pt idx="7">
                  <c:v>Idaho</c:v>
                </c:pt>
                <c:pt idx="8">
                  <c:v>Hawaii</c:v>
                </c:pt>
                <c:pt idx="9">
                  <c:v>South Carolina</c:v>
                </c:pt>
                <c:pt idx="10">
                  <c:v>Iowa</c:v>
                </c:pt>
                <c:pt idx="11">
                  <c:v>Utah</c:v>
                </c:pt>
                <c:pt idx="12">
                  <c:v>New Mexico</c:v>
                </c:pt>
                <c:pt idx="13">
                  <c:v>District of Columbia</c:v>
                </c:pt>
                <c:pt idx="14">
                  <c:v>Nebraska</c:v>
                </c:pt>
                <c:pt idx="15">
                  <c:v>Maryland</c:v>
                </c:pt>
                <c:pt idx="16">
                  <c:v>Alabama</c:v>
                </c:pt>
                <c:pt idx="17">
                  <c:v>Minnesota</c:v>
                </c:pt>
                <c:pt idx="18">
                  <c:v>Wisconsin</c:v>
                </c:pt>
                <c:pt idx="19">
                  <c:v>Kansas</c:v>
                </c:pt>
                <c:pt idx="20">
                  <c:v>New Jersey</c:v>
                </c:pt>
                <c:pt idx="21">
                  <c:v>Kentucky</c:v>
                </c:pt>
                <c:pt idx="22">
                  <c:v>Louisiana</c:v>
                </c:pt>
                <c:pt idx="23">
                  <c:v>Oregon</c:v>
                </c:pt>
                <c:pt idx="24">
                  <c:v>Missouri</c:v>
                </c:pt>
                <c:pt idx="25">
                  <c:v>Massachusetts</c:v>
                </c:pt>
                <c:pt idx="26">
                  <c:v>Oklahoma</c:v>
                </c:pt>
                <c:pt idx="27">
                  <c:v>Connecticut</c:v>
                </c:pt>
                <c:pt idx="28">
                  <c:v>Michigan</c:v>
                </c:pt>
                <c:pt idx="29">
                  <c:v>Georgia</c:v>
                </c:pt>
                <c:pt idx="30">
                  <c:v>Washington</c:v>
                </c:pt>
                <c:pt idx="31">
                  <c:v>Virginia</c:v>
                </c:pt>
                <c:pt idx="32">
                  <c:v>Tennessee</c:v>
                </c:pt>
                <c:pt idx="33">
                  <c:v>Pennsylvania</c:v>
                </c:pt>
                <c:pt idx="34">
                  <c:v>Nevada</c:v>
                </c:pt>
                <c:pt idx="35">
                  <c:v>Ohio</c:v>
                </c:pt>
                <c:pt idx="36">
                  <c:v>Indiana</c:v>
                </c:pt>
                <c:pt idx="37">
                  <c:v>North Carolina</c:v>
                </c:pt>
                <c:pt idx="38">
                  <c:v>Colorado</c:v>
                </c:pt>
                <c:pt idx="39">
                  <c:v>Arizona</c:v>
                </c:pt>
                <c:pt idx="40">
                  <c:v>Florida</c:v>
                </c:pt>
                <c:pt idx="41">
                  <c:v>Illinois</c:v>
                </c:pt>
                <c:pt idx="42">
                  <c:v>Texas</c:v>
                </c:pt>
                <c:pt idx="43">
                  <c:v>California</c:v>
                </c:pt>
                <c:pt idx="44">
                  <c:v>New York</c:v>
                </c:pt>
              </c:strCache>
            </c:strRef>
          </c:cat>
          <c:val>
            <c:numRef>
              <c:f>'Pivot Table'!$D$113:$D$158</c:f>
              <c:numCache>
                <c:formatCode>"$"#,##0.00</c:formatCode>
                <c:ptCount val="45"/>
                <c:pt idx="0">
                  <c:v>54282</c:v>
                </c:pt>
                <c:pt idx="1">
                  <c:v>51012</c:v>
                </c:pt>
                <c:pt idx="2">
                  <c:v>46175</c:v>
                </c:pt>
                <c:pt idx="3">
                  <c:v>32250</c:v>
                </c:pt>
                <c:pt idx="4">
                  <c:v>52494</c:v>
                </c:pt>
                <c:pt idx="5">
                  <c:v>37501</c:v>
                </c:pt>
                <c:pt idx="6">
                  <c:v>46085</c:v>
                </c:pt>
                <c:pt idx="7">
                  <c:v>50323</c:v>
                </c:pt>
                <c:pt idx="8">
                  <c:v>61442</c:v>
                </c:pt>
                <c:pt idx="9">
                  <c:v>136349</c:v>
                </c:pt>
                <c:pt idx="10">
                  <c:v>147214</c:v>
                </c:pt>
                <c:pt idx="11">
                  <c:v>209510</c:v>
                </c:pt>
                <c:pt idx="12">
                  <c:v>88360</c:v>
                </c:pt>
                <c:pt idx="13">
                  <c:v>70848</c:v>
                </c:pt>
                <c:pt idx="14">
                  <c:v>99736</c:v>
                </c:pt>
                <c:pt idx="15">
                  <c:v>143090</c:v>
                </c:pt>
                <c:pt idx="16">
                  <c:v>161539</c:v>
                </c:pt>
                <c:pt idx="17">
                  <c:v>164791</c:v>
                </c:pt>
                <c:pt idx="18">
                  <c:v>133680</c:v>
                </c:pt>
                <c:pt idx="19">
                  <c:v>276744</c:v>
                </c:pt>
                <c:pt idx="20">
                  <c:v>339394</c:v>
                </c:pt>
                <c:pt idx="21">
                  <c:v>49778</c:v>
                </c:pt>
                <c:pt idx="22">
                  <c:v>214189</c:v>
                </c:pt>
                <c:pt idx="23">
                  <c:v>260008</c:v>
                </c:pt>
                <c:pt idx="24">
                  <c:v>203356</c:v>
                </c:pt>
                <c:pt idx="25">
                  <c:v>263395</c:v>
                </c:pt>
                <c:pt idx="26">
                  <c:v>208685</c:v>
                </c:pt>
                <c:pt idx="27">
                  <c:v>458898</c:v>
                </c:pt>
                <c:pt idx="28">
                  <c:v>261284</c:v>
                </c:pt>
                <c:pt idx="29">
                  <c:v>305712</c:v>
                </c:pt>
                <c:pt idx="30">
                  <c:v>484857</c:v>
                </c:pt>
                <c:pt idx="31">
                  <c:v>514656</c:v>
                </c:pt>
                <c:pt idx="32">
                  <c:v>250648</c:v>
                </c:pt>
                <c:pt idx="33">
                  <c:v>115898</c:v>
                </c:pt>
                <c:pt idx="34">
                  <c:v>414671</c:v>
                </c:pt>
                <c:pt idx="35">
                  <c:v>201295</c:v>
                </c:pt>
                <c:pt idx="36">
                  <c:v>523912</c:v>
                </c:pt>
                <c:pt idx="37">
                  <c:v>460601</c:v>
                </c:pt>
                <c:pt idx="38">
                  <c:v>820101</c:v>
                </c:pt>
                <c:pt idx="39">
                  <c:v>582709</c:v>
                </c:pt>
                <c:pt idx="40">
                  <c:v>1151842</c:v>
                </c:pt>
                <c:pt idx="41">
                  <c:v>1912716</c:v>
                </c:pt>
                <c:pt idx="42">
                  <c:v>2127605</c:v>
                </c:pt>
                <c:pt idx="43">
                  <c:v>4761475</c:v>
                </c:pt>
                <c:pt idx="44">
                  <c:v>1337562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69-4438-83AF-C0203A18B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34840144"/>
        <c:axId val="2134860944"/>
      </c:barChart>
      <c:catAx>
        <c:axId val="213484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860944"/>
        <c:crosses val="autoZero"/>
        <c:auto val="1"/>
        <c:lblAlgn val="ctr"/>
        <c:lblOffset val="100"/>
        <c:noMultiLvlLbl val="0"/>
      </c:catAx>
      <c:valAx>
        <c:axId val="2134860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Revenue/Population/Median 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84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25831146106735"/>
          <c:y val="0.92638739143930415"/>
          <c:w val="0.72392782152230983"/>
          <c:h val="5.4304483057880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[TNMTRetailsalesdocforCapstoneProject-2nd Try.xlsx]Pivot Table!PivotTable7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Sales Team With The Most Revenue From Decorative in</a:t>
            </a:r>
            <a:r>
              <a:rPr lang="en-US" baseline="0" dirty="0"/>
              <a:t> </a:t>
            </a:r>
            <a:r>
              <a:rPr lang="en-US" dirty="0"/>
              <a:t>March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Table'!$B$211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5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FC5-4FE6-A1A4-71C80ECA6C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'Pivot Table'!$A$212:$A$239</c:f>
              <c:multiLvlStrCache>
                <c:ptCount val="26"/>
                <c:lvl>
                  <c:pt idx="0">
                    <c:v>Roger Alexander</c:v>
                  </c:pt>
                  <c:pt idx="1">
                    <c:v>Keith Griffin</c:v>
                  </c:pt>
                  <c:pt idx="2">
                    <c:v>Joshua Little</c:v>
                  </c:pt>
                  <c:pt idx="3">
                    <c:v>Patrick Graham</c:v>
                  </c:pt>
                  <c:pt idx="4">
                    <c:v>Carl Nguyen</c:v>
                  </c:pt>
                  <c:pt idx="5">
                    <c:v>Frank Brown</c:v>
                  </c:pt>
                  <c:pt idx="6">
                    <c:v>Joshua Kenedy</c:v>
                  </c:pt>
                  <c:pt idx="7">
                    <c:v>George Lewis</c:v>
                  </c:pt>
                  <c:pt idx="8">
                    <c:v>Douglas Tucker</c:v>
                  </c:pt>
                  <c:pt idx="9">
                    <c:v>Joe Price</c:v>
                  </c:pt>
                  <c:pt idx="10">
                    <c:v>Paul Holmes</c:v>
                  </c:pt>
                  <c:pt idx="11">
                    <c:v>Samuel Fowler</c:v>
                  </c:pt>
                  <c:pt idx="12">
                    <c:v>Roy Rice</c:v>
                  </c:pt>
                  <c:pt idx="13">
                    <c:v>Nicholas Cunningham</c:v>
                  </c:pt>
                  <c:pt idx="14">
                    <c:v>Joshua Bennett</c:v>
                  </c:pt>
                  <c:pt idx="15">
                    <c:v>Jerry Green</c:v>
                  </c:pt>
                  <c:pt idx="16">
                    <c:v>Chris Armstrong</c:v>
                  </c:pt>
                  <c:pt idx="17">
                    <c:v>Todd Roberts</c:v>
                  </c:pt>
                  <c:pt idx="18">
                    <c:v>Adam Hernandez</c:v>
                  </c:pt>
                  <c:pt idx="19">
                    <c:v>Shawn Wallace</c:v>
                  </c:pt>
                  <c:pt idx="20">
                    <c:v>Anthony Berry</c:v>
                  </c:pt>
                  <c:pt idx="21">
                    <c:v>Shawn Cook</c:v>
                  </c:pt>
                  <c:pt idx="22">
                    <c:v>Jonathan Hawkins</c:v>
                  </c:pt>
                  <c:pt idx="23">
                    <c:v>Stephen Payne</c:v>
                  </c:pt>
                  <c:pt idx="24">
                    <c:v>Joshua Ryan</c:v>
                  </c:pt>
                  <c:pt idx="25">
                    <c:v>Donald Reynolds</c:v>
                  </c:pt>
                </c:lvl>
                <c:lvl>
                  <c:pt idx="0">
                    <c:v>Mar</c:v>
                  </c:pt>
                </c:lvl>
              </c:multiLvlStrCache>
            </c:multiLvlStrRef>
          </c:cat>
          <c:val>
            <c:numRef>
              <c:f>'Pivot Table'!$B$212:$B$239</c:f>
              <c:numCache>
                <c:formatCode>"$"#,##0.00</c:formatCode>
                <c:ptCount val="26"/>
                <c:pt idx="0">
                  <c:v>77058.920789480209</c:v>
                </c:pt>
                <c:pt idx="1">
                  <c:v>80107.656178057194</c:v>
                </c:pt>
                <c:pt idx="2">
                  <c:v>89018.921211719513</c:v>
                </c:pt>
                <c:pt idx="3">
                  <c:v>89864.385628581047</c:v>
                </c:pt>
                <c:pt idx="4">
                  <c:v>92225.231863796711</c:v>
                </c:pt>
                <c:pt idx="5">
                  <c:v>92682.18988519907</c:v>
                </c:pt>
                <c:pt idx="6">
                  <c:v>93113.998708426952</c:v>
                </c:pt>
                <c:pt idx="7">
                  <c:v>94234.454742908478</c:v>
                </c:pt>
                <c:pt idx="8">
                  <c:v>96800.573770701885</c:v>
                </c:pt>
                <c:pt idx="9">
                  <c:v>97530.158386230469</c:v>
                </c:pt>
                <c:pt idx="10">
                  <c:v>98489.11811631918</c:v>
                </c:pt>
                <c:pt idx="11">
                  <c:v>101206.96189785004</c:v>
                </c:pt>
                <c:pt idx="12">
                  <c:v>106020.15416175127</c:v>
                </c:pt>
                <c:pt idx="13">
                  <c:v>106460.69964247942</c:v>
                </c:pt>
                <c:pt idx="14">
                  <c:v>107056.18212085962</c:v>
                </c:pt>
                <c:pt idx="15">
                  <c:v>107777.82049781084</c:v>
                </c:pt>
                <c:pt idx="16">
                  <c:v>109001.33953124285</c:v>
                </c:pt>
                <c:pt idx="17">
                  <c:v>109494.80530893803</c:v>
                </c:pt>
                <c:pt idx="18">
                  <c:v>109582.61091828346</c:v>
                </c:pt>
                <c:pt idx="19">
                  <c:v>113706.13461649418</c:v>
                </c:pt>
                <c:pt idx="20">
                  <c:v>115509.07957130671</c:v>
                </c:pt>
                <c:pt idx="21">
                  <c:v>116262.07230019569</c:v>
                </c:pt>
                <c:pt idx="22">
                  <c:v>118243.65188312531</c:v>
                </c:pt>
                <c:pt idx="23">
                  <c:v>120378.97121536732</c:v>
                </c:pt>
                <c:pt idx="24">
                  <c:v>123806.11626237631</c:v>
                </c:pt>
                <c:pt idx="25">
                  <c:v>140196.05491304398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C5-4FE6-A1A4-71C80ECA6C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11249616"/>
        <c:axId val="411266256"/>
      </c:barChart>
      <c:catAx>
        <c:axId val="41124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66256"/>
        <c:crosses val="autoZero"/>
        <c:auto val="1"/>
        <c:lblAlgn val="ctr"/>
        <c:lblOffset val="100"/>
        <c:noMultiLvlLbl val="0"/>
      </c:catAx>
      <c:valAx>
        <c:axId val="411266256"/>
        <c:scaling>
          <c:orientation val="minMax"/>
        </c:scaling>
        <c:delete val="1"/>
        <c:axPos val="b"/>
        <c:numFmt formatCode="&quot;$&quot;#,##0.00" sourceLinked="1"/>
        <c:majorTickMark val="none"/>
        <c:minorTickMark val="none"/>
        <c:tickLblPos val="nextTo"/>
        <c:crossAx val="4112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[TNMTRetailsalesdocforCapstoneProject-2nd Try.xlsx]Pivot Table!PivotTable6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2 Product Revenue in January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58392244097853"/>
          <c:y val="0.10010328085410992"/>
          <c:w val="0.72077873916841018"/>
          <c:h val="0.870254472278784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Table'!$B$160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45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77-4048-B3C7-D1C476A54FE4}"/>
              </c:ext>
            </c:extLst>
          </c:dPt>
          <c:dPt>
            <c:idx val="46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77-4048-B3C7-D1C476A54F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'Pivot Table'!$A$161:$A$209</c:f>
              <c:multiLvlStrCache>
                <c:ptCount val="47"/>
                <c:lvl>
                  <c:pt idx="0">
                    <c:v>Dinnerware</c:v>
                  </c:pt>
                  <c:pt idx="1">
                    <c:v>Pendants</c:v>
                  </c:pt>
                  <c:pt idx="2">
                    <c:v>Bathroom Furniture</c:v>
                  </c:pt>
                  <c:pt idx="3">
                    <c:v>Photo Frames</c:v>
                  </c:pt>
                  <c:pt idx="4">
                    <c:v>Audio</c:v>
                  </c:pt>
                  <c:pt idx="5">
                    <c:v>Bar Tools</c:v>
                  </c:pt>
                  <c:pt idx="6">
                    <c:v>Phones</c:v>
                  </c:pt>
                  <c:pt idx="7">
                    <c:v>Floor Lamps</c:v>
                  </c:pt>
                  <c:pt idx="8">
                    <c:v>Bedroom Furniture</c:v>
                  </c:pt>
                  <c:pt idx="9">
                    <c:v>Outdoor Furniture</c:v>
                  </c:pt>
                  <c:pt idx="10">
                    <c:v>Basketball</c:v>
                  </c:pt>
                  <c:pt idx="11">
                    <c:v>Festive</c:v>
                  </c:pt>
                  <c:pt idx="12">
                    <c:v>Wreaths</c:v>
                  </c:pt>
                  <c:pt idx="13">
                    <c:v>Sculptures</c:v>
                  </c:pt>
                  <c:pt idx="14">
                    <c:v>Home Fragrances</c:v>
                  </c:pt>
                  <c:pt idx="15">
                    <c:v>Ornaments</c:v>
                  </c:pt>
                  <c:pt idx="16">
                    <c:v>Candleholders</c:v>
                  </c:pt>
                  <c:pt idx="17">
                    <c:v>Dining Furniture</c:v>
                  </c:pt>
                  <c:pt idx="18">
                    <c:v>Furniture Cushions</c:v>
                  </c:pt>
                  <c:pt idx="19">
                    <c:v>Blankets</c:v>
                  </c:pt>
                  <c:pt idx="20">
                    <c:v>Candles</c:v>
                  </c:pt>
                  <c:pt idx="21">
                    <c:v>Pillows</c:v>
                  </c:pt>
                  <c:pt idx="22">
                    <c:v>Bakeware</c:v>
                  </c:pt>
                  <c:pt idx="23">
                    <c:v>Computers</c:v>
                  </c:pt>
                  <c:pt idx="24">
                    <c:v>Stemware</c:v>
                  </c:pt>
                  <c:pt idx="25">
                    <c:v>Rugs</c:v>
                  </c:pt>
                  <c:pt idx="26">
                    <c:v>Table Lamps</c:v>
                  </c:pt>
                  <c:pt idx="27">
                    <c:v>Outdoor Decor</c:v>
                  </c:pt>
                  <c:pt idx="28">
                    <c:v>Accessories</c:v>
                  </c:pt>
                  <c:pt idx="29">
                    <c:v>Mirrors</c:v>
                  </c:pt>
                  <c:pt idx="30">
                    <c:v>Baseball</c:v>
                  </c:pt>
                  <c:pt idx="31">
                    <c:v>Table Linens</c:v>
                  </c:pt>
                  <c:pt idx="32">
                    <c:v>Cocktail Glasses</c:v>
                  </c:pt>
                  <c:pt idx="33">
                    <c:v>Wall Coverings</c:v>
                  </c:pt>
                  <c:pt idx="34">
                    <c:v>Serveware</c:v>
                  </c:pt>
                  <c:pt idx="35">
                    <c:v>Cookware</c:v>
                  </c:pt>
                  <c:pt idx="36">
                    <c:v>Wardrobes</c:v>
                  </c:pt>
                  <c:pt idx="37">
                    <c:v>Bean Bags</c:v>
                  </c:pt>
                  <c:pt idx="38">
                    <c:v>Floral</c:v>
                  </c:pt>
                  <c:pt idx="39">
                    <c:v>Platters</c:v>
                  </c:pt>
                  <c:pt idx="40">
                    <c:v>TV and video</c:v>
                  </c:pt>
                  <c:pt idx="41">
                    <c:v>Wall Frames</c:v>
                  </c:pt>
                  <c:pt idx="42">
                    <c:v>Clocks</c:v>
                  </c:pt>
                  <c:pt idx="43">
                    <c:v>Vases</c:v>
                  </c:pt>
                  <c:pt idx="44">
                    <c:v>Wine Storage</c:v>
                  </c:pt>
                  <c:pt idx="45">
                    <c:v>Collectibles</c:v>
                  </c:pt>
                  <c:pt idx="46">
                    <c:v>Vanities</c:v>
                  </c:pt>
                </c:lvl>
                <c:lvl>
                  <c:pt idx="0">
                    <c:v>Jan</c:v>
                  </c:pt>
                </c:lvl>
              </c:multiLvlStrCache>
            </c:multiLvlStrRef>
          </c:cat>
          <c:val>
            <c:numRef>
              <c:f>'Pivot Table'!$B$161:$B$209</c:f>
              <c:numCache>
                <c:formatCode>"$"#,##0.00</c:formatCode>
                <c:ptCount val="47"/>
                <c:pt idx="0">
                  <c:v>139897.81680232286</c:v>
                </c:pt>
                <c:pt idx="1">
                  <c:v>145644.25515049696</c:v>
                </c:pt>
                <c:pt idx="2">
                  <c:v>147718.14555698633</c:v>
                </c:pt>
                <c:pt idx="3">
                  <c:v>150905.09823006392</c:v>
                </c:pt>
                <c:pt idx="4">
                  <c:v>152325.8558011651</c:v>
                </c:pt>
                <c:pt idx="5">
                  <c:v>164976.39445656538</c:v>
                </c:pt>
                <c:pt idx="6">
                  <c:v>165187.16488105059</c:v>
                </c:pt>
                <c:pt idx="7">
                  <c:v>167356.60469770432</c:v>
                </c:pt>
                <c:pt idx="8">
                  <c:v>168344.43166708946</c:v>
                </c:pt>
                <c:pt idx="9">
                  <c:v>168809.89474600554</c:v>
                </c:pt>
                <c:pt idx="10">
                  <c:v>170510.52075916529</c:v>
                </c:pt>
                <c:pt idx="11">
                  <c:v>170932.54277944565</c:v>
                </c:pt>
                <c:pt idx="12">
                  <c:v>171886.16390651464</c:v>
                </c:pt>
                <c:pt idx="13">
                  <c:v>173860.32745760679</c:v>
                </c:pt>
                <c:pt idx="14">
                  <c:v>175415.92977976799</c:v>
                </c:pt>
                <c:pt idx="15">
                  <c:v>177625.535412848</c:v>
                </c:pt>
                <c:pt idx="16">
                  <c:v>181266.43129563332</c:v>
                </c:pt>
                <c:pt idx="17">
                  <c:v>186262.76699262857</c:v>
                </c:pt>
                <c:pt idx="18">
                  <c:v>186695.23805809021</c:v>
                </c:pt>
                <c:pt idx="19">
                  <c:v>187156.09669697285</c:v>
                </c:pt>
                <c:pt idx="20">
                  <c:v>187695.88158577681</c:v>
                </c:pt>
                <c:pt idx="21">
                  <c:v>187745.22876405716</c:v>
                </c:pt>
                <c:pt idx="22">
                  <c:v>189709.97984808683</c:v>
                </c:pt>
                <c:pt idx="23">
                  <c:v>190149.2336794138</c:v>
                </c:pt>
                <c:pt idx="24">
                  <c:v>193217.5086362958</c:v>
                </c:pt>
                <c:pt idx="25">
                  <c:v>197589.68528437614</c:v>
                </c:pt>
                <c:pt idx="26">
                  <c:v>198464.96738576889</c:v>
                </c:pt>
                <c:pt idx="27">
                  <c:v>202440.82822734118</c:v>
                </c:pt>
                <c:pt idx="28">
                  <c:v>202447.24655234814</c:v>
                </c:pt>
                <c:pt idx="29">
                  <c:v>205841.02424955368</c:v>
                </c:pt>
                <c:pt idx="30">
                  <c:v>206413.60336875916</c:v>
                </c:pt>
                <c:pt idx="31">
                  <c:v>206887.31483119726</c:v>
                </c:pt>
                <c:pt idx="32">
                  <c:v>207394.96613323689</c:v>
                </c:pt>
                <c:pt idx="33">
                  <c:v>208128.85750633478</c:v>
                </c:pt>
                <c:pt idx="34">
                  <c:v>209357.61973232031</c:v>
                </c:pt>
                <c:pt idx="35">
                  <c:v>211482.1678918004</c:v>
                </c:pt>
                <c:pt idx="36">
                  <c:v>213681.54537302256</c:v>
                </c:pt>
                <c:pt idx="37">
                  <c:v>213816.77546346188</c:v>
                </c:pt>
                <c:pt idx="38">
                  <c:v>222523.72002625465</c:v>
                </c:pt>
                <c:pt idx="39">
                  <c:v>222634.61341542006</c:v>
                </c:pt>
                <c:pt idx="40">
                  <c:v>223104.57943385839</c:v>
                </c:pt>
                <c:pt idx="41">
                  <c:v>230660.54019981623</c:v>
                </c:pt>
                <c:pt idx="42">
                  <c:v>232074.85206466913</c:v>
                </c:pt>
                <c:pt idx="43">
                  <c:v>233788.9604331851</c:v>
                </c:pt>
                <c:pt idx="44">
                  <c:v>236579.85110235214</c:v>
                </c:pt>
                <c:pt idx="45">
                  <c:v>241075.07352036238</c:v>
                </c:pt>
                <c:pt idx="46">
                  <c:v>241404.66016513109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77-4048-B3C7-D1C476A54F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24429776"/>
        <c:axId val="2124411056"/>
      </c:barChart>
      <c:catAx>
        <c:axId val="212442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11056"/>
        <c:crosses val="autoZero"/>
        <c:auto val="1"/>
        <c:lblAlgn val="ctr"/>
        <c:lblOffset val="100"/>
        <c:noMultiLvlLbl val="0"/>
      </c:catAx>
      <c:valAx>
        <c:axId val="2124411056"/>
        <c:scaling>
          <c:orientation val="minMax"/>
        </c:scaling>
        <c:delete val="1"/>
        <c:axPos val="b"/>
        <c:numFmt formatCode="&quot;$&quot;#,##0.00" sourceLinked="1"/>
        <c:majorTickMark val="none"/>
        <c:minorTickMark val="none"/>
        <c:tickLblPos val="nextTo"/>
        <c:crossAx val="212442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[TNMTRetailsalesdocforCapstoneProject-2nd Try.xlsx]Pivot Table!PivotTable5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States by Revenue With Population &amp; Median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square"/>
          <c:size val="5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triangle"/>
          <c:size val="5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Table'!$B$112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Table'!$A$113:$A$158</c:f>
              <c:strCache>
                <c:ptCount val="45"/>
                <c:pt idx="0">
                  <c:v>New Hampshire</c:v>
                </c:pt>
                <c:pt idx="1">
                  <c:v>Montana</c:v>
                </c:pt>
                <c:pt idx="2">
                  <c:v>North Dakota</c:v>
                </c:pt>
                <c:pt idx="3">
                  <c:v>Mississippi</c:v>
                </c:pt>
                <c:pt idx="4">
                  <c:v>South Dakota</c:v>
                </c:pt>
                <c:pt idx="5">
                  <c:v>Rhode Island</c:v>
                </c:pt>
                <c:pt idx="6">
                  <c:v>Arkansas</c:v>
                </c:pt>
                <c:pt idx="7">
                  <c:v>Idaho</c:v>
                </c:pt>
                <c:pt idx="8">
                  <c:v>Hawaii</c:v>
                </c:pt>
                <c:pt idx="9">
                  <c:v>South Carolina</c:v>
                </c:pt>
                <c:pt idx="10">
                  <c:v>Iowa</c:v>
                </c:pt>
                <c:pt idx="11">
                  <c:v>Utah</c:v>
                </c:pt>
                <c:pt idx="12">
                  <c:v>New Mexico</c:v>
                </c:pt>
                <c:pt idx="13">
                  <c:v>District of Columbia</c:v>
                </c:pt>
                <c:pt idx="14">
                  <c:v>Nebraska</c:v>
                </c:pt>
                <c:pt idx="15">
                  <c:v>Maryland</c:v>
                </c:pt>
                <c:pt idx="16">
                  <c:v>Alabama</c:v>
                </c:pt>
                <c:pt idx="17">
                  <c:v>Minnesota</c:v>
                </c:pt>
                <c:pt idx="18">
                  <c:v>Wisconsin</c:v>
                </c:pt>
                <c:pt idx="19">
                  <c:v>Kansas</c:v>
                </c:pt>
                <c:pt idx="20">
                  <c:v>New Jersey</c:v>
                </c:pt>
                <c:pt idx="21">
                  <c:v>Kentucky</c:v>
                </c:pt>
                <c:pt idx="22">
                  <c:v>Louisiana</c:v>
                </c:pt>
                <c:pt idx="23">
                  <c:v>Oregon</c:v>
                </c:pt>
                <c:pt idx="24">
                  <c:v>Missouri</c:v>
                </c:pt>
                <c:pt idx="25">
                  <c:v>Massachusetts</c:v>
                </c:pt>
                <c:pt idx="26">
                  <c:v>Oklahoma</c:v>
                </c:pt>
                <c:pt idx="27">
                  <c:v>Connecticut</c:v>
                </c:pt>
                <c:pt idx="28">
                  <c:v>Michigan</c:v>
                </c:pt>
                <c:pt idx="29">
                  <c:v>Georgia</c:v>
                </c:pt>
                <c:pt idx="30">
                  <c:v>Washington</c:v>
                </c:pt>
                <c:pt idx="31">
                  <c:v>Virginia</c:v>
                </c:pt>
                <c:pt idx="32">
                  <c:v>Tennessee</c:v>
                </c:pt>
                <c:pt idx="33">
                  <c:v>Pennsylvania</c:v>
                </c:pt>
                <c:pt idx="34">
                  <c:v>Nevada</c:v>
                </c:pt>
                <c:pt idx="35">
                  <c:v>Ohio</c:v>
                </c:pt>
                <c:pt idx="36">
                  <c:v>Indiana</c:v>
                </c:pt>
                <c:pt idx="37">
                  <c:v>North Carolina</c:v>
                </c:pt>
                <c:pt idx="38">
                  <c:v>Colorado</c:v>
                </c:pt>
                <c:pt idx="39">
                  <c:v>Arizona</c:v>
                </c:pt>
                <c:pt idx="40">
                  <c:v>Florida</c:v>
                </c:pt>
                <c:pt idx="41">
                  <c:v>Illinois</c:v>
                </c:pt>
                <c:pt idx="42">
                  <c:v>Texas</c:v>
                </c:pt>
                <c:pt idx="43">
                  <c:v>California</c:v>
                </c:pt>
                <c:pt idx="44">
                  <c:v>New York</c:v>
                </c:pt>
              </c:strCache>
            </c:strRef>
          </c:cat>
          <c:val>
            <c:numRef>
              <c:f>'Pivot Table'!$B$113:$B$158</c:f>
              <c:numCache>
                <c:formatCode>"$"#,##0.00</c:formatCode>
                <c:ptCount val="45"/>
                <c:pt idx="0">
                  <c:v>97090.853791773319</c:v>
                </c:pt>
                <c:pt idx="1">
                  <c:v>109139.37389981747</c:v>
                </c:pt>
                <c:pt idx="2">
                  <c:v>115222.10000449419</c:v>
                </c:pt>
                <c:pt idx="3">
                  <c:v>121232.21620005369</c:v>
                </c:pt>
                <c:pt idx="4">
                  <c:v>142297.36237084866</c:v>
                </c:pt>
                <c:pt idx="5">
                  <c:v>150369.61991035938</c:v>
                </c:pt>
                <c:pt idx="6">
                  <c:v>83038.433493196964</c:v>
                </c:pt>
                <c:pt idx="7">
                  <c:v>109836.02113705873</c:v>
                </c:pt>
                <c:pt idx="8">
                  <c:v>122553.37785422802</c:v>
                </c:pt>
                <c:pt idx="9">
                  <c:v>363224.14148300886</c:v>
                </c:pt>
                <c:pt idx="10">
                  <c:v>374794.61487740278</c:v>
                </c:pt>
                <c:pt idx="11">
                  <c:v>477901.22097051144</c:v>
                </c:pt>
                <c:pt idx="12">
                  <c:v>221493.91095221043</c:v>
                </c:pt>
                <c:pt idx="13">
                  <c:v>140613.24347305298</c:v>
                </c:pt>
                <c:pt idx="14">
                  <c:v>222841.3041998148</c:v>
                </c:pt>
                <c:pt idx="15">
                  <c:v>239223.31095117331</c:v>
                </c:pt>
                <c:pt idx="16">
                  <c:v>452629.05897527933</c:v>
                </c:pt>
                <c:pt idx="17">
                  <c:v>319097.10917043686</c:v>
                </c:pt>
                <c:pt idx="18">
                  <c:v>356409.04929864407</c:v>
                </c:pt>
                <c:pt idx="19">
                  <c:v>658820.89001476765</c:v>
                </c:pt>
                <c:pt idx="20">
                  <c:v>786257.64259260893</c:v>
                </c:pt>
                <c:pt idx="21">
                  <c:v>216513.96532416344</c:v>
                </c:pt>
                <c:pt idx="22">
                  <c:v>575634.08924102783</c:v>
                </c:pt>
                <c:pt idx="23">
                  <c:v>578894.64670962095</c:v>
                </c:pt>
                <c:pt idx="24">
                  <c:v>672818.93745088577</c:v>
                </c:pt>
                <c:pt idx="25">
                  <c:v>555087.86284732819</c:v>
                </c:pt>
                <c:pt idx="26">
                  <c:v>476966.02239274979</c:v>
                </c:pt>
                <c:pt idx="27">
                  <c:v>1230929.2641570568</c:v>
                </c:pt>
                <c:pt idx="28">
                  <c:v>810223.71445637941</c:v>
                </c:pt>
                <c:pt idx="29">
                  <c:v>903209.40689277649</c:v>
                </c:pt>
                <c:pt idx="30">
                  <c:v>909522.70181626081</c:v>
                </c:pt>
                <c:pt idx="31">
                  <c:v>998056.74706685543</c:v>
                </c:pt>
                <c:pt idx="32">
                  <c:v>700550.405585289</c:v>
                </c:pt>
                <c:pt idx="33">
                  <c:v>384054.05617493391</c:v>
                </c:pt>
                <c:pt idx="34">
                  <c:v>988709.82085311413</c:v>
                </c:pt>
                <c:pt idx="35">
                  <c:v>649094.55245089531</c:v>
                </c:pt>
                <c:pt idx="36">
                  <c:v>1587358.4806607366</c:v>
                </c:pt>
                <c:pt idx="37">
                  <c:v>1067400.4272428155</c:v>
                </c:pt>
                <c:pt idx="38">
                  <c:v>1505652.4983950257</c:v>
                </c:pt>
                <c:pt idx="39">
                  <c:v>1297449.4192607403</c:v>
                </c:pt>
                <c:pt idx="40">
                  <c:v>2894003.5270879269</c:v>
                </c:pt>
                <c:pt idx="41">
                  <c:v>3655157.1719153523</c:v>
                </c:pt>
                <c:pt idx="42">
                  <c:v>4598704.9560678005</c:v>
                </c:pt>
                <c:pt idx="43">
                  <c:v>8905982.3561541438</c:v>
                </c:pt>
                <c:pt idx="44">
                  <c:v>2538968.1368665695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D-4391-B141-110029A4173E}"/>
            </c:ext>
          </c:extLst>
        </c:ser>
        <c:ser>
          <c:idx val="1"/>
          <c:order val="1"/>
          <c:tx>
            <c:strRef>
              <c:f>'Pivot Table'!$C$112</c:f>
              <c:strCache>
                <c:ptCount val="1"/>
                <c:pt idx="0">
                  <c:v>POPULATION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Table'!$A$113:$A$158</c:f>
              <c:strCache>
                <c:ptCount val="45"/>
                <c:pt idx="0">
                  <c:v>New Hampshire</c:v>
                </c:pt>
                <c:pt idx="1">
                  <c:v>Montana</c:v>
                </c:pt>
                <c:pt idx="2">
                  <c:v>North Dakota</c:v>
                </c:pt>
                <c:pt idx="3">
                  <c:v>Mississippi</c:v>
                </c:pt>
                <c:pt idx="4">
                  <c:v>South Dakota</c:v>
                </c:pt>
                <c:pt idx="5">
                  <c:v>Rhode Island</c:v>
                </c:pt>
                <c:pt idx="6">
                  <c:v>Arkansas</c:v>
                </c:pt>
                <c:pt idx="7">
                  <c:v>Idaho</c:v>
                </c:pt>
                <c:pt idx="8">
                  <c:v>Hawaii</c:v>
                </c:pt>
                <c:pt idx="9">
                  <c:v>South Carolina</c:v>
                </c:pt>
                <c:pt idx="10">
                  <c:v>Iowa</c:v>
                </c:pt>
                <c:pt idx="11">
                  <c:v>Utah</c:v>
                </c:pt>
                <c:pt idx="12">
                  <c:v>New Mexico</c:v>
                </c:pt>
                <c:pt idx="13">
                  <c:v>District of Columbia</c:v>
                </c:pt>
                <c:pt idx="14">
                  <c:v>Nebraska</c:v>
                </c:pt>
                <c:pt idx="15">
                  <c:v>Maryland</c:v>
                </c:pt>
                <c:pt idx="16">
                  <c:v>Alabama</c:v>
                </c:pt>
                <c:pt idx="17">
                  <c:v>Minnesota</c:v>
                </c:pt>
                <c:pt idx="18">
                  <c:v>Wisconsin</c:v>
                </c:pt>
                <c:pt idx="19">
                  <c:v>Kansas</c:v>
                </c:pt>
                <c:pt idx="20">
                  <c:v>New Jersey</c:v>
                </c:pt>
                <c:pt idx="21">
                  <c:v>Kentucky</c:v>
                </c:pt>
                <c:pt idx="22">
                  <c:v>Louisiana</c:v>
                </c:pt>
                <c:pt idx="23">
                  <c:v>Oregon</c:v>
                </c:pt>
                <c:pt idx="24">
                  <c:v>Missouri</c:v>
                </c:pt>
                <c:pt idx="25">
                  <c:v>Massachusetts</c:v>
                </c:pt>
                <c:pt idx="26">
                  <c:v>Oklahoma</c:v>
                </c:pt>
                <c:pt idx="27">
                  <c:v>Connecticut</c:v>
                </c:pt>
                <c:pt idx="28">
                  <c:v>Michigan</c:v>
                </c:pt>
                <c:pt idx="29">
                  <c:v>Georgia</c:v>
                </c:pt>
                <c:pt idx="30">
                  <c:v>Washington</c:v>
                </c:pt>
                <c:pt idx="31">
                  <c:v>Virginia</c:v>
                </c:pt>
                <c:pt idx="32">
                  <c:v>Tennessee</c:v>
                </c:pt>
                <c:pt idx="33">
                  <c:v>Pennsylvania</c:v>
                </c:pt>
                <c:pt idx="34">
                  <c:v>Nevada</c:v>
                </c:pt>
                <c:pt idx="35">
                  <c:v>Ohio</c:v>
                </c:pt>
                <c:pt idx="36">
                  <c:v>Indiana</c:v>
                </c:pt>
                <c:pt idx="37">
                  <c:v>North Carolina</c:v>
                </c:pt>
                <c:pt idx="38">
                  <c:v>Colorado</c:v>
                </c:pt>
                <c:pt idx="39">
                  <c:v>Arizona</c:v>
                </c:pt>
                <c:pt idx="40">
                  <c:v>Florida</c:v>
                </c:pt>
                <c:pt idx="41">
                  <c:v>Illinois</c:v>
                </c:pt>
                <c:pt idx="42">
                  <c:v>Texas</c:v>
                </c:pt>
                <c:pt idx="43">
                  <c:v>California</c:v>
                </c:pt>
                <c:pt idx="44">
                  <c:v>New York</c:v>
                </c:pt>
              </c:strCache>
            </c:strRef>
          </c:cat>
          <c:val>
            <c:numRef>
              <c:f>'Pivot Table'!$C$113:$C$158</c:f>
              <c:numCache>
                <c:formatCode>#,##0</c:formatCode>
                <c:ptCount val="45"/>
                <c:pt idx="0">
                  <c:v>110229</c:v>
                </c:pt>
                <c:pt idx="1">
                  <c:v>110263</c:v>
                </c:pt>
                <c:pt idx="2">
                  <c:v>118523</c:v>
                </c:pt>
                <c:pt idx="3">
                  <c:v>170674</c:v>
                </c:pt>
                <c:pt idx="4">
                  <c:v>171544</c:v>
                </c:pt>
                <c:pt idx="5">
                  <c:v>179207</c:v>
                </c:pt>
                <c:pt idx="6">
                  <c:v>197992</c:v>
                </c:pt>
                <c:pt idx="7">
                  <c:v>218281</c:v>
                </c:pt>
                <c:pt idx="8">
                  <c:v>352769</c:v>
                </c:pt>
                <c:pt idx="9">
                  <c:v>374716</c:v>
                </c:pt>
                <c:pt idx="10">
                  <c:v>443317</c:v>
                </c:pt>
                <c:pt idx="11">
                  <c:v>556090</c:v>
                </c:pt>
                <c:pt idx="12">
                  <c:v>660764</c:v>
                </c:pt>
                <c:pt idx="13">
                  <c:v>672228</c:v>
                </c:pt>
                <c:pt idx="14">
                  <c:v>721233</c:v>
                </c:pt>
                <c:pt idx="15">
                  <c:v>723965</c:v>
                </c:pt>
                <c:pt idx="16">
                  <c:v>797933</c:v>
                </c:pt>
                <c:pt idx="17">
                  <c:v>824015</c:v>
                </c:pt>
                <c:pt idx="18">
                  <c:v>954313</c:v>
                </c:pt>
                <c:pt idx="19">
                  <c:v>989356</c:v>
                </c:pt>
                <c:pt idx="20">
                  <c:v>1027801</c:v>
                </c:pt>
                <c:pt idx="21">
                  <c:v>1074514</c:v>
                </c:pt>
                <c:pt idx="22">
                  <c:v>1083142</c:v>
                </c:pt>
                <c:pt idx="23">
                  <c:v>1173218</c:v>
                </c:pt>
                <c:pt idx="24">
                  <c:v>1194236</c:v>
                </c:pt>
                <c:pt idx="25">
                  <c:v>1227394</c:v>
                </c:pt>
                <c:pt idx="26">
                  <c:v>1261698</c:v>
                </c:pt>
                <c:pt idx="27">
                  <c:v>1279266</c:v>
                </c:pt>
                <c:pt idx="28">
                  <c:v>1371749</c:v>
                </c:pt>
                <c:pt idx="29">
                  <c:v>1394681</c:v>
                </c:pt>
                <c:pt idx="30">
                  <c:v>1753555</c:v>
                </c:pt>
                <c:pt idx="31">
                  <c:v>1847379</c:v>
                </c:pt>
                <c:pt idx="32">
                  <c:v>1971832</c:v>
                </c:pt>
                <c:pt idx="33">
                  <c:v>1992040</c:v>
                </c:pt>
                <c:pt idx="34">
                  <c:v>2104996</c:v>
                </c:pt>
                <c:pt idx="35">
                  <c:v>2154658</c:v>
                </c:pt>
                <c:pt idx="36">
                  <c:v>2475369</c:v>
                </c:pt>
                <c:pt idx="37">
                  <c:v>2650292</c:v>
                </c:pt>
                <c:pt idx="38">
                  <c:v>2702976</c:v>
                </c:pt>
                <c:pt idx="39">
                  <c:v>4027311</c:v>
                </c:pt>
                <c:pt idx="40">
                  <c:v>4946941</c:v>
                </c:pt>
                <c:pt idx="41">
                  <c:v>6527443</c:v>
                </c:pt>
                <c:pt idx="42">
                  <c:v>12801171</c:v>
                </c:pt>
                <c:pt idx="43">
                  <c:v>19750653</c:v>
                </c:pt>
                <c:pt idx="44">
                  <c:v>20836547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D-4391-B141-110029A4173E}"/>
            </c:ext>
          </c:extLst>
        </c:ser>
        <c:ser>
          <c:idx val="2"/>
          <c:order val="2"/>
          <c:tx>
            <c:strRef>
              <c:f>'Pivot Table'!$D$112</c:f>
              <c:strCache>
                <c:ptCount val="1"/>
                <c:pt idx="0">
                  <c:v>MEDIAN INCOME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Table'!$A$113:$A$158</c:f>
              <c:strCache>
                <c:ptCount val="45"/>
                <c:pt idx="0">
                  <c:v>New Hampshire</c:v>
                </c:pt>
                <c:pt idx="1">
                  <c:v>Montana</c:v>
                </c:pt>
                <c:pt idx="2">
                  <c:v>North Dakota</c:v>
                </c:pt>
                <c:pt idx="3">
                  <c:v>Mississippi</c:v>
                </c:pt>
                <c:pt idx="4">
                  <c:v>South Dakota</c:v>
                </c:pt>
                <c:pt idx="5">
                  <c:v>Rhode Island</c:v>
                </c:pt>
                <c:pt idx="6">
                  <c:v>Arkansas</c:v>
                </c:pt>
                <c:pt idx="7">
                  <c:v>Idaho</c:v>
                </c:pt>
                <c:pt idx="8">
                  <c:v>Hawaii</c:v>
                </c:pt>
                <c:pt idx="9">
                  <c:v>South Carolina</c:v>
                </c:pt>
                <c:pt idx="10">
                  <c:v>Iowa</c:v>
                </c:pt>
                <c:pt idx="11">
                  <c:v>Utah</c:v>
                </c:pt>
                <c:pt idx="12">
                  <c:v>New Mexico</c:v>
                </c:pt>
                <c:pt idx="13">
                  <c:v>District of Columbia</c:v>
                </c:pt>
                <c:pt idx="14">
                  <c:v>Nebraska</c:v>
                </c:pt>
                <c:pt idx="15">
                  <c:v>Maryland</c:v>
                </c:pt>
                <c:pt idx="16">
                  <c:v>Alabama</c:v>
                </c:pt>
                <c:pt idx="17">
                  <c:v>Minnesota</c:v>
                </c:pt>
                <c:pt idx="18">
                  <c:v>Wisconsin</c:v>
                </c:pt>
                <c:pt idx="19">
                  <c:v>Kansas</c:v>
                </c:pt>
                <c:pt idx="20">
                  <c:v>New Jersey</c:v>
                </c:pt>
                <c:pt idx="21">
                  <c:v>Kentucky</c:v>
                </c:pt>
                <c:pt idx="22">
                  <c:v>Louisiana</c:v>
                </c:pt>
                <c:pt idx="23">
                  <c:v>Oregon</c:v>
                </c:pt>
                <c:pt idx="24">
                  <c:v>Missouri</c:v>
                </c:pt>
                <c:pt idx="25">
                  <c:v>Massachusetts</c:v>
                </c:pt>
                <c:pt idx="26">
                  <c:v>Oklahoma</c:v>
                </c:pt>
                <c:pt idx="27">
                  <c:v>Connecticut</c:v>
                </c:pt>
                <c:pt idx="28">
                  <c:v>Michigan</c:v>
                </c:pt>
                <c:pt idx="29">
                  <c:v>Georgia</c:v>
                </c:pt>
                <c:pt idx="30">
                  <c:v>Washington</c:v>
                </c:pt>
                <c:pt idx="31">
                  <c:v>Virginia</c:v>
                </c:pt>
                <c:pt idx="32">
                  <c:v>Tennessee</c:v>
                </c:pt>
                <c:pt idx="33">
                  <c:v>Pennsylvania</c:v>
                </c:pt>
                <c:pt idx="34">
                  <c:v>Nevada</c:v>
                </c:pt>
                <c:pt idx="35">
                  <c:v>Ohio</c:v>
                </c:pt>
                <c:pt idx="36">
                  <c:v>Indiana</c:v>
                </c:pt>
                <c:pt idx="37">
                  <c:v>North Carolina</c:v>
                </c:pt>
                <c:pt idx="38">
                  <c:v>Colorado</c:v>
                </c:pt>
                <c:pt idx="39">
                  <c:v>Arizona</c:v>
                </c:pt>
                <c:pt idx="40">
                  <c:v>Florida</c:v>
                </c:pt>
                <c:pt idx="41">
                  <c:v>Illinois</c:v>
                </c:pt>
                <c:pt idx="42">
                  <c:v>Texas</c:v>
                </c:pt>
                <c:pt idx="43">
                  <c:v>California</c:v>
                </c:pt>
                <c:pt idx="44">
                  <c:v>New York</c:v>
                </c:pt>
              </c:strCache>
            </c:strRef>
          </c:cat>
          <c:val>
            <c:numRef>
              <c:f>'Pivot Table'!$D$113:$D$158</c:f>
              <c:numCache>
                <c:formatCode>"$"#,##0.00</c:formatCode>
                <c:ptCount val="45"/>
                <c:pt idx="0">
                  <c:v>54282</c:v>
                </c:pt>
                <c:pt idx="1">
                  <c:v>51012</c:v>
                </c:pt>
                <c:pt idx="2">
                  <c:v>46175</c:v>
                </c:pt>
                <c:pt idx="3">
                  <c:v>32250</c:v>
                </c:pt>
                <c:pt idx="4">
                  <c:v>52494</c:v>
                </c:pt>
                <c:pt idx="5">
                  <c:v>37501</c:v>
                </c:pt>
                <c:pt idx="6">
                  <c:v>46085</c:v>
                </c:pt>
                <c:pt idx="7">
                  <c:v>50323</c:v>
                </c:pt>
                <c:pt idx="8">
                  <c:v>61442</c:v>
                </c:pt>
                <c:pt idx="9">
                  <c:v>136349</c:v>
                </c:pt>
                <c:pt idx="10">
                  <c:v>147214</c:v>
                </c:pt>
                <c:pt idx="11">
                  <c:v>209510</c:v>
                </c:pt>
                <c:pt idx="12">
                  <c:v>88360</c:v>
                </c:pt>
                <c:pt idx="13">
                  <c:v>70848</c:v>
                </c:pt>
                <c:pt idx="14">
                  <c:v>99736</c:v>
                </c:pt>
                <c:pt idx="15">
                  <c:v>143090</c:v>
                </c:pt>
                <c:pt idx="16">
                  <c:v>161539</c:v>
                </c:pt>
                <c:pt idx="17">
                  <c:v>164791</c:v>
                </c:pt>
                <c:pt idx="18">
                  <c:v>133680</c:v>
                </c:pt>
                <c:pt idx="19">
                  <c:v>276744</c:v>
                </c:pt>
                <c:pt idx="20">
                  <c:v>339394</c:v>
                </c:pt>
                <c:pt idx="21">
                  <c:v>49778</c:v>
                </c:pt>
                <c:pt idx="22">
                  <c:v>214189</c:v>
                </c:pt>
                <c:pt idx="23">
                  <c:v>260008</c:v>
                </c:pt>
                <c:pt idx="24">
                  <c:v>203356</c:v>
                </c:pt>
                <c:pt idx="25">
                  <c:v>263395</c:v>
                </c:pt>
                <c:pt idx="26">
                  <c:v>208685</c:v>
                </c:pt>
                <c:pt idx="27">
                  <c:v>458898</c:v>
                </c:pt>
                <c:pt idx="28">
                  <c:v>261284</c:v>
                </c:pt>
                <c:pt idx="29">
                  <c:v>305712</c:v>
                </c:pt>
                <c:pt idx="30">
                  <c:v>484857</c:v>
                </c:pt>
                <c:pt idx="31">
                  <c:v>514656</c:v>
                </c:pt>
                <c:pt idx="32">
                  <c:v>250648</c:v>
                </c:pt>
                <c:pt idx="33">
                  <c:v>115898</c:v>
                </c:pt>
                <c:pt idx="34">
                  <c:v>414671</c:v>
                </c:pt>
                <c:pt idx="35">
                  <c:v>201295</c:v>
                </c:pt>
                <c:pt idx="36">
                  <c:v>523912</c:v>
                </c:pt>
                <c:pt idx="37">
                  <c:v>460601</c:v>
                </c:pt>
                <c:pt idx="38">
                  <c:v>820101</c:v>
                </c:pt>
                <c:pt idx="39">
                  <c:v>582709</c:v>
                </c:pt>
                <c:pt idx="40">
                  <c:v>1151842</c:v>
                </c:pt>
                <c:pt idx="41">
                  <c:v>1912716</c:v>
                </c:pt>
                <c:pt idx="42">
                  <c:v>2127605</c:v>
                </c:pt>
                <c:pt idx="43">
                  <c:v>4761475</c:v>
                </c:pt>
                <c:pt idx="44">
                  <c:v>1337562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ED-4391-B141-110029A41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34840144"/>
        <c:axId val="2134860944"/>
      </c:barChart>
      <c:catAx>
        <c:axId val="213484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860944"/>
        <c:crosses val="autoZero"/>
        <c:auto val="1"/>
        <c:lblAlgn val="ctr"/>
        <c:lblOffset val="100"/>
        <c:noMultiLvlLbl val="0"/>
      </c:catAx>
      <c:valAx>
        <c:axId val="2134860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Revenue/Population/Median 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84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25831146106735"/>
          <c:y val="0.92638739143930415"/>
          <c:w val="0.72392782152230983"/>
          <c:h val="5.4304483057880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>
                <a:solidFill>
                  <a:schemeClr val="accent2"/>
                </a:solidFill>
              </a:defRPr>
            </a:lvl1pPr>
          </a:lstStyle>
          <a:p>
            <a:pPr lvl="0" algn="r"/>
            <a:r>
              <a:rPr lang="en-US" noProof="0" dirty="0"/>
              <a:t>TNMT Retail 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b="1" dirty="0">
                <a:solidFill>
                  <a:srgbClr val="0070C0"/>
                </a:solidFill>
              </a:defRPr>
            </a:lvl1pPr>
          </a:lstStyle>
          <a:p>
            <a:pPr marL="266700" lvl="0" indent="-266700" algn="ctr"/>
            <a:r>
              <a:rPr lang="en-US" noProof="0" dirty="0"/>
              <a:t>Excel Project For </a:t>
            </a:r>
            <a:r>
              <a:rPr lang="en-US" noProof="0" dirty="0" err="1"/>
              <a:t>FredFort</a:t>
            </a:r>
            <a:r>
              <a:rPr lang="en-US" noProof="0" dirty="0"/>
              <a:t> Consulting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780099" y="6486611"/>
            <a:ext cx="1979897" cy="25262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1400" b="1" i="0" spc="-100" baseline="0" noProof="0" dirty="0">
                <a:solidFill>
                  <a:schemeClr val="accent1"/>
                </a:solidFill>
                <a:latin typeface="+mj-lt"/>
              </a:rPr>
              <a:t>TNMT Retail Sales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TNMT Retail Sales Report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FredFort Consulting Excel Project – Open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 Contribution to Revenue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This was plotted using Product Category (%) to Revenue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B01642-5FFE-4DA4-97AF-6ABCE3E5E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12569"/>
              </p:ext>
            </p:extLst>
          </p:nvPr>
        </p:nvGraphicFramePr>
        <p:xfrm>
          <a:off x="420687" y="1367999"/>
          <a:ext cx="11350626" cy="5003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0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3E96B-1B4D-42DC-AB68-F102A6E54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29751"/>
              </p:ext>
            </p:extLst>
          </p:nvPr>
        </p:nvGraphicFramePr>
        <p:xfrm>
          <a:off x="432000" y="962526"/>
          <a:ext cx="11328000" cy="5463480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6962576">
                  <a:extLst>
                    <a:ext uri="{9D8B030D-6E8A-4147-A177-3AD203B41FA5}">
                      <a16:colId xmlns:a16="http://schemas.microsoft.com/office/drawing/2014/main" val="2952892214"/>
                    </a:ext>
                  </a:extLst>
                </a:gridCol>
                <a:gridCol w="4365424">
                  <a:extLst>
                    <a:ext uri="{9D8B030D-6E8A-4147-A177-3AD203B41FA5}">
                      <a16:colId xmlns:a16="http://schemas.microsoft.com/office/drawing/2014/main" val="2938626182"/>
                    </a:ext>
                  </a:extLst>
                </a:gridCol>
              </a:tblGrid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Sum of Revenue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949413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4784586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Beddings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007258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Collections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7771041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2288590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Lighting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2716135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Drinkware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6722171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Electronics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7129580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Kitchenery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1518752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Furniture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1900039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Decoratives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4712544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813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68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Team by Revenue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792"/>
            <a:ext cx="5956300" cy="1100565"/>
          </a:xfrm>
        </p:spPr>
        <p:txBody>
          <a:bodyPr/>
          <a:lstStyle/>
          <a:p>
            <a:r>
              <a:rPr lang="en-US" dirty="0"/>
              <a:t>FredFort Consulting Excel Project – Open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Team by Revenue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This was plotted using Sales Team per Revenue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D28D70-169B-4CA7-83CE-B9A65ACFB0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909101"/>
              </p:ext>
            </p:extLst>
          </p:nvPr>
        </p:nvGraphicFramePr>
        <p:xfrm>
          <a:off x="431799" y="1368000"/>
          <a:ext cx="11339513" cy="50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811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BC008C-D11F-46EC-9542-B3B0FB499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51013"/>
              </p:ext>
            </p:extLst>
          </p:nvPr>
        </p:nvGraphicFramePr>
        <p:xfrm>
          <a:off x="432000" y="933651"/>
          <a:ext cx="11328000" cy="5437712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6962574">
                  <a:extLst>
                    <a:ext uri="{9D8B030D-6E8A-4147-A177-3AD203B41FA5}">
                      <a16:colId xmlns:a16="http://schemas.microsoft.com/office/drawing/2014/main" val="3272298195"/>
                    </a:ext>
                  </a:extLst>
                </a:gridCol>
                <a:gridCol w="4365426">
                  <a:extLst>
                    <a:ext uri="{9D8B030D-6E8A-4147-A177-3AD203B41FA5}">
                      <a16:colId xmlns:a16="http://schemas.microsoft.com/office/drawing/2014/main" val="82395927"/>
                    </a:ext>
                  </a:extLst>
                </a:gridCol>
              </a:tblGrid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Sales Team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Sum of Revenue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3343817919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Douglas Tucker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$1,627,032.70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1817128183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Stephen Payne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$1,631,126.43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1082971278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Jerry Green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$1,639,895.26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3434164170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Joshua Kenedy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$1,651,129.92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4102574913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Keith Griffin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$1,657,719.25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2400915881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Todd Roberts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$1,661,170.88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3599161896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Samuel Fowler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$1,662,619.81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682814964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Roger Alexander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$1,668,651.43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347255914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Joshua Ryan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$1,669,714.06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1773477811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Frank Brown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$1,673,836.96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2422769145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Jonathan Hawkins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$1,681,167.62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2450407213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Joshua Bennett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$1,691,836.75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2233921740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Joshua 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$1,705,259.98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4164986416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Chris Armstrong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$1,708,302.13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478651398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Roy 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$1,709,396.65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3271761316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George Lewis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$1,711,286.65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628526934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Patrick Graham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$1,727,111.47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3269640192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Anthony Berry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$1,727,917.12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3759402122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Shawn Cook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$1,733,208.96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1796552166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Adam Hernandez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$1,739,700.86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1226885759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Paul Holmes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$1,739,917.27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3504526586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Carl Nguyen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$1,753,376.95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1345081257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Shawn Wallace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$1,766,372.73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2927025795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Joe 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$1,773,075.46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1254530772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Donald Reynolds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$1,797,952.49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2452502384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Nicholas Cunningham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$1,856,248.21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2220695063"/>
                  </a:ext>
                </a:extLst>
              </a:tr>
              <a:tr h="19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$44,365,028.02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3" marR="5763" marT="5763" marB="0" anchor="b"/>
                </a:tc>
                <a:extLst>
                  <a:ext uri="{0D108BD9-81ED-4DB2-BD59-A6C34878D82A}">
                    <a16:rowId xmlns:a16="http://schemas.microsoft.com/office/drawing/2014/main" val="69239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9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1366787"/>
            <a:ext cx="5956300" cy="2782005"/>
          </a:xfrm>
        </p:spPr>
        <p:txBody>
          <a:bodyPr/>
          <a:lstStyle/>
          <a:p>
            <a:r>
              <a:rPr lang="en-US" dirty="0"/>
              <a:t>States by Revenue With Population &amp; Median Income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792"/>
            <a:ext cx="5956300" cy="1100565"/>
          </a:xfrm>
        </p:spPr>
        <p:txBody>
          <a:bodyPr/>
          <a:lstStyle/>
          <a:p>
            <a:r>
              <a:rPr lang="en-US" dirty="0"/>
              <a:t>FredFort Consulting Excel Project – Open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1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by Revenue With Population &amp; Median Income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This was plotted using States’ Revenue alongside it’s Population &amp; Median Income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A59737-6B72-4D13-8E26-2611224AA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513864"/>
              </p:ext>
            </p:extLst>
          </p:nvPr>
        </p:nvGraphicFramePr>
        <p:xfrm>
          <a:off x="431800" y="1270535"/>
          <a:ext cx="11339512" cy="510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DB8F78-542E-44ED-99C7-512085179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14353"/>
              </p:ext>
            </p:extLst>
          </p:nvPr>
        </p:nvGraphicFramePr>
        <p:xfrm>
          <a:off x="432001" y="864001"/>
          <a:ext cx="11327998" cy="5561980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3868100">
                  <a:extLst>
                    <a:ext uri="{9D8B030D-6E8A-4147-A177-3AD203B41FA5}">
                      <a16:colId xmlns:a16="http://schemas.microsoft.com/office/drawing/2014/main" val="369130028"/>
                    </a:ext>
                  </a:extLst>
                </a:gridCol>
                <a:gridCol w="2425234">
                  <a:extLst>
                    <a:ext uri="{9D8B030D-6E8A-4147-A177-3AD203B41FA5}">
                      <a16:colId xmlns:a16="http://schemas.microsoft.com/office/drawing/2014/main" val="770773251"/>
                    </a:ext>
                  </a:extLst>
                </a:gridCol>
                <a:gridCol w="2425234">
                  <a:extLst>
                    <a:ext uri="{9D8B030D-6E8A-4147-A177-3AD203B41FA5}">
                      <a16:colId xmlns:a16="http://schemas.microsoft.com/office/drawing/2014/main" val="2514020388"/>
                    </a:ext>
                  </a:extLst>
                </a:gridCol>
                <a:gridCol w="2609430">
                  <a:extLst>
                    <a:ext uri="{9D8B030D-6E8A-4147-A177-3AD203B41FA5}">
                      <a16:colId xmlns:a16="http://schemas.microsoft.com/office/drawing/2014/main" val="3599144383"/>
                    </a:ext>
                  </a:extLst>
                </a:gridCol>
              </a:tblGrid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Row Labels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Revenue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POPULATION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MEDIAN INCOME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674869528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New Hampshire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$97,090.85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110,229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$54,282.00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325575318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Montana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$109,139.37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110,263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$51,012.00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487389673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North Dakota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$115,222.10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118,523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$46,175.00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550810559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Mississippi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$121,232.22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170,674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$32,250.00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7888829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South Dakota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$142,297.36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171,544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$52,494.00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101466741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Rhode Island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$150,369.62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179,207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$37,501.00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901258600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Arkansas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$83,038.43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197,992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$46,085.00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4239407895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Idaho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$109,836.02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218,281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$50,323.00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460059492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Hawaii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$122,553.38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352,769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$61,442.00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01326197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South Carolina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$363,224.14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374,716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$136,349.00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755610902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Iowa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$374,794.61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443,317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$147,214.00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624246117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Utah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$477,901.22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556,090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$209,510.00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445872396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New Mexico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$221,493.91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660,764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$88,360.00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3716242601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District of Columbia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$140,613.24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672,228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$70,848.00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261776951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Nebraska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$222,841.30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721,233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$99,736.00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3205924072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Maryland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$239,223.31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723,965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$143,090.00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4196064642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Alabama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$452,629.06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797,933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$161,539.00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710488439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Minnesota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$319,097.11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824,015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$164,791.00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107039561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Wisconsin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$356,409.05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954,313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$133,680.00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251351884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Kansas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$658,820.89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989,356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$276,744.00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689350389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New Jersey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$786,257.64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1,027,801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$339,394.00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3346873960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Kentucky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$216,513.97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1,074,514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$49,778.00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601809701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Louisiana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$575,634.09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1,083,142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$214,189.00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6416878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Oregon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$578,894.65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1,173,218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$260,008.00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666257093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Missouri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$672,818.94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1,194,236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$203,356.00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3261525157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Massachusetts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$555,087.86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1,227,394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$263,395.00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521397312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Oklahoma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$476,966.02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1,261,698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$208,685.00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3306104704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Connecticut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$1,230,929.26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1,279,266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$458,898.00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3811602256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Michigan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$810,223.71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1,371,749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$261,284.00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685458740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Georgia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$903,209.41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1,394,681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$305,712.00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512986899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Washington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$909,522.70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1,753,555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$484,857.00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3552847564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Virginia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$998,056.75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1,847,379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$514,656.00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062267019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Tennessee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$700,550.41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1,971,832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$250,648.00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609562265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Pennsylvania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$384,054.06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1,992,040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$115,898.00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676557133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Nevada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$988,709.82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2,104,996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$414,671.00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417008237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Ohio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$649,094.55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2,154,658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$201,295.00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037688899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Indiana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$1,587,358.48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2,475,369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$523,912.00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699946620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North Carolina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$1,067,400.43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2,650,292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$460,601.00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208010588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Colorado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$1,505,652.50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2,702,976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$820,101.00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63628272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Arizona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$1,297,449.42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4,027,311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$582,709.00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826278708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Florida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$2,894,003.53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4,946,941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$1,151,842.00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2695572599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Illinois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$3,655,157.17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6,527,443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$1,912,716.00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906737456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Texas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$4,598,704.96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12,801,171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$2,127,605.00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560725562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California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$8,905,982.36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19,750,653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$4,761,475.00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817055956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New York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$2,538,968.14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20,836,547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$1,337,562.00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1503454329"/>
                  </a:ext>
                </a:extLst>
              </a:tr>
              <a:tr h="118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Grand Total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$44,365,028.02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109,978,274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$20,288,672.00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4" marR="3434" marT="3434" marB="0" anchor="b"/>
                </a:tc>
                <a:extLst>
                  <a:ext uri="{0D108BD9-81ED-4DB2-BD59-A6C34878D82A}">
                    <a16:rowId xmlns:a16="http://schemas.microsoft.com/office/drawing/2014/main" val="395299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4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606392"/>
            <a:ext cx="5956300" cy="3542400"/>
          </a:xfrm>
        </p:spPr>
        <p:txBody>
          <a:bodyPr/>
          <a:lstStyle/>
          <a:p>
            <a:r>
              <a:rPr lang="en-US" dirty="0"/>
              <a:t>Sales Team With The Most Revenue From Decorative in March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792"/>
            <a:ext cx="5956300" cy="1100565"/>
          </a:xfrm>
        </p:spPr>
        <p:txBody>
          <a:bodyPr/>
          <a:lstStyle/>
          <a:p>
            <a:r>
              <a:rPr lang="en-US" dirty="0"/>
              <a:t>FredFort Consulting Excel Project – Open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4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3817"/>
            <a:ext cx="11328000" cy="432000"/>
          </a:xfrm>
        </p:spPr>
        <p:txBody>
          <a:bodyPr/>
          <a:lstStyle/>
          <a:p>
            <a:r>
              <a:rPr lang="en-US" dirty="0"/>
              <a:t>Insights gained from Analyzing TNMT Retail Sales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6D13884-0EDA-4D78-851E-4267F8D930F6}"/>
              </a:ext>
            </a:extLst>
          </p:cNvPr>
          <p:cNvSpPr txBox="1"/>
          <p:nvPr/>
        </p:nvSpPr>
        <p:spPr>
          <a:xfrm>
            <a:off x="432000" y="888992"/>
            <a:ext cx="5549178" cy="365650"/>
          </a:xfrm>
          <a:prstGeom prst="rect">
            <a:avLst/>
          </a:prstGeom>
          <a:solidFill>
            <a:schemeClr val="accent4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/>
              <a:t>Sales</a:t>
            </a:r>
            <a:r>
              <a:rPr lang="en-US" sz="1100" b="1" baseline="0"/>
              <a:t> team that made the most revenue in Decoratives for March is</a:t>
            </a:r>
            <a:r>
              <a:rPr lang="en-US" sz="1400" b="1" baseline="0"/>
              <a:t>: </a:t>
            </a:r>
            <a:r>
              <a:rPr lang="en-US" sz="1400" b="1" baseline="0">
                <a:solidFill>
                  <a:schemeClr val="accent1"/>
                </a:solidFill>
              </a:rPr>
              <a:t>Donald Reynolds</a:t>
            </a:r>
            <a:endParaRPr lang="en-US" sz="1100" b="1">
              <a:solidFill>
                <a:schemeClr val="accent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216980-7969-4198-8D10-BCDACF8CC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496973"/>
              </p:ext>
            </p:extLst>
          </p:nvPr>
        </p:nvGraphicFramePr>
        <p:xfrm>
          <a:off x="431999" y="1254642"/>
          <a:ext cx="5549177" cy="5116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CBC9C4-0460-457B-AE51-2CAD6215B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68329"/>
              </p:ext>
            </p:extLst>
          </p:nvPr>
        </p:nvGraphicFramePr>
        <p:xfrm>
          <a:off x="6210824" y="878480"/>
          <a:ext cx="5549176" cy="549288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10713">
                  <a:extLst>
                    <a:ext uri="{9D8B030D-6E8A-4147-A177-3AD203B41FA5}">
                      <a16:colId xmlns:a16="http://schemas.microsoft.com/office/drawing/2014/main" val="1661144160"/>
                    </a:ext>
                  </a:extLst>
                </a:gridCol>
                <a:gridCol w="2138463">
                  <a:extLst>
                    <a:ext uri="{9D8B030D-6E8A-4147-A177-3AD203B41FA5}">
                      <a16:colId xmlns:a16="http://schemas.microsoft.com/office/drawing/2014/main" val="1752790232"/>
                    </a:ext>
                  </a:extLst>
                </a:gridCol>
              </a:tblGrid>
              <a:tr h="353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Sum of Revenue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1315734440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3443401721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Roger Alexander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$77,058.92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4020909228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Keith Griffin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$80,107.66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2589110905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Joshua Little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$89,018.92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2460417763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Patrick Graham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$89,864.39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3737223025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Carl Nguyen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$92,225.23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793379310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Frank Brown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$92,682.19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2278291779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Joshua Kenedy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$93,114.00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1598515850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George Lewis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$94,234.45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2987854261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Douglas Tucker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$96,800.57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3608160028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Joe Price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$97,530.16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4218103276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Paul Holmes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$98,489.12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554183656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Samuel Fowler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$101,206.96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660898028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Roy Rice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$106,020.15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1671392826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Nicholas Cunningham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$106,460.70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288783061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Joshua Bennett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$107,056.18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1936805447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Jerry Green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$107,777.82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1487070421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Chris Armstrong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$109,001.34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3716652109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Todd Roberts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$109,494.81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3806591328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Adam Hernandez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$109,582.61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3513608998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Shawn Wallace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$113,706.13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1455728622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Anthony Berry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$115,509.08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3929702052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Shawn Cook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$116,262.07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2025965924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Jonathan Hawkins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$118,243.65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1787292566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Stephen Payne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$120,378.97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3407687621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Joshua Ryan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$123,806.12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2573285327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Donald Reynolds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71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$140,196.05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1085041234"/>
                  </a:ext>
                </a:extLst>
              </a:tr>
              <a:tr h="183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$2,705,828.26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65" marR="5565" marT="5565" marB="0" anchor="b"/>
                </a:tc>
                <a:extLst>
                  <a:ext uri="{0D108BD9-81ED-4DB2-BD59-A6C34878D82A}">
                    <a16:rowId xmlns:a16="http://schemas.microsoft.com/office/drawing/2014/main" val="398900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5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8C22741-065F-45BA-AA76-8D559566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36" y="298383"/>
            <a:ext cx="11365364" cy="60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1376413"/>
            <a:ext cx="5956300" cy="2772379"/>
          </a:xfrm>
        </p:spPr>
        <p:txBody>
          <a:bodyPr/>
          <a:lstStyle/>
          <a:p>
            <a:r>
              <a:rPr lang="en-US" dirty="0"/>
              <a:t>Top 2 Product Revenue in January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792"/>
            <a:ext cx="5956300" cy="1100565"/>
          </a:xfrm>
        </p:spPr>
        <p:txBody>
          <a:bodyPr/>
          <a:lstStyle/>
          <a:p>
            <a:r>
              <a:rPr lang="en-US" dirty="0"/>
              <a:t>FredFort Consulting Excel Project – Open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8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3817"/>
            <a:ext cx="11328000" cy="432000"/>
          </a:xfrm>
        </p:spPr>
        <p:txBody>
          <a:bodyPr/>
          <a:lstStyle/>
          <a:p>
            <a:r>
              <a:rPr lang="en-US" dirty="0"/>
              <a:t>Insights gained from Analyzing TNMT Retail Sales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C6F54A6-6070-42D6-B5A4-4F964EA2DB34}"/>
              </a:ext>
            </a:extLst>
          </p:cNvPr>
          <p:cNvSpPr txBox="1"/>
          <p:nvPr/>
        </p:nvSpPr>
        <p:spPr>
          <a:xfrm>
            <a:off x="432000" y="855817"/>
            <a:ext cx="5474396" cy="277812"/>
          </a:xfrm>
          <a:prstGeom prst="rect">
            <a:avLst/>
          </a:prstGeom>
          <a:solidFill>
            <a:schemeClr val="accent4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/>
              <a:t>The 2 top revenue products in January</a:t>
            </a:r>
            <a:r>
              <a:rPr lang="en-US" sz="1100" b="1" baseline="0"/>
              <a:t> are:  </a:t>
            </a:r>
            <a:r>
              <a:rPr lang="en-US" sz="1400" b="1" baseline="0">
                <a:solidFill>
                  <a:schemeClr val="accent1"/>
                </a:solidFill>
              </a:rPr>
              <a:t>Vanities &amp; Collectibles</a:t>
            </a:r>
            <a:endParaRPr lang="en-US" sz="1100" b="1" baseline="0">
              <a:solidFill>
                <a:schemeClr val="accent1"/>
              </a:solidFill>
            </a:endParaRPr>
          </a:p>
          <a:p>
            <a:endParaRPr lang="en-US" sz="1100" b="1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2B41007-911D-479F-A04C-160695C06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407377"/>
              </p:ext>
            </p:extLst>
          </p:nvPr>
        </p:nvGraphicFramePr>
        <p:xfrm>
          <a:off x="431999" y="1133629"/>
          <a:ext cx="5487537" cy="523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67CA97-1A98-44E0-AB3E-0147E2EA4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81465"/>
              </p:ext>
            </p:extLst>
          </p:nvPr>
        </p:nvGraphicFramePr>
        <p:xfrm>
          <a:off x="6096000" y="855817"/>
          <a:ext cx="5377314" cy="551553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305081">
                  <a:extLst>
                    <a:ext uri="{9D8B030D-6E8A-4147-A177-3AD203B41FA5}">
                      <a16:colId xmlns:a16="http://schemas.microsoft.com/office/drawing/2014/main" val="3976722935"/>
                    </a:ext>
                  </a:extLst>
                </a:gridCol>
                <a:gridCol w="2072233">
                  <a:extLst>
                    <a:ext uri="{9D8B030D-6E8A-4147-A177-3AD203B41FA5}">
                      <a16:colId xmlns:a16="http://schemas.microsoft.com/office/drawing/2014/main" val="1881224990"/>
                    </a:ext>
                  </a:extLst>
                </a:gridCol>
              </a:tblGrid>
              <a:tr h="212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Row Labels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Sum of Revenue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222801168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Jan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332975129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Dinnerware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$139,897.82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586524583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Pendants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$145,644.26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956656699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Bathroom Furniture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$147,718.15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03312569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Photo Frames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$150,905.10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341532099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Audio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$152,325.86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600337856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Bar Tools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$164,976.39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17088651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Phones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$165,187.16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96333307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Floor Lamps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$167,356.60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263248208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Bedroom Furniture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$168,344.43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64998452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Outdoor Furniture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$168,809.89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639332713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Basketball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$170,510.52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000927257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Festive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$170,932.54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962458627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Wreaths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$171,886.16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4220971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Sculptures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$173,860.33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9525427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Home Fragrances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$175,415.93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223234300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Ornaments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$177,625.54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554177408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Candleholders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$181,266.43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278885750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Dining Furniture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$186,262.77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104441192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Furniture Cushions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$186,695.24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218860720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Blankets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$187,156.10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291697696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Candles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$187,695.88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68868670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Pillows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$187,745.23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025755509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Bakeware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$189,709.98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2445898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Computers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$190,149.23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045433424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Stemware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$193,217.51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28377490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Rugs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$197,589.69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602284256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Table Lamps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$198,464.97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92533289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Outdoor Decor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$202,440.83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159024046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Accessories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$202,447.25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139480302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Mirrors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$205,841.02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49953406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Baseball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$206,413.60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724745320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Table Linens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$206,887.31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932337422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Cocktail Glasses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$207,394.97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837732976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Wall Coverings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$208,128.86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653433958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Serveware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$209,357.62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338395581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Cookware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$211,482.17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234357064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Wardrobes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$213,681.55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159456041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Bean Bags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$213,816.78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59389879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Floral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$222,523.72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659741870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Platters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$222,634.61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765454708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TV and video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$223,104.58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287977142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Wall Frames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$230,660.54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185752238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Clocks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$232,074.85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2948607513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Vases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$233,788.96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826347661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Wine Storage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$236,579.85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224210214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Collectibles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$241,075.07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358921667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Vanities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13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$241,404.66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4205924635"/>
                  </a:ext>
                </a:extLst>
              </a:tr>
              <a:tr h="108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Grand Total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$9,069,088.50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8" marR="3228" marT="3228" marB="0" anchor="b"/>
                </a:tc>
                <a:extLst>
                  <a:ext uri="{0D108BD9-81ED-4DB2-BD59-A6C34878D82A}">
                    <a16:rowId xmlns:a16="http://schemas.microsoft.com/office/drawing/2014/main" val="119373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6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0"/>
            <a:ext cx="5956300" cy="418729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sz="6000" b="1" dirty="0"/>
              <a:t>elationship between Revenue, Population and Median Income of the States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87292"/>
            <a:ext cx="5956300" cy="1100565"/>
          </a:xfrm>
        </p:spPr>
        <p:txBody>
          <a:bodyPr/>
          <a:lstStyle/>
          <a:p>
            <a:r>
              <a:rPr lang="en-US" dirty="0"/>
              <a:t>FredFort Consulting Excel Project – Open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84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23817"/>
            <a:ext cx="11328000" cy="432000"/>
          </a:xfrm>
        </p:spPr>
        <p:txBody>
          <a:bodyPr/>
          <a:lstStyle/>
          <a:p>
            <a:r>
              <a:rPr lang="en-US" dirty="0"/>
              <a:t>Insights gained from Analyzing TNMT Retail Sales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123A63D-0B3C-482F-94F9-5EB8DA220FE2}"/>
              </a:ext>
            </a:extLst>
          </p:cNvPr>
          <p:cNvSpPr txBox="1"/>
          <p:nvPr/>
        </p:nvSpPr>
        <p:spPr>
          <a:xfrm>
            <a:off x="432000" y="855817"/>
            <a:ext cx="11324046" cy="550333"/>
          </a:xfrm>
          <a:prstGeom prst="rect">
            <a:avLst/>
          </a:prstGeom>
          <a:solidFill>
            <a:schemeClr val="accent4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The relationship between Revenue, Population and Median Income of the States is such that</a:t>
            </a:r>
            <a:r>
              <a:rPr lang="en-US" sz="1100" b="1" baseline="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the more the Median Income, the more Revenue generated from that State</a:t>
            </a:r>
            <a:r>
              <a:rPr lang="en-US" sz="1400" b="1" baseline="0" dirty="0">
                <a:solidFill>
                  <a:schemeClr val="accent1"/>
                </a:solidFill>
              </a:rPr>
              <a:t> as seen in California.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8FAC0D-3FC1-492D-9EFD-EA4A2F006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268692"/>
              </p:ext>
            </p:extLst>
          </p:nvPr>
        </p:nvGraphicFramePr>
        <p:xfrm>
          <a:off x="428046" y="1406150"/>
          <a:ext cx="11331954" cy="496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205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Gbenga Ayeleso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+2349053016986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agayeleso@gmail.com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3051812"/>
            <a:ext cx="5956300" cy="1100565"/>
          </a:xfrm>
        </p:spPr>
        <p:txBody>
          <a:bodyPr/>
          <a:lstStyle/>
          <a:p>
            <a:r>
              <a:rPr lang="en-US" dirty="0"/>
              <a:t>Revenue Trend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792"/>
            <a:ext cx="5956300" cy="1100565"/>
          </a:xfrm>
        </p:spPr>
        <p:txBody>
          <a:bodyPr/>
          <a:lstStyle/>
          <a:p>
            <a:r>
              <a:rPr lang="en-US" dirty="0"/>
              <a:t>FredFort Consulting Excel Project – Open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Trend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This was plotted using Sales by Month per Revenue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DE6C73C-A7A6-46B2-81E6-06ED46221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830526"/>
              </p:ext>
            </p:extLst>
          </p:nvPr>
        </p:nvGraphicFramePr>
        <p:xfrm>
          <a:off x="266432" y="1368000"/>
          <a:ext cx="11620767" cy="5003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CA50BE-A410-4EE1-86B2-5244960E0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58139"/>
              </p:ext>
            </p:extLst>
          </p:nvPr>
        </p:nvGraphicFramePr>
        <p:xfrm>
          <a:off x="413886" y="1145406"/>
          <a:ext cx="11778113" cy="5225948"/>
        </p:xfrm>
        <a:graphic>
          <a:graphicData uri="http://schemas.openxmlformats.org/drawingml/2006/table">
            <a:tbl>
              <a:tblPr firstRow="1" firstCol="1">
                <a:tableStyleId>{E8B1032C-EA38-4F05-BA0D-38AFFFC7BED3}</a:tableStyleId>
              </a:tblPr>
              <a:tblGrid>
                <a:gridCol w="7239230">
                  <a:extLst>
                    <a:ext uri="{9D8B030D-6E8A-4147-A177-3AD203B41FA5}">
                      <a16:colId xmlns:a16="http://schemas.microsoft.com/office/drawing/2014/main" val="3206028228"/>
                    </a:ext>
                  </a:extLst>
                </a:gridCol>
                <a:gridCol w="4538883">
                  <a:extLst>
                    <a:ext uri="{9D8B030D-6E8A-4147-A177-3AD203B41FA5}">
                      <a16:colId xmlns:a16="http://schemas.microsoft.com/office/drawing/2014/main" val="3283520380"/>
                    </a:ext>
                  </a:extLst>
                </a:gridCol>
              </a:tblGrid>
              <a:tr h="74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Sales by 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Sum of Revenue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3059483"/>
                  </a:ext>
                </a:extLst>
              </a:tr>
              <a:tr h="74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January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$9,069,088.50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2553973"/>
                  </a:ext>
                </a:extLst>
              </a:tr>
              <a:tr h="74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February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$8,557,316.37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9764580"/>
                  </a:ext>
                </a:extLst>
              </a:tr>
              <a:tr h="74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March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$8,942,370.86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3396846"/>
                  </a:ext>
                </a:extLst>
              </a:tr>
              <a:tr h="74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April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$8,619,195.53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3705271"/>
                  </a:ext>
                </a:extLst>
              </a:tr>
              <a:tr h="74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May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$9,177,056.77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4743599"/>
                  </a:ext>
                </a:extLst>
              </a:tr>
              <a:tr h="74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$44,365,028.02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037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by Revenue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792"/>
            <a:ext cx="5956300" cy="1100565"/>
          </a:xfrm>
        </p:spPr>
        <p:txBody>
          <a:bodyPr/>
          <a:lstStyle/>
          <a:p>
            <a:r>
              <a:rPr lang="en-US" dirty="0"/>
              <a:t>FredFort Consulting Excel Project – Open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9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by Revenue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This was plotted using Product per Revenue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A1BA88-40EF-47BB-8B59-96A4A56B2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105045"/>
              </p:ext>
            </p:extLst>
          </p:nvPr>
        </p:nvGraphicFramePr>
        <p:xfrm>
          <a:off x="431800" y="1368000"/>
          <a:ext cx="11339512" cy="50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721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508655-7D0B-468E-A374-7F6A5701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97682"/>
              </p:ext>
            </p:extLst>
          </p:nvPr>
        </p:nvGraphicFramePr>
        <p:xfrm>
          <a:off x="441625" y="943275"/>
          <a:ext cx="11328000" cy="5428073"/>
        </p:xfrm>
        <a:graphic>
          <a:graphicData uri="http://schemas.openxmlformats.org/drawingml/2006/table">
            <a:tbl>
              <a:tblPr firstRow="1" firstCol="1">
                <a:tableStyleId>{16D9F66E-5EB9-4882-86FB-DCBF35E3C3E4}</a:tableStyleId>
              </a:tblPr>
              <a:tblGrid>
                <a:gridCol w="6962578">
                  <a:extLst>
                    <a:ext uri="{9D8B030D-6E8A-4147-A177-3AD203B41FA5}">
                      <a16:colId xmlns:a16="http://schemas.microsoft.com/office/drawing/2014/main" val="1428025"/>
                    </a:ext>
                  </a:extLst>
                </a:gridCol>
                <a:gridCol w="4365422">
                  <a:extLst>
                    <a:ext uri="{9D8B030D-6E8A-4147-A177-3AD203B41FA5}">
                      <a16:colId xmlns:a16="http://schemas.microsoft.com/office/drawing/2014/main" val="4119276205"/>
                    </a:ext>
                  </a:extLst>
                </a:gridCol>
              </a:tblGrid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effectLst/>
                        </a:rPr>
                        <a:t>Products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effectLst/>
                        </a:rPr>
                        <a:t>Sum of Revenue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097309403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Bathroom Furniture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$844,174.14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86900683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Blankets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$845,473.07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774728125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Home Fragrances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$856,006.72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335845576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Baseball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$874,163.11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631141129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Bakeware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$876,046.55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200728154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Dinnerware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$877,808.39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827358868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Accessories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$887,943.52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987310393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Furniture Cushions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$892,743.73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84955418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Basketball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$892,966.26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993170631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Audio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$893,435.22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267959770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Bar Tools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$897,157.02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65775664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Wreaths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$898,888.68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539594321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Serveware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$898,978.42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765106184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Wall Coverings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$900,535.61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825840742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Computers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$921,367.34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58050650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Table Linens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$928,102.97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832733098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Vanities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$929,994.68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85447298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Outdoor Furniture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$930,720.54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679256993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Wine Storage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$931,120.00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418933747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Floral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$931,469.56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254927454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Festive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$934,654.80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52652456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Candleholders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$937,813.69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949711589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Wardrobes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$939,282.75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158136167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Platters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$945,439.75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709616144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Photo Frames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$945,994.14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687899567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Bedroom Furniture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$954,353.94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394409223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Stemware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$958,412.11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440125700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Cocktail Glasses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$960,164.94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484259905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Pendants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$964,096.24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885724109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Mirrors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$965,041.69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176152679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Sculptures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$965,078.72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70635331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Bean Bags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$969,717.27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752436066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TV and video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$970,240.53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804588076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Pillows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$970,990.02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222264516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Floor Lamps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$971,814.36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758596048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Dining Furniture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$972,837.22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034215415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Outdoor Decor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$973,733.38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3441404598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Rugs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$975,759.06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298982751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Wall Frames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$987,727.73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555526127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Table Lamps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$992,243.07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866269570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Collectibles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$993,001.13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578148733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Candles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$994,392.97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236340707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Phones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$1,012,004.11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049028620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Ornaments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$1,017,997.42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4089260074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Cookware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$1,024,283.91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164342949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Vases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$1,061,440.12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4071023468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Clocks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$1,097,417.42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2921293627"/>
                  </a:ext>
                </a:extLst>
              </a:tr>
              <a:tr h="1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Grand Total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$44,365,028.02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93" marR="3293" marT="3293" marB="0" anchor="b"/>
                </a:tc>
                <a:extLst>
                  <a:ext uri="{0D108BD9-81ED-4DB2-BD59-A6C34878D82A}">
                    <a16:rowId xmlns:a16="http://schemas.microsoft.com/office/drawing/2014/main" val="76081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7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1395663"/>
            <a:ext cx="5956300" cy="2753129"/>
          </a:xfrm>
        </p:spPr>
        <p:txBody>
          <a:bodyPr/>
          <a:lstStyle/>
          <a:p>
            <a:r>
              <a:rPr lang="en-US" dirty="0"/>
              <a:t>Product Category Contribution to Revenue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792"/>
            <a:ext cx="5956300" cy="1100565"/>
          </a:xfrm>
        </p:spPr>
        <p:txBody>
          <a:bodyPr/>
          <a:lstStyle/>
          <a:p>
            <a:r>
              <a:rPr lang="en-US" dirty="0"/>
              <a:t>FredFort Consulting Excel Project – Open Data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434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infopath/2007/PartnerControls"/>
    <ds:schemaRef ds:uri="http://purl.org/dc/terms/"/>
    <ds:schemaRef ds:uri="230e9df3-be65-4c73-a93b-d1236ebd677e"/>
    <ds:schemaRef ds:uri="http://schemas.microsoft.com/office/2006/documentManagement/types"/>
    <ds:schemaRef ds:uri="http://purl.org/dc/elements/1.1/"/>
    <ds:schemaRef ds:uri="http://purl.org/dc/dcmitype/"/>
    <ds:schemaRef ds:uri="http://schemas.microsoft.com/sharepoint/v3"/>
    <ds:schemaRef ds:uri="http://schemas.openxmlformats.org/package/2006/metadata/core-properties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140</TotalTime>
  <Words>1309</Words>
  <Application>Microsoft Office PowerPoint</Application>
  <PresentationFormat>Widescreen</PresentationFormat>
  <Paragraphs>616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Candara</vt:lpstr>
      <vt:lpstr>Corbel</vt:lpstr>
      <vt:lpstr>Times New Roman</vt:lpstr>
      <vt:lpstr>Custom</vt:lpstr>
      <vt:lpstr>TNMT Retail Sales Report</vt:lpstr>
      <vt:lpstr>PowerPoint Presentation</vt:lpstr>
      <vt:lpstr>Revenue Trend</vt:lpstr>
      <vt:lpstr>Revenue Trend Chart</vt:lpstr>
      <vt:lpstr>Table</vt:lpstr>
      <vt:lpstr>Product by Revenue</vt:lpstr>
      <vt:lpstr>Product by Revenue Chart</vt:lpstr>
      <vt:lpstr>Table</vt:lpstr>
      <vt:lpstr>Product Category Contribution to Revenue</vt:lpstr>
      <vt:lpstr>Product Category Contribution to Revenue Chart</vt:lpstr>
      <vt:lpstr>Table</vt:lpstr>
      <vt:lpstr>Sales Team by Revenue</vt:lpstr>
      <vt:lpstr>Sales Team by Revenue Chart</vt:lpstr>
      <vt:lpstr>Table</vt:lpstr>
      <vt:lpstr>States by Revenue With Population &amp; Median Income</vt:lpstr>
      <vt:lpstr>States by Revenue With Population &amp; Median Income Chart</vt:lpstr>
      <vt:lpstr>Table</vt:lpstr>
      <vt:lpstr>Sales Team With The Most Revenue From Decorative in March</vt:lpstr>
      <vt:lpstr>Insights gained from Analyzing TNMT Retail Sales Data</vt:lpstr>
      <vt:lpstr>Top 2 Product Revenue in January</vt:lpstr>
      <vt:lpstr>Insights gained from Analyzing TNMT Retail Sales Data</vt:lpstr>
      <vt:lpstr>Relationship between Revenue, Population and Median Income of the States</vt:lpstr>
      <vt:lpstr>Insights gained from Analyzing TNMT Retail Sales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Gbenga Adeyinka Ayeleso</dc:creator>
  <cp:lastModifiedBy>Gbenga Adeyinka Ayeleso</cp:lastModifiedBy>
  <cp:revision>17</cp:revision>
  <dcterms:created xsi:type="dcterms:W3CDTF">2023-10-12T07:03:32Z</dcterms:created>
  <dcterms:modified xsi:type="dcterms:W3CDTF">2023-10-12T09:25:11Z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