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6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930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4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7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2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A27B1AC-734D-433F-9B00-FFA8DCBCB8B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CDAB96-38D8-419B-9921-80D0981F1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8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4F1E74-720B-40EF-907F-C6BFF286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373878"/>
            <a:ext cx="9440034" cy="1294502"/>
          </a:xfrm>
        </p:spPr>
        <p:txBody>
          <a:bodyPr>
            <a:normAutofit fontScale="9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k-S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mplementácia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sk-S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ekladač</a:t>
            </a:r>
            <a:r>
              <a:rPr lang="sk-S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imperat</a:t>
            </a:r>
            <a:r>
              <a:rPr lang="sk-S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sk-S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jazyka</a:t>
            </a:r>
            <a:r>
              <a:rPr lang="sk-SK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IFJ19</a:t>
            </a:r>
            <a:endParaRPr lang="en-US" i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F9AA74B-3029-4279-B25B-D0FC76FA5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1860884"/>
            <a:ext cx="9440034" cy="4475747"/>
          </a:xfrm>
        </p:spPr>
        <p:txBody>
          <a:bodyPr/>
          <a:lstStyle/>
          <a:p>
            <a:r>
              <a:rPr lang="sk-S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Tím 33, varianta I</a:t>
            </a:r>
          </a:p>
          <a:p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dirty="0"/>
              <a:t>Autori projektu:</a:t>
            </a:r>
          </a:p>
          <a:p>
            <a:r>
              <a:rPr lang="sk-SK" dirty="0"/>
              <a:t>Ma</a:t>
            </a:r>
            <a:r>
              <a:rPr lang="en-US" dirty="0"/>
              <a:t>ro</a:t>
            </a:r>
            <a:r>
              <a:rPr lang="sk-SK" dirty="0"/>
              <a:t>š Geffert </a:t>
            </a:r>
            <a:r>
              <a:rPr lang="en-US" dirty="0"/>
              <a:t>&lt;x</a:t>
            </a:r>
            <a:r>
              <a:rPr lang="sk-SK" dirty="0"/>
              <a:t>geffe00</a:t>
            </a:r>
            <a:r>
              <a:rPr lang="en-US" dirty="0"/>
              <a:t>&gt;</a:t>
            </a:r>
            <a:r>
              <a:rPr lang="sk-SK" dirty="0"/>
              <a:t> vedúci tímu</a:t>
            </a:r>
          </a:p>
          <a:p>
            <a:r>
              <a:rPr lang="sk-SK" dirty="0"/>
              <a:t>Andrej Pavlovič </a:t>
            </a:r>
            <a:r>
              <a:rPr lang="en-US" dirty="0"/>
              <a:t>&lt;x</a:t>
            </a:r>
            <a:r>
              <a:rPr lang="sk-SK" dirty="0"/>
              <a:t>pavlo14</a:t>
            </a:r>
            <a:r>
              <a:rPr lang="en-US" dirty="0"/>
              <a:t>&gt;</a:t>
            </a:r>
            <a:endParaRPr lang="sk-SK" dirty="0"/>
          </a:p>
          <a:p>
            <a:r>
              <a:rPr lang="sk-SK" dirty="0"/>
              <a:t>Patrik Tomov</a:t>
            </a:r>
            <a:r>
              <a:rPr lang="en-US" dirty="0"/>
              <a:t> &lt;xtomov02&gt;</a:t>
            </a:r>
            <a:endParaRPr lang="sk-SK" dirty="0"/>
          </a:p>
          <a:p>
            <a:r>
              <a:rPr lang="sk-SK" dirty="0"/>
              <a:t>Martin Valach </a:t>
            </a:r>
            <a:r>
              <a:rPr lang="en-US" dirty="0"/>
              <a:t>&lt;xvalac12&gt;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1E8687-0603-4400-83CB-FF0CA0B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06" y="223586"/>
            <a:ext cx="9678988" cy="1143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6000" i="1" dirty="0">
                <a:solidFill>
                  <a:schemeClr val="tx2"/>
                </a:solidFill>
              </a:rPr>
              <a:t>Implementácia prekladača</a:t>
            </a:r>
            <a:endParaRPr lang="en-US" sz="6000" i="1" dirty="0">
              <a:solidFill>
                <a:schemeClr val="tx2"/>
              </a:solidFill>
            </a:endParaRPr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3BCB9693-613C-4473-8B2B-1EEAFC0439A5}"/>
              </a:ext>
            </a:extLst>
          </p:cNvPr>
          <p:cNvSpPr/>
          <p:nvPr/>
        </p:nvSpPr>
        <p:spPr>
          <a:xfrm>
            <a:off x="3502400" y="2031332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81996C62-D49D-4E00-B70D-8F7A93A171FE}"/>
              </a:ext>
            </a:extLst>
          </p:cNvPr>
          <p:cNvSpPr/>
          <p:nvPr/>
        </p:nvSpPr>
        <p:spPr>
          <a:xfrm>
            <a:off x="6397997" y="2031331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2C5B34DB-4476-418E-B124-40007A801A32}"/>
              </a:ext>
            </a:extLst>
          </p:cNvPr>
          <p:cNvSpPr/>
          <p:nvPr/>
        </p:nvSpPr>
        <p:spPr>
          <a:xfrm>
            <a:off x="4970249" y="5167563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Interpret</a:t>
            </a:r>
            <a:endParaRPr lang="en-US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43796337-55D8-4B6D-A59B-9C9C025FF32B}"/>
              </a:ext>
            </a:extLst>
          </p:cNvPr>
          <p:cNvSpPr/>
          <p:nvPr/>
        </p:nvSpPr>
        <p:spPr>
          <a:xfrm>
            <a:off x="4970249" y="3505200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</a:t>
            </a:r>
            <a:r>
              <a:rPr lang="sk-SK" dirty="0"/>
              <a:t>átor kódu</a:t>
            </a:r>
            <a:endParaRPr lang="en-US" dirty="0"/>
          </a:p>
        </p:txBody>
      </p:sp>
      <p:cxnSp>
        <p:nvCxnSpPr>
          <p:cNvPr id="9" name="Rovná spojovacia šípka 8">
            <a:extLst>
              <a:ext uri="{FF2B5EF4-FFF2-40B4-BE49-F238E27FC236}">
                <a16:creationId xmlns:a16="http://schemas.microsoft.com/office/drawing/2014/main" id="{EBD73996-711B-4902-83CC-AF30A95A01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315158" y="2462463"/>
            <a:ext cx="108283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EA089CC3-8719-4ACA-A11C-4032B4E55F18}"/>
              </a:ext>
            </a:extLst>
          </p:cNvPr>
          <p:cNvCxnSpPr>
            <a:stCxn id="5" idx="2"/>
          </p:cNvCxnSpPr>
          <p:nvPr/>
        </p:nvCxnSpPr>
        <p:spPr>
          <a:xfrm>
            <a:off x="7304376" y="2893594"/>
            <a:ext cx="0" cy="1042737"/>
          </a:xfrm>
          <a:prstGeom prst="line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ovacia šípka 14">
            <a:extLst>
              <a:ext uri="{FF2B5EF4-FFF2-40B4-BE49-F238E27FC236}">
                <a16:creationId xmlns:a16="http://schemas.microsoft.com/office/drawing/2014/main" id="{5207B488-2F01-44AF-8BCC-FBA1A4DA7410}"/>
              </a:ext>
            </a:extLst>
          </p:cNvPr>
          <p:cNvCxnSpPr>
            <a:endCxn id="7" idx="3"/>
          </p:cNvCxnSpPr>
          <p:nvPr/>
        </p:nvCxnSpPr>
        <p:spPr>
          <a:xfrm flipH="1">
            <a:off x="6783007" y="3936331"/>
            <a:ext cx="52136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ovacia šípka 16">
            <a:extLst>
              <a:ext uri="{FF2B5EF4-FFF2-40B4-BE49-F238E27FC236}">
                <a16:creationId xmlns:a16="http://schemas.microsoft.com/office/drawing/2014/main" id="{FA4B1F78-DE2F-4A50-A357-D7F503B3DE6F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876628" y="4367463"/>
            <a:ext cx="0" cy="80010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ovná spojnica 29">
            <a:extLst>
              <a:ext uri="{FF2B5EF4-FFF2-40B4-BE49-F238E27FC236}">
                <a16:creationId xmlns:a16="http://schemas.microsoft.com/office/drawing/2014/main" id="{F6E99A1D-F674-44AF-A31C-4E8979EB565F}"/>
              </a:ext>
            </a:extLst>
          </p:cNvPr>
          <p:cNvCxnSpPr>
            <a:cxnSpLocks/>
          </p:cNvCxnSpPr>
          <p:nvPr/>
        </p:nvCxnSpPr>
        <p:spPr>
          <a:xfrm>
            <a:off x="3045200" y="3204411"/>
            <a:ext cx="5598695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>
            <a:extLst>
              <a:ext uri="{FF2B5EF4-FFF2-40B4-BE49-F238E27FC236}">
                <a16:creationId xmlns:a16="http://schemas.microsoft.com/office/drawing/2014/main" id="{72445F64-E441-4004-A28D-46C77F9D72BC}"/>
              </a:ext>
            </a:extLst>
          </p:cNvPr>
          <p:cNvCxnSpPr>
            <a:cxnSpLocks/>
          </p:cNvCxnSpPr>
          <p:nvPr/>
        </p:nvCxnSpPr>
        <p:spPr>
          <a:xfrm>
            <a:off x="3045200" y="4756484"/>
            <a:ext cx="559869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dĺžnik: zaoblené rohy 35">
            <a:extLst>
              <a:ext uri="{FF2B5EF4-FFF2-40B4-BE49-F238E27FC236}">
                <a16:creationId xmlns:a16="http://schemas.microsoft.com/office/drawing/2014/main" id="{23D3F159-BAB1-42B2-BA49-EC965056452E}"/>
              </a:ext>
            </a:extLst>
          </p:cNvPr>
          <p:cNvSpPr/>
          <p:nvPr/>
        </p:nvSpPr>
        <p:spPr>
          <a:xfrm>
            <a:off x="3502400" y="2031332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Scanner</a:t>
            </a:r>
          </a:p>
        </p:txBody>
      </p:sp>
      <p:sp>
        <p:nvSpPr>
          <p:cNvPr id="37" name="Obdĺžnik: zaoblené rohy 36">
            <a:extLst>
              <a:ext uri="{FF2B5EF4-FFF2-40B4-BE49-F238E27FC236}">
                <a16:creationId xmlns:a16="http://schemas.microsoft.com/office/drawing/2014/main" id="{557D30AA-E861-44E3-8909-BF8BB205BA3A}"/>
              </a:ext>
            </a:extLst>
          </p:cNvPr>
          <p:cNvSpPr/>
          <p:nvPr/>
        </p:nvSpPr>
        <p:spPr>
          <a:xfrm>
            <a:off x="6397997" y="2031331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38" name="Obdĺžnik: zaoblené rohy 37">
            <a:extLst>
              <a:ext uri="{FF2B5EF4-FFF2-40B4-BE49-F238E27FC236}">
                <a16:creationId xmlns:a16="http://schemas.microsoft.com/office/drawing/2014/main" id="{B77B7D6A-4C80-4F64-A986-E6D3ED770CF4}"/>
              </a:ext>
            </a:extLst>
          </p:cNvPr>
          <p:cNvSpPr/>
          <p:nvPr/>
        </p:nvSpPr>
        <p:spPr>
          <a:xfrm>
            <a:off x="4970249" y="5167563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Interpret</a:t>
            </a:r>
            <a:endParaRPr lang="en-US" dirty="0"/>
          </a:p>
        </p:txBody>
      </p:sp>
      <p:sp>
        <p:nvSpPr>
          <p:cNvPr id="39" name="Obdĺžnik: zaoblené rohy 38">
            <a:extLst>
              <a:ext uri="{FF2B5EF4-FFF2-40B4-BE49-F238E27FC236}">
                <a16:creationId xmlns:a16="http://schemas.microsoft.com/office/drawing/2014/main" id="{502E66A8-725F-496A-A54B-33AB03620631}"/>
              </a:ext>
            </a:extLst>
          </p:cNvPr>
          <p:cNvSpPr/>
          <p:nvPr/>
        </p:nvSpPr>
        <p:spPr>
          <a:xfrm>
            <a:off x="4970249" y="3505200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</a:t>
            </a:r>
            <a:r>
              <a:rPr lang="sk-SK" dirty="0"/>
              <a:t>átor kódu</a:t>
            </a:r>
            <a:endParaRPr lang="en-US" dirty="0"/>
          </a:p>
        </p:txBody>
      </p:sp>
      <p:cxnSp>
        <p:nvCxnSpPr>
          <p:cNvPr id="40" name="Rovná spojovacia šípka 39">
            <a:extLst>
              <a:ext uri="{FF2B5EF4-FFF2-40B4-BE49-F238E27FC236}">
                <a16:creationId xmlns:a16="http://schemas.microsoft.com/office/drawing/2014/main" id="{43583C70-B4DA-412B-8BB0-3470F590D60A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5315158" y="2462463"/>
            <a:ext cx="108283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ovná spojovacia šípka 40">
            <a:extLst>
              <a:ext uri="{FF2B5EF4-FFF2-40B4-BE49-F238E27FC236}">
                <a16:creationId xmlns:a16="http://schemas.microsoft.com/office/drawing/2014/main" id="{29BBBB63-4929-420B-B769-AAC9D1A411C0}"/>
              </a:ext>
            </a:extLst>
          </p:cNvPr>
          <p:cNvCxnSpPr>
            <a:endCxn id="39" idx="3"/>
          </p:cNvCxnSpPr>
          <p:nvPr/>
        </p:nvCxnSpPr>
        <p:spPr>
          <a:xfrm flipH="1">
            <a:off x="6783007" y="3936331"/>
            <a:ext cx="52136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ovná spojovacia šípka 41">
            <a:extLst>
              <a:ext uri="{FF2B5EF4-FFF2-40B4-BE49-F238E27FC236}">
                <a16:creationId xmlns:a16="http://schemas.microsoft.com/office/drawing/2014/main" id="{F9017CD0-75DA-4235-B687-DF7A78A74614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>
            <a:off x="5876628" y="4367463"/>
            <a:ext cx="0" cy="80010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ovná spojnica 42">
            <a:extLst>
              <a:ext uri="{FF2B5EF4-FFF2-40B4-BE49-F238E27FC236}">
                <a16:creationId xmlns:a16="http://schemas.microsoft.com/office/drawing/2014/main" id="{FAA397D7-512B-4BDC-A618-B15DE4F2D9D6}"/>
              </a:ext>
            </a:extLst>
          </p:cNvPr>
          <p:cNvCxnSpPr>
            <a:cxnSpLocks/>
          </p:cNvCxnSpPr>
          <p:nvPr/>
        </p:nvCxnSpPr>
        <p:spPr>
          <a:xfrm>
            <a:off x="3045200" y="3204411"/>
            <a:ext cx="5598695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ovná spojnica 43">
            <a:extLst>
              <a:ext uri="{FF2B5EF4-FFF2-40B4-BE49-F238E27FC236}">
                <a16:creationId xmlns:a16="http://schemas.microsoft.com/office/drawing/2014/main" id="{E1CB0362-56EA-428F-A474-DA4397B2422B}"/>
              </a:ext>
            </a:extLst>
          </p:cNvPr>
          <p:cNvCxnSpPr>
            <a:cxnSpLocks/>
          </p:cNvCxnSpPr>
          <p:nvPr/>
        </p:nvCxnSpPr>
        <p:spPr>
          <a:xfrm>
            <a:off x="3045200" y="4756484"/>
            <a:ext cx="559869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ovná spojnica 44">
            <a:extLst>
              <a:ext uri="{FF2B5EF4-FFF2-40B4-BE49-F238E27FC236}">
                <a16:creationId xmlns:a16="http://schemas.microsoft.com/office/drawing/2014/main" id="{EC3B6F99-74A4-4282-BA22-6C650427E7D9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7304376" y="2893594"/>
            <a:ext cx="0" cy="104273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>
            <a:extLst>
              <a:ext uri="{FF2B5EF4-FFF2-40B4-BE49-F238E27FC236}">
                <a16:creationId xmlns:a16="http://schemas.microsoft.com/office/drawing/2014/main" id="{F5EB09F0-D8AF-41FA-9C6C-EF56E1915B69}"/>
              </a:ext>
            </a:extLst>
          </p:cNvPr>
          <p:cNvCxnSpPr>
            <a:cxnSpLocks/>
          </p:cNvCxnSpPr>
          <p:nvPr/>
        </p:nvCxnSpPr>
        <p:spPr>
          <a:xfrm>
            <a:off x="3045200" y="1776664"/>
            <a:ext cx="0" cy="44957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ovná spojnica 46">
            <a:extLst>
              <a:ext uri="{FF2B5EF4-FFF2-40B4-BE49-F238E27FC236}">
                <a16:creationId xmlns:a16="http://schemas.microsoft.com/office/drawing/2014/main" id="{6A01092A-38BD-41EB-839D-2433611850D7}"/>
              </a:ext>
            </a:extLst>
          </p:cNvPr>
          <p:cNvCxnSpPr>
            <a:cxnSpLocks/>
          </p:cNvCxnSpPr>
          <p:nvPr/>
        </p:nvCxnSpPr>
        <p:spPr>
          <a:xfrm>
            <a:off x="8643895" y="1820779"/>
            <a:ext cx="0" cy="448376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ovná spojnica 47">
            <a:extLst>
              <a:ext uri="{FF2B5EF4-FFF2-40B4-BE49-F238E27FC236}">
                <a16:creationId xmlns:a16="http://schemas.microsoft.com/office/drawing/2014/main" id="{24B74BD2-ED2F-4FC5-B8F1-786DE7E09722}"/>
              </a:ext>
            </a:extLst>
          </p:cNvPr>
          <p:cNvCxnSpPr>
            <a:cxnSpLocks/>
          </p:cNvCxnSpPr>
          <p:nvPr/>
        </p:nvCxnSpPr>
        <p:spPr>
          <a:xfrm>
            <a:off x="3057229" y="1785686"/>
            <a:ext cx="5586666" cy="35093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ovná spojnica 48">
            <a:extLst>
              <a:ext uri="{FF2B5EF4-FFF2-40B4-BE49-F238E27FC236}">
                <a16:creationId xmlns:a16="http://schemas.microsoft.com/office/drawing/2014/main" id="{82DB028A-58AB-4186-BA66-14AC44CB8467}"/>
              </a:ext>
            </a:extLst>
          </p:cNvPr>
          <p:cNvCxnSpPr>
            <a:cxnSpLocks/>
          </p:cNvCxnSpPr>
          <p:nvPr/>
        </p:nvCxnSpPr>
        <p:spPr>
          <a:xfrm>
            <a:off x="3057228" y="6272463"/>
            <a:ext cx="5586667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bdĺžnik 52">
            <a:extLst>
              <a:ext uri="{FF2B5EF4-FFF2-40B4-BE49-F238E27FC236}">
                <a16:creationId xmlns:a16="http://schemas.microsoft.com/office/drawing/2014/main" id="{B6D7D2B5-2297-48C8-9879-BA3BCDEC9EAD}"/>
              </a:ext>
            </a:extLst>
          </p:cNvPr>
          <p:cNvSpPr/>
          <p:nvPr/>
        </p:nvSpPr>
        <p:spPr>
          <a:xfrm>
            <a:off x="931651" y="2031342"/>
            <a:ext cx="1572130" cy="8301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Zásobník</a:t>
            </a:r>
            <a:endParaRPr lang="en-US" dirty="0"/>
          </a:p>
        </p:txBody>
      </p:sp>
      <p:sp>
        <p:nvSpPr>
          <p:cNvPr id="54" name="Obdĺžnik 53">
            <a:extLst>
              <a:ext uri="{FF2B5EF4-FFF2-40B4-BE49-F238E27FC236}">
                <a16:creationId xmlns:a16="http://schemas.microsoft.com/office/drawing/2014/main" id="{98292780-E881-4F0D-A1A0-E54E283FE075}"/>
              </a:ext>
            </a:extLst>
          </p:cNvPr>
          <p:cNvSpPr/>
          <p:nvPr/>
        </p:nvSpPr>
        <p:spPr>
          <a:xfrm>
            <a:off x="9165263" y="2063423"/>
            <a:ext cx="1572130" cy="8301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Hashovacia tabuľka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1E8687-0603-4400-83CB-FF0CA0B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81999"/>
            <a:ext cx="9678988" cy="1143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6000" b="1" i="1" dirty="0" err="1">
                <a:solidFill>
                  <a:schemeClr val="tx2"/>
                </a:solidFill>
              </a:rPr>
              <a:t>Scanner</a:t>
            </a:r>
            <a:endParaRPr lang="en-US" sz="6000" b="1" i="1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41C22B-C4D7-42BC-8903-7FF25359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4" y="1969169"/>
            <a:ext cx="3751432" cy="4640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Lexikálna analýza</a:t>
            </a:r>
          </a:p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Konečný automat</a:t>
            </a:r>
          </a:p>
          <a:p>
            <a:pPr indent="-342900"/>
            <a:r>
              <a:rPr lang="sk-SK" sz="2100" dirty="0" err="1">
                <a:solidFill>
                  <a:schemeClr val="tx1">
                    <a:alpha val="80000"/>
                  </a:schemeClr>
                </a:solidFill>
              </a:rPr>
              <a:t>Indenty</a:t>
            </a:r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 a </a:t>
            </a:r>
            <a:r>
              <a:rPr lang="sk-SK" sz="2100" dirty="0" err="1">
                <a:solidFill>
                  <a:schemeClr val="tx1">
                    <a:alpha val="80000"/>
                  </a:schemeClr>
                </a:solidFill>
              </a:rPr>
              <a:t>Dedenty</a:t>
            </a:r>
            <a:endParaRPr lang="sk-SK" sz="21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8E88BD4B-FA97-4398-8AA9-29DA055AA2CC}"/>
              </a:ext>
            </a:extLst>
          </p:cNvPr>
          <p:cNvSpPr/>
          <p:nvPr/>
        </p:nvSpPr>
        <p:spPr>
          <a:xfrm>
            <a:off x="6424863" y="2223837"/>
            <a:ext cx="1812758" cy="86226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8B5DD6D1-F118-4D7A-B889-14553ABCF839}"/>
              </a:ext>
            </a:extLst>
          </p:cNvPr>
          <p:cNvSpPr/>
          <p:nvPr/>
        </p:nvSpPr>
        <p:spPr>
          <a:xfrm>
            <a:off x="9320460" y="2223836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214440CC-AEEA-4825-A825-A9C26E7FC4F6}"/>
              </a:ext>
            </a:extLst>
          </p:cNvPr>
          <p:cNvSpPr/>
          <p:nvPr/>
        </p:nvSpPr>
        <p:spPr>
          <a:xfrm>
            <a:off x="7892712" y="5360068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Interpret</a:t>
            </a:r>
            <a:endParaRPr lang="en-US" dirty="0"/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D4FE40FC-1FD0-496D-902D-00A0C5D51508}"/>
              </a:ext>
            </a:extLst>
          </p:cNvPr>
          <p:cNvSpPr/>
          <p:nvPr/>
        </p:nvSpPr>
        <p:spPr>
          <a:xfrm>
            <a:off x="7892712" y="3697705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</a:t>
            </a:r>
            <a:r>
              <a:rPr lang="sk-SK" dirty="0"/>
              <a:t>átor kódu</a:t>
            </a:r>
            <a:endParaRPr lang="en-US" dirty="0"/>
          </a:p>
        </p:txBody>
      </p:sp>
      <p:cxnSp>
        <p:nvCxnSpPr>
          <p:cNvPr id="8" name="Rovná spojovacia šípka 7">
            <a:extLst>
              <a:ext uri="{FF2B5EF4-FFF2-40B4-BE49-F238E27FC236}">
                <a16:creationId xmlns:a16="http://schemas.microsoft.com/office/drawing/2014/main" id="{692BA82A-6C06-4BA6-AD88-9948BE2C615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8237621" y="2654968"/>
            <a:ext cx="108283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>
            <a:extLst>
              <a:ext uri="{FF2B5EF4-FFF2-40B4-BE49-F238E27FC236}">
                <a16:creationId xmlns:a16="http://schemas.microsoft.com/office/drawing/2014/main" id="{5FCD0238-4407-41BA-8560-F8768BF58FA0}"/>
              </a:ext>
            </a:extLst>
          </p:cNvPr>
          <p:cNvCxnSpPr>
            <a:endCxn id="7" idx="3"/>
          </p:cNvCxnSpPr>
          <p:nvPr/>
        </p:nvCxnSpPr>
        <p:spPr>
          <a:xfrm flipH="1">
            <a:off x="9705470" y="4128836"/>
            <a:ext cx="52136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ovacia šípka 10">
            <a:extLst>
              <a:ext uri="{FF2B5EF4-FFF2-40B4-BE49-F238E27FC236}">
                <a16:creationId xmlns:a16="http://schemas.microsoft.com/office/drawing/2014/main" id="{46F00ED2-F25E-4696-A5D5-7A41EF1BC229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8799091" y="4559968"/>
            <a:ext cx="0" cy="80010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2F885296-4EF2-42C5-BAB1-CABDD5DE0C69}"/>
              </a:ext>
            </a:extLst>
          </p:cNvPr>
          <p:cNvCxnSpPr>
            <a:cxnSpLocks/>
          </p:cNvCxnSpPr>
          <p:nvPr/>
        </p:nvCxnSpPr>
        <p:spPr>
          <a:xfrm>
            <a:off x="5967663" y="3396916"/>
            <a:ext cx="5598695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>
            <a:extLst>
              <a:ext uri="{FF2B5EF4-FFF2-40B4-BE49-F238E27FC236}">
                <a16:creationId xmlns:a16="http://schemas.microsoft.com/office/drawing/2014/main" id="{F327CB16-07E1-444F-8B82-11D89D0D19B2}"/>
              </a:ext>
            </a:extLst>
          </p:cNvPr>
          <p:cNvCxnSpPr>
            <a:cxnSpLocks/>
          </p:cNvCxnSpPr>
          <p:nvPr/>
        </p:nvCxnSpPr>
        <p:spPr>
          <a:xfrm>
            <a:off x="5967663" y="4948989"/>
            <a:ext cx="559869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ĺžnik 13">
            <a:extLst>
              <a:ext uri="{FF2B5EF4-FFF2-40B4-BE49-F238E27FC236}">
                <a16:creationId xmlns:a16="http://schemas.microsoft.com/office/drawing/2014/main" id="{4A8C6460-4E37-40FA-9B6D-99CAAFD345D4}"/>
              </a:ext>
            </a:extLst>
          </p:cNvPr>
          <p:cNvSpPr/>
          <p:nvPr/>
        </p:nvSpPr>
        <p:spPr>
          <a:xfrm>
            <a:off x="4134849" y="3697705"/>
            <a:ext cx="1572130" cy="8301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Zásobník</a:t>
            </a:r>
            <a:endParaRPr lang="en-US" dirty="0"/>
          </a:p>
        </p:txBody>
      </p: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1680DA81-91CF-40EC-9057-940D247B76D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226839" y="3086099"/>
            <a:ext cx="0" cy="104273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>
            <a:extLst>
              <a:ext uri="{FF2B5EF4-FFF2-40B4-BE49-F238E27FC236}">
                <a16:creationId xmlns:a16="http://schemas.microsoft.com/office/drawing/2014/main" id="{F5579176-4F61-4B90-BE69-3B000EA1CD7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931550" y="2654969"/>
            <a:ext cx="1493313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>
            <a:extLst>
              <a:ext uri="{FF2B5EF4-FFF2-40B4-BE49-F238E27FC236}">
                <a16:creationId xmlns:a16="http://schemas.microsoft.com/office/drawing/2014/main" id="{C5D31CCC-4903-4813-A9F1-7D77D4C1409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920914" y="2654967"/>
            <a:ext cx="10636" cy="1042738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ovná spojnica 27">
            <a:extLst>
              <a:ext uri="{FF2B5EF4-FFF2-40B4-BE49-F238E27FC236}">
                <a16:creationId xmlns:a16="http://schemas.microsoft.com/office/drawing/2014/main" id="{F8861D16-867D-477B-A571-5EC8BF97CD1E}"/>
              </a:ext>
            </a:extLst>
          </p:cNvPr>
          <p:cNvCxnSpPr>
            <a:cxnSpLocks/>
          </p:cNvCxnSpPr>
          <p:nvPr/>
        </p:nvCxnSpPr>
        <p:spPr>
          <a:xfrm>
            <a:off x="5967663" y="1969169"/>
            <a:ext cx="0" cy="44957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nica 30">
            <a:extLst>
              <a:ext uri="{FF2B5EF4-FFF2-40B4-BE49-F238E27FC236}">
                <a16:creationId xmlns:a16="http://schemas.microsoft.com/office/drawing/2014/main" id="{3F151A42-7CA5-45D9-B018-2209C0757292}"/>
              </a:ext>
            </a:extLst>
          </p:cNvPr>
          <p:cNvCxnSpPr>
            <a:cxnSpLocks/>
          </p:cNvCxnSpPr>
          <p:nvPr/>
        </p:nvCxnSpPr>
        <p:spPr>
          <a:xfrm>
            <a:off x="11566358" y="2041358"/>
            <a:ext cx="0" cy="44957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nica 31">
            <a:extLst>
              <a:ext uri="{FF2B5EF4-FFF2-40B4-BE49-F238E27FC236}">
                <a16:creationId xmlns:a16="http://schemas.microsoft.com/office/drawing/2014/main" id="{74C9A4E6-9F77-498B-9467-1EE736AA9FB4}"/>
              </a:ext>
            </a:extLst>
          </p:cNvPr>
          <p:cNvCxnSpPr>
            <a:cxnSpLocks/>
          </p:cNvCxnSpPr>
          <p:nvPr/>
        </p:nvCxnSpPr>
        <p:spPr>
          <a:xfrm>
            <a:off x="5979692" y="1978191"/>
            <a:ext cx="5598695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>
            <a:extLst>
              <a:ext uri="{FF2B5EF4-FFF2-40B4-BE49-F238E27FC236}">
                <a16:creationId xmlns:a16="http://schemas.microsoft.com/office/drawing/2014/main" id="{9C3A4BF2-D8E4-418B-B013-EC8F36B80A8D}"/>
              </a:ext>
            </a:extLst>
          </p:cNvPr>
          <p:cNvCxnSpPr>
            <a:cxnSpLocks/>
          </p:cNvCxnSpPr>
          <p:nvPr/>
        </p:nvCxnSpPr>
        <p:spPr>
          <a:xfrm>
            <a:off x="5979691" y="6464968"/>
            <a:ext cx="5598695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1E8687-0603-4400-83CB-FF0CA0B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4" y="373981"/>
            <a:ext cx="9678988" cy="7740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sk-SK" sz="6000" i="1" dirty="0" err="1">
                <a:solidFill>
                  <a:schemeClr val="tx2"/>
                </a:solidFill>
              </a:rPr>
              <a:t>Parser</a:t>
            </a:r>
            <a:endParaRPr lang="en-US" sz="6000" i="1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41C22B-C4D7-42BC-8903-7FF25359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023" y="1393657"/>
            <a:ext cx="4647361" cy="45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Syntaktická analýza</a:t>
            </a:r>
          </a:p>
          <a:p>
            <a:pPr lvl="1" indent="-342900"/>
            <a:r>
              <a:rPr lang="sk-SK" sz="1900" dirty="0">
                <a:solidFill>
                  <a:schemeClr val="tx1">
                    <a:alpha val="80000"/>
                  </a:schemeClr>
                </a:solidFill>
              </a:rPr>
              <a:t>Zhora dole</a:t>
            </a:r>
          </a:p>
          <a:p>
            <a:pPr lvl="2" indent="-342900"/>
            <a:r>
              <a:rPr lang="sk-SK" sz="1700" dirty="0">
                <a:solidFill>
                  <a:schemeClr val="tx1">
                    <a:alpha val="80000"/>
                  </a:schemeClr>
                </a:solidFill>
              </a:rPr>
              <a:t>LL gramatika</a:t>
            </a:r>
          </a:p>
          <a:p>
            <a:pPr lvl="1" indent="-342900"/>
            <a:r>
              <a:rPr lang="sk-SK" sz="1900" dirty="0">
                <a:solidFill>
                  <a:schemeClr val="tx1">
                    <a:alpha val="80000"/>
                  </a:schemeClr>
                </a:solidFill>
              </a:rPr>
              <a:t>Zdola hore </a:t>
            </a:r>
          </a:p>
          <a:p>
            <a:pPr lvl="2" indent="-342900"/>
            <a:r>
              <a:rPr lang="sk-SK" sz="1700" dirty="0">
                <a:solidFill>
                  <a:schemeClr val="tx1">
                    <a:alpha val="80000"/>
                  </a:schemeClr>
                </a:solidFill>
              </a:rPr>
              <a:t>Precedenčná tabuľka</a:t>
            </a:r>
          </a:p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Sémantická analýza</a:t>
            </a:r>
          </a:p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Generovanie vnútorného kódu</a:t>
            </a:r>
          </a:p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Generovanie inštrukcií pre výrazy (matematické a sémantické)</a:t>
            </a:r>
            <a:endParaRPr lang="en-US" sz="21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52" name="Rovná spojovacia šípka 51">
            <a:extLst>
              <a:ext uri="{FF2B5EF4-FFF2-40B4-BE49-F238E27FC236}">
                <a16:creationId xmlns:a16="http://schemas.microsoft.com/office/drawing/2014/main" id="{DA63FB07-FDA0-45C2-99BD-41ABB34EC7FD}"/>
              </a:ext>
            </a:extLst>
          </p:cNvPr>
          <p:cNvCxnSpPr>
            <a:cxnSpLocks/>
          </p:cNvCxnSpPr>
          <p:nvPr/>
        </p:nvCxnSpPr>
        <p:spPr>
          <a:xfrm flipV="1">
            <a:off x="2664205" y="2078457"/>
            <a:ext cx="108283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dĺžnik: zaoblené rohy 57">
            <a:extLst>
              <a:ext uri="{FF2B5EF4-FFF2-40B4-BE49-F238E27FC236}">
                <a16:creationId xmlns:a16="http://schemas.microsoft.com/office/drawing/2014/main" id="{955D9711-916B-4529-9141-EC869804FC46}"/>
              </a:ext>
            </a:extLst>
          </p:cNvPr>
          <p:cNvSpPr/>
          <p:nvPr/>
        </p:nvSpPr>
        <p:spPr>
          <a:xfrm>
            <a:off x="737940" y="1647325"/>
            <a:ext cx="1384846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Scanner</a:t>
            </a:r>
          </a:p>
        </p:txBody>
      </p:sp>
      <p:sp>
        <p:nvSpPr>
          <p:cNvPr id="59" name="Obdĺžnik: zaoblené rohy 58">
            <a:extLst>
              <a:ext uri="{FF2B5EF4-FFF2-40B4-BE49-F238E27FC236}">
                <a16:creationId xmlns:a16="http://schemas.microsoft.com/office/drawing/2014/main" id="{8DF430FE-B6E9-4598-8388-289563F9457C}"/>
              </a:ext>
            </a:extLst>
          </p:cNvPr>
          <p:cNvSpPr/>
          <p:nvPr/>
        </p:nvSpPr>
        <p:spPr>
          <a:xfrm>
            <a:off x="3007110" y="1647325"/>
            <a:ext cx="1544047" cy="86226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60" name="Obdĺžnik: zaoblené rohy 59">
            <a:extLst>
              <a:ext uri="{FF2B5EF4-FFF2-40B4-BE49-F238E27FC236}">
                <a16:creationId xmlns:a16="http://schemas.microsoft.com/office/drawing/2014/main" id="{60579503-0A36-419A-AD5F-64AB3B291C51}"/>
              </a:ext>
            </a:extLst>
          </p:cNvPr>
          <p:cNvSpPr/>
          <p:nvPr/>
        </p:nvSpPr>
        <p:spPr>
          <a:xfrm>
            <a:off x="1658569" y="4703095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Interpret</a:t>
            </a:r>
            <a:endParaRPr lang="en-US" dirty="0"/>
          </a:p>
        </p:txBody>
      </p:sp>
      <p:sp>
        <p:nvSpPr>
          <p:cNvPr id="61" name="Obdĺžnik: zaoblené rohy 60">
            <a:extLst>
              <a:ext uri="{FF2B5EF4-FFF2-40B4-BE49-F238E27FC236}">
                <a16:creationId xmlns:a16="http://schemas.microsoft.com/office/drawing/2014/main" id="{C260F51C-9D13-4F02-A2F2-D882E07AC267}"/>
              </a:ext>
            </a:extLst>
          </p:cNvPr>
          <p:cNvSpPr/>
          <p:nvPr/>
        </p:nvSpPr>
        <p:spPr>
          <a:xfrm>
            <a:off x="1783897" y="3103989"/>
            <a:ext cx="1562102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</a:t>
            </a:r>
            <a:r>
              <a:rPr lang="sk-SK" dirty="0"/>
              <a:t>átor kódu</a:t>
            </a:r>
            <a:endParaRPr lang="en-US" dirty="0"/>
          </a:p>
        </p:txBody>
      </p:sp>
      <p:cxnSp>
        <p:nvCxnSpPr>
          <p:cNvPr id="62" name="Rovná spojovacia šípka 61">
            <a:extLst>
              <a:ext uri="{FF2B5EF4-FFF2-40B4-BE49-F238E27FC236}">
                <a16:creationId xmlns:a16="http://schemas.microsoft.com/office/drawing/2014/main" id="{01B60F17-ACED-4695-B807-A91F05756303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2122786" y="2078457"/>
            <a:ext cx="884324" cy="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ovná spojovacia šípka 62">
            <a:extLst>
              <a:ext uri="{FF2B5EF4-FFF2-40B4-BE49-F238E27FC236}">
                <a16:creationId xmlns:a16="http://schemas.microsoft.com/office/drawing/2014/main" id="{512714FE-0BEB-4192-B137-55694B462C1B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345999" y="3535121"/>
            <a:ext cx="433135" cy="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ovná spojovacia šípka 63">
            <a:extLst>
              <a:ext uri="{FF2B5EF4-FFF2-40B4-BE49-F238E27FC236}">
                <a16:creationId xmlns:a16="http://schemas.microsoft.com/office/drawing/2014/main" id="{5908884B-2BC8-4BC3-AD22-E12354683874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2564948" y="3966252"/>
            <a:ext cx="0" cy="736843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ovná spojnica 64">
            <a:extLst>
              <a:ext uri="{FF2B5EF4-FFF2-40B4-BE49-F238E27FC236}">
                <a16:creationId xmlns:a16="http://schemas.microsoft.com/office/drawing/2014/main" id="{5663A2A7-0BA3-48B0-8CDD-7B4BD02FFCEF}"/>
              </a:ext>
            </a:extLst>
          </p:cNvPr>
          <p:cNvCxnSpPr>
            <a:cxnSpLocks/>
          </p:cNvCxnSpPr>
          <p:nvPr/>
        </p:nvCxnSpPr>
        <p:spPr>
          <a:xfrm>
            <a:off x="394247" y="2820405"/>
            <a:ext cx="4493795" cy="802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ovná spojnica 65">
            <a:extLst>
              <a:ext uri="{FF2B5EF4-FFF2-40B4-BE49-F238E27FC236}">
                <a16:creationId xmlns:a16="http://schemas.microsoft.com/office/drawing/2014/main" id="{3741A4AC-7023-4BF4-8010-8E056A3D85AE}"/>
              </a:ext>
            </a:extLst>
          </p:cNvPr>
          <p:cNvCxnSpPr>
            <a:cxnSpLocks/>
          </p:cNvCxnSpPr>
          <p:nvPr/>
        </p:nvCxnSpPr>
        <p:spPr>
          <a:xfrm>
            <a:off x="394247" y="4372480"/>
            <a:ext cx="4493795" cy="751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ovná spojnica 66">
            <a:extLst>
              <a:ext uri="{FF2B5EF4-FFF2-40B4-BE49-F238E27FC236}">
                <a16:creationId xmlns:a16="http://schemas.microsoft.com/office/drawing/2014/main" id="{123FC4C4-F5CF-4185-83DA-55580592F39A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3779133" y="2509588"/>
            <a:ext cx="1" cy="1025532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ovná spojnica 67">
            <a:extLst>
              <a:ext uri="{FF2B5EF4-FFF2-40B4-BE49-F238E27FC236}">
                <a16:creationId xmlns:a16="http://schemas.microsoft.com/office/drawing/2014/main" id="{E8D51901-773E-49FF-B4EE-9C13C158C4D3}"/>
              </a:ext>
            </a:extLst>
          </p:cNvPr>
          <p:cNvCxnSpPr>
            <a:cxnSpLocks/>
          </p:cNvCxnSpPr>
          <p:nvPr/>
        </p:nvCxnSpPr>
        <p:spPr>
          <a:xfrm>
            <a:off x="394247" y="1392658"/>
            <a:ext cx="0" cy="44957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ovná spojnica 68">
            <a:extLst>
              <a:ext uri="{FF2B5EF4-FFF2-40B4-BE49-F238E27FC236}">
                <a16:creationId xmlns:a16="http://schemas.microsoft.com/office/drawing/2014/main" id="{B14617D6-7F47-4DB9-A516-F1AE8465719D}"/>
              </a:ext>
            </a:extLst>
          </p:cNvPr>
          <p:cNvCxnSpPr>
            <a:cxnSpLocks/>
          </p:cNvCxnSpPr>
          <p:nvPr/>
        </p:nvCxnSpPr>
        <p:spPr>
          <a:xfrm>
            <a:off x="4888042" y="1408700"/>
            <a:ext cx="0" cy="44957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ovná spojnica 69">
            <a:extLst>
              <a:ext uri="{FF2B5EF4-FFF2-40B4-BE49-F238E27FC236}">
                <a16:creationId xmlns:a16="http://schemas.microsoft.com/office/drawing/2014/main" id="{FD3F00DE-4415-48F9-8AC7-3231D44A4150}"/>
              </a:ext>
            </a:extLst>
          </p:cNvPr>
          <p:cNvCxnSpPr>
            <a:cxnSpLocks/>
          </p:cNvCxnSpPr>
          <p:nvPr/>
        </p:nvCxnSpPr>
        <p:spPr>
          <a:xfrm>
            <a:off x="406276" y="1401680"/>
            <a:ext cx="4481766" cy="702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ovná spojnica 70">
            <a:extLst>
              <a:ext uri="{FF2B5EF4-FFF2-40B4-BE49-F238E27FC236}">
                <a16:creationId xmlns:a16="http://schemas.microsoft.com/office/drawing/2014/main" id="{CE698EAC-6D6F-476D-8E41-215B8EAAD28E}"/>
              </a:ext>
            </a:extLst>
          </p:cNvPr>
          <p:cNvCxnSpPr>
            <a:cxnSpLocks/>
          </p:cNvCxnSpPr>
          <p:nvPr/>
        </p:nvCxnSpPr>
        <p:spPr>
          <a:xfrm>
            <a:off x="406275" y="5888459"/>
            <a:ext cx="4481767" cy="1604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bdĺžnik 79">
            <a:extLst>
              <a:ext uri="{FF2B5EF4-FFF2-40B4-BE49-F238E27FC236}">
                <a16:creationId xmlns:a16="http://schemas.microsoft.com/office/drawing/2014/main" id="{E2991D01-173D-44BF-8BF6-788B76C4CE8A}"/>
              </a:ext>
            </a:extLst>
          </p:cNvPr>
          <p:cNvSpPr/>
          <p:nvPr/>
        </p:nvSpPr>
        <p:spPr>
          <a:xfrm>
            <a:off x="5496842" y="1663370"/>
            <a:ext cx="1572130" cy="8301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Zásobník</a:t>
            </a:r>
            <a:endParaRPr lang="en-US" dirty="0"/>
          </a:p>
        </p:txBody>
      </p:sp>
      <p:sp>
        <p:nvSpPr>
          <p:cNvPr id="81" name="Obdĺžnik 80">
            <a:extLst>
              <a:ext uri="{FF2B5EF4-FFF2-40B4-BE49-F238E27FC236}">
                <a16:creationId xmlns:a16="http://schemas.microsoft.com/office/drawing/2014/main" id="{C5B2854A-2C61-44C9-87C1-B15948E6E1E1}"/>
              </a:ext>
            </a:extLst>
          </p:cNvPr>
          <p:cNvSpPr/>
          <p:nvPr/>
        </p:nvSpPr>
        <p:spPr>
          <a:xfrm>
            <a:off x="5518692" y="2810386"/>
            <a:ext cx="1572130" cy="83017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Hashovacia tabuľka</a:t>
            </a:r>
            <a:endParaRPr lang="en-US" dirty="0"/>
          </a:p>
        </p:txBody>
      </p:sp>
      <p:cxnSp>
        <p:nvCxnSpPr>
          <p:cNvPr id="113" name="Rovná spojovacia šípka 112">
            <a:extLst>
              <a:ext uri="{FF2B5EF4-FFF2-40B4-BE49-F238E27FC236}">
                <a16:creationId xmlns:a16="http://schemas.microsoft.com/office/drawing/2014/main" id="{BD12C41C-73C6-4815-8C45-B60202AD12ED}"/>
              </a:ext>
            </a:extLst>
          </p:cNvPr>
          <p:cNvCxnSpPr>
            <a:cxnSpLocks/>
            <a:stCxn id="59" idx="3"/>
            <a:endCxn id="80" idx="1"/>
          </p:cNvCxnSpPr>
          <p:nvPr/>
        </p:nvCxnSpPr>
        <p:spPr>
          <a:xfrm flipV="1">
            <a:off x="4551157" y="2078456"/>
            <a:ext cx="945685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ovná spojnica 116">
            <a:extLst>
              <a:ext uri="{FF2B5EF4-FFF2-40B4-BE49-F238E27FC236}">
                <a16:creationId xmlns:a16="http://schemas.microsoft.com/office/drawing/2014/main" id="{2011F759-4B8E-479D-B258-5AE4F39A4146}"/>
              </a:ext>
            </a:extLst>
          </p:cNvPr>
          <p:cNvCxnSpPr>
            <a:cxnSpLocks/>
          </p:cNvCxnSpPr>
          <p:nvPr/>
        </p:nvCxnSpPr>
        <p:spPr>
          <a:xfrm flipH="1">
            <a:off x="5056484" y="2078455"/>
            <a:ext cx="1" cy="1147016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ovacia šípka 118">
            <a:extLst>
              <a:ext uri="{FF2B5EF4-FFF2-40B4-BE49-F238E27FC236}">
                <a16:creationId xmlns:a16="http://schemas.microsoft.com/office/drawing/2014/main" id="{3A164A2B-0206-41B5-8567-5E755940DA4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056484" y="3225472"/>
            <a:ext cx="462208" cy="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3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1E8687-0603-4400-83CB-FF0CA0B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7740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sk-SK" sz="6000" i="1" dirty="0">
                <a:solidFill>
                  <a:schemeClr val="tx2"/>
                </a:solidFill>
              </a:rPr>
              <a:t>Generátor kódu</a:t>
            </a:r>
            <a:endParaRPr lang="en-US" sz="6000" i="1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41C22B-C4D7-42BC-8903-7FF25359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36295"/>
            <a:ext cx="4802189" cy="4535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Generovanie vnútorného kódu</a:t>
            </a:r>
          </a:p>
          <a:p>
            <a:pPr indent="-342900"/>
            <a:r>
              <a:rPr lang="sk-SK" sz="2100" dirty="0">
                <a:solidFill>
                  <a:schemeClr val="tx1">
                    <a:alpha val="80000"/>
                  </a:schemeClr>
                </a:solidFill>
              </a:rPr>
              <a:t>Generovanie inštrukcií pre výrazy (matematické a sémantické)</a:t>
            </a:r>
            <a:endParaRPr lang="en-US" sz="21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Obdĺžnik: zaoblené rohy 15">
            <a:extLst>
              <a:ext uri="{FF2B5EF4-FFF2-40B4-BE49-F238E27FC236}">
                <a16:creationId xmlns:a16="http://schemas.microsoft.com/office/drawing/2014/main" id="{BA16DB42-0052-4968-B0D0-C43D5867DEB8}"/>
              </a:ext>
            </a:extLst>
          </p:cNvPr>
          <p:cNvSpPr/>
          <p:nvPr/>
        </p:nvSpPr>
        <p:spPr>
          <a:xfrm>
            <a:off x="6366294" y="1881941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Scanner</a:t>
            </a:r>
          </a:p>
        </p:txBody>
      </p:sp>
      <p:sp>
        <p:nvSpPr>
          <p:cNvPr id="17" name="Obdĺžnik: zaoblené rohy 16">
            <a:extLst>
              <a:ext uri="{FF2B5EF4-FFF2-40B4-BE49-F238E27FC236}">
                <a16:creationId xmlns:a16="http://schemas.microsoft.com/office/drawing/2014/main" id="{111F9B47-9D06-4868-909B-35D5C581AEE3}"/>
              </a:ext>
            </a:extLst>
          </p:cNvPr>
          <p:cNvSpPr/>
          <p:nvPr/>
        </p:nvSpPr>
        <p:spPr>
          <a:xfrm>
            <a:off x="9261891" y="1881940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8" name="Obdĺžnik: zaoblené rohy 17">
            <a:extLst>
              <a:ext uri="{FF2B5EF4-FFF2-40B4-BE49-F238E27FC236}">
                <a16:creationId xmlns:a16="http://schemas.microsoft.com/office/drawing/2014/main" id="{FFDD4CC4-58AA-4122-B4C1-69E29826ED1D}"/>
              </a:ext>
            </a:extLst>
          </p:cNvPr>
          <p:cNvSpPr/>
          <p:nvPr/>
        </p:nvSpPr>
        <p:spPr>
          <a:xfrm>
            <a:off x="7834143" y="5018172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Interpret</a:t>
            </a:r>
            <a:endParaRPr lang="en-US" dirty="0"/>
          </a:p>
        </p:txBody>
      </p:sp>
      <p:sp>
        <p:nvSpPr>
          <p:cNvPr id="19" name="Obdĺžnik: zaoblené rohy 18">
            <a:extLst>
              <a:ext uri="{FF2B5EF4-FFF2-40B4-BE49-F238E27FC236}">
                <a16:creationId xmlns:a16="http://schemas.microsoft.com/office/drawing/2014/main" id="{90F88209-9C49-4363-978B-E2961D76DD59}"/>
              </a:ext>
            </a:extLst>
          </p:cNvPr>
          <p:cNvSpPr/>
          <p:nvPr/>
        </p:nvSpPr>
        <p:spPr>
          <a:xfrm>
            <a:off x="7834143" y="3355809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</a:t>
            </a:r>
            <a:r>
              <a:rPr lang="sk-SK" dirty="0"/>
              <a:t>átor kódu</a:t>
            </a:r>
            <a:endParaRPr lang="en-US" dirty="0"/>
          </a:p>
        </p:txBody>
      </p:sp>
      <p:cxnSp>
        <p:nvCxnSpPr>
          <p:cNvPr id="20" name="Rovná spojovacia šípka 19">
            <a:extLst>
              <a:ext uri="{FF2B5EF4-FFF2-40B4-BE49-F238E27FC236}">
                <a16:creationId xmlns:a16="http://schemas.microsoft.com/office/drawing/2014/main" id="{3B0D78F8-F8CD-4F8F-8146-1E8F520099E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8179052" y="2313072"/>
            <a:ext cx="108283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nica 20">
            <a:extLst>
              <a:ext uri="{FF2B5EF4-FFF2-40B4-BE49-F238E27FC236}">
                <a16:creationId xmlns:a16="http://schemas.microsoft.com/office/drawing/2014/main" id="{F088CB19-1FB1-4429-A662-3FDFA755FFD7}"/>
              </a:ext>
            </a:extLst>
          </p:cNvPr>
          <p:cNvCxnSpPr>
            <a:stCxn id="17" idx="2"/>
          </p:cNvCxnSpPr>
          <p:nvPr/>
        </p:nvCxnSpPr>
        <p:spPr>
          <a:xfrm>
            <a:off x="10168270" y="2744203"/>
            <a:ext cx="0" cy="1042737"/>
          </a:xfrm>
          <a:prstGeom prst="line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ovacia šípka 21">
            <a:extLst>
              <a:ext uri="{FF2B5EF4-FFF2-40B4-BE49-F238E27FC236}">
                <a16:creationId xmlns:a16="http://schemas.microsoft.com/office/drawing/2014/main" id="{AEE83D78-7090-4F96-840D-1673DD4FFC29}"/>
              </a:ext>
            </a:extLst>
          </p:cNvPr>
          <p:cNvCxnSpPr>
            <a:endCxn id="19" idx="3"/>
          </p:cNvCxnSpPr>
          <p:nvPr/>
        </p:nvCxnSpPr>
        <p:spPr>
          <a:xfrm flipH="1">
            <a:off x="9646901" y="3786940"/>
            <a:ext cx="52136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>
            <a:extLst>
              <a:ext uri="{FF2B5EF4-FFF2-40B4-BE49-F238E27FC236}">
                <a16:creationId xmlns:a16="http://schemas.microsoft.com/office/drawing/2014/main" id="{491A364C-1FCD-4691-A731-39968124AF0A}"/>
              </a:ext>
            </a:extLst>
          </p:cNvPr>
          <p:cNvCxnSpPr>
            <a:stCxn id="19" idx="2"/>
            <a:endCxn id="18" idx="0"/>
          </p:cNvCxnSpPr>
          <p:nvPr/>
        </p:nvCxnSpPr>
        <p:spPr>
          <a:xfrm>
            <a:off x="8740522" y="4218072"/>
            <a:ext cx="0" cy="80010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>
            <a:extLst>
              <a:ext uri="{FF2B5EF4-FFF2-40B4-BE49-F238E27FC236}">
                <a16:creationId xmlns:a16="http://schemas.microsoft.com/office/drawing/2014/main" id="{D772D7CC-B616-4FF7-9BC0-2C18A41B9664}"/>
              </a:ext>
            </a:extLst>
          </p:cNvPr>
          <p:cNvCxnSpPr>
            <a:cxnSpLocks/>
          </p:cNvCxnSpPr>
          <p:nvPr/>
        </p:nvCxnSpPr>
        <p:spPr>
          <a:xfrm>
            <a:off x="5909094" y="3055020"/>
            <a:ext cx="5598695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nica 24">
            <a:extLst>
              <a:ext uri="{FF2B5EF4-FFF2-40B4-BE49-F238E27FC236}">
                <a16:creationId xmlns:a16="http://schemas.microsoft.com/office/drawing/2014/main" id="{ED972ECA-3E13-40EA-BB29-E8788CAFF6A3}"/>
              </a:ext>
            </a:extLst>
          </p:cNvPr>
          <p:cNvCxnSpPr>
            <a:cxnSpLocks/>
          </p:cNvCxnSpPr>
          <p:nvPr/>
        </p:nvCxnSpPr>
        <p:spPr>
          <a:xfrm>
            <a:off x="5909094" y="4607093"/>
            <a:ext cx="559869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dĺžnik: zaoblené rohy 25">
            <a:extLst>
              <a:ext uri="{FF2B5EF4-FFF2-40B4-BE49-F238E27FC236}">
                <a16:creationId xmlns:a16="http://schemas.microsoft.com/office/drawing/2014/main" id="{643FA3CC-4464-4525-8E1A-4CD9F2676656}"/>
              </a:ext>
            </a:extLst>
          </p:cNvPr>
          <p:cNvSpPr/>
          <p:nvPr/>
        </p:nvSpPr>
        <p:spPr>
          <a:xfrm>
            <a:off x="6366294" y="1881941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Scanner</a:t>
            </a:r>
          </a:p>
        </p:txBody>
      </p:sp>
      <p:sp>
        <p:nvSpPr>
          <p:cNvPr id="27" name="Obdĺžnik: zaoblené rohy 26">
            <a:extLst>
              <a:ext uri="{FF2B5EF4-FFF2-40B4-BE49-F238E27FC236}">
                <a16:creationId xmlns:a16="http://schemas.microsoft.com/office/drawing/2014/main" id="{83949159-5947-4B7A-B459-C5D703EC1C58}"/>
              </a:ext>
            </a:extLst>
          </p:cNvPr>
          <p:cNvSpPr/>
          <p:nvPr/>
        </p:nvSpPr>
        <p:spPr>
          <a:xfrm>
            <a:off x="9261891" y="1881940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28" name="Obdĺžnik: zaoblené rohy 27">
            <a:extLst>
              <a:ext uri="{FF2B5EF4-FFF2-40B4-BE49-F238E27FC236}">
                <a16:creationId xmlns:a16="http://schemas.microsoft.com/office/drawing/2014/main" id="{97C96104-0F2B-4640-9E3C-B359A00D3F06}"/>
              </a:ext>
            </a:extLst>
          </p:cNvPr>
          <p:cNvSpPr/>
          <p:nvPr/>
        </p:nvSpPr>
        <p:spPr>
          <a:xfrm>
            <a:off x="7834143" y="5018172"/>
            <a:ext cx="1812758" cy="862263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Interpret</a:t>
            </a:r>
            <a:endParaRPr lang="en-US" dirty="0"/>
          </a:p>
        </p:txBody>
      </p:sp>
      <p:sp>
        <p:nvSpPr>
          <p:cNvPr id="29" name="Obdĺžnik: zaoblené rohy 28">
            <a:extLst>
              <a:ext uri="{FF2B5EF4-FFF2-40B4-BE49-F238E27FC236}">
                <a16:creationId xmlns:a16="http://schemas.microsoft.com/office/drawing/2014/main" id="{B09421C3-D52F-4324-B539-81F6292699DB}"/>
              </a:ext>
            </a:extLst>
          </p:cNvPr>
          <p:cNvSpPr/>
          <p:nvPr/>
        </p:nvSpPr>
        <p:spPr>
          <a:xfrm>
            <a:off x="7834143" y="3355809"/>
            <a:ext cx="1812758" cy="862263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</a:t>
            </a:r>
            <a:r>
              <a:rPr lang="sk-SK" dirty="0"/>
              <a:t>átor kódu</a:t>
            </a:r>
            <a:endParaRPr lang="en-US" dirty="0"/>
          </a:p>
        </p:txBody>
      </p:sp>
      <p:cxnSp>
        <p:nvCxnSpPr>
          <p:cNvPr id="30" name="Rovná spojovacia šípka 29">
            <a:extLst>
              <a:ext uri="{FF2B5EF4-FFF2-40B4-BE49-F238E27FC236}">
                <a16:creationId xmlns:a16="http://schemas.microsoft.com/office/drawing/2014/main" id="{EA91D0B2-AFCF-404D-BFA9-21859921E15A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8179052" y="2313072"/>
            <a:ext cx="108283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ovná spojovacia šípka 30">
            <a:extLst>
              <a:ext uri="{FF2B5EF4-FFF2-40B4-BE49-F238E27FC236}">
                <a16:creationId xmlns:a16="http://schemas.microsoft.com/office/drawing/2014/main" id="{AAAFEAD6-5D8E-4807-B13D-FC4A875CC51D}"/>
              </a:ext>
            </a:extLst>
          </p:cNvPr>
          <p:cNvCxnSpPr>
            <a:endCxn id="29" idx="3"/>
          </p:cNvCxnSpPr>
          <p:nvPr/>
        </p:nvCxnSpPr>
        <p:spPr>
          <a:xfrm flipH="1">
            <a:off x="9646901" y="3786940"/>
            <a:ext cx="521369" cy="1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ovná spojovacia šípka 31">
            <a:extLst>
              <a:ext uri="{FF2B5EF4-FFF2-40B4-BE49-F238E27FC236}">
                <a16:creationId xmlns:a16="http://schemas.microsoft.com/office/drawing/2014/main" id="{50A2E06C-8C20-41BE-BBAB-FE0C5B5B2122}"/>
              </a:ext>
            </a:extLst>
          </p:cNvPr>
          <p:cNvCxnSpPr>
            <a:stCxn id="29" idx="2"/>
            <a:endCxn id="28" idx="0"/>
          </p:cNvCxnSpPr>
          <p:nvPr/>
        </p:nvCxnSpPr>
        <p:spPr>
          <a:xfrm>
            <a:off x="8740522" y="4218072"/>
            <a:ext cx="0" cy="800100"/>
          </a:xfrm>
          <a:prstGeom prst="straightConnector1">
            <a:avLst/>
          </a:prstGeom>
          <a:ln>
            <a:solidFill>
              <a:schemeClr val="bg2">
                <a:lumMod val="25000"/>
                <a:lumOff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ovná spojnica 32">
            <a:extLst>
              <a:ext uri="{FF2B5EF4-FFF2-40B4-BE49-F238E27FC236}">
                <a16:creationId xmlns:a16="http://schemas.microsoft.com/office/drawing/2014/main" id="{01D99F37-EA87-4343-9C25-B9C9CCCCDD66}"/>
              </a:ext>
            </a:extLst>
          </p:cNvPr>
          <p:cNvCxnSpPr>
            <a:cxnSpLocks/>
          </p:cNvCxnSpPr>
          <p:nvPr/>
        </p:nvCxnSpPr>
        <p:spPr>
          <a:xfrm>
            <a:off x="5909094" y="3055020"/>
            <a:ext cx="5598695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ovná spojnica 33">
            <a:extLst>
              <a:ext uri="{FF2B5EF4-FFF2-40B4-BE49-F238E27FC236}">
                <a16:creationId xmlns:a16="http://schemas.microsoft.com/office/drawing/2014/main" id="{12B4FC9C-5BFB-460F-A21B-F750B9C722E8}"/>
              </a:ext>
            </a:extLst>
          </p:cNvPr>
          <p:cNvCxnSpPr>
            <a:cxnSpLocks/>
          </p:cNvCxnSpPr>
          <p:nvPr/>
        </p:nvCxnSpPr>
        <p:spPr>
          <a:xfrm>
            <a:off x="5909094" y="4607093"/>
            <a:ext cx="5598695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ovná spojnica 34">
            <a:extLst>
              <a:ext uri="{FF2B5EF4-FFF2-40B4-BE49-F238E27FC236}">
                <a16:creationId xmlns:a16="http://schemas.microsoft.com/office/drawing/2014/main" id="{73DA1E1D-B505-4741-91D1-665987ED26E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168270" y="2744203"/>
            <a:ext cx="0" cy="1042737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ovná spojnica 35">
            <a:extLst>
              <a:ext uri="{FF2B5EF4-FFF2-40B4-BE49-F238E27FC236}">
                <a16:creationId xmlns:a16="http://schemas.microsoft.com/office/drawing/2014/main" id="{20159171-AF4A-4478-878E-4D4A026530C0}"/>
              </a:ext>
            </a:extLst>
          </p:cNvPr>
          <p:cNvCxnSpPr>
            <a:cxnSpLocks/>
          </p:cNvCxnSpPr>
          <p:nvPr/>
        </p:nvCxnSpPr>
        <p:spPr>
          <a:xfrm>
            <a:off x="5909094" y="1627273"/>
            <a:ext cx="0" cy="4495799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ovná spojnica 36">
            <a:extLst>
              <a:ext uri="{FF2B5EF4-FFF2-40B4-BE49-F238E27FC236}">
                <a16:creationId xmlns:a16="http://schemas.microsoft.com/office/drawing/2014/main" id="{1B82C4D6-27EF-46FE-8846-36304B9DBCAA}"/>
              </a:ext>
            </a:extLst>
          </p:cNvPr>
          <p:cNvCxnSpPr>
            <a:cxnSpLocks/>
          </p:cNvCxnSpPr>
          <p:nvPr/>
        </p:nvCxnSpPr>
        <p:spPr>
          <a:xfrm>
            <a:off x="11507789" y="1671388"/>
            <a:ext cx="0" cy="4483768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ovná spojnica 37">
            <a:extLst>
              <a:ext uri="{FF2B5EF4-FFF2-40B4-BE49-F238E27FC236}">
                <a16:creationId xmlns:a16="http://schemas.microsoft.com/office/drawing/2014/main" id="{9D05D82F-EC4F-4407-B3FF-E350F0AEB783}"/>
              </a:ext>
            </a:extLst>
          </p:cNvPr>
          <p:cNvCxnSpPr>
            <a:cxnSpLocks/>
          </p:cNvCxnSpPr>
          <p:nvPr/>
        </p:nvCxnSpPr>
        <p:spPr>
          <a:xfrm>
            <a:off x="5921123" y="1636295"/>
            <a:ext cx="5586666" cy="35093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ovná spojnica 38">
            <a:extLst>
              <a:ext uri="{FF2B5EF4-FFF2-40B4-BE49-F238E27FC236}">
                <a16:creationId xmlns:a16="http://schemas.microsoft.com/office/drawing/2014/main" id="{EC3D08D8-410A-4806-8F23-B06E31282AA5}"/>
              </a:ext>
            </a:extLst>
          </p:cNvPr>
          <p:cNvCxnSpPr>
            <a:cxnSpLocks/>
          </p:cNvCxnSpPr>
          <p:nvPr/>
        </p:nvCxnSpPr>
        <p:spPr>
          <a:xfrm>
            <a:off x="5921122" y="6123072"/>
            <a:ext cx="5586667" cy="32084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7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A923D-7A1D-4E1B-9661-07B17D9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sz="5400" i="1" dirty="0"/>
              <a:t>Práca v tíme</a:t>
            </a:r>
            <a:endParaRPr lang="en-US" sz="5400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A4397E-266D-4728-8039-740F2E77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580050"/>
            <a:ext cx="5171557" cy="4836792"/>
          </a:xfrm>
        </p:spPr>
        <p:txBody>
          <a:bodyPr>
            <a:normAutofit/>
          </a:bodyPr>
          <a:lstStyle/>
          <a:p>
            <a:r>
              <a:rPr lang="sk-SK" sz="2800" dirty="0"/>
              <a:t>Komunikácia</a:t>
            </a:r>
          </a:p>
          <a:p>
            <a:pPr lvl="1"/>
            <a:r>
              <a:rPr lang="sk-SK" sz="2400" dirty="0"/>
              <a:t>Častá spoločná práca</a:t>
            </a:r>
          </a:p>
          <a:p>
            <a:pPr lvl="1"/>
            <a:r>
              <a:rPr lang="sk-SK" sz="2400" dirty="0"/>
              <a:t>Komunikačné kanály</a:t>
            </a:r>
          </a:p>
          <a:p>
            <a:r>
              <a:rPr lang="sk-SK" sz="2800" dirty="0"/>
              <a:t>Použitý software</a:t>
            </a:r>
          </a:p>
          <a:p>
            <a:pPr lvl="1"/>
            <a:r>
              <a:rPr lang="sk-SK" sz="2400" dirty="0"/>
              <a:t>GitHub a GitKraken</a:t>
            </a:r>
          </a:p>
          <a:p>
            <a:pPr lvl="1"/>
            <a:r>
              <a:rPr lang="sk-SK" sz="2400" dirty="0"/>
              <a:t>CLion (Debuggovanie)</a:t>
            </a:r>
          </a:p>
          <a:p>
            <a:pPr lvl="1"/>
            <a:r>
              <a:rPr lang="sk-SK" sz="2400" dirty="0"/>
              <a:t>Valgrind (testovanie kódu)</a:t>
            </a:r>
          </a:p>
          <a:p>
            <a:pPr lvl="1"/>
            <a:r>
              <a:rPr lang="sk-SK" sz="2400" dirty="0"/>
              <a:t>Latex (Dokumentácia)</a:t>
            </a:r>
          </a:p>
        </p:txBody>
      </p:sp>
    </p:spTree>
    <p:extLst>
      <p:ext uri="{BB962C8B-B14F-4D97-AF65-F5344CB8AC3E}">
        <p14:creationId xmlns:p14="http://schemas.microsoft.com/office/powerpoint/2010/main" val="39482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1E8687-0603-4400-83CB-FF0CA0B6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11430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z="6000" i="1" dirty="0"/>
              <a:t>Ďakujem za vašu pozornosť</a:t>
            </a:r>
            <a:endParaRPr lang="en-US" sz="6000" i="1" dirty="0">
              <a:solidFill>
                <a:schemeClr val="tx2"/>
              </a:solidFill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841C22B-C4D7-42BC-8903-7FF25359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969169"/>
            <a:ext cx="9678987" cy="2362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342900"/>
            <a:r>
              <a:rPr lang="sk-SK" sz="3200" dirty="0">
                <a:solidFill>
                  <a:schemeClr val="tx1">
                    <a:alpha val="80000"/>
                  </a:schemeClr>
                </a:solidFill>
              </a:rPr>
              <a:t>Miesto pre vaše otázky a prípadné dotazy</a:t>
            </a:r>
          </a:p>
        </p:txBody>
      </p:sp>
    </p:spTree>
    <p:extLst>
      <p:ext uri="{BB962C8B-B14F-4D97-AF65-F5344CB8AC3E}">
        <p14:creationId xmlns:p14="http://schemas.microsoft.com/office/powerpoint/2010/main" val="3846742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dlica">
  <a:themeElements>
    <a:clrScheme name="Bridlic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Bridlic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dlic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TM04033929[[fn=Bridlica]]</Template>
  <TotalTime>232</TotalTime>
  <Words>177</Words>
  <Application>Microsoft Office PowerPoint</Application>
  <PresentationFormat>Širokouhlá</PresentationFormat>
  <Paragraphs>69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Calisto MT</vt:lpstr>
      <vt:lpstr>Times New Roman</vt:lpstr>
      <vt:lpstr>Wingdings 2</vt:lpstr>
      <vt:lpstr>Bridlica</vt:lpstr>
      <vt:lpstr>Implementácia prekladača imperatívneho jazyka IFJ19</vt:lpstr>
      <vt:lpstr>Implementácia prekladača</vt:lpstr>
      <vt:lpstr>Scanner</vt:lpstr>
      <vt:lpstr>Parser</vt:lpstr>
      <vt:lpstr>Generátor kódu</vt:lpstr>
      <vt:lpstr>Práca v tíme</vt:lpstr>
      <vt:lpstr>Ďakujem za vašu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IMpleNTácia prekladača imperatívneho jazyka IFJ19</dc:title>
  <dc:creator>Martin Valach</dc:creator>
  <cp:lastModifiedBy>Martin Valach</cp:lastModifiedBy>
  <cp:revision>12</cp:revision>
  <dcterms:created xsi:type="dcterms:W3CDTF">2019-12-12T11:10:58Z</dcterms:created>
  <dcterms:modified xsi:type="dcterms:W3CDTF">2019-12-12T15:03:05Z</dcterms:modified>
</cp:coreProperties>
</file>