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22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312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289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10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226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1540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793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2537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2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71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0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70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519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6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820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3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64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6612DE-9D21-4979-A43B-A28B26943A3C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718CB0-DE53-4FFE-BA0A-8760CEE4BC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070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1117-F9C6-4013-AC85-9BB88694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769540"/>
            <a:ext cx="9441469" cy="1828801"/>
          </a:xfrm>
        </p:spPr>
        <p:txBody>
          <a:bodyPr>
            <a:normAutofit/>
          </a:bodyPr>
          <a:lstStyle/>
          <a:p>
            <a:r>
              <a:rPr lang="en-ID" sz="4800" dirty="0" err="1"/>
              <a:t>Deteksi</a:t>
            </a:r>
            <a:r>
              <a:rPr lang="en-ID" sz="4800" dirty="0"/>
              <a:t> </a:t>
            </a:r>
            <a:r>
              <a:rPr lang="en-ID" sz="4800" dirty="0" err="1"/>
              <a:t>Palindrom</a:t>
            </a:r>
            <a:r>
              <a:rPr lang="en-ID" sz="4800" dirty="0"/>
              <a:t> &amp; Reverse 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3AE7B-19AB-4862-BC7F-A885E0ADA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Nama : Gefy Aqiilah Aqshal</a:t>
            </a:r>
          </a:p>
          <a:p>
            <a:r>
              <a:rPr lang="en-ID" dirty="0"/>
              <a:t>Kelas : </a:t>
            </a:r>
            <a:r>
              <a:rPr lang="en-ID" dirty="0" err="1"/>
              <a:t>Fullstack</a:t>
            </a:r>
            <a:r>
              <a:rPr lang="en-ID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1865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8097-F752-4CA4-8992-5C2145E1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Palindrom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EBE0-0B62-4533-89C4-E266798E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palindrom</a:t>
            </a:r>
            <a:endParaRPr lang="en-ID" dirty="0"/>
          </a:p>
          <a:p>
            <a:pPr marL="36900" indent="0">
              <a:buNone/>
            </a:pPr>
            <a:r>
              <a:rPr lang="en-ID" dirty="0"/>
              <a:t>	</a:t>
            </a:r>
            <a:r>
              <a:rPr lang="en-ID" b="0" i="0" dirty="0" err="1">
                <a:effectLst/>
                <a:latin typeface="+mj-lt"/>
              </a:rPr>
              <a:t>Palindrom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adalah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sebuah</a:t>
            </a:r>
            <a:r>
              <a:rPr lang="en-ID" b="0" i="0" dirty="0">
                <a:effectLst/>
                <a:latin typeface="+mj-lt"/>
              </a:rPr>
              <a:t> kata, </a:t>
            </a:r>
            <a:r>
              <a:rPr lang="en-ID" b="0" i="0" dirty="0" err="1">
                <a:effectLst/>
                <a:latin typeface="+mj-lt"/>
              </a:rPr>
              <a:t>frasa</a:t>
            </a:r>
            <a:r>
              <a:rPr lang="en-ID" b="0" i="0" dirty="0">
                <a:effectLst/>
                <a:latin typeface="+mj-lt"/>
              </a:rPr>
              <a:t>, </a:t>
            </a:r>
            <a:r>
              <a:rPr lang="en-ID" b="0" i="0" dirty="0" err="1">
                <a:effectLst/>
                <a:latin typeface="+mj-lt"/>
              </a:rPr>
              <a:t>angka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maupun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susunan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lainnya</a:t>
            </a:r>
            <a:r>
              <a:rPr lang="en-ID" b="0" i="0" dirty="0">
                <a:effectLst/>
                <a:latin typeface="+mj-lt"/>
              </a:rPr>
              <a:t> yang </a:t>
            </a:r>
            <a:r>
              <a:rPr lang="en-ID" b="0" i="0" dirty="0" err="1">
                <a:effectLst/>
                <a:latin typeface="+mj-lt"/>
              </a:rPr>
              <a:t>dapat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dibaca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dengan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sama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baik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dari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depan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maupun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belakang</a:t>
            </a:r>
            <a:r>
              <a:rPr lang="en-ID" b="0" i="0" dirty="0">
                <a:effectLst/>
                <a:latin typeface="+mj-lt"/>
              </a:rPr>
              <a:t>.</a:t>
            </a:r>
          </a:p>
          <a:p>
            <a:pPr marL="36900" indent="0">
              <a:buNone/>
            </a:pPr>
            <a:r>
              <a:rPr lang="en-ID" dirty="0">
                <a:effectLst/>
                <a:latin typeface="+mj-lt"/>
              </a:rPr>
              <a:t>-Wikipedia</a:t>
            </a:r>
            <a:endParaRPr lang="en-ID" b="0" i="0" dirty="0">
              <a:effectLst/>
              <a:latin typeface="+mj-lt"/>
            </a:endParaRPr>
          </a:p>
          <a:p>
            <a:pPr marL="36900" indent="0">
              <a:buNone/>
            </a:pPr>
            <a:endParaRPr lang="en-ID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C799C-ED76-4798-A4E7-A9B38E3BC658}"/>
              </a:ext>
            </a:extLst>
          </p:cNvPr>
          <p:cNvSpPr txBox="1"/>
          <p:nvPr/>
        </p:nvSpPr>
        <p:spPr>
          <a:xfrm>
            <a:off x="1062682" y="357715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tx2"/>
                </a:solidFill>
              </a:rPr>
              <a:t>Isi	        </a:t>
            </a:r>
            <a:r>
              <a:rPr lang="en-ID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E5B0E-0DD2-405A-9491-3DCF1B1E2DDB}"/>
              </a:ext>
            </a:extLst>
          </p:cNvPr>
          <p:cNvSpPr txBox="1"/>
          <p:nvPr/>
        </p:nvSpPr>
        <p:spPr>
          <a:xfrm>
            <a:off x="2601821" y="35771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isi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E8F41-15ED-4584-92C5-ABCFC048D9FE}"/>
              </a:ext>
            </a:extLst>
          </p:cNvPr>
          <p:cNvSpPr txBox="1"/>
          <p:nvPr/>
        </p:nvSpPr>
        <p:spPr>
          <a:xfrm>
            <a:off x="1062682" y="409888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Kapak</a:t>
            </a:r>
            <a:r>
              <a:rPr lang="en-ID" dirty="0">
                <a:solidFill>
                  <a:schemeClr val="tx2"/>
                </a:solidFill>
              </a:rPr>
              <a:t>	</a:t>
            </a:r>
            <a:r>
              <a:rPr lang="en-ID" dirty="0">
                <a:solidFill>
                  <a:schemeClr val="tx2"/>
                </a:solidFill>
                <a:sym typeface="Wingdings" panose="05000000000000000000" pitchFamily="2" charset="2"/>
              </a:rPr>
              <a:t>  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6A1A2-7F79-4517-87E9-295F3CA98FE2}"/>
              </a:ext>
            </a:extLst>
          </p:cNvPr>
          <p:cNvSpPr txBox="1"/>
          <p:nvPr/>
        </p:nvSpPr>
        <p:spPr>
          <a:xfrm>
            <a:off x="2515324" y="409888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kapak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71E21-8879-4791-84E1-2DBBD79D1A77}"/>
              </a:ext>
            </a:extLst>
          </p:cNvPr>
          <p:cNvSpPr txBox="1"/>
          <p:nvPr/>
        </p:nvSpPr>
        <p:spPr>
          <a:xfrm>
            <a:off x="1044871" y="4575712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Kakak</a:t>
            </a:r>
            <a:r>
              <a:rPr lang="en-ID" dirty="0">
                <a:solidFill>
                  <a:schemeClr val="tx2"/>
                </a:solidFill>
              </a:rPr>
              <a:t>	</a:t>
            </a:r>
            <a:r>
              <a:rPr lang="en-ID" dirty="0">
                <a:solidFill>
                  <a:schemeClr val="tx2"/>
                </a:solidFill>
                <a:sym typeface="Wingdings" panose="05000000000000000000" pitchFamily="2" charset="2"/>
              </a:rPr>
              <a:t>	</a:t>
            </a:r>
            <a:r>
              <a:rPr lang="en-ID" dirty="0" err="1">
                <a:solidFill>
                  <a:schemeClr val="tx2"/>
                </a:solidFill>
                <a:sym typeface="Wingdings" panose="05000000000000000000" pitchFamily="2" charset="2"/>
              </a:rPr>
              <a:t>Kakak</a:t>
            </a:r>
            <a:endParaRPr lang="en-ID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B01BB-08C1-454B-92D3-78D5D3E4823C}"/>
              </a:ext>
            </a:extLst>
          </p:cNvPr>
          <p:cNvSpPr txBox="1"/>
          <p:nvPr/>
        </p:nvSpPr>
        <p:spPr>
          <a:xfrm>
            <a:off x="1062682" y="5097443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Katak</a:t>
            </a:r>
            <a:r>
              <a:rPr lang="en-ID" dirty="0">
                <a:solidFill>
                  <a:schemeClr val="tx2"/>
                </a:solidFill>
              </a:rPr>
              <a:t>	</a:t>
            </a:r>
            <a:r>
              <a:rPr lang="en-ID" dirty="0">
                <a:solidFill>
                  <a:schemeClr val="tx2"/>
                </a:solidFill>
                <a:sym typeface="Wingdings" panose="05000000000000000000" pitchFamily="2" charset="2"/>
              </a:rPr>
              <a:t>	</a:t>
            </a:r>
            <a:r>
              <a:rPr lang="en-ID" dirty="0" err="1">
                <a:solidFill>
                  <a:schemeClr val="tx2"/>
                </a:solidFill>
                <a:sym typeface="Wingdings" panose="05000000000000000000" pitchFamily="2" charset="2"/>
              </a:rPr>
              <a:t>Katak</a:t>
            </a:r>
            <a:endParaRPr lang="en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85B3-A2FA-4CF6-8175-DA35BBD4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Palindrom</a:t>
            </a:r>
            <a:r>
              <a:rPr lang="en-ID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FBDDE-7253-4B6C-BAA0-7BE6F25A3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22" b="1136"/>
          <a:stretch/>
        </p:blipFill>
        <p:spPr>
          <a:xfrm>
            <a:off x="751319" y="1580050"/>
            <a:ext cx="5031644" cy="4799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09857-7452-4E21-85E2-DB430DB9621B}"/>
              </a:ext>
            </a:extLst>
          </p:cNvPr>
          <p:cNvSpPr txBox="1"/>
          <p:nvPr/>
        </p:nvSpPr>
        <p:spPr>
          <a:xfrm>
            <a:off x="6586151" y="158005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input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FAAD3-4D75-48C9-A8D1-AE66AFEF51FD}"/>
              </a:ext>
            </a:extLst>
          </p:cNvPr>
          <p:cNvSpPr txBox="1"/>
          <p:nvPr/>
        </p:nvSpPr>
        <p:spPr>
          <a:xfrm>
            <a:off x="7376984" y="1601778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“MALAM”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BF5BB-F731-4E61-8B19-619C4C13D32B}"/>
              </a:ext>
            </a:extLst>
          </p:cNvPr>
          <p:cNvSpPr txBox="1"/>
          <p:nvPr/>
        </p:nvSpPr>
        <p:spPr>
          <a:xfrm>
            <a:off x="6596001" y="199283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i = </a:t>
            </a:r>
            <a:r>
              <a:rPr lang="en-ID" dirty="0" err="1"/>
              <a:t>input.length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1546D-CB43-43C6-802D-7E4DCF6B1BAC}"/>
              </a:ext>
            </a:extLst>
          </p:cNvPr>
          <p:cNvSpPr txBox="1"/>
          <p:nvPr/>
        </p:nvSpPr>
        <p:spPr>
          <a:xfrm>
            <a:off x="8210170" y="200083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- 1 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529DBE-BC46-401F-A479-3613DAF856BA}"/>
              </a:ext>
            </a:extLst>
          </p:cNvPr>
          <p:cNvCxnSpPr/>
          <p:nvPr/>
        </p:nvCxnSpPr>
        <p:spPr>
          <a:xfrm>
            <a:off x="8811352" y="1786444"/>
            <a:ext cx="4562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37A4CC-A799-4620-8D70-7BE6BCD9C14E}"/>
              </a:ext>
            </a:extLst>
          </p:cNvPr>
          <p:cNvSpPr txBox="1"/>
          <p:nvPr/>
        </p:nvSpPr>
        <p:spPr>
          <a:xfrm>
            <a:off x="9415849" y="1580050"/>
            <a:ext cx="122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5 </a:t>
            </a:r>
            <a:r>
              <a:rPr lang="en-ID" dirty="0" err="1"/>
              <a:t>elemen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E20F1-4E38-4410-961C-2ECAC330648A}"/>
              </a:ext>
            </a:extLst>
          </p:cNvPr>
          <p:cNvCxnSpPr/>
          <p:nvPr/>
        </p:nvCxnSpPr>
        <p:spPr>
          <a:xfrm>
            <a:off x="8811352" y="2198336"/>
            <a:ext cx="4562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19553B-23D3-4FE5-8806-642A7D75EBCF}"/>
              </a:ext>
            </a:extLst>
          </p:cNvPr>
          <p:cNvSpPr txBox="1"/>
          <p:nvPr/>
        </p:nvSpPr>
        <p:spPr>
          <a:xfrm>
            <a:off x="9415849" y="2000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94BAA-7DF6-4B70-8C44-33BA8F3FD7B3}"/>
              </a:ext>
            </a:extLst>
          </p:cNvPr>
          <p:cNvSpPr txBox="1"/>
          <p:nvPr/>
        </p:nvSpPr>
        <p:spPr>
          <a:xfrm>
            <a:off x="6586151" y="2405626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reverse = ‘’;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28ADAA-A5C3-4845-8F07-E32B6C0CFAA5}"/>
              </a:ext>
            </a:extLst>
          </p:cNvPr>
          <p:cNvCxnSpPr/>
          <p:nvPr/>
        </p:nvCxnSpPr>
        <p:spPr>
          <a:xfrm>
            <a:off x="8811352" y="2605601"/>
            <a:ext cx="4562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1A48C5-29B3-462D-9E73-76E71299AF72}"/>
              </a:ext>
            </a:extLst>
          </p:cNvPr>
          <p:cNvSpPr txBox="1"/>
          <p:nvPr/>
        </p:nvSpPr>
        <p:spPr>
          <a:xfrm>
            <a:off x="9415849" y="24056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DDC3B-01B8-4F5C-BD40-E54D132AF4EF}"/>
              </a:ext>
            </a:extLst>
          </p:cNvPr>
          <p:cNvSpPr txBox="1"/>
          <p:nvPr/>
        </p:nvSpPr>
        <p:spPr>
          <a:xfrm>
            <a:off x="6586151" y="2867193"/>
            <a:ext cx="368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For (				) {</a:t>
            </a:r>
          </a:p>
          <a:p>
            <a:r>
              <a:rPr lang="en-ID" dirty="0"/>
              <a:t>	</a:t>
            </a:r>
          </a:p>
          <a:p>
            <a:r>
              <a:rPr lang="en-ID" dirty="0"/>
              <a:t>	reverse += input[</a:t>
            </a:r>
            <a:r>
              <a:rPr lang="en-ID" dirty="0" err="1"/>
              <a:t>i</a:t>
            </a:r>
            <a:r>
              <a:rPr lang="en-ID" dirty="0"/>
              <a:t>]</a:t>
            </a:r>
          </a:p>
          <a:p>
            <a:r>
              <a:rPr lang="en-ID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3A59C-AA7B-4EC3-B965-C2DEA8C26458}"/>
              </a:ext>
            </a:extLst>
          </p:cNvPr>
          <p:cNvSpPr txBox="1"/>
          <p:nvPr/>
        </p:nvSpPr>
        <p:spPr>
          <a:xfrm>
            <a:off x="7202737" y="286719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 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4A9C36-9590-44F6-A657-D34A98FA08D1}"/>
              </a:ext>
            </a:extLst>
          </p:cNvPr>
          <p:cNvSpPr txBox="1"/>
          <p:nvPr/>
        </p:nvSpPr>
        <p:spPr>
          <a:xfrm>
            <a:off x="7693842" y="287519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&gt;= 0 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2741C-1537-4E19-A047-2B16674119EA}"/>
              </a:ext>
            </a:extLst>
          </p:cNvPr>
          <p:cNvSpPr txBox="1"/>
          <p:nvPr/>
        </p:nvSpPr>
        <p:spPr>
          <a:xfrm>
            <a:off x="8597190" y="2867192"/>
            <a:ext cx="6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--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83533F-E04E-4AC2-BD41-27DC079B42D2}"/>
              </a:ext>
            </a:extLst>
          </p:cNvPr>
          <p:cNvCxnSpPr>
            <a:cxnSpLocks/>
          </p:cNvCxnSpPr>
          <p:nvPr/>
        </p:nvCxnSpPr>
        <p:spPr>
          <a:xfrm>
            <a:off x="9415849" y="2920916"/>
            <a:ext cx="0" cy="1768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21C8AF-24F7-4B8D-9488-9B509FFEB399}"/>
              </a:ext>
            </a:extLst>
          </p:cNvPr>
          <p:cNvSpPr txBox="1"/>
          <p:nvPr/>
        </p:nvSpPr>
        <p:spPr>
          <a:xfrm>
            <a:off x="10025952" y="3236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3E1D74D-EBE7-4CC2-9586-D76FD53C4431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8275193" y="837511"/>
            <a:ext cx="613218" cy="91531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1EF7A3-FD35-40C3-92FA-CF6246F8E04A}"/>
              </a:ext>
            </a:extLst>
          </p:cNvPr>
          <p:cNvSpPr txBox="1"/>
          <p:nvPr/>
        </p:nvSpPr>
        <p:spPr>
          <a:xfrm>
            <a:off x="9165360" y="79793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5 </a:t>
            </a:r>
            <a:r>
              <a:rPr lang="en-ID" dirty="0" err="1"/>
              <a:t>iterasi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7543A-37E9-46CB-92E3-800451069181}"/>
              </a:ext>
            </a:extLst>
          </p:cNvPr>
          <p:cNvSpPr txBox="1"/>
          <p:nvPr/>
        </p:nvSpPr>
        <p:spPr>
          <a:xfrm>
            <a:off x="9563523" y="2877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#1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C7AA15-75EC-4F90-BADF-2B9CE38B963F}"/>
              </a:ext>
            </a:extLst>
          </p:cNvPr>
          <p:cNvSpPr txBox="1"/>
          <p:nvPr/>
        </p:nvSpPr>
        <p:spPr>
          <a:xfrm>
            <a:off x="9953259" y="288727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= 4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i</a:t>
            </a:r>
            <a:r>
              <a:rPr lang="en-ID" dirty="0">
                <a:sym typeface="Wingdings" panose="05000000000000000000" pitchFamily="2" charset="2"/>
              </a:rPr>
              <a:t> -- = 3</a:t>
            </a:r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4FE31-05D6-4E1E-9FAC-88D42450D7E6}"/>
              </a:ext>
            </a:extLst>
          </p:cNvPr>
          <p:cNvSpPr txBox="1"/>
          <p:nvPr/>
        </p:nvSpPr>
        <p:spPr>
          <a:xfrm>
            <a:off x="9565896" y="3244525"/>
            <a:ext cx="54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0EF6A1-5250-4C94-BFC6-ECE88F92108B}"/>
              </a:ext>
            </a:extLst>
          </p:cNvPr>
          <p:cNvSpPr txBox="1"/>
          <p:nvPr/>
        </p:nvSpPr>
        <p:spPr>
          <a:xfrm>
            <a:off x="9940833" y="324700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= 3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i</a:t>
            </a:r>
            <a:r>
              <a:rPr lang="en-ID" dirty="0">
                <a:sym typeface="Wingdings" panose="05000000000000000000" pitchFamily="2" charset="2"/>
              </a:rPr>
              <a:t> -- = 2</a:t>
            </a:r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F308BC-43C1-4724-AC11-D9CC3186AE02}"/>
              </a:ext>
            </a:extLst>
          </p:cNvPr>
          <p:cNvSpPr txBox="1"/>
          <p:nvPr/>
        </p:nvSpPr>
        <p:spPr>
          <a:xfrm>
            <a:off x="6484791" y="4218766"/>
            <a:ext cx="293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Reverse = “			      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84F8F2-6588-42C8-A08D-25D9B955C41A}"/>
              </a:ext>
            </a:extLst>
          </p:cNvPr>
          <p:cNvSpPr txBox="1"/>
          <p:nvPr/>
        </p:nvSpPr>
        <p:spPr>
          <a:xfrm>
            <a:off x="8040448" y="4218766"/>
            <a:ext cx="32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104CDF-9DA1-498D-AA08-76691AB2E223}"/>
              </a:ext>
            </a:extLst>
          </p:cNvPr>
          <p:cNvSpPr txBox="1"/>
          <p:nvPr/>
        </p:nvSpPr>
        <p:spPr>
          <a:xfrm>
            <a:off x="7689873" y="4218766"/>
            <a:ext cx="36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F74F94-5D8E-422E-80D1-52548752B286}"/>
              </a:ext>
            </a:extLst>
          </p:cNvPr>
          <p:cNvSpPr txBox="1"/>
          <p:nvPr/>
        </p:nvSpPr>
        <p:spPr>
          <a:xfrm>
            <a:off x="8338743" y="4230628"/>
            <a:ext cx="30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305083-16AF-47F4-92DC-8F165794BFE0}"/>
              </a:ext>
            </a:extLst>
          </p:cNvPr>
          <p:cNvSpPr txBox="1"/>
          <p:nvPr/>
        </p:nvSpPr>
        <p:spPr>
          <a:xfrm>
            <a:off x="8612562" y="4212964"/>
            <a:ext cx="32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715DF0-5267-42D3-8CB1-3C242B3E94F2}"/>
              </a:ext>
            </a:extLst>
          </p:cNvPr>
          <p:cNvSpPr txBox="1"/>
          <p:nvPr/>
        </p:nvSpPr>
        <p:spPr>
          <a:xfrm>
            <a:off x="8898712" y="4224568"/>
            <a:ext cx="36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B1E1BD-95A9-4884-8236-2FA60501071D}"/>
              </a:ext>
            </a:extLst>
          </p:cNvPr>
          <p:cNvSpPr txBox="1"/>
          <p:nvPr/>
        </p:nvSpPr>
        <p:spPr>
          <a:xfrm>
            <a:off x="9563523" y="3610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#3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ABE7C-A2A8-45AE-B186-DEC996E407DF}"/>
              </a:ext>
            </a:extLst>
          </p:cNvPr>
          <p:cNvSpPr txBox="1"/>
          <p:nvPr/>
        </p:nvSpPr>
        <p:spPr>
          <a:xfrm>
            <a:off x="9926002" y="362972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= 2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i</a:t>
            </a:r>
            <a:r>
              <a:rPr lang="en-ID" dirty="0">
                <a:sym typeface="Wingdings" panose="05000000000000000000" pitchFamily="2" charset="2"/>
              </a:rPr>
              <a:t> -- =1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1D43B7-08D6-4987-B0E4-D4C82B0E0882}"/>
              </a:ext>
            </a:extLst>
          </p:cNvPr>
          <p:cNvSpPr txBox="1"/>
          <p:nvPr/>
        </p:nvSpPr>
        <p:spPr>
          <a:xfrm>
            <a:off x="9563523" y="3978466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      </a:t>
            </a:r>
            <a:r>
              <a:rPr lang="en-ID" dirty="0" err="1"/>
              <a:t>i</a:t>
            </a:r>
            <a:r>
              <a:rPr lang="en-ID" dirty="0"/>
              <a:t> = 1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i</a:t>
            </a:r>
            <a:r>
              <a:rPr lang="en-ID" dirty="0">
                <a:sym typeface="Wingdings" panose="05000000000000000000" pitchFamily="2" charset="2"/>
              </a:rPr>
              <a:t> -- = 0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C986F9-C551-496C-BE90-77076F1B4499}"/>
              </a:ext>
            </a:extLst>
          </p:cNvPr>
          <p:cNvSpPr txBox="1"/>
          <p:nvPr/>
        </p:nvSpPr>
        <p:spPr>
          <a:xfrm>
            <a:off x="9570378" y="432058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#5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D753C-BBDD-4822-9D19-1F970D0590B9}"/>
              </a:ext>
            </a:extLst>
          </p:cNvPr>
          <p:cNvSpPr txBox="1"/>
          <p:nvPr/>
        </p:nvSpPr>
        <p:spPr>
          <a:xfrm>
            <a:off x="9981938" y="43611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= 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599524-7AB1-40EA-A744-95BFA4117793}"/>
              </a:ext>
            </a:extLst>
          </p:cNvPr>
          <p:cNvSpPr txBox="1"/>
          <p:nvPr/>
        </p:nvSpPr>
        <p:spPr>
          <a:xfrm>
            <a:off x="6564921" y="4942974"/>
            <a:ext cx="3247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if ( reverse === input){</a:t>
            </a:r>
          </a:p>
          <a:p>
            <a:r>
              <a:rPr lang="en-ID" dirty="0"/>
              <a:t>console.log(‘</a:t>
            </a:r>
            <a:r>
              <a:rPr lang="en-ID" dirty="0" err="1"/>
              <a:t>palindrom</a:t>
            </a:r>
            <a:r>
              <a:rPr lang="en-ID" dirty="0"/>
              <a:t>’)</a:t>
            </a:r>
          </a:p>
          <a:p>
            <a:r>
              <a:rPr lang="en-ID" dirty="0"/>
              <a:t>}else{</a:t>
            </a:r>
          </a:p>
          <a:p>
            <a:r>
              <a:rPr lang="en-ID" dirty="0"/>
              <a:t>Console.log(‘Not a </a:t>
            </a:r>
            <a:r>
              <a:rPr lang="en-ID" dirty="0" err="1"/>
              <a:t>palindrom</a:t>
            </a:r>
            <a:r>
              <a:rPr lang="en-ID" dirty="0"/>
              <a:t>’)</a:t>
            </a:r>
          </a:p>
          <a:p>
            <a:r>
              <a:rPr lang="en-ID" dirty="0"/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310E55-89BA-4092-8A62-EF027C820D8C}"/>
              </a:ext>
            </a:extLst>
          </p:cNvPr>
          <p:cNvSpPr txBox="1"/>
          <p:nvPr/>
        </p:nvSpPr>
        <p:spPr>
          <a:xfrm>
            <a:off x="10210683" y="5436973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Palindrom</a:t>
            </a:r>
            <a:endParaRPr lang="en-ID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AA996FE-CDD7-41DE-9F82-7FC61F5AA35D}"/>
              </a:ext>
            </a:extLst>
          </p:cNvPr>
          <p:cNvCxnSpPr>
            <a:stCxn id="37" idx="2"/>
            <a:endCxn id="55" idx="0"/>
          </p:cNvCxnSpPr>
          <p:nvPr/>
        </p:nvCxnSpPr>
        <p:spPr>
          <a:xfrm rot="16200000" flipH="1">
            <a:off x="9072271" y="3690092"/>
            <a:ext cx="879653" cy="2614107"/>
          </a:xfrm>
          <a:prstGeom prst="bentConnector3">
            <a:avLst>
              <a:gd name="adj1" fmla="val 3595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98BB3C3-3E0F-4BFF-AC04-7B363570363C}"/>
              </a:ext>
            </a:extLst>
          </p:cNvPr>
          <p:cNvSpPr txBox="1"/>
          <p:nvPr/>
        </p:nvSpPr>
        <p:spPr>
          <a:xfrm>
            <a:off x="9569251" y="39658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1009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1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B553F-3265-463F-9A98-5C86A8C6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106" y="134957"/>
            <a:ext cx="4959723" cy="6588086"/>
          </a:xfrm>
          <a:prstGeom prst="rect">
            <a:avLst/>
          </a:prstGeom>
          <a:ln w="38100" cap="sq">
            <a:solidFill>
              <a:srgbClr val="2D2D2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36E40-20B0-436E-999D-BCFAD99C0DC7}"/>
              </a:ext>
            </a:extLst>
          </p:cNvPr>
          <p:cNvSpPr txBox="1"/>
          <p:nvPr/>
        </p:nvSpPr>
        <p:spPr>
          <a:xfrm>
            <a:off x="2199264" y="2721114"/>
            <a:ext cx="2789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tx2"/>
                </a:solidFill>
                <a:latin typeface="+mj-lt"/>
              </a:rPr>
              <a:t>Flowchart</a:t>
            </a:r>
            <a:endParaRPr lang="en-ID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ABD08-AE43-4E9A-89BE-134BE807A459}"/>
              </a:ext>
            </a:extLst>
          </p:cNvPr>
          <p:cNvSpPr txBox="1"/>
          <p:nvPr/>
        </p:nvSpPr>
        <p:spPr>
          <a:xfrm>
            <a:off x="790005" y="565743"/>
            <a:ext cx="472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 err="1">
                <a:solidFill>
                  <a:schemeClr val="tx2"/>
                </a:solidFill>
                <a:latin typeface="+mj-lt"/>
              </a:rPr>
              <a:t>Deteksi</a:t>
            </a:r>
            <a:r>
              <a:rPr lang="en-ID" sz="4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chemeClr val="tx2"/>
                </a:solidFill>
                <a:latin typeface="+mj-lt"/>
              </a:rPr>
              <a:t>Palindrom</a:t>
            </a:r>
            <a:endParaRPr lang="en-ID" sz="28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92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16DD-ED66-4B30-8825-F9DA5D2E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/>
              <a:t>Reverse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224C-A640-484E-B377-BB1EE2B6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D" dirty="0"/>
              <a:t>	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terbalik</a:t>
            </a:r>
            <a:r>
              <a:rPr lang="en-ID" dirty="0"/>
              <a:t>.</a:t>
            </a:r>
          </a:p>
          <a:p>
            <a:pPr marL="3690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C7264-5F41-4774-9108-CAF13E251AEE}"/>
              </a:ext>
            </a:extLst>
          </p:cNvPr>
          <p:cNvSpPr txBox="1"/>
          <p:nvPr/>
        </p:nvSpPr>
        <p:spPr>
          <a:xfrm>
            <a:off x="913795" y="265611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“Saya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Javascript</a:t>
            </a:r>
            <a:r>
              <a:rPr lang="en-ID" dirty="0"/>
              <a:t>”	</a:t>
            </a:r>
            <a:r>
              <a:rPr lang="en-ID" dirty="0">
                <a:sym typeface="Wingdings" panose="05000000000000000000" pitchFamily="2" charset="2"/>
              </a:rPr>
              <a:t>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F30CC-5E48-471E-B355-B2B28A417042}"/>
              </a:ext>
            </a:extLst>
          </p:cNvPr>
          <p:cNvSpPr txBox="1"/>
          <p:nvPr/>
        </p:nvSpPr>
        <p:spPr>
          <a:xfrm>
            <a:off x="4108841" y="265611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 “</a:t>
            </a:r>
            <a:r>
              <a:rPr lang="en-ID" dirty="0" err="1"/>
              <a:t>Javascript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Saya”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E4EC8-61C5-4ED3-96B5-D51AB7E58A5A}"/>
              </a:ext>
            </a:extLst>
          </p:cNvPr>
          <p:cNvSpPr txBox="1"/>
          <p:nvPr/>
        </p:nvSpPr>
        <p:spPr>
          <a:xfrm>
            <a:off x="924443" y="324433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“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Kapiten</a:t>
            </a:r>
            <a:r>
              <a:rPr lang="en-ID" dirty="0"/>
              <a:t>”	</a:t>
            </a:r>
            <a:r>
              <a:rPr lang="en-ID" dirty="0">
                <a:sym typeface="Wingdings" panose="05000000000000000000" pitchFamily="2" charset="2"/>
              </a:rPr>
              <a:t>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F34C4-FB5F-4BDE-8F62-350D34409BE5}"/>
              </a:ext>
            </a:extLst>
          </p:cNvPr>
          <p:cNvSpPr txBox="1"/>
          <p:nvPr/>
        </p:nvSpPr>
        <p:spPr>
          <a:xfrm>
            <a:off x="4156991" y="324433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“</a:t>
            </a:r>
            <a:r>
              <a:rPr lang="en-ID" dirty="0" err="1"/>
              <a:t>Kapiten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8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A074-EBEC-4646-A783-0773FBE9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/>
              <a:t>Reverse 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3063D-5F93-48DB-A30B-D832D43A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63"/>
          <a:stretch/>
        </p:blipFill>
        <p:spPr>
          <a:xfrm>
            <a:off x="924443" y="1547685"/>
            <a:ext cx="3807214" cy="47007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88A46-D91E-464E-8441-E53D138B297F}"/>
              </a:ext>
            </a:extLst>
          </p:cNvPr>
          <p:cNvSpPr txBox="1"/>
          <p:nvPr/>
        </p:nvSpPr>
        <p:spPr>
          <a:xfrm>
            <a:off x="5597592" y="154768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input =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D2337-A5E7-4B95-A986-61C10C2714F4}"/>
              </a:ext>
            </a:extLst>
          </p:cNvPr>
          <p:cNvSpPr txBox="1"/>
          <p:nvPr/>
        </p:nvSpPr>
        <p:spPr>
          <a:xfrm>
            <a:off x="6403492" y="1527436"/>
            <a:ext cx="258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“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javascript</a:t>
            </a:r>
            <a:r>
              <a:rPr lang="en-ID" dirty="0"/>
              <a:t>”;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B33F2-1C7D-402D-B656-7A0ACB23A728}"/>
              </a:ext>
            </a:extLst>
          </p:cNvPr>
          <p:cNvSpPr txBox="1"/>
          <p:nvPr/>
        </p:nvSpPr>
        <p:spPr>
          <a:xfrm>
            <a:off x="5602401" y="193726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	= 0 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0539B-4E13-4823-B6C7-5AB26AA32666}"/>
              </a:ext>
            </a:extLst>
          </p:cNvPr>
          <p:cNvSpPr txBox="1"/>
          <p:nvPr/>
        </p:nvSpPr>
        <p:spPr>
          <a:xfrm>
            <a:off x="5597592" y="230659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j	= 0 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A8272-3989-4A9A-AE41-0F9AE67D795F}"/>
              </a:ext>
            </a:extLst>
          </p:cNvPr>
          <p:cNvSpPr txBox="1"/>
          <p:nvPr/>
        </p:nvSpPr>
        <p:spPr>
          <a:xfrm>
            <a:off x="6969435" y="194487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results = ‘’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70D03-F500-4DEA-88A9-9FF0A19B207D}"/>
              </a:ext>
            </a:extLst>
          </p:cNvPr>
          <p:cNvSpPr txBox="1"/>
          <p:nvPr/>
        </p:nvSpPr>
        <p:spPr>
          <a:xfrm>
            <a:off x="6959817" y="23065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subs = ‘’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82CBF-3EE4-4CAA-8730-A3F618F401F2}"/>
              </a:ext>
            </a:extLst>
          </p:cNvPr>
          <p:cNvSpPr txBox="1"/>
          <p:nvPr/>
        </p:nvSpPr>
        <p:spPr>
          <a:xfrm>
            <a:off x="8232273" y="194487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  = </a:t>
            </a:r>
            <a:r>
              <a:rPr lang="en-ID" dirty="0" err="1"/>
              <a:t>input.length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A7699-E794-4704-9E84-CD70ECFF9023}"/>
              </a:ext>
            </a:extLst>
          </p:cNvPr>
          <p:cNvSpPr txBox="1"/>
          <p:nvPr/>
        </p:nvSpPr>
        <p:spPr>
          <a:xfrm>
            <a:off x="7852229" y="609600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23 </a:t>
            </a:r>
            <a:r>
              <a:rPr lang="en-ID" dirty="0" err="1"/>
              <a:t>elemen</a:t>
            </a:r>
            <a:r>
              <a:rPr lang="en-ID" dirty="0"/>
              <a:t>/</a:t>
            </a:r>
            <a:r>
              <a:rPr lang="en-ID" dirty="0" err="1"/>
              <a:t>huruf</a:t>
            </a:r>
            <a:endParaRPr lang="en-ID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EF4E6F0-AE8E-46C7-ACBF-17AEFF35BA7D}"/>
              </a:ext>
            </a:extLst>
          </p:cNvPr>
          <p:cNvCxnSpPr>
            <a:endCxn id="18" idx="1"/>
          </p:cNvCxnSpPr>
          <p:nvPr/>
        </p:nvCxnSpPr>
        <p:spPr>
          <a:xfrm rot="5400000" flipH="1" flipV="1">
            <a:off x="7280664" y="976121"/>
            <a:ext cx="753419" cy="3897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8D0920-63D7-44C5-9920-B25D7605F09D}"/>
              </a:ext>
            </a:extLst>
          </p:cNvPr>
          <p:cNvSpPr txBox="1"/>
          <p:nvPr/>
        </p:nvSpPr>
        <p:spPr>
          <a:xfrm>
            <a:off x="9995199" y="194604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- 1 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F603C-AEC0-4869-862B-A9116EA1A15C}"/>
              </a:ext>
            </a:extLst>
          </p:cNvPr>
          <p:cNvSpPr txBox="1"/>
          <p:nvPr/>
        </p:nvSpPr>
        <p:spPr>
          <a:xfrm>
            <a:off x="11058205" y="1944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22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9F5953-7AF4-4192-8F9B-EC9B3289DE74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10546953" y="2129538"/>
            <a:ext cx="511252" cy="1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320345-64C4-49DD-B199-8C9757E86B05}"/>
              </a:ext>
            </a:extLst>
          </p:cNvPr>
          <p:cNvSpPr txBox="1"/>
          <p:nvPr/>
        </p:nvSpPr>
        <p:spPr>
          <a:xfrm>
            <a:off x="5597592" y="281994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While (		){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97E54B-BCC1-4D62-8CA7-7CE3872E9D76}"/>
              </a:ext>
            </a:extLst>
          </p:cNvPr>
          <p:cNvCxnSpPr/>
          <p:nvPr/>
        </p:nvCxnSpPr>
        <p:spPr>
          <a:xfrm>
            <a:off x="5597592" y="2805825"/>
            <a:ext cx="6071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D98AB3-D4B3-4C73-AA9C-BFD9F68E8ECC}"/>
              </a:ext>
            </a:extLst>
          </p:cNvPr>
          <p:cNvSpPr txBox="1"/>
          <p:nvPr/>
        </p:nvSpPr>
        <p:spPr>
          <a:xfrm>
            <a:off x="6362527" y="280180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&lt;=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D97361-660C-4D11-ACF2-7653077736E2}"/>
              </a:ext>
            </a:extLst>
          </p:cNvPr>
          <p:cNvSpPr txBox="1"/>
          <p:nvPr/>
        </p:nvSpPr>
        <p:spPr>
          <a:xfrm>
            <a:off x="5708199" y="3162362"/>
            <a:ext cx="2257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if (			){</a:t>
            </a:r>
          </a:p>
          <a:p>
            <a:r>
              <a:rPr lang="en-ID" dirty="0"/>
              <a:t>break;</a:t>
            </a:r>
          </a:p>
          <a:p>
            <a:r>
              <a:rPr lang="en-ID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0A4A3-6079-4AE7-BF2A-611D358876BA}"/>
              </a:ext>
            </a:extLst>
          </p:cNvPr>
          <p:cNvSpPr txBox="1"/>
          <p:nvPr/>
        </p:nvSpPr>
        <p:spPr>
          <a:xfrm>
            <a:off x="6221321" y="319215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 &gt;=n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9E7E2-905E-4713-AC6D-A0B56B3535A7}"/>
              </a:ext>
            </a:extLst>
          </p:cNvPr>
          <p:cNvSpPr txBox="1"/>
          <p:nvPr/>
        </p:nvSpPr>
        <p:spPr>
          <a:xfrm>
            <a:off x="5636497" y="4264516"/>
            <a:ext cx="4063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While (					 		){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534C7-83D2-4DF3-AFA0-A769937A6AB0}"/>
              </a:ext>
            </a:extLst>
          </p:cNvPr>
          <p:cNvSpPr txBox="1"/>
          <p:nvPr/>
        </p:nvSpPr>
        <p:spPr>
          <a:xfrm>
            <a:off x="6482661" y="429143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j &lt;= 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28D592-6E72-45F0-ADA1-9DE7D4AD2AE4}"/>
              </a:ext>
            </a:extLst>
          </p:cNvPr>
          <p:cNvSpPr txBox="1"/>
          <p:nvPr/>
        </p:nvSpPr>
        <p:spPr>
          <a:xfrm>
            <a:off x="7187130" y="43128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&amp;&amp;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21BBBA-79DB-44B9-8607-594CB299D13E}"/>
              </a:ext>
            </a:extLst>
          </p:cNvPr>
          <p:cNvSpPr txBox="1"/>
          <p:nvPr/>
        </p:nvSpPr>
        <p:spPr>
          <a:xfrm>
            <a:off x="7708643" y="4294996"/>
            <a:ext cx="17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Input[j] !== “ 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F5283B-59BC-447D-878A-D4959D7800EC}"/>
              </a:ext>
            </a:extLst>
          </p:cNvPr>
          <p:cNvSpPr txBox="1"/>
          <p:nvPr/>
        </p:nvSpPr>
        <p:spPr>
          <a:xfrm>
            <a:off x="6375976" y="4660764"/>
            <a:ext cx="5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j++</a:t>
            </a:r>
            <a:endParaRPr lang="en-ID" dirty="0"/>
          </a:p>
          <a:p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6219DE-DB90-46C7-9828-0E6122D9881C}"/>
              </a:ext>
            </a:extLst>
          </p:cNvPr>
          <p:cNvSpPr txBox="1"/>
          <p:nvPr/>
        </p:nvSpPr>
        <p:spPr>
          <a:xfrm>
            <a:off x="5637667" y="5390293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subs = </a:t>
            </a:r>
            <a:r>
              <a:rPr lang="en-ID" dirty="0" err="1"/>
              <a:t>input.substr</a:t>
            </a:r>
            <a:r>
              <a:rPr lang="en-ID" dirty="0"/>
              <a:t>(		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09563-6F1D-4925-8461-1761665D8631}"/>
              </a:ext>
            </a:extLst>
          </p:cNvPr>
          <p:cNvSpPr txBox="1"/>
          <p:nvPr/>
        </p:nvSpPr>
        <p:spPr>
          <a:xfrm>
            <a:off x="5679399" y="3996652"/>
            <a:ext cx="82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j  = </a:t>
            </a:r>
            <a:r>
              <a:rPr lang="en-ID" dirty="0" err="1"/>
              <a:t>i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2BF339-11AA-4D27-A339-6F6D546A213B}"/>
              </a:ext>
            </a:extLst>
          </p:cNvPr>
          <p:cNvSpPr txBox="1"/>
          <p:nvPr/>
        </p:nvSpPr>
        <p:spPr>
          <a:xfrm flipH="1">
            <a:off x="7573126" y="5408183"/>
            <a:ext cx="3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i</a:t>
            </a:r>
            <a:r>
              <a:rPr lang="en-ID" dirty="0"/>
              <a:t>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5FB3A9-C2F9-4257-B614-4B8ECD46A685}"/>
              </a:ext>
            </a:extLst>
          </p:cNvPr>
          <p:cNvSpPr txBox="1"/>
          <p:nvPr/>
        </p:nvSpPr>
        <p:spPr>
          <a:xfrm>
            <a:off x="7929794" y="539029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j - </a:t>
            </a:r>
            <a:r>
              <a:rPr lang="en-ID" dirty="0" err="1"/>
              <a:t>i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62F57F-ACCD-47A0-87C6-90F0E6FB1F6F}"/>
              </a:ext>
            </a:extLst>
          </p:cNvPr>
          <p:cNvSpPr txBox="1"/>
          <p:nvPr/>
        </p:nvSpPr>
        <p:spPr>
          <a:xfrm>
            <a:off x="5636497" y="5685073"/>
            <a:ext cx="3281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input.length</a:t>
            </a:r>
            <a:r>
              <a:rPr lang="en-ID" dirty="0"/>
              <a:t> === 0 ){</a:t>
            </a:r>
          </a:p>
          <a:p>
            <a:r>
              <a:rPr lang="en-ID" dirty="0"/>
              <a:t>results = subs</a:t>
            </a:r>
          </a:p>
          <a:p>
            <a:r>
              <a:rPr lang="en-ID" dirty="0"/>
              <a:t>}else{</a:t>
            </a:r>
          </a:p>
          <a:p>
            <a:r>
              <a:rPr lang="en-ID" dirty="0"/>
              <a:t>results = subs + “ “ + results</a:t>
            </a:r>
          </a:p>
          <a:p>
            <a:r>
              <a:rPr lang="en-ID" dirty="0"/>
              <a:t>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5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/>
      <p:bldP spid="15" grpId="0"/>
      <p:bldP spid="18" grpId="0"/>
      <p:bldP spid="21" grpId="0"/>
      <p:bldP spid="22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B553F-3265-463F-9A98-5C86A8C6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8962" y="134957"/>
            <a:ext cx="4698011" cy="6588086"/>
          </a:xfrm>
          <a:prstGeom prst="rect">
            <a:avLst/>
          </a:prstGeom>
          <a:ln w="38100" cap="sq">
            <a:solidFill>
              <a:srgbClr val="2D2D2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36E40-20B0-436E-999D-BCFAD99C0DC7}"/>
              </a:ext>
            </a:extLst>
          </p:cNvPr>
          <p:cNvSpPr txBox="1"/>
          <p:nvPr/>
        </p:nvSpPr>
        <p:spPr>
          <a:xfrm>
            <a:off x="2199264" y="2721114"/>
            <a:ext cx="2789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tx2"/>
                </a:solidFill>
                <a:latin typeface="+mj-lt"/>
              </a:rPr>
              <a:t>Flowchart</a:t>
            </a:r>
            <a:endParaRPr lang="en-ID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ABD08-AE43-4E9A-89BE-134BE807A459}"/>
              </a:ext>
            </a:extLst>
          </p:cNvPr>
          <p:cNvSpPr txBox="1"/>
          <p:nvPr/>
        </p:nvSpPr>
        <p:spPr>
          <a:xfrm>
            <a:off x="790005" y="565743"/>
            <a:ext cx="472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tx2"/>
                </a:solidFill>
                <a:latin typeface="+mj-lt"/>
              </a:rPr>
              <a:t>Reverse Word</a:t>
            </a:r>
            <a:endParaRPr lang="en-ID" sz="28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304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E320F-1913-4206-985C-C2E320104321}"/>
              </a:ext>
            </a:extLst>
          </p:cNvPr>
          <p:cNvSpPr txBox="1"/>
          <p:nvPr/>
        </p:nvSpPr>
        <p:spPr>
          <a:xfrm>
            <a:off x="3276600" y="2659559"/>
            <a:ext cx="833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>
                <a:latin typeface="+mj-lt"/>
              </a:rPr>
              <a:t>Sekian</a:t>
            </a:r>
            <a:r>
              <a:rPr lang="en-ID" sz="4400" dirty="0">
                <a:latin typeface="+mj-lt"/>
              </a:rPr>
              <a:t> dan </a:t>
            </a:r>
            <a:r>
              <a:rPr lang="en-ID" sz="4400" dirty="0" err="1">
                <a:latin typeface="+mj-lt"/>
              </a:rPr>
              <a:t>Terimakasih</a:t>
            </a:r>
            <a:endParaRPr lang="en-ID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2809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607</TotalTime>
  <Words>365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Deteksi Palindrom &amp; Reverse word</vt:lpstr>
      <vt:lpstr>Deteksi Palindrom</vt:lpstr>
      <vt:lpstr>Deteksi Palindrom </vt:lpstr>
      <vt:lpstr>PowerPoint Presentation</vt:lpstr>
      <vt:lpstr>Reverse Word</vt:lpstr>
      <vt:lpstr>Reverse Word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Palindrom &amp; Reverse word</dc:title>
  <dc:creator>Gefy Aqiilah Aqshal</dc:creator>
  <cp:lastModifiedBy>Gefy Aqiilah Aqshal</cp:lastModifiedBy>
  <cp:revision>15</cp:revision>
  <dcterms:created xsi:type="dcterms:W3CDTF">2020-10-21T20:48:20Z</dcterms:created>
  <dcterms:modified xsi:type="dcterms:W3CDTF">2020-10-22T06:55:36Z</dcterms:modified>
</cp:coreProperties>
</file>