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3" r:id="rId7"/>
    <p:sldId id="266" r:id="rId8"/>
    <p:sldId id="268" r:id="rId9"/>
    <p:sldId id="269" r:id="rId10"/>
    <p:sldId id="270" r:id="rId11"/>
    <p:sldId id="286" r:id="rId12"/>
    <p:sldId id="262" r:id="rId13"/>
    <p:sldId id="271" r:id="rId14"/>
    <p:sldId id="279" r:id="rId15"/>
    <p:sldId id="273" r:id="rId16"/>
    <p:sldId id="275" r:id="rId17"/>
    <p:sldId id="281" r:id="rId18"/>
    <p:sldId id="261" r:id="rId19"/>
    <p:sldId id="283" r:id="rId20"/>
    <p:sldId id="272" r:id="rId21"/>
    <p:sldId id="284" r:id="rId22"/>
    <p:sldId id="285" r:id="rId23"/>
    <p:sldId id="282" r:id="rId24"/>
    <p:sldId id="258" r:id="rId25"/>
    <p:sldId id="265" r:id="rId26"/>
    <p:sldId id="27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6BE"/>
    <a:srgbClr val="563D7C"/>
    <a:srgbClr val="E44D26"/>
    <a:srgbClr val="DEF279"/>
    <a:srgbClr val="0170BA"/>
    <a:srgbClr val="6C6A78"/>
    <a:srgbClr val="8609F7"/>
    <a:srgbClr val="9930F8"/>
    <a:srgbClr val="7607DB"/>
    <a:srgbClr val="6D0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6E22-2B0C-4EE0-BB55-0FB67C28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4AAF6-D1CB-4C7E-A96E-82C12EA8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5F4A-9D23-41BE-A242-4ECC8D2E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F3D0-8B05-4B39-BF41-672E498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D495-0D2A-4118-93AA-C3791CF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2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62E4-3121-41D3-85CA-44577314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DCA3-5298-4F50-81D1-1F95A6649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7BF6-0776-45F1-A210-2B3A29C1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6F6B-5BE3-4EAA-8D1D-E21B3330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4592-5BCE-44BE-B602-E9479BD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2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9-F1F0-4BDF-B372-719B80469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1C39B-D5D9-46F7-B403-81FAE7DCB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BCB8-3357-4697-834E-1024ED2D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0350-95FC-4896-B3E0-F091FB5C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346F-6F87-4059-A221-E9F8FAC1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853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885E-C762-4BD9-A972-3F46968B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ADAA-1F11-4EA1-847A-3CD6F825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3D4B-1F52-4AE3-B05D-9FD26BB4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31FD-B2E2-4DB7-BD9D-FF280C0E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01F8-1A77-4FAF-93FA-4C84F9DE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1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F74C-C930-44C1-97DF-69144573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C975-3BDC-445E-8DDC-B44750C5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4A5F-0BB6-4011-AEE5-734180BC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0332-26EA-43B7-8865-0352026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2223-0308-49C1-906E-743C51D6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05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D0C1-81EA-4163-BBE7-5102BB48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F1EF-AB6C-4497-995D-13F78198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3CA17-7D2E-4E16-A3D9-4755AE46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6DA3-081A-4F53-99A9-41169FD9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3F407-683B-4A8D-86D8-1D6C9C2E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433C-89F0-478B-8F3A-47FA0D0D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2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3A3-A122-4097-AE6F-D4C12599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5641-5BB5-4CC7-88E7-54340D2D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A09C-745D-4F47-AED4-68CB0045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BC68-9D04-49DD-BBCF-EE6B671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45F5C-04D4-40BF-8DD2-0F70CB7D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5EEF9-7613-412E-8D70-6B5D36C6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D61AC-CEDE-4C1A-87B6-ECF3407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3A2C-BE36-451F-8FA5-B1FAC20A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11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0D84-B919-4567-9133-23AB986E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E691E-1820-4562-9AA6-CE971F15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E2BE8-A0E0-47F1-9D5D-8766B131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AB83-4020-4252-9ECA-E207266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06666-AB69-45A8-8549-49BF3894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5C2FE-335A-4863-8440-D9ACDAC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7BEF-94D1-42A5-A9AD-3DF591B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7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D8CE-3852-430E-9E19-17976B2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ECA0-0760-44ED-810C-6829C7D2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FA1CD-5309-43E6-A754-1598D670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AB7C-8AC4-43B4-B913-3336F58D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D55E-FBEE-4F30-A956-51818EF8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2FA4-0C00-4F91-ABC5-91FDE124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495C-653E-4501-A8FA-14AA8254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736C0-0932-45E8-91C3-0EEDCA68A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EADBC-CAA3-489A-9C11-13E008F1C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D035-A100-41BF-B16E-575DE04C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44EA-2AD1-4772-B6F6-388B1F8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5001-2A37-42E3-B3D4-8B21F1BA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76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FF6F1-D91C-4B7A-9E76-EDAFAA3D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1E37-0581-4D1B-B5DF-E90A05CB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A19C-365F-40D1-B521-65C040B67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0B0C-E070-4D88-8512-3E767062E59E}" type="datetimeFigureOut">
              <a:rPr lang="en-ID" smtClean="0"/>
              <a:t>16/11/2020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E8A6-B214-4304-ABBC-3E6FAD40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F026-3CA7-42C8-83CA-659E0F1A6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C0E-92B6-4ED9-9B6F-75BBF099BE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0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89D6C-BE6C-4437-A1A8-FA888E55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286896"/>
            <a:ext cx="6271054" cy="1655762"/>
          </a:xfrm>
        </p:spPr>
        <p:txBody>
          <a:bodyPr/>
          <a:lstStyle/>
          <a:p>
            <a:pPr algn="l"/>
            <a:r>
              <a:rPr lang="en-ID" b="1" dirty="0">
                <a:solidFill>
                  <a:srgbClr val="6C6A78"/>
                </a:solidFill>
                <a:latin typeface="Nunito Sans" panose="00000500000000000000" pitchFamily="2" charset="0"/>
                <a:cs typeface="Poppins" panose="00000500000000000000" charset="0"/>
              </a:rPr>
              <a:t>Task Week 3 – Slicing Web 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D9437574-EA0F-4EF0-A281-674ED8991974}"/>
              </a:ext>
            </a:extLst>
          </p:cNvPr>
          <p:cNvSpPr txBox="1">
            <a:spLocks/>
          </p:cNvSpPr>
          <p:nvPr/>
        </p:nvSpPr>
        <p:spPr>
          <a:xfrm>
            <a:off x="685800" y="918752"/>
            <a:ext cx="6271054" cy="2930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My Assignment Presentation</a:t>
            </a:r>
            <a:endParaRPr lang="en-US" b="1" dirty="0">
              <a:solidFill>
                <a:srgbClr val="6606BE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807939-2F13-4448-9269-03B799659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62" y="2977977"/>
            <a:ext cx="3993538" cy="355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8" y="718751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Some Example about Semantic 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62DC11-CC17-484B-A4B9-31DCB5041ACD}"/>
              </a:ext>
            </a:extLst>
          </p:cNvPr>
          <p:cNvSpPr txBox="1"/>
          <p:nvPr/>
        </p:nvSpPr>
        <p:spPr>
          <a:xfrm>
            <a:off x="685798" y="2439245"/>
            <a:ext cx="416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&lt;strong&gt; 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Hello World 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&lt;/strong&gt;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0247B-90F5-4C15-9CEE-5C4C954ECC2A}"/>
              </a:ext>
            </a:extLst>
          </p:cNvPr>
          <p:cNvSpPr txBox="1"/>
          <p:nvPr/>
        </p:nvSpPr>
        <p:spPr>
          <a:xfrm flipH="1">
            <a:off x="6388854" y="2439245"/>
            <a:ext cx="25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</a:rPr>
              <a:t>Hello World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4A6E7EB-212B-405D-B88B-EA7284CB4AE9}"/>
              </a:ext>
            </a:extLst>
          </p:cNvPr>
          <p:cNvCxnSpPr>
            <a:stCxn id="3" idx="3"/>
            <a:endCxn id="3" idx="3"/>
          </p:cNvCxnSpPr>
          <p:nvPr/>
        </p:nvCxnSpPr>
        <p:spPr>
          <a:xfrm rot="10800000">
            <a:off x="6388854" y="2670078"/>
            <a:ext cx="12700" cy="12700"/>
          </a:xfrm>
          <a:prstGeom prst="bentConnector3">
            <a:avLst>
              <a:gd name="adj1" fmla="val 124054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F7497D-9804-4842-9FD4-0982F2271C7E}"/>
              </a:ext>
            </a:extLst>
          </p:cNvPr>
          <p:cNvSpPr txBox="1"/>
          <p:nvPr/>
        </p:nvSpPr>
        <p:spPr>
          <a:xfrm>
            <a:off x="685797" y="3198167"/>
            <a:ext cx="286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&lt;b&gt; 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Hello World 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&lt;/b&gt;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E7490-E0EF-42FB-9C49-4E2D1928445A}"/>
              </a:ext>
            </a:extLst>
          </p:cNvPr>
          <p:cNvSpPr txBox="1"/>
          <p:nvPr/>
        </p:nvSpPr>
        <p:spPr>
          <a:xfrm flipH="1">
            <a:off x="6401554" y="3198166"/>
            <a:ext cx="25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</a:rPr>
              <a:t>Hello World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F0C66D-BC6D-4D9B-8F2F-AE42C143D7AC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3547350" y="3428999"/>
            <a:ext cx="2854204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B042F0-3346-44E5-BD45-8D2B5C352DA0}"/>
              </a:ext>
            </a:extLst>
          </p:cNvPr>
          <p:cNvSpPr txBox="1"/>
          <p:nvPr/>
        </p:nvSpPr>
        <p:spPr>
          <a:xfrm>
            <a:off x="1914312" y="4911638"/>
            <a:ext cx="6349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C6A78"/>
                </a:solidFill>
                <a:latin typeface="Muli"/>
              </a:rPr>
              <a:t>makes it easier for users who use screen readers</a:t>
            </a:r>
            <a:endParaRPr lang="en-ID" sz="2400" b="1" dirty="0">
              <a:solidFill>
                <a:srgbClr val="6C6A78"/>
              </a:solidFill>
              <a:latin typeface="Muli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A9916A-6BB0-4371-8D70-DCC993EF4C78}"/>
              </a:ext>
            </a:extLst>
          </p:cNvPr>
          <p:cNvCxnSpPr>
            <a:cxnSpLocks/>
            <a:stCxn id="2" idx="1"/>
            <a:endCxn id="35" idx="0"/>
          </p:cNvCxnSpPr>
          <p:nvPr/>
        </p:nvCxnSpPr>
        <p:spPr>
          <a:xfrm rot="10800000" flipH="1" flipV="1">
            <a:off x="685798" y="2670078"/>
            <a:ext cx="4403262" cy="2241560"/>
          </a:xfrm>
          <a:prstGeom prst="bentConnector4">
            <a:avLst>
              <a:gd name="adj1" fmla="val -5192"/>
              <a:gd name="adj2" fmla="val 711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HTML5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9A3EE17-7EA2-49AB-A022-EF645DCC889C}"/>
              </a:ext>
            </a:extLst>
          </p:cNvPr>
          <p:cNvSpPr txBox="1">
            <a:spLocks/>
          </p:cNvSpPr>
          <p:nvPr/>
        </p:nvSpPr>
        <p:spPr>
          <a:xfrm>
            <a:off x="685798" y="2230449"/>
            <a:ext cx="7704439" cy="413122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D" sz="2000" i="0" dirty="0">
              <a:solidFill>
                <a:srgbClr val="6C6A7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918DC9-556F-451B-8B41-B6C080300D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19" t="11332" r="44358" b="54056"/>
          <a:stretch/>
        </p:blipFill>
        <p:spPr>
          <a:xfrm>
            <a:off x="685798" y="1920607"/>
            <a:ext cx="4917990" cy="30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3141543"/>
            <a:ext cx="654290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3.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What is Cascading style sheet (CSS)?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694906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What is Cascading style sheet</a:t>
            </a: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 </a:t>
            </a: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(CSS)? 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809366" y="2433621"/>
            <a:ext cx="6888893" cy="208895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b="0" i="1" dirty="0">
                <a:solidFill>
                  <a:srgbClr val="222222"/>
                </a:solidFill>
                <a:effectLst/>
                <a:latin typeface="Muli"/>
              </a:rPr>
              <a:t>“Cascading Style Sheets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adalah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kumpulan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perintah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digunakan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untuk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menjelaskan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tampilan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sebuah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halaman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 situs web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Muli"/>
              </a:rPr>
              <a:t>dalam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 </a:t>
            </a:r>
            <a:r>
              <a:rPr lang="en-ID" b="0" i="1" dirty="0">
                <a:solidFill>
                  <a:srgbClr val="222222"/>
                </a:solidFill>
                <a:effectLst/>
                <a:latin typeface="Muli"/>
              </a:rPr>
              <a:t>mark-up language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.”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dirty="0">
                <a:solidFill>
                  <a:srgbClr val="222222"/>
                </a:solidFill>
                <a:latin typeface="Muli"/>
              </a:rPr>
              <a:t>- </a:t>
            </a:r>
            <a:r>
              <a:rPr lang="en-ID" b="1" dirty="0" err="1">
                <a:solidFill>
                  <a:srgbClr val="222222"/>
                </a:solidFill>
                <a:latin typeface="Muli"/>
              </a:rPr>
              <a:t>Dewaweb</a:t>
            </a:r>
            <a:r>
              <a:rPr lang="en-ID" b="0" i="0" dirty="0">
                <a:solidFill>
                  <a:srgbClr val="222222"/>
                </a:solidFill>
                <a:effectLst/>
                <a:latin typeface="Muli"/>
              </a:rPr>
              <a:t> </a:t>
            </a:r>
            <a:endParaRPr lang="en-US" dirty="0">
              <a:latin typeface="Muli"/>
              <a:cs typeface="Poppins" panose="0000050000000000000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560535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Utility?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902043" y="2496452"/>
            <a:ext cx="6888893" cy="1159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dirty="0">
                <a:latin typeface="Muli"/>
                <a:cs typeface="Poppins" panose="00000500000000000000" charset="0"/>
              </a:rPr>
              <a:t>set the appearance of elements written in HTML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D" sz="2000" b="0" i="0" dirty="0">
                <a:effectLst/>
                <a:latin typeface="Muli"/>
              </a:rPr>
              <a:t>CSS </a:t>
            </a:r>
            <a:r>
              <a:rPr lang="en-ID" sz="2000" b="0" i="0" dirty="0" err="1">
                <a:effectLst/>
                <a:latin typeface="Muli"/>
              </a:rPr>
              <a:t>berfungsi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untuk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memisahkan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konten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dari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tampilan</a:t>
            </a:r>
            <a:r>
              <a:rPr lang="en-ID" sz="2000" b="0" i="0" dirty="0">
                <a:effectLst/>
                <a:latin typeface="Muli"/>
              </a:rPr>
              <a:t> </a:t>
            </a:r>
            <a:r>
              <a:rPr lang="en-ID" sz="2000" b="0" i="0" dirty="0" err="1">
                <a:effectLst/>
                <a:latin typeface="Muli"/>
              </a:rPr>
              <a:t>visualnya</a:t>
            </a:r>
            <a:r>
              <a:rPr lang="en-ID" sz="2000" b="0" i="0" dirty="0">
                <a:effectLst/>
                <a:latin typeface="Muli"/>
              </a:rPr>
              <a:t> di situs.</a:t>
            </a:r>
            <a:endParaRPr lang="en-US" sz="3200" dirty="0">
              <a:latin typeface="Muli"/>
              <a:cs typeface="Poppins" panose="00000500000000000000" charset="0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latin typeface="Muli"/>
              <a:cs typeface="Poppins" panose="0000050000000000000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7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483052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Parts Of CSS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809366" y="2433622"/>
            <a:ext cx="6888893" cy="78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Muli"/>
              <a:cs typeface="Poppins" panose="0000050000000000000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1159E-B092-4548-B419-3892644E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4" y="2357437"/>
            <a:ext cx="7086600" cy="28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694906"/>
            <a:ext cx="10855412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Types Of Writing Methods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809366" y="2433622"/>
            <a:ext cx="6888893" cy="136371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Muli"/>
                <a:cs typeface="Poppins" panose="00000500000000000000" charset="0"/>
              </a:rPr>
              <a:t>Inline Style Sheet</a:t>
            </a:r>
          </a:p>
          <a:p>
            <a:pPr marL="514350" indent="-514350" algn="just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Muli"/>
                <a:cs typeface="Poppins" panose="00000500000000000000" charset="0"/>
              </a:rPr>
              <a:t>Embedded Style Sheet</a:t>
            </a:r>
          </a:p>
          <a:p>
            <a:pPr marL="514350" indent="-514350" algn="just">
              <a:lnSpc>
                <a:spcPct val="2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dirty="0">
                <a:latin typeface="Muli"/>
                <a:cs typeface="Poppins" panose="00000500000000000000" charset="0"/>
              </a:rPr>
              <a:t>External Style 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2F75D-8E53-4158-9EB2-3D4BA798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6" y="3797338"/>
            <a:ext cx="1839350" cy="2577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491C4-CEE7-4649-9D54-5F02D21BED3C}"/>
              </a:ext>
            </a:extLst>
          </p:cNvPr>
          <p:cNvSpPr txBox="1"/>
          <p:nvPr/>
        </p:nvSpPr>
        <p:spPr>
          <a:xfrm>
            <a:off x="5233085" y="2884647"/>
            <a:ext cx="438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"/>
              </a:rPr>
              <a:t>write directly inside the tag</a:t>
            </a:r>
            <a:endParaRPr lang="en-ID" sz="2400" dirty="0">
              <a:latin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9B530-5B49-4359-AC28-C1CC443E6E89}"/>
              </a:ext>
            </a:extLst>
          </p:cNvPr>
          <p:cNvSpPr txBox="1"/>
          <p:nvPr/>
        </p:nvSpPr>
        <p:spPr>
          <a:xfrm>
            <a:off x="5233085" y="3984915"/>
            <a:ext cx="438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uli"/>
              </a:rPr>
              <a:t>write directly inside a head tag</a:t>
            </a:r>
            <a:endParaRPr lang="en-ID" sz="2400" dirty="0">
              <a:latin typeface="Mul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A7549-21EC-451E-8CD2-38C7D49AB9E8}"/>
              </a:ext>
            </a:extLst>
          </p:cNvPr>
          <p:cNvSpPr txBox="1"/>
          <p:nvPr/>
        </p:nvSpPr>
        <p:spPr>
          <a:xfrm>
            <a:off x="5233085" y="4653392"/>
            <a:ext cx="6098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D" sz="2400" dirty="0"/>
            </a:br>
            <a:r>
              <a:rPr lang="en-ID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write separately</a:t>
            </a:r>
            <a:endParaRPr lang="en-ID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FD57B4-5AE3-4B5E-88F1-10496CE5149B}"/>
              </a:ext>
            </a:extLst>
          </p:cNvPr>
          <p:cNvCxnSpPr>
            <a:endCxn id="2" idx="1"/>
          </p:cNvCxnSpPr>
          <p:nvPr/>
        </p:nvCxnSpPr>
        <p:spPr>
          <a:xfrm flipV="1">
            <a:off x="3917092" y="3115480"/>
            <a:ext cx="1315993" cy="1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2FB88-C9F9-41C2-A11D-D7A81FD1348F}"/>
              </a:ext>
            </a:extLst>
          </p:cNvPr>
          <p:cNvCxnSpPr>
            <a:endCxn id="4" idx="1"/>
          </p:cNvCxnSpPr>
          <p:nvPr/>
        </p:nvCxnSpPr>
        <p:spPr>
          <a:xfrm>
            <a:off x="4609070" y="4213654"/>
            <a:ext cx="624015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A1CDFE-5B29-429F-9B46-E2FA921350BD}"/>
              </a:ext>
            </a:extLst>
          </p:cNvPr>
          <p:cNvCxnSpPr/>
          <p:nvPr/>
        </p:nvCxnSpPr>
        <p:spPr>
          <a:xfrm>
            <a:off x="4263081" y="5263978"/>
            <a:ext cx="97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6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09366" y="694906"/>
            <a:ext cx="1048471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the relationship between CSS, </a:t>
            </a:r>
            <a:r>
              <a:rPr lang="en-US" sz="48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HTML</a:t>
            </a:r>
            <a:r>
              <a:rPr lang="en-US" sz="4800" b="1" dirty="0">
                <a:solidFill>
                  <a:srgbClr val="0170BA"/>
                </a:solidFill>
                <a:latin typeface="Poppins" panose="00000500000000000000" charset="0"/>
                <a:cs typeface="Poppins" panose="00000500000000000000" charset="0"/>
              </a:rPr>
              <a:t> and </a:t>
            </a:r>
            <a:r>
              <a:rPr lang="en-US" sz="4800" b="1" dirty="0" err="1">
                <a:solidFill>
                  <a:srgbClr val="FFC000"/>
                </a:solidFill>
                <a:latin typeface="Poppins" panose="00000500000000000000" charset="0"/>
                <a:cs typeface="Poppins" panose="00000500000000000000" charset="0"/>
              </a:rPr>
              <a:t>Javascript</a:t>
            </a:r>
            <a:endParaRPr lang="en-ID" sz="4800" b="1" dirty="0">
              <a:solidFill>
                <a:srgbClr val="FFC000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562E7-85AB-4994-9976-0B464109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63" y="1977081"/>
            <a:ext cx="4713073" cy="43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85799" y="2269200"/>
            <a:ext cx="654290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What is Bootstrap?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302" y="372144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What is Bootstrap? 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79CFC9A-941B-4C65-B974-536C3E019AC8}"/>
              </a:ext>
            </a:extLst>
          </p:cNvPr>
          <p:cNvSpPr txBox="1">
            <a:spLocks/>
          </p:cNvSpPr>
          <p:nvPr/>
        </p:nvSpPr>
        <p:spPr>
          <a:xfrm>
            <a:off x="637402" y="2171716"/>
            <a:ext cx="7296666" cy="78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b="1" i="0" dirty="0">
                <a:solidFill>
                  <a:srgbClr val="202124"/>
                </a:solidFill>
                <a:effectLst/>
                <a:latin typeface="Muli"/>
              </a:rPr>
              <a:t>Bootstrap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Muli"/>
              </a:rPr>
              <a:t>adalah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 </a:t>
            </a:r>
            <a:r>
              <a:rPr lang="en-ID" sz="2400" b="0" i="0" dirty="0" err="1">
                <a:solidFill>
                  <a:srgbClr val="202124"/>
                </a:solidFill>
                <a:effectLst/>
                <a:latin typeface="Muli"/>
              </a:rPr>
              <a:t>sebuah</a:t>
            </a: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 library framework CSS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b="0" i="0" dirty="0">
                <a:solidFill>
                  <a:srgbClr val="202124"/>
                </a:solidFill>
                <a:effectLst/>
                <a:latin typeface="Muli"/>
              </a:rPr>
              <a:t> 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b="1" i="0" dirty="0">
                <a:effectLst/>
                <a:latin typeface="Muli"/>
              </a:rPr>
              <a:t>Bootstrap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adalah</a:t>
            </a:r>
            <a:r>
              <a:rPr lang="en-ID" sz="2400" b="0" i="0" dirty="0">
                <a:effectLst/>
                <a:latin typeface="Muli"/>
              </a:rPr>
              <a:t> framework open-source </a:t>
            </a:r>
            <a:r>
              <a:rPr lang="en-ID" sz="2400" b="0" i="0" dirty="0" err="1">
                <a:effectLst/>
                <a:latin typeface="Muli"/>
              </a:rPr>
              <a:t>khusus</a:t>
            </a:r>
            <a:r>
              <a:rPr lang="en-ID" sz="2400" b="0" i="0" dirty="0">
                <a:effectLst/>
                <a:latin typeface="Muli"/>
              </a:rPr>
              <a:t> front end yang </a:t>
            </a:r>
            <a:r>
              <a:rPr lang="en-ID" sz="2400" b="0" i="0" dirty="0" err="1">
                <a:effectLst/>
                <a:latin typeface="Muli"/>
              </a:rPr>
              <a:t>awalnya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dibuat</a:t>
            </a:r>
            <a:r>
              <a:rPr lang="en-ID" sz="2400" b="0" i="0" dirty="0">
                <a:effectLst/>
                <a:latin typeface="Muli"/>
              </a:rPr>
              <a:t> oleh Mark Otto dan Jacob Thornton </a:t>
            </a:r>
            <a:r>
              <a:rPr lang="en-ID" sz="2400" b="0" i="0" dirty="0" err="1">
                <a:effectLst/>
                <a:latin typeface="Muli"/>
              </a:rPr>
              <a:t>untuk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mempermudah</a:t>
            </a:r>
            <a:r>
              <a:rPr lang="en-ID" sz="2400" b="0" i="0" dirty="0">
                <a:effectLst/>
                <a:latin typeface="Muli"/>
              </a:rPr>
              <a:t> dan </a:t>
            </a:r>
            <a:r>
              <a:rPr lang="en-ID" sz="2400" b="0" i="0" dirty="0" err="1">
                <a:effectLst/>
                <a:latin typeface="Muli"/>
              </a:rPr>
              <a:t>mempercepat</a:t>
            </a:r>
            <a:r>
              <a:rPr lang="en-ID" sz="2400" b="0" i="0" dirty="0">
                <a:effectLst/>
                <a:latin typeface="Muli"/>
              </a:rPr>
              <a:t> </a:t>
            </a:r>
            <a:r>
              <a:rPr lang="en-ID" sz="2400" b="0" i="0" dirty="0" err="1">
                <a:effectLst/>
                <a:latin typeface="Muli"/>
              </a:rPr>
              <a:t>pengembangan</a:t>
            </a:r>
            <a:r>
              <a:rPr lang="en-ID" sz="2400" b="0" i="0" dirty="0">
                <a:effectLst/>
                <a:latin typeface="Muli"/>
              </a:rPr>
              <a:t> web di front end.</a:t>
            </a:r>
            <a:endParaRPr lang="en-ID" sz="2400" dirty="0">
              <a:solidFill>
                <a:srgbClr val="202124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201307F5-BBFF-4BE4-8D39-D2121898D095}"/>
              </a:ext>
            </a:extLst>
          </p:cNvPr>
          <p:cNvSpPr txBox="1">
            <a:spLocks/>
          </p:cNvSpPr>
          <p:nvPr/>
        </p:nvSpPr>
        <p:spPr>
          <a:xfrm>
            <a:off x="685800" y="693900"/>
            <a:ext cx="4791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66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Hello!</a:t>
            </a:r>
          </a:p>
        </p:txBody>
      </p:sp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FED3E4C1-0FA3-42E9-B340-1ADC5E94FF56}"/>
              </a:ext>
            </a:extLst>
          </p:cNvPr>
          <p:cNvSpPr txBox="1">
            <a:spLocks/>
          </p:cNvSpPr>
          <p:nvPr/>
        </p:nvSpPr>
        <p:spPr>
          <a:xfrm>
            <a:off x="685799" y="1853700"/>
            <a:ext cx="6752969" cy="4310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rgbClr val="6C6A78"/>
                </a:solidFill>
                <a:latin typeface="Muli"/>
              </a:rPr>
              <a:t>I am Gefy Aqiilah Aqshal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6C6A78"/>
                </a:solidFill>
                <a:latin typeface="Muli"/>
              </a:rPr>
              <a:t>My Nickname Is </a:t>
            </a:r>
            <a:r>
              <a:rPr lang="en-US" sz="3200" b="1" dirty="0">
                <a:solidFill>
                  <a:srgbClr val="6C6A78"/>
                </a:solidFill>
                <a:latin typeface="Muli"/>
              </a:rPr>
              <a:t>Gefy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6C6A78"/>
                </a:solidFill>
                <a:latin typeface="Muli"/>
              </a:rPr>
              <a:t> From </a:t>
            </a:r>
            <a:r>
              <a:rPr lang="en-US" sz="3200" b="1" dirty="0" err="1">
                <a:solidFill>
                  <a:srgbClr val="6C6A78"/>
                </a:solidFill>
                <a:latin typeface="Muli"/>
              </a:rPr>
              <a:t>Fullstack</a:t>
            </a:r>
            <a:r>
              <a:rPr lang="en-US" sz="3200" b="1" dirty="0">
                <a:solidFill>
                  <a:srgbClr val="6C6A78"/>
                </a:solidFill>
                <a:latin typeface="Muli"/>
              </a:rPr>
              <a:t> Website - 5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6C6A78"/>
                </a:solidFill>
                <a:latin typeface="Muli"/>
              </a:rPr>
              <a:t>You can find me at my </a:t>
            </a:r>
            <a:r>
              <a:rPr lang="en-US" sz="3200" dirty="0" err="1">
                <a:solidFill>
                  <a:srgbClr val="6C6A78"/>
                </a:solidFill>
                <a:latin typeface="Muli"/>
              </a:rPr>
              <a:t>github</a:t>
            </a:r>
            <a:r>
              <a:rPr lang="en-US" sz="3200" dirty="0">
                <a:solidFill>
                  <a:srgbClr val="6C6A78"/>
                </a:solidFill>
                <a:latin typeface="Muli"/>
              </a:rPr>
              <a:t> account @Gefyaqiilah</a:t>
            </a:r>
            <a:endParaRPr lang="en-US" sz="4000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7725-ED0F-4802-8917-71EE618C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90" y="2448696"/>
            <a:ext cx="2048133" cy="4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 err="1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Layouting</a:t>
            </a: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 in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B99DF-44A7-412A-B1C4-468B727C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2590061"/>
            <a:ext cx="8074087" cy="2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3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Grid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E87DD5-DC1C-4588-870E-702FC8034C15}"/>
              </a:ext>
            </a:extLst>
          </p:cNvPr>
          <p:cNvSpPr txBox="1"/>
          <p:nvPr/>
        </p:nvSpPr>
        <p:spPr>
          <a:xfrm>
            <a:off x="877330" y="2767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2388F-A204-43DD-9F03-6E6ADB4E8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2" t="22869" r="31993" b="23590"/>
          <a:stretch/>
        </p:blipFill>
        <p:spPr>
          <a:xfrm>
            <a:off x="637402" y="2001794"/>
            <a:ext cx="6252519" cy="366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1DD80-4233-4594-B38C-F151EBC4E97E}"/>
              </a:ext>
            </a:extLst>
          </p:cNvPr>
          <p:cNvSpPr txBox="1"/>
          <p:nvPr/>
        </p:nvSpPr>
        <p:spPr>
          <a:xfrm>
            <a:off x="4534930" y="6054811"/>
            <a:ext cx="229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563D7C"/>
                </a:solidFill>
                <a:latin typeface="Muli"/>
              </a:rPr>
              <a:t>Fully Responsive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8A8874-4499-41AA-B514-2C64DC5A2ABA}"/>
              </a:ext>
            </a:extLst>
          </p:cNvPr>
          <p:cNvCxnSpPr>
            <a:endCxn id="7" idx="0"/>
          </p:cNvCxnSpPr>
          <p:nvPr/>
        </p:nvCxnSpPr>
        <p:spPr>
          <a:xfrm>
            <a:off x="3892378" y="5325762"/>
            <a:ext cx="1790784" cy="7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7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Grid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53" y="4202489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E87DD5-DC1C-4588-870E-702FC8034C15}"/>
              </a:ext>
            </a:extLst>
          </p:cNvPr>
          <p:cNvSpPr txBox="1"/>
          <p:nvPr/>
        </p:nvSpPr>
        <p:spPr>
          <a:xfrm>
            <a:off x="877330" y="2767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205E-23D8-448B-98C7-101914E4A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2" t="24930" r="18514" b="17822"/>
          <a:stretch/>
        </p:blipFill>
        <p:spPr>
          <a:xfrm>
            <a:off x="637402" y="1710544"/>
            <a:ext cx="7722973" cy="3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637402" y="550744"/>
            <a:ext cx="1091719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563D7C"/>
                </a:solidFill>
                <a:latin typeface="Poppins" panose="00000500000000000000" charset="0"/>
                <a:cs typeface="Poppins" panose="00000500000000000000" charset="0"/>
              </a:rPr>
              <a:t>Components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75817-BBBF-4090-8BEA-48BBEA1F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83" y="5338119"/>
            <a:ext cx="1302770" cy="1302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BC8C7-F6D7-4C83-8584-6D3BC3C88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/>
          <a:stretch/>
        </p:blipFill>
        <p:spPr>
          <a:xfrm>
            <a:off x="637402" y="1878228"/>
            <a:ext cx="8902014" cy="46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9;p16">
            <a:extLst>
              <a:ext uri="{FF2B5EF4-FFF2-40B4-BE49-F238E27FC236}">
                <a16:creationId xmlns:a16="http://schemas.microsoft.com/office/drawing/2014/main" id="{E6C64217-1F01-4028-922A-EE44E78BDE6A}"/>
              </a:ext>
            </a:extLst>
          </p:cNvPr>
          <p:cNvSpPr txBox="1">
            <a:spLocks/>
          </p:cNvSpPr>
          <p:nvPr/>
        </p:nvSpPr>
        <p:spPr>
          <a:xfrm>
            <a:off x="685799" y="384113"/>
            <a:ext cx="921196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About this presentation</a:t>
            </a:r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DA253504-DA6A-40B0-986A-2CF896B7B863}"/>
              </a:ext>
            </a:extLst>
          </p:cNvPr>
          <p:cNvSpPr txBox="1">
            <a:spLocks/>
          </p:cNvSpPr>
          <p:nvPr/>
        </p:nvSpPr>
        <p:spPr>
          <a:xfrm>
            <a:off x="685799" y="1805141"/>
            <a:ext cx="6752969" cy="99984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6C6A78"/>
                </a:solidFill>
                <a:latin typeface="Muli"/>
              </a:rPr>
              <a:t>I will describe 19 main pages of </a:t>
            </a:r>
            <a:r>
              <a:rPr lang="en-US" b="1" dirty="0" err="1">
                <a:solidFill>
                  <a:srgbClr val="6C6A78"/>
                </a:solidFill>
                <a:latin typeface="Muli"/>
              </a:rPr>
              <a:t>Zwallet</a:t>
            </a:r>
            <a:endParaRPr lang="en-US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C0BAFF-A4F7-4926-841E-181E942CA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24" y="2663887"/>
            <a:ext cx="29622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6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A68D98B5-2F21-4BB4-A04F-B5213F02BFFB}"/>
              </a:ext>
            </a:extLst>
          </p:cNvPr>
          <p:cNvSpPr txBox="1">
            <a:spLocks/>
          </p:cNvSpPr>
          <p:nvPr/>
        </p:nvSpPr>
        <p:spPr>
          <a:xfrm>
            <a:off x="685800" y="446951"/>
            <a:ext cx="7531443" cy="141910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Link To My </a:t>
            </a:r>
            <a:r>
              <a:rPr lang="en-ID" sz="4800" b="1" dirty="0" err="1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Zwallet</a:t>
            </a: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 </a:t>
            </a:r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B8DB3C6B-3D5F-4754-AFB2-0400B1DB803A}"/>
              </a:ext>
            </a:extLst>
          </p:cNvPr>
          <p:cNvSpPr txBox="1">
            <a:spLocks/>
          </p:cNvSpPr>
          <p:nvPr/>
        </p:nvSpPr>
        <p:spPr>
          <a:xfrm>
            <a:off x="685800" y="2113004"/>
            <a:ext cx="6752969" cy="4310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6C6A78"/>
                </a:solidFill>
                <a:latin typeface="Muli"/>
              </a:rPr>
              <a:t>https://zwallet-gefy.netlify.app/</a:t>
            </a:r>
            <a:endParaRPr lang="en-US" sz="4000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9FDF8-5064-4B5C-BAC5-D9FEBCDA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90" y="2448696"/>
            <a:ext cx="2048133" cy="4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A68D98B5-2F21-4BB4-A04F-B5213F02BFFB}"/>
              </a:ext>
            </a:extLst>
          </p:cNvPr>
          <p:cNvSpPr txBox="1">
            <a:spLocks/>
          </p:cNvSpPr>
          <p:nvPr/>
        </p:nvSpPr>
        <p:spPr>
          <a:xfrm>
            <a:off x="3577280" y="2719447"/>
            <a:ext cx="7531443" cy="141910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And Let’s Goo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89FDF8-5064-4B5C-BAC5-D9FEBCDA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90" y="2448696"/>
            <a:ext cx="2048133" cy="409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3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39CD-3242-4D50-A53D-08682FA1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618"/>
            <a:ext cx="10515600" cy="197257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D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Thank you 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316C-E3F1-43ED-A9F2-5C8E65C53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99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C385682E-7A0D-4A81-A850-60B59909B321}"/>
              </a:ext>
            </a:extLst>
          </p:cNvPr>
          <p:cNvSpPr txBox="1">
            <a:spLocks/>
          </p:cNvSpPr>
          <p:nvPr/>
        </p:nvSpPr>
        <p:spPr>
          <a:xfrm>
            <a:off x="685799" y="742459"/>
            <a:ext cx="9211963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About The Requirements Of The Assignment</a:t>
            </a:r>
            <a:endParaRPr lang="en-ID" sz="9600" b="1" dirty="0">
              <a:solidFill>
                <a:srgbClr val="6606BE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DEC7303B-FDB5-4512-ABAF-B3038026E803}"/>
              </a:ext>
            </a:extLst>
          </p:cNvPr>
          <p:cNvSpPr txBox="1">
            <a:spLocks/>
          </p:cNvSpPr>
          <p:nvPr/>
        </p:nvSpPr>
        <p:spPr>
          <a:xfrm>
            <a:off x="685799" y="2429157"/>
            <a:ext cx="6752969" cy="29707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6C6A78"/>
                </a:solidFill>
                <a:latin typeface="Muli"/>
              </a:rPr>
              <a:t>The Requirements: 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HTML5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Grid/Flexbox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Deploy di https://www.netlify.com/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Landing Page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gunakan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Container bootstrap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Buat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semirip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mungkin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sesuai</a:t>
            </a: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 </a:t>
            </a:r>
            <a:r>
              <a:rPr lang="en-ID" dirty="0" err="1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figma</a:t>
            </a:r>
            <a:endParaRPr lang="en-ID" dirty="0">
              <a:solidFill>
                <a:srgbClr val="616161"/>
              </a:solidFill>
              <a:latin typeface="Muli"/>
              <a:ea typeface="Proxima Nova"/>
              <a:cs typeface="Proxima Nova"/>
              <a:sym typeface="Proxima Nova"/>
            </a:endParaRP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61000"/>
              <a:buFont typeface="Wingdings" panose="05000000000000000000" pitchFamily="2" charset="2"/>
              <a:buChar char="§"/>
            </a:pPr>
            <a:r>
              <a:rPr lang="en-ID" dirty="0">
                <a:solidFill>
                  <a:srgbClr val="616161"/>
                </a:solidFill>
                <a:latin typeface="Muli"/>
                <a:ea typeface="Proxima Nova"/>
                <a:cs typeface="Proxima Nova"/>
                <a:sym typeface="Proxima Nova"/>
              </a:rPr>
              <a:t>Responsive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FFB5C-A3F6-4829-88B2-7341F979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20" y="3001638"/>
            <a:ext cx="4134884" cy="34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0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10ECF268-7A82-424C-8291-518871A50D48}"/>
              </a:ext>
            </a:extLst>
          </p:cNvPr>
          <p:cNvSpPr txBox="1">
            <a:spLocks/>
          </p:cNvSpPr>
          <p:nvPr/>
        </p:nvSpPr>
        <p:spPr>
          <a:xfrm>
            <a:off x="685799" y="1811950"/>
            <a:ext cx="8025715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1. What is </a:t>
            </a:r>
            <a:r>
              <a:rPr lang="en-ID" sz="6000" b="1" dirty="0" err="1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zwallet</a:t>
            </a: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ACE3A-1226-44FA-BDFD-655EEED78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27" y="3167886"/>
            <a:ext cx="4141574" cy="32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5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What is </a:t>
            </a:r>
            <a:r>
              <a:rPr lang="en-ID" sz="6000" b="1" dirty="0" err="1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Zwallet</a:t>
            </a:r>
            <a:r>
              <a:rPr lang="en-ID" sz="6000" b="1" dirty="0">
                <a:solidFill>
                  <a:srgbClr val="6606BE"/>
                </a:solidFill>
                <a:latin typeface="Poppins" panose="00000500000000000000" charset="0"/>
                <a:cs typeface="Poppins" panose="00000500000000000000" charset="0"/>
              </a:rPr>
              <a:t>?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9A3EE17-7EA2-49AB-A022-EF645DCC889C}"/>
              </a:ext>
            </a:extLst>
          </p:cNvPr>
          <p:cNvSpPr txBox="1">
            <a:spLocks/>
          </p:cNvSpPr>
          <p:nvPr/>
        </p:nvSpPr>
        <p:spPr>
          <a:xfrm>
            <a:off x="685798" y="2230449"/>
            <a:ext cx="7704439" cy="342894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D" sz="2400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F4BE6-D1DB-4CDC-854C-03D6192B46D7}"/>
              </a:ext>
            </a:extLst>
          </p:cNvPr>
          <p:cNvSpPr txBox="1"/>
          <p:nvPr/>
        </p:nvSpPr>
        <p:spPr>
          <a:xfrm>
            <a:off x="4384589" y="2497312"/>
            <a:ext cx="342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latin typeface="Muli"/>
              </a:rPr>
              <a:t>E - Wallet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2BBCF-4514-4CE8-A415-82530D5D265F}"/>
              </a:ext>
            </a:extLst>
          </p:cNvPr>
          <p:cNvSpPr txBox="1"/>
          <p:nvPr/>
        </p:nvSpPr>
        <p:spPr>
          <a:xfrm flipH="1">
            <a:off x="4590947" y="3655214"/>
            <a:ext cx="321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Muli"/>
              </a:rPr>
              <a:t>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2FFC2-842C-4B80-82B9-EEB36301D08D}"/>
              </a:ext>
            </a:extLst>
          </p:cNvPr>
          <p:cNvSpPr txBox="1"/>
          <p:nvPr/>
        </p:nvSpPr>
        <p:spPr>
          <a:xfrm flipH="1">
            <a:off x="1790082" y="4953115"/>
            <a:ext cx="200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Muli"/>
              </a:rPr>
              <a:t>Money Transfer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EC324-E934-4FBD-9B40-43A97A0777CE}"/>
              </a:ext>
            </a:extLst>
          </p:cNvPr>
          <p:cNvSpPr txBox="1"/>
          <p:nvPr/>
        </p:nvSpPr>
        <p:spPr>
          <a:xfrm>
            <a:off x="6206317" y="4977829"/>
            <a:ext cx="161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Money Receive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B4097-4F52-45E8-B960-A6ED7F6C59EB}"/>
              </a:ext>
            </a:extLst>
          </p:cNvPr>
          <p:cNvCxnSpPr>
            <a:cxnSpLocks/>
          </p:cNvCxnSpPr>
          <p:nvPr/>
        </p:nvCxnSpPr>
        <p:spPr>
          <a:xfrm>
            <a:off x="5288692" y="3082087"/>
            <a:ext cx="0" cy="57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22E1AD-272D-4BEC-A973-559F887746A4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2354" y="4066023"/>
            <a:ext cx="2385128" cy="88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ED4699-F60C-4117-826D-2673CBFC25CE}"/>
              </a:ext>
            </a:extLst>
          </p:cNvPr>
          <p:cNvCxnSpPr>
            <a:cxnSpLocks/>
          </p:cNvCxnSpPr>
          <p:nvPr/>
        </p:nvCxnSpPr>
        <p:spPr>
          <a:xfrm>
            <a:off x="5184618" y="4090737"/>
            <a:ext cx="1829901" cy="88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AE08A77-72DD-460B-929E-F94C22EA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40" y="6031205"/>
            <a:ext cx="1299519" cy="4050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9A4E3B-7E3B-4B7F-80BB-498481D0F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5" y="5991170"/>
            <a:ext cx="2113005" cy="4450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1D6877-7EA8-48DB-9DCB-34F1C619E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07" y="5153170"/>
            <a:ext cx="2054075" cy="20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6DEE6925-2345-4574-9186-A96187E67DCB}"/>
              </a:ext>
            </a:extLst>
          </p:cNvPr>
          <p:cNvSpPr txBox="1">
            <a:spLocks/>
          </p:cNvSpPr>
          <p:nvPr/>
        </p:nvSpPr>
        <p:spPr>
          <a:xfrm>
            <a:off x="821724" y="3003706"/>
            <a:ext cx="743259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What is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Hyper Text </a:t>
            </a:r>
            <a:r>
              <a:rPr lang="en-ID" sz="6000" b="1" dirty="0" err="1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Markup</a:t>
            </a: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 Language (HTML)?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83C07-9B69-41BF-9DD2-F060C83C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10ECF268-7A82-424C-8291-518871A50D48}"/>
              </a:ext>
            </a:extLst>
          </p:cNvPr>
          <p:cNvSpPr txBox="1">
            <a:spLocks/>
          </p:cNvSpPr>
          <p:nvPr/>
        </p:nvSpPr>
        <p:spPr>
          <a:xfrm>
            <a:off x="685799" y="736912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What is HTML ?</a:t>
            </a:r>
          </a:p>
        </p:txBody>
      </p:sp>
      <p:sp>
        <p:nvSpPr>
          <p:cNvPr id="5" name="Google Shape;87;p17">
            <a:extLst>
              <a:ext uri="{FF2B5EF4-FFF2-40B4-BE49-F238E27FC236}">
                <a16:creationId xmlns:a16="http://schemas.microsoft.com/office/drawing/2014/main" id="{96B0AF51-E75E-4CBD-AA1A-218CC22ED466}"/>
              </a:ext>
            </a:extLst>
          </p:cNvPr>
          <p:cNvSpPr txBox="1">
            <a:spLocks/>
          </p:cNvSpPr>
          <p:nvPr/>
        </p:nvSpPr>
        <p:spPr>
          <a:xfrm>
            <a:off x="685799" y="2230449"/>
            <a:ext cx="7271952" cy="342894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dirty="0">
                <a:solidFill>
                  <a:srgbClr val="6C6A78"/>
                </a:solidFill>
                <a:latin typeface="Muli"/>
              </a:rPr>
              <a:t>“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Hypertext </a:t>
            </a:r>
            <a:r>
              <a:rPr lang="en-ID" sz="2400" b="1" dirty="0" err="1">
                <a:solidFill>
                  <a:srgbClr val="6C6A78"/>
                </a:solidFill>
                <a:latin typeface="Muli"/>
              </a:rPr>
              <a:t>Markup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 Language (HTML)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adalah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bahasa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markah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standar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untuk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dokumen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yang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dirancang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untuk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ditampilkan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di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peramban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internet.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Ini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dapat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dibantu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oleh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teknologi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seperti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Cascading Style Sheets (CSS) dan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bahasa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scripting </a:t>
            </a:r>
            <a:r>
              <a:rPr lang="en-ID" sz="2400" dirty="0" err="1">
                <a:solidFill>
                  <a:srgbClr val="6C6A78"/>
                </a:solidFill>
                <a:latin typeface="Muli"/>
              </a:rPr>
              <a:t>seperti</a:t>
            </a:r>
            <a:r>
              <a:rPr lang="en-ID" sz="2400" dirty="0">
                <a:solidFill>
                  <a:srgbClr val="6C6A78"/>
                </a:solidFill>
                <a:latin typeface="Muli"/>
              </a:rPr>
              <a:t> JavaScript”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400" dirty="0">
                <a:solidFill>
                  <a:srgbClr val="6C6A78"/>
                </a:solidFill>
                <a:latin typeface="Muli"/>
              </a:rPr>
              <a:t>- </a:t>
            </a:r>
            <a:r>
              <a:rPr lang="en-ID" sz="2400" b="1" dirty="0">
                <a:solidFill>
                  <a:srgbClr val="6C6A78"/>
                </a:solidFill>
                <a:latin typeface="Muli"/>
              </a:rPr>
              <a:t>Wikipedia Bahasa Indonesia</a:t>
            </a:r>
            <a:endParaRPr lang="en-ID" sz="2400" dirty="0">
              <a:solidFill>
                <a:srgbClr val="6C6A78"/>
              </a:solidFill>
              <a:latin typeface="Mul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55F47-8857-4316-A153-98AE1757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HTML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1D63EE-569B-481A-8073-912862182738}"/>
              </a:ext>
            </a:extLst>
          </p:cNvPr>
          <p:cNvSpPr txBox="1"/>
          <p:nvPr/>
        </p:nvSpPr>
        <p:spPr>
          <a:xfrm>
            <a:off x="818166" y="2361854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&lt;h1&gt;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9C3AB-197C-4A9E-8536-AC410ACF0C4F}"/>
              </a:ext>
            </a:extLst>
          </p:cNvPr>
          <p:cNvSpPr txBox="1"/>
          <p:nvPr/>
        </p:nvSpPr>
        <p:spPr>
          <a:xfrm>
            <a:off x="2202060" y="2380387"/>
            <a:ext cx="170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C9FAF-4868-43E7-9F9E-35628980D499}"/>
              </a:ext>
            </a:extLst>
          </p:cNvPr>
          <p:cNvSpPr txBox="1"/>
          <p:nvPr/>
        </p:nvSpPr>
        <p:spPr>
          <a:xfrm>
            <a:off x="4476391" y="236185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&lt;/h1&gt;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E9F7F-31D6-482A-A89F-7D640E8F2E18}"/>
              </a:ext>
            </a:extLst>
          </p:cNvPr>
          <p:cNvSpPr txBox="1"/>
          <p:nvPr/>
        </p:nvSpPr>
        <p:spPr>
          <a:xfrm>
            <a:off x="685799" y="3416644"/>
            <a:ext cx="18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6C6A78"/>
                </a:solidFill>
                <a:latin typeface="Muli"/>
              </a:rPr>
              <a:t>Opening Tag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C48A981-1489-4F1D-98FE-21E0844B28B9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926522" y="3120081"/>
            <a:ext cx="5931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DD49F7-7DF3-4D91-8199-E0503679541A}"/>
              </a:ext>
            </a:extLst>
          </p:cNvPr>
          <p:cNvSpPr txBox="1"/>
          <p:nvPr/>
        </p:nvSpPr>
        <p:spPr>
          <a:xfrm>
            <a:off x="2109993" y="3416644"/>
            <a:ext cx="18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solidFill>
                  <a:srgbClr val="6C6A78"/>
                </a:solidFill>
                <a:latin typeface="Muli"/>
              </a:rPr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2E222-D60B-4B24-8234-DB666F3834F5}"/>
              </a:ext>
            </a:extLst>
          </p:cNvPr>
          <p:cNvSpPr txBox="1"/>
          <p:nvPr/>
        </p:nvSpPr>
        <p:spPr>
          <a:xfrm>
            <a:off x="4007233" y="3416644"/>
            <a:ext cx="18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solidFill>
                  <a:srgbClr val="6C6A78"/>
                </a:solidFill>
                <a:latin typeface="Muli"/>
              </a:rPr>
              <a:t>Closing Tag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9AB0A8-E6BA-40DC-84B8-DD86F029F9DC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52197" y="2842052"/>
            <a:ext cx="0" cy="57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C7A4968-A99C-4B6D-8478-A8303D1CD5D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5400000">
            <a:off x="4652875" y="3120081"/>
            <a:ext cx="5931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10E6AD-C736-424D-8675-F42456991FB8}"/>
              </a:ext>
            </a:extLst>
          </p:cNvPr>
          <p:cNvSpPr/>
          <p:nvPr/>
        </p:nvSpPr>
        <p:spPr>
          <a:xfrm>
            <a:off x="685799" y="2174789"/>
            <a:ext cx="5019465" cy="18782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637EF-4CEC-4A7C-A0FC-ED0DB8B6A16C}"/>
              </a:ext>
            </a:extLst>
          </p:cNvPr>
          <p:cNvSpPr txBox="1"/>
          <p:nvPr/>
        </p:nvSpPr>
        <p:spPr>
          <a:xfrm>
            <a:off x="818166" y="2361853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&lt;h1&gt;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5D1BD-52F2-4F83-BAB7-484543ACD1D7}"/>
              </a:ext>
            </a:extLst>
          </p:cNvPr>
          <p:cNvSpPr txBox="1"/>
          <p:nvPr/>
        </p:nvSpPr>
        <p:spPr>
          <a:xfrm>
            <a:off x="1788171" y="4584033"/>
            <a:ext cx="289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&lt;input type=“text”&gt;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9DC0DA6-6566-44C5-A688-99701AF3BFAE}"/>
              </a:ext>
            </a:extLst>
          </p:cNvPr>
          <p:cNvSpPr/>
          <p:nvPr/>
        </p:nvSpPr>
        <p:spPr>
          <a:xfrm>
            <a:off x="685799" y="4409879"/>
            <a:ext cx="5019465" cy="18782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02EECF-C0CE-44A4-BB43-23E41BC12588}"/>
              </a:ext>
            </a:extLst>
          </p:cNvPr>
          <p:cNvCxnSpPr>
            <a:cxnSpLocks/>
          </p:cNvCxnSpPr>
          <p:nvPr/>
        </p:nvCxnSpPr>
        <p:spPr>
          <a:xfrm>
            <a:off x="3044036" y="5061696"/>
            <a:ext cx="0" cy="57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9FCABF-3B26-44AD-86FD-9B448C29FEF4}"/>
              </a:ext>
            </a:extLst>
          </p:cNvPr>
          <p:cNvSpPr txBox="1"/>
          <p:nvPr/>
        </p:nvSpPr>
        <p:spPr>
          <a:xfrm>
            <a:off x="1164814" y="5695940"/>
            <a:ext cx="377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>
                <a:solidFill>
                  <a:srgbClr val="6C6A78"/>
                </a:solidFill>
                <a:latin typeface="Muli"/>
              </a:rPr>
              <a:t>No have content &amp; closing tag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57D90-E9EC-4C09-9229-ADA2B3E510E1}"/>
              </a:ext>
            </a:extLst>
          </p:cNvPr>
          <p:cNvSpPr txBox="1"/>
          <p:nvPr/>
        </p:nvSpPr>
        <p:spPr>
          <a:xfrm>
            <a:off x="6794579" y="5118159"/>
            <a:ext cx="185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Empty Tag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19DD827-EEC6-42C0-BAA5-A6EA2EBE2A05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5705264" y="5348992"/>
            <a:ext cx="10893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D3F3A4-348E-45A0-B5EA-1E6EB24B1EBD}"/>
              </a:ext>
            </a:extLst>
          </p:cNvPr>
          <p:cNvSpPr txBox="1"/>
          <p:nvPr/>
        </p:nvSpPr>
        <p:spPr>
          <a:xfrm>
            <a:off x="6794579" y="2883069"/>
            <a:ext cx="1652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6C6A78"/>
                </a:solidFill>
                <a:latin typeface="Muli"/>
              </a:rPr>
              <a:t>Regular Tag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0A4261A-C37F-4A39-9C39-62E1E26BF8F0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 flipV="1">
            <a:off x="5705264" y="3113902"/>
            <a:ext cx="10893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20" grpId="0"/>
      <p:bldP spid="22" grpId="0"/>
      <p:bldP spid="30" grpId="0" animBg="1"/>
      <p:bldP spid="31" grpId="0"/>
      <p:bldP spid="34" grpId="0"/>
      <p:bldP spid="42" grpId="0" animBg="1"/>
      <p:bldP spid="50" grpId="0"/>
      <p:bldP spid="52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C20619F5-31AF-46CC-ACED-523941CD4C8B}"/>
              </a:ext>
            </a:extLst>
          </p:cNvPr>
          <p:cNvSpPr txBox="1">
            <a:spLocks/>
          </p:cNvSpPr>
          <p:nvPr/>
        </p:nvSpPr>
        <p:spPr>
          <a:xfrm>
            <a:off x="685799" y="496329"/>
            <a:ext cx="968152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6000" b="1" dirty="0">
                <a:solidFill>
                  <a:srgbClr val="E44D26"/>
                </a:solidFill>
                <a:latin typeface="Poppins" panose="00000500000000000000" charset="0"/>
                <a:cs typeface="Poppins" panose="00000500000000000000" charset="0"/>
              </a:rPr>
              <a:t>What is HTML 5?</a:t>
            </a:r>
          </a:p>
        </p:txBody>
      </p: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09A3EE17-7EA2-49AB-A022-EF645DCC889C}"/>
              </a:ext>
            </a:extLst>
          </p:cNvPr>
          <p:cNvSpPr txBox="1">
            <a:spLocks/>
          </p:cNvSpPr>
          <p:nvPr/>
        </p:nvSpPr>
        <p:spPr>
          <a:xfrm>
            <a:off x="685798" y="2230449"/>
            <a:ext cx="7704439" cy="413122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“HTML5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revisi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kelima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 HTML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ID" sz="2000" i="0" dirty="0">
              <a:solidFill>
                <a:srgbClr val="6C6A78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pengembangan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HTML5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memperbaiki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 HTML agar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teknologi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multimedia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dibaca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oleh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manusia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dan juga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1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dimengerti</a:t>
            </a:r>
            <a:r>
              <a:rPr lang="en-ID" sz="2000" b="1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oleh </a:t>
            </a:r>
            <a:r>
              <a:rPr lang="en-ID" sz="2000" i="0" dirty="0" err="1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lang="en-ID" sz="2000" i="0" dirty="0">
                <a:solidFill>
                  <a:srgbClr val="6C6A78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D" sz="2000" dirty="0">
                <a:solidFill>
                  <a:srgbClr val="6C6A78"/>
                </a:solidFill>
                <a:latin typeface="Arial" panose="020B0604020202020204" pitchFamily="34" charset="0"/>
              </a:rPr>
              <a:t>- </a:t>
            </a:r>
            <a:r>
              <a:rPr lang="en-ID" sz="2000" b="1" dirty="0">
                <a:solidFill>
                  <a:srgbClr val="6C6A78"/>
                </a:solidFill>
                <a:latin typeface="Arial" panose="020B0604020202020204" pitchFamily="34" charset="0"/>
              </a:rPr>
              <a:t>Wikipedia Bahasa Indonesia</a:t>
            </a:r>
            <a:endParaRPr lang="en-ID" sz="2000" i="0" dirty="0">
              <a:solidFill>
                <a:srgbClr val="6C6A7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85EFE-4095-4595-B861-D8F3FA76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923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439</Words>
  <Application>Microsoft Office PowerPoint</Application>
  <PresentationFormat>Widescreen</PresentationFormat>
  <Paragraphs>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Muli</vt:lpstr>
      <vt:lpstr>Nunito Sans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Gefy Aqiilah Aqshal</dc:creator>
  <cp:lastModifiedBy>Gefy Aqiilah Aqshal</cp:lastModifiedBy>
  <cp:revision>55</cp:revision>
  <dcterms:created xsi:type="dcterms:W3CDTF">2020-11-15T06:34:26Z</dcterms:created>
  <dcterms:modified xsi:type="dcterms:W3CDTF">2020-11-16T02:55:12Z</dcterms:modified>
</cp:coreProperties>
</file>