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3" r:id="rId3"/>
  </p:sldMasterIdLst>
  <p:sldIdLst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5626" y="1420200"/>
            <a:ext cx="9840749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2/22/2020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91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2/22/2020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28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5626" y="1420200"/>
            <a:ext cx="9840749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2/22/2020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410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2/22/2020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67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2/22/2020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57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2/22/2020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43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2/22/2020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5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  <a:prstGeom prst="rect">
            <a:avLst/>
          </a:prstGeo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2/22/2020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4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  <a:prstGeom prst="rect">
            <a:avLst/>
          </a:prstGeo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2/22/2020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  <a:prstGeom prst="rect">
            <a:avLst/>
          </a:prstGeo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2/22/2020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76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2/22/2020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66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5626" y="1420200"/>
            <a:ext cx="9840749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2/22/2020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20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2/22/2020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1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2/22/2020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8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2/22/2020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45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01" y="5790433"/>
            <a:ext cx="12189828" cy="362190"/>
          </a:xfrm>
          <a:custGeom>
            <a:avLst/>
            <a:gdLst/>
            <a:ahLst/>
            <a:cxnLst/>
            <a:rect l="l" t="t" r="r" b="b"/>
            <a:pathLst>
              <a:path w="10691495" h="399415">
                <a:moveTo>
                  <a:pt x="0" y="0"/>
                </a:moveTo>
                <a:lnTo>
                  <a:pt x="0" y="399287"/>
                </a:lnTo>
                <a:lnTo>
                  <a:pt x="10690981" y="399287"/>
                </a:lnTo>
                <a:lnTo>
                  <a:pt x="10690981" y="0"/>
                </a:lnTo>
                <a:lnTo>
                  <a:pt x="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1601" y="5737917"/>
            <a:ext cx="12191276" cy="52974"/>
          </a:xfrm>
          <a:custGeom>
            <a:avLst/>
            <a:gdLst/>
            <a:ahLst/>
            <a:cxnLst/>
            <a:rect l="l" t="t" r="r" b="b"/>
            <a:pathLst>
              <a:path w="10692765" h="58420">
                <a:moveTo>
                  <a:pt x="10692383" y="57911"/>
                </a:moveTo>
                <a:lnTo>
                  <a:pt x="10692383" y="0"/>
                </a:lnTo>
                <a:lnTo>
                  <a:pt x="0" y="0"/>
                </a:lnTo>
                <a:lnTo>
                  <a:pt x="0" y="57911"/>
                </a:lnTo>
                <a:lnTo>
                  <a:pt x="10692383" y="57911"/>
                </a:lnTo>
                <a:close/>
              </a:path>
            </a:pathLst>
          </a:custGeom>
          <a:solidFill>
            <a:srgbClr val="E48211"/>
          </a:solidFill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1197056" y="2081239"/>
            <a:ext cx="9967177" cy="0"/>
          </a:xfrm>
          <a:custGeom>
            <a:avLst/>
            <a:gdLst/>
            <a:ahLst/>
            <a:cxnLst/>
            <a:rect l="l" t="t" r="r" b="b"/>
            <a:pathLst>
              <a:path w="8742045">
                <a:moveTo>
                  <a:pt x="0" y="0"/>
                </a:moveTo>
                <a:lnTo>
                  <a:pt x="8741660" y="0"/>
                </a:lnTo>
              </a:path>
            </a:pathLst>
          </a:custGeom>
          <a:ln w="556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3401" y="2537765"/>
            <a:ext cx="814778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2/22/2020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37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01" y="5790433"/>
            <a:ext cx="12189828" cy="362190"/>
          </a:xfrm>
          <a:custGeom>
            <a:avLst/>
            <a:gdLst/>
            <a:ahLst/>
            <a:cxnLst/>
            <a:rect l="l" t="t" r="r" b="b"/>
            <a:pathLst>
              <a:path w="10691495" h="399415">
                <a:moveTo>
                  <a:pt x="0" y="0"/>
                </a:moveTo>
                <a:lnTo>
                  <a:pt x="0" y="399287"/>
                </a:lnTo>
                <a:lnTo>
                  <a:pt x="10690981" y="399287"/>
                </a:lnTo>
                <a:lnTo>
                  <a:pt x="10690981" y="0"/>
                </a:lnTo>
                <a:lnTo>
                  <a:pt x="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1601" y="5737917"/>
            <a:ext cx="12191276" cy="52974"/>
          </a:xfrm>
          <a:custGeom>
            <a:avLst/>
            <a:gdLst/>
            <a:ahLst/>
            <a:cxnLst/>
            <a:rect l="l" t="t" r="r" b="b"/>
            <a:pathLst>
              <a:path w="10692765" h="58420">
                <a:moveTo>
                  <a:pt x="10692383" y="57911"/>
                </a:moveTo>
                <a:lnTo>
                  <a:pt x="10692383" y="0"/>
                </a:lnTo>
                <a:lnTo>
                  <a:pt x="0" y="0"/>
                </a:lnTo>
                <a:lnTo>
                  <a:pt x="0" y="57911"/>
                </a:lnTo>
                <a:lnTo>
                  <a:pt x="10692383" y="57911"/>
                </a:lnTo>
                <a:close/>
              </a:path>
            </a:pathLst>
          </a:custGeom>
          <a:solidFill>
            <a:srgbClr val="E48211"/>
          </a:solidFill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1197056" y="2081239"/>
            <a:ext cx="9967177" cy="0"/>
          </a:xfrm>
          <a:custGeom>
            <a:avLst/>
            <a:gdLst/>
            <a:ahLst/>
            <a:cxnLst/>
            <a:rect l="l" t="t" r="r" b="b"/>
            <a:pathLst>
              <a:path w="8742045">
                <a:moveTo>
                  <a:pt x="0" y="0"/>
                </a:moveTo>
                <a:lnTo>
                  <a:pt x="8741660" y="0"/>
                </a:lnTo>
              </a:path>
            </a:pathLst>
          </a:custGeom>
          <a:ln w="556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3401" y="2537765"/>
            <a:ext cx="814778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2/22/2020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73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01" y="5790433"/>
            <a:ext cx="12189828" cy="362190"/>
          </a:xfrm>
          <a:custGeom>
            <a:avLst/>
            <a:gdLst/>
            <a:ahLst/>
            <a:cxnLst/>
            <a:rect l="l" t="t" r="r" b="b"/>
            <a:pathLst>
              <a:path w="10691495" h="399415">
                <a:moveTo>
                  <a:pt x="0" y="0"/>
                </a:moveTo>
                <a:lnTo>
                  <a:pt x="0" y="399287"/>
                </a:lnTo>
                <a:lnTo>
                  <a:pt x="10690981" y="399287"/>
                </a:lnTo>
                <a:lnTo>
                  <a:pt x="10690981" y="0"/>
                </a:lnTo>
                <a:lnTo>
                  <a:pt x="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1601" y="5737917"/>
            <a:ext cx="12191276" cy="52974"/>
          </a:xfrm>
          <a:custGeom>
            <a:avLst/>
            <a:gdLst/>
            <a:ahLst/>
            <a:cxnLst/>
            <a:rect l="l" t="t" r="r" b="b"/>
            <a:pathLst>
              <a:path w="10692765" h="58420">
                <a:moveTo>
                  <a:pt x="10692383" y="57911"/>
                </a:moveTo>
                <a:lnTo>
                  <a:pt x="10692383" y="0"/>
                </a:lnTo>
                <a:lnTo>
                  <a:pt x="0" y="0"/>
                </a:lnTo>
                <a:lnTo>
                  <a:pt x="0" y="57911"/>
                </a:lnTo>
                <a:lnTo>
                  <a:pt x="10692383" y="57911"/>
                </a:lnTo>
                <a:close/>
              </a:path>
            </a:pathLst>
          </a:custGeom>
          <a:solidFill>
            <a:srgbClr val="E48211"/>
          </a:solidFill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1197056" y="2081239"/>
            <a:ext cx="9967177" cy="0"/>
          </a:xfrm>
          <a:custGeom>
            <a:avLst/>
            <a:gdLst/>
            <a:ahLst/>
            <a:cxnLst/>
            <a:rect l="l" t="t" r="r" b="b"/>
            <a:pathLst>
              <a:path w="8742045">
                <a:moveTo>
                  <a:pt x="0" y="0"/>
                </a:moveTo>
                <a:lnTo>
                  <a:pt x="8741660" y="0"/>
                </a:lnTo>
              </a:path>
            </a:pathLst>
          </a:custGeom>
          <a:ln w="556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3401" y="2537765"/>
            <a:ext cx="814778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2/22/2020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6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8881" y="5737917"/>
            <a:ext cx="9695058" cy="414589"/>
            <a:chOff x="1404" y="6327647"/>
            <a:chExt cx="10691495" cy="457200"/>
          </a:xfrm>
        </p:grpSpPr>
        <p:sp>
          <p:nvSpPr>
            <p:cNvPr id="3" name="object 3"/>
            <p:cNvSpPr/>
            <p:nvPr/>
          </p:nvSpPr>
          <p:spPr>
            <a:xfrm>
              <a:off x="4452" y="6385560"/>
              <a:ext cx="10688320" cy="399415"/>
            </a:xfrm>
            <a:custGeom>
              <a:avLst/>
              <a:gdLst/>
              <a:ahLst/>
              <a:cxnLst/>
              <a:rect l="l" t="t" r="r" b="b"/>
              <a:pathLst>
                <a:path w="10688320" h="399415">
                  <a:moveTo>
                    <a:pt x="0" y="0"/>
                  </a:moveTo>
                  <a:lnTo>
                    <a:pt x="0" y="399287"/>
                  </a:lnTo>
                  <a:lnTo>
                    <a:pt x="10687933" y="399287"/>
                  </a:lnTo>
                  <a:lnTo>
                    <a:pt x="10687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pPr defTabSz="829178"/>
              <a:endParaRPr sz="163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404" y="6327647"/>
              <a:ext cx="10689590" cy="55244"/>
            </a:xfrm>
            <a:custGeom>
              <a:avLst/>
              <a:gdLst/>
              <a:ahLst/>
              <a:cxnLst/>
              <a:rect l="l" t="t" r="r" b="b"/>
              <a:pathLst>
                <a:path w="10689590" h="55245">
                  <a:moveTo>
                    <a:pt x="10689335" y="54863"/>
                  </a:moveTo>
                  <a:lnTo>
                    <a:pt x="10689335" y="0"/>
                  </a:lnTo>
                  <a:lnTo>
                    <a:pt x="0" y="0"/>
                  </a:lnTo>
                  <a:lnTo>
                    <a:pt x="0" y="54863"/>
                  </a:lnTo>
                  <a:lnTo>
                    <a:pt x="10689335" y="54863"/>
                  </a:lnTo>
                  <a:close/>
                </a:path>
              </a:pathLst>
            </a:custGeom>
            <a:solidFill>
              <a:srgbClr val="E48211"/>
            </a:solidFill>
          </p:spPr>
          <p:txBody>
            <a:bodyPr wrap="square" lIns="0" tIns="0" rIns="0" bIns="0" rtlCol="0"/>
            <a:lstStyle/>
            <a:p>
              <a:pPr defTabSz="829178"/>
              <a:endParaRPr sz="163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" name="object 5"/>
          <p:cNvSpPr/>
          <p:nvPr/>
        </p:nvSpPr>
        <p:spPr>
          <a:xfrm>
            <a:off x="2210729" y="4154186"/>
            <a:ext cx="7852439" cy="0"/>
          </a:xfrm>
          <a:custGeom>
            <a:avLst/>
            <a:gdLst/>
            <a:ahLst/>
            <a:cxnLst/>
            <a:rect l="l" t="t" r="r" b="b"/>
            <a:pathLst>
              <a:path w="8659495">
                <a:moveTo>
                  <a:pt x="0" y="0"/>
                </a:moveTo>
                <a:lnTo>
                  <a:pt x="8659364" y="0"/>
                </a:lnTo>
              </a:path>
            </a:pathLst>
          </a:custGeom>
          <a:ln w="556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11910" y="755127"/>
            <a:ext cx="8568181" cy="1965950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4971">
              <a:spcBef>
                <a:spcPts val="95"/>
              </a:spcBef>
            </a:pPr>
            <a:r>
              <a:rPr spc="-449" dirty="0"/>
              <a:t>Data </a:t>
            </a:r>
            <a:r>
              <a:rPr spc="-254" dirty="0"/>
              <a:t>mining</a:t>
            </a:r>
            <a:r>
              <a:rPr spc="-358" dirty="0"/>
              <a:t> </a:t>
            </a:r>
            <a:r>
              <a:rPr lang="en-US" spc="-358" dirty="0"/>
              <a:t>and machine learning </a:t>
            </a:r>
            <a:r>
              <a:rPr spc="-181" dirty="0"/>
              <a:t>project</a:t>
            </a:r>
            <a:endParaRPr spc="-181" dirty="0"/>
          </a:p>
        </p:txBody>
      </p:sp>
      <p:sp>
        <p:nvSpPr>
          <p:cNvPr id="7" name="object 7"/>
          <p:cNvSpPr txBox="1"/>
          <p:nvPr/>
        </p:nvSpPr>
        <p:spPr>
          <a:xfrm>
            <a:off x="2026024" y="3403213"/>
            <a:ext cx="7924800" cy="2248533"/>
          </a:xfrm>
          <a:prstGeom prst="rect">
            <a:avLst/>
          </a:prstGeom>
        </p:spPr>
        <p:txBody>
          <a:bodyPr vert="horz" wrap="square" lIns="0" tIns="46641" rIns="0" bIns="0" rtlCol="0">
            <a:spAutoFit/>
          </a:bodyPr>
          <a:lstStyle/>
          <a:p>
            <a:pPr marL="11516" marR="4607" algn="ctr" defTabSz="829178">
              <a:lnSpc>
                <a:spcPts val="2049"/>
              </a:lnSpc>
              <a:spcBef>
                <a:spcPts val="367"/>
              </a:spcBef>
            </a:pPr>
            <a:r>
              <a:rPr sz="1904" spc="-103" dirty="0">
                <a:solidFill>
                  <a:srgbClr val="626F51"/>
                </a:solidFill>
                <a:latin typeface="Arial"/>
                <a:cs typeface="Arial"/>
              </a:rPr>
              <a:t>DEVELOPMENT </a:t>
            </a:r>
            <a:r>
              <a:rPr sz="1904" spc="-177" dirty="0">
                <a:solidFill>
                  <a:srgbClr val="626F51"/>
                </a:solidFill>
                <a:latin typeface="Arial"/>
                <a:cs typeface="Arial"/>
              </a:rPr>
              <a:t>OF </a:t>
            </a:r>
            <a:r>
              <a:rPr sz="1904" spc="-95" dirty="0">
                <a:solidFill>
                  <a:srgbClr val="626F51"/>
                </a:solidFill>
                <a:latin typeface="Arial"/>
                <a:cs typeface="Arial"/>
              </a:rPr>
              <a:t>AN </a:t>
            </a:r>
            <a:r>
              <a:rPr sz="1904" spc="-86" dirty="0">
                <a:solidFill>
                  <a:srgbClr val="626F51"/>
                </a:solidFill>
                <a:latin typeface="Arial"/>
                <a:cs typeface="Arial"/>
              </a:rPr>
              <a:t>APPLICATION </a:t>
            </a:r>
            <a:r>
              <a:rPr sz="1904" spc="-185" dirty="0">
                <a:solidFill>
                  <a:srgbClr val="626F51"/>
                </a:solidFill>
                <a:latin typeface="Arial"/>
                <a:cs typeface="Arial"/>
              </a:rPr>
              <a:t>TO </a:t>
            </a:r>
            <a:r>
              <a:rPr lang="en-US" sz="1904" spc="-63" dirty="0">
                <a:solidFill>
                  <a:srgbClr val="626F51"/>
                </a:solidFill>
                <a:latin typeface="Arial"/>
                <a:cs typeface="Arial"/>
              </a:rPr>
              <a:t>ANALIZE </a:t>
            </a:r>
            <a:r>
              <a:rPr lang="en-US" sz="1904" spc="-63" dirty="0" smtClean="0">
                <a:solidFill>
                  <a:srgbClr val="626F51"/>
                </a:solidFill>
                <a:latin typeface="Arial"/>
                <a:cs typeface="Arial"/>
              </a:rPr>
              <a:t>REAL-TIME TWEETS ABOUT EARTHQUAKES  </a:t>
            </a:r>
            <a:endParaRPr sz="1904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>
              <a:spcBef>
                <a:spcPts val="9"/>
              </a:spcBef>
            </a:pPr>
            <a:endParaRPr sz="2403" dirty="0">
              <a:solidFill>
                <a:prstClr val="black"/>
              </a:solidFill>
              <a:latin typeface="Arial"/>
              <a:cs typeface="Arial"/>
            </a:endParaRPr>
          </a:p>
          <a:p>
            <a:pPr marL="21305" algn="ctr" defTabSz="829178"/>
            <a:r>
              <a:rPr lang="en-US" sz="1904" spc="-77" dirty="0" smtClean="0">
                <a:solidFill>
                  <a:prstClr val="black"/>
                </a:solidFill>
                <a:latin typeface="Arial"/>
                <a:cs typeface="Arial"/>
              </a:rPr>
              <a:t>Giacomo </a:t>
            </a:r>
            <a:r>
              <a:rPr lang="en-US" sz="1904" spc="-77" dirty="0" err="1" smtClean="0">
                <a:solidFill>
                  <a:prstClr val="black"/>
                </a:solidFill>
                <a:latin typeface="Arial"/>
                <a:cs typeface="Arial"/>
              </a:rPr>
              <a:t>Mantovani</a:t>
            </a:r>
            <a:endParaRPr lang="en-US" sz="1904" spc="-77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21305" algn="ctr" defTabSz="829178"/>
            <a:r>
              <a:rPr lang="en-US" sz="1904" spc="-77" dirty="0" smtClean="0">
                <a:solidFill>
                  <a:prstClr val="black"/>
                </a:solidFill>
                <a:latin typeface="Arial"/>
                <a:cs typeface="Arial"/>
              </a:rPr>
              <a:t>Stefano Poleggi</a:t>
            </a:r>
            <a:endParaRPr sz="1904" dirty="0">
              <a:solidFill>
                <a:prstClr val="black"/>
              </a:solidFill>
              <a:latin typeface="Arial"/>
              <a:cs typeface="Arial"/>
            </a:endParaRPr>
          </a:p>
          <a:p>
            <a:pPr marL="1736091" marR="1704421" algn="ctr" defTabSz="829178">
              <a:lnSpc>
                <a:spcPct val="124800"/>
              </a:lnSpc>
            </a:pPr>
            <a:r>
              <a:rPr lang="en-US" sz="1904" spc="-77" dirty="0" smtClean="0">
                <a:solidFill>
                  <a:prstClr val="black"/>
                </a:solidFill>
                <a:latin typeface="Arial"/>
                <a:cs typeface="Arial"/>
              </a:rPr>
              <a:t>Artificial Intelligence and Machine Learning</a:t>
            </a:r>
          </a:p>
          <a:p>
            <a:pPr marL="1736091" marR="1704421" algn="ctr" defTabSz="829178">
              <a:lnSpc>
                <a:spcPct val="124800"/>
              </a:lnSpc>
            </a:pPr>
            <a:r>
              <a:rPr sz="1904" spc="-59" dirty="0" smtClean="0">
                <a:solidFill>
                  <a:prstClr val="black"/>
                </a:solidFill>
                <a:latin typeface="Arial"/>
                <a:cs typeface="Arial"/>
              </a:rPr>
              <a:t>2019/2020</a:t>
            </a:r>
            <a:endParaRPr sz="1904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310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5486401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 smtClean="0"/>
              <a:t>Classification model (IV)</a:t>
            </a:r>
            <a:endParaRPr sz="3809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237129" y="2294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NB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326776" y="4392705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NB Multinomial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02" y="2230964"/>
            <a:ext cx="4616450" cy="15494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02" y="4038137"/>
            <a:ext cx="4724400" cy="145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5486401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 smtClean="0"/>
              <a:t>Classification model (V)</a:t>
            </a:r>
            <a:endParaRPr sz="3809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02657" y="2202575"/>
            <a:ext cx="9014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evaluate each classification model, we used an n-fold cross-validation (with n = 10).</a:t>
            </a:r>
            <a:b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results obtained about accuracy for each classifier are summarized here: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390398"/>
              </p:ext>
            </p:extLst>
          </p:nvPr>
        </p:nvGraphicFramePr>
        <p:xfrm>
          <a:off x="1174375" y="2949100"/>
          <a:ext cx="8128000" cy="25958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495536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15825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4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96.22%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0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88.98%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4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88.16%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9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83.06%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9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87.33%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48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NB Multinomial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90.13%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5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55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8561296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 smtClean="0"/>
              <a:t>SMO Classifier</a:t>
            </a:r>
            <a:endParaRPr sz="3809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02657" y="2330823"/>
            <a:ext cx="9956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have a better view about the classifier we studied their confusion matrix and other measures.</a:t>
            </a:r>
            <a:b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we showed those results for the SMO classifier.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75" y="3532916"/>
            <a:ext cx="3045182" cy="141053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57" y="3651177"/>
            <a:ext cx="7335651" cy="92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2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8561296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 smtClean="0"/>
              <a:t>Note about classifier</a:t>
            </a:r>
            <a:endParaRPr sz="3809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02657" y="2330823"/>
            <a:ext cx="10196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performed a cost sensitive classification schema, because we wanted to give an higher weight</a:t>
            </a:r>
            <a:b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the “earthquake” class than to “non-earthquake” class.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913" y="3334786"/>
            <a:ext cx="257175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8561296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 smtClean="0"/>
              <a:t>Using the classifier on the database</a:t>
            </a:r>
            <a:endParaRPr sz="3809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174375" y="2286000"/>
            <a:ext cx="11068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 SMO classifier provided us the best results, we used it in the application. To exploit a further test,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applied the model build on the database containing the 2016-2017 tweets, containing the “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terremoto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hashtag.  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83" y="3209330"/>
            <a:ext cx="5723404" cy="2272349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1255059" y="3522139"/>
            <a:ext cx="4903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see that the classifier has labeled a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good amount of tweets as “earthquake” at the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peaks seen previously.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98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8561296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 smtClean="0"/>
              <a:t>Toward the application</a:t>
            </a:r>
            <a:endParaRPr sz="3809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02657" y="2330823"/>
            <a:ext cx="102130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Once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we found the right classifier, we started implementing the application using java language.</a:t>
            </a:r>
            <a:b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application fetches real-time tweets containing the keyword “</a:t>
            </a:r>
            <a:r>
              <a:rPr lang="en-US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terremoto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performs a </a:t>
            </a:r>
            <a:r>
              <a:rPr lang="en-US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real_time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of each fetched tweet; if a positive tweet is found, the information about the tweet are</a:t>
            </a:r>
            <a:b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 in a </a:t>
            </a:r>
            <a:r>
              <a:rPr lang="en-US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database. At the end of the fetch step, the user can visualize the results in a </a:t>
            </a:r>
            <a:b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dedicated are of the application.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2629" y="1420200"/>
            <a:ext cx="2322852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 smtClean="0"/>
              <a:t>Motivation</a:t>
            </a:r>
            <a:endParaRPr sz="3809" dirty="0"/>
          </a:p>
        </p:txBody>
      </p:sp>
      <p:sp>
        <p:nvSpPr>
          <p:cNvPr id="3" name="object 3"/>
          <p:cNvSpPr txBox="1"/>
          <p:nvPr/>
        </p:nvSpPr>
        <p:spPr>
          <a:xfrm>
            <a:off x="1295123" y="2396831"/>
            <a:ext cx="10000406" cy="1980584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 marR="1105571" defTabSz="829178">
              <a:lnSpc>
                <a:spcPct val="100600"/>
              </a:lnSpc>
              <a:spcBef>
                <a:spcPts val="109"/>
              </a:spcBef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Social network have entered our lives massively. The idea behind our work is to analyze tweets and to use them as a sort of sensor to detect study and detect their usage in case of natural disaster like earthquakes. </a:t>
            </a:r>
          </a:p>
          <a:p>
            <a:pPr marL="11516" marR="1105571" defTabSz="829178">
              <a:lnSpc>
                <a:spcPct val="100600"/>
              </a:lnSpc>
              <a:spcBef>
                <a:spcPts val="109"/>
              </a:spcBef>
            </a:pPr>
            <a:endParaRPr lang="en-US" dirty="0">
              <a:solidFill>
                <a:prstClr val="black"/>
              </a:solidFill>
              <a:latin typeface="Arial"/>
              <a:cs typeface="Arial"/>
            </a:endParaRPr>
          </a:p>
          <a:p>
            <a:pPr marL="11516" marR="1105571" defTabSz="829178">
              <a:lnSpc>
                <a:spcPct val="100600"/>
              </a:lnSpc>
              <a:spcBef>
                <a:spcPts val="109"/>
              </a:spcBef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We developed an application for real-time monitoring of earthquake event detection. To do that, we analyzed tweets related to that topic using text analysis techniques; at the end we created a model able to classify tweets.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33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6" y="1375376"/>
            <a:ext cx="2322852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 smtClean="0"/>
              <a:t>Dataset (I)</a:t>
            </a:r>
            <a:endParaRPr sz="3809" dirty="0"/>
          </a:p>
        </p:txBody>
      </p:sp>
      <p:sp>
        <p:nvSpPr>
          <p:cNvPr id="3" name="object 3"/>
          <p:cNvSpPr txBox="1"/>
          <p:nvPr/>
        </p:nvSpPr>
        <p:spPr>
          <a:xfrm>
            <a:off x="1174376" y="2369937"/>
            <a:ext cx="10130118" cy="2506945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order to build our classifier raw tweets have been scraped using a twitter scraping tool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called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written in Python.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Given location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tags to search for and a timestamp (or a date interval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returns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informations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about the tweets matching those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parameters. </a:t>
            </a:r>
          </a:p>
          <a:p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build the training set,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two different queries have been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query selects tweets in Italy matching the tag #</a:t>
            </a:r>
            <a:r>
              <a:rPr lang="en-US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terremoto</a:t>
            </a:r>
            <a:endParaRPr lang="en-US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second query selects the tweets in Italy without tags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Another database was created by collecting (in the same way) tweets between the dates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2017-06-30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2016-06-01.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0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609" y="1316400"/>
            <a:ext cx="2774853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 smtClean="0"/>
              <a:t>Dataset (II)</a:t>
            </a:r>
            <a:endParaRPr sz="3809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96724" y="2233272"/>
            <a:ext cx="10661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Once the database about tweets of 2016-2017 were created, we realized an histogram to check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there are spikes of tweets corresponding to catastrophic earthquakes in order to perform an analysis. 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096724" y="3198661"/>
            <a:ext cx="4878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 we can see, there 3 major spikes relative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the 24-08-206, 30-10-2016 and 28-01-2017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huge earthquakes.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373" y="3198661"/>
            <a:ext cx="5212989" cy="209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3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6" y="1375376"/>
            <a:ext cx="2985248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 smtClean="0"/>
              <a:t>Training set</a:t>
            </a:r>
            <a:endParaRPr sz="3809" dirty="0"/>
          </a:p>
        </p:txBody>
      </p:sp>
      <p:sp>
        <p:nvSpPr>
          <p:cNvPr id="3" name="object 3"/>
          <p:cNvSpPr txBox="1"/>
          <p:nvPr/>
        </p:nvSpPr>
        <p:spPr>
          <a:xfrm>
            <a:off x="1174376" y="2369937"/>
            <a:ext cx="10130118" cy="844952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labels (earthquakes, non-earthquakes) on tweets have been added manually. We ended up having a balanced data set of </a:t>
            </a:r>
            <a:br>
              <a:rPr lang="en-US" noProof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noProof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circa 300 tweets per class, 600 tweets in total.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970" y="3451413"/>
            <a:ext cx="5028524" cy="182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6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5486401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 smtClean="0"/>
              <a:t>Pre-processing</a:t>
            </a:r>
            <a:endParaRPr sz="3809" dirty="0"/>
          </a:p>
        </p:txBody>
      </p:sp>
      <p:sp>
        <p:nvSpPr>
          <p:cNvPr id="3" name="object 3"/>
          <p:cNvSpPr txBox="1"/>
          <p:nvPr/>
        </p:nvSpPr>
        <p:spPr>
          <a:xfrm>
            <a:off x="1174375" y="2907819"/>
            <a:ext cx="10130118" cy="1121951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tweets have been fetched, all of them have been pre-processed to extract only the raw text and remove all meta-information associated. All useless information have been discarded, like hashtags, mentions, links etc.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Finally,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all character have been converted 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lower case.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102657" y="2330823"/>
            <a:ext cx="732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 the preprocessing steps were performed using Weka API and java.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0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5486401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 smtClean="0"/>
              <a:t>Classification model</a:t>
            </a:r>
            <a:endParaRPr sz="3809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02657" y="2330823"/>
            <a:ext cx="106833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the raw tweets have been elaborated during the pre-processing steps, we managed to try</a:t>
            </a:r>
            <a:b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classification models to find the one that provides the best results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Different classifiers have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been applied to our training set, in particular we focused on SMO (Sequential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Minimal Optimization), J48 (</a:t>
            </a:r>
            <a:r>
              <a:rPr lang="en-US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weka’s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implementation of the C4.5 algorithm), </a:t>
            </a:r>
            <a:r>
              <a:rPr lang="en-US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(k-Nearest Neighbors, </a:t>
            </a:r>
            <a:b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focused on two </a:t>
            </a:r>
            <a:r>
              <a:rPr lang="en-US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models, with k equal to 1 and 3) an the NB (the naïve Bayesian classifier, </a:t>
            </a:r>
            <a:b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Bayes’ s theorem).</a:t>
            </a:r>
            <a:endParaRPr kumimoji="0" lang="en-US" sz="18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4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5486401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 smtClean="0"/>
              <a:t>Classification model (II)</a:t>
            </a:r>
            <a:endParaRPr sz="3809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237129" y="229496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SMO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202" y="2151530"/>
            <a:ext cx="4629150" cy="142875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335741" y="439270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J48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752" y="4034963"/>
            <a:ext cx="4673600" cy="145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5486401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 smtClean="0"/>
              <a:t>Classification model (III)</a:t>
            </a:r>
            <a:endParaRPr sz="3809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237129" y="229496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1NN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335741" y="439270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3NN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752" y="2145553"/>
            <a:ext cx="4629150" cy="14732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752" y="4038138"/>
            <a:ext cx="4559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</TotalTime>
  <Words>513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Office Theme</vt:lpstr>
      <vt:lpstr>1_Office Theme</vt:lpstr>
      <vt:lpstr>2_Office Theme</vt:lpstr>
      <vt:lpstr>Data mining and machine learning project</vt:lpstr>
      <vt:lpstr>Motivation</vt:lpstr>
      <vt:lpstr>Dataset (I)</vt:lpstr>
      <vt:lpstr>Dataset (II)</vt:lpstr>
      <vt:lpstr>Training set</vt:lpstr>
      <vt:lpstr>Pre-processing</vt:lpstr>
      <vt:lpstr>Classification model</vt:lpstr>
      <vt:lpstr>Classification model (II)</vt:lpstr>
      <vt:lpstr>Classification model (III)</vt:lpstr>
      <vt:lpstr>Classification model (IV)</vt:lpstr>
      <vt:lpstr>Classification model (V)</vt:lpstr>
      <vt:lpstr>SMO Classifier</vt:lpstr>
      <vt:lpstr>Note about classifier</vt:lpstr>
      <vt:lpstr>Using the classifier on the database</vt:lpstr>
      <vt:lpstr>Toward the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and machine learning project</dc:title>
  <dc:creator>stefano poleggi</dc:creator>
  <cp:lastModifiedBy>stefano poleggi</cp:lastModifiedBy>
  <cp:revision>24</cp:revision>
  <dcterms:created xsi:type="dcterms:W3CDTF">2020-02-22T17:06:42Z</dcterms:created>
  <dcterms:modified xsi:type="dcterms:W3CDTF">2020-02-23T17:06:38Z</dcterms:modified>
</cp:coreProperties>
</file>