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7" r:id="rId2"/>
    <p:sldMasterId id="2147483673" r:id="rId3"/>
  </p:sldMasterIdLst>
  <p:sldIdLst>
    <p:sldId id="257" r:id="rId4"/>
    <p:sldId id="259" r:id="rId5"/>
    <p:sldId id="260" r:id="rId6"/>
    <p:sldId id="261" r:id="rId7"/>
    <p:sldId id="263" r:id="rId8"/>
    <p:sldId id="279" r:id="rId9"/>
    <p:sldId id="262" r:id="rId10"/>
    <p:sldId id="273" r:id="rId11"/>
    <p:sldId id="264" r:id="rId12"/>
    <p:sldId id="265" r:id="rId13"/>
    <p:sldId id="266" r:id="rId14"/>
    <p:sldId id="267" r:id="rId15"/>
    <p:sldId id="268" r:id="rId16"/>
    <p:sldId id="269" r:id="rId17"/>
    <p:sldId id="272" r:id="rId18"/>
    <p:sldId id="270" r:id="rId19"/>
    <p:sldId id="271" r:id="rId20"/>
    <p:sldId id="274" r:id="rId21"/>
    <p:sldId id="275" r:id="rId22"/>
    <p:sldId id="276" r:id="rId23"/>
    <p:sldId id="277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Stile chiaro 2 - Color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Stile chi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Stile chiaro 2 - Color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75626" y="1420200"/>
            <a:ext cx="9840749" cy="10772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1D8BD707-D9CF-40AE-B4C6-C98DA3205C09}" type="datetimeFigureOut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2/25/2020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B6F15528-21DE-4FAA-801E-634DDDAF4B2B}" type="slidenum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‹N›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91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1D8BD707-D9CF-40AE-B4C6-C98DA3205C09}" type="datetimeFigureOut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2/25/2020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B6F15528-21DE-4FAA-801E-634DDDAF4B2B}" type="slidenum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‹N›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285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75626" y="1420200"/>
            <a:ext cx="9840749" cy="10772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1D8BD707-D9CF-40AE-B4C6-C98DA3205C09}" type="datetimeFigureOut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2/25/2020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B6F15528-21DE-4FAA-801E-634DDDAF4B2B}" type="slidenum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‹N›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410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33293" y="1785039"/>
            <a:ext cx="7925411" cy="976870"/>
          </a:xfrm>
        </p:spPr>
        <p:txBody>
          <a:bodyPr lIns="0" tIns="0" rIns="0" bIns="0"/>
          <a:lstStyle>
            <a:lvl1pPr>
              <a:defRPr sz="6348" b="0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1D8BD707-D9CF-40AE-B4C6-C98DA3205C09}" type="datetimeFigureOut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2/25/2020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B6F15528-21DE-4FAA-801E-634DDDAF4B2B}" type="slidenum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‹N›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8677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33293" y="1785039"/>
            <a:ext cx="7925411" cy="976870"/>
          </a:xfrm>
        </p:spPr>
        <p:txBody>
          <a:bodyPr lIns="0" tIns="0" rIns="0" bIns="0"/>
          <a:lstStyle>
            <a:lvl1pPr>
              <a:defRPr sz="6348" b="0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1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1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1D8BD707-D9CF-40AE-B4C6-C98DA3205C09}" type="datetimeFigureOut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2/25/2020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B6F15528-21DE-4FAA-801E-634DDDAF4B2B}" type="slidenum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‹N›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957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33293" y="1785039"/>
            <a:ext cx="7925411" cy="976870"/>
          </a:xfrm>
        </p:spPr>
        <p:txBody>
          <a:bodyPr lIns="0" tIns="0" rIns="0" bIns="0"/>
          <a:lstStyle>
            <a:lvl1pPr>
              <a:defRPr sz="6348" b="0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1D8BD707-D9CF-40AE-B4C6-C98DA3205C09}" type="datetimeFigureOut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2/25/2020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B6F15528-21DE-4FAA-801E-634DDDAF4B2B}" type="slidenum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‹N›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043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1D8BD707-D9CF-40AE-B4C6-C98DA3205C09}" type="datetimeFigureOut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2/25/2020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B6F15528-21DE-4FAA-801E-634DDDAF4B2B}" type="slidenum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‹N›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52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33293" y="1785039"/>
            <a:ext cx="7925411" cy="976870"/>
          </a:xfrm>
          <a:prstGeom prst="rect">
            <a:avLst/>
          </a:prstGeom>
        </p:spPr>
        <p:txBody>
          <a:bodyPr lIns="0" tIns="0" rIns="0" bIns="0"/>
          <a:lstStyle>
            <a:lvl1pPr>
              <a:defRPr sz="6348" b="0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1D8BD707-D9CF-40AE-B4C6-C98DA3205C09}" type="datetimeFigureOut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2/25/2020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B6F15528-21DE-4FAA-801E-634DDDAF4B2B}" type="slidenum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‹N›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043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33293" y="1785039"/>
            <a:ext cx="7925411" cy="976870"/>
          </a:xfrm>
          <a:prstGeom prst="rect">
            <a:avLst/>
          </a:prstGeom>
        </p:spPr>
        <p:txBody>
          <a:bodyPr lIns="0" tIns="0" rIns="0" bIns="0"/>
          <a:lstStyle>
            <a:lvl1pPr>
              <a:defRPr sz="6348" b="0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1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1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1D8BD707-D9CF-40AE-B4C6-C98DA3205C09}" type="datetimeFigureOut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2/25/2020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B6F15528-21DE-4FAA-801E-634DDDAF4B2B}" type="slidenum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‹N›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4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33293" y="1785039"/>
            <a:ext cx="7925411" cy="976870"/>
          </a:xfrm>
          <a:prstGeom prst="rect">
            <a:avLst/>
          </a:prstGeom>
        </p:spPr>
        <p:txBody>
          <a:bodyPr lIns="0" tIns="0" rIns="0" bIns="0"/>
          <a:lstStyle>
            <a:lvl1pPr>
              <a:defRPr sz="6348" b="0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1D8BD707-D9CF-40AE-B4C6-C98DA3205C09}" type="datetimeFigureOut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2/25/2020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B6F15528-21DE-4FAA-801E-634DDDAF4B2B}" type="slidenum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‹N›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765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1D8BD707-D9CF-40AE-B4C6-C98DA3205C09}" type="datetimeFigureOut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2/25/2020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B6F15528-21DE-4FAA-801E-634DDDAF4B2B}" type="slidenum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‹N›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663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75626" y="1420200"/>
            <a:ext cx="9840749" cy="10772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1D8BD707-D9CF-40AE-B4C6-C98DA3205C09}" type="datetimeFigureOut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2/25/2020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B6F15528-21DE-4FAA-801E-634DDDAF4B2B}" type="slidenum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‹N›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203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33293" y="1785039"/>
            <a:ext cx="7925411" cy="976870"/>
          </a:xfrm>
        </p:spPr>
        <p:txBody>
          <a:bodyPr lIns="0" tIns="0" rIns="0" bIns="0"/>
          <a:lstStyle>
            <a:lvl1pPr>
              <a:defRPr sz="6348" b="0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1D8BD707-D9CF-40AE-B4C6-C98DA3205C09}" type="datetimeFigureOut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2/25/2020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B6F15528-21DE-4FAA-801E-634DDDAF4B2B}" type="slidenum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‹N›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719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33293" y="1785039"/>
            <a:ext cx="7925411" cy="976870"/>
          </a:xfrm>
        </p:spPr>
        <p:txBody>
          <a:bodyPr lIns="0" tIns="0" rIns="0" bIns="0"/>
          <a:lstStyle>
            <a:lvl1pPr>
              <a:defRPr sz="6348" b="0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1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1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1D8BD707-D9CF-40AE-B4C6-C98DA3205C09}" type="datetimeFigureOut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2/25/2020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B6F15528-21DE-4FAA-801E-634DDDAF4B2B}" type="slidenum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‹N›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788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33293" y="1785039"/>
            <a:ext cx="7925411" cy="976870"/>
          </a:xfrm>
        </p:spPr>
        <p:txBody>
          <a:bodyPr lIns="0" tIns="0" rIns="0" bIns="0"/>
          <a:lstStyle>
            <a:lvl1pPr>
              <a:defRPr sz="6348" b="0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1D8BD707-D9CF-40AE-B4C6-C98DA3205C09}" type="datetimeFigureOut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2/25/2020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B6F15528-21DE-4FAA-801E-634DDDAF4B2B}" type="slidenum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‹N›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458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601" y="5790433"/>
            <a:ext cx="12189828" cy="362190"/>
          </a:xfrm>
          <a:custGeom>
            <a:avLst/>
            <a:gdLst/>
            <a:ahLst/>
            <a:cxnLst/>
            <a:rect l="l" t="t" r="r" b="b"/>
            <a:pathLst>
              <a:path w="10691495" h="399415">
                <a:moveTo>
                  <a:pt x="0" y="0"/>
                </a:moveTo>
                <a:lnTo>
                  <a:pt x="0" y="399287"/>
                </a:lnTo>
                <a:lnTo>
                  <a:pt x="10690981" y="399287"/>
                </a:lnTo>
                <a:lnTo>
                  <a:pt x="10690981" y="0"/>
                </a:lnTo>
                <a:lnTo>
                  <a:pt x="0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pPr marL="0" marR="0" lvl="0" indent="0" algn="l" defTabSz="8291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bg object 17"/>
          <p:cNvSpPr/>
          <p:nvPr/>
        </p:nvSpPr>
        <p:spPr>
          <a:xfrm>
            <a:off x="1601" y="5737917"/>
            <a:ext cx="12191276" cy="52974"/>
          </a:xfrm>
          <a:custGeom>
            <a:avLst/>
            <a:gdLst/>
            <a:ahLst/>
            <a:cxnLst/>
            <a:rect l="l" t="t" r="r" b="b"/>
            <a:pathLst>
              <a:path w="10692765" h="58420">
                <a:moveTo>
                  <a:pt x="10692383" y="57911"/>
                </a:moveTo>
                <a:lnTo>
                  <a:pt x="10692383" y="0"/>
                </a:lnTo>
                <a:lnTo>
                  <a:pt x="0" y="0"/>
                </a:lnTo>
                <a:lnTo>
                  <a:pt x="0" y="57911"/>
                </a:lnTo>
                <a:lnTo>
                  <a:pt x="10692383" y="57911"/>
                </a:lnTo>
                <a:close/>
              </a:path>
            </a:pathLst>
          </a:custGeom>
          <a:solidFill>
            <a:srgbClr val="E48211"/>
          </a:solidFill>
        </p:spPr>
        <p:txBody>
          <a:bodyPr wrap="square" lIns="0" tIns="0" rIns="0" bIns="0" rtlCol="0"/>
          <a:lstStyle/>
          <a:p>
            <a:pPr marL="0" marR="0" lvl="0" indent="0" algn="l" defTabSz="8291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bg object 18"/>
          <p:cNvSpPr/>
          <p:nvPr/>
        </p:nvSpPr>
        <p:spPr>
          <a:xfrm>
            <a:off x="1197056" y="2081239"/>
            <a:ext cx="9967177" cy="0"/>
          </a:xfrm>
          <a:custGeom>
            <a:avLst/>
            <a:gdLst/>
            <a:ahLst/>
            <a:cxnLst/>
            <a:rect l="l" t="t" r="r" b="b"/>
            <a:pathLst>
              <a:path w="8742045">
                <a:moveTo>
                  <a:pt x="0" y="0"/>
                </a:moveTo>
                <a:lnTo>
                  <a:pt x="8741660" y="0"/>
                </a:lnTo>
              </a:path>
            </a:pathLst>
          </a:custGeom>
          <a:ln w="5568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8291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93401" y="2537765"/>
            <a:ext cx="814778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5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5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1D8BD707-D9CF-40AE-B4C6-C98DA3205C09}" type="datetimeFigureOut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2/25/2020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5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B6F15528-21DE-4FAA-801E-634DDDAF4B2B}" type="slidenum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‹N›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378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14589">
        <a:defRPr>
          <a:latin typeface="+mn-lt"/>
          <a:ea typeface="+mn-ea"/>
          <a:cs typeface="+mn-cs"/>
        </a:defRPr>
      </a:lvl2pPr>
      <a:lvl3pPr marL="829178">
        <a:defRPr>
          <a:latin typeface="+mn-lt"/>
          <a:ea typeface="+mn-ea"/>
          <a:cs typeface="+mn-cs"/>
        </a:defRPr>
      </a:lvl3pPr>
      <a:lvl4pPr marL="1243767">
        <a:defRPr>
          <a:latin typeface="+mn-lt"/>
          <a:ea typeface="+mn-ea"/>
          <a:cs typeface="+mn-cs"/>
        </a:defRPr>
      </a:lvl4pPr>
      <a:lvl5pPr marL="1658356">
        <a:defRPr>
          <a:latin typeface="+mn-lt"/>
          <a:ea typeface="+mn-ea"/>
          <a:cs typeface="+mn-cs"/>
        </a:defRPr>
      </a:lvl5pPr>
      <a:lvl6pPr marL="2072945">
        <a:defRPr>
          <a:latin typeface="+mn-lt"/>
          <a:ea typeface="+mn-ea"/>
          <a:cs typeface="+mn-cs"/>
        </a:defRPr>
      </a:lvl6pPr>
      <a:lvl7pPr marL="2487534">
        <a:defRPr>
          <a:latin typeface="+mn-lt"/>
          <a:ea typeface="+mn-ea"/>
          <a:cs typeface="+mn-cs"/>
        </a:defRPr>
      </a:lvl7pPr>
      <a:lvl8pPr marL="2902123">
        <a:defRPr>
          <a:latin typeface="+mn-lt"/>
          <a:ea typeface="+mn-ea"/>
          <a:cs typeface="+mn-cs"/>
        </a:defRPr>
      </a:lvl8pPr>
      <a:lvl9pPr marL="3316712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14589">
        <a:defRPr>
          <a:latin typeface="+mn-lt"/>
          <a:ea typeface="+mn-ea"/>
          <a:cs typeface="+mn-cs"/>
        </a:defRPr>
      </a:lvl2pPr>
      <a:lvl3pPr marL="829178">
        <a:defRPr>
          <a:latin typeface="+mn-lt"/>
          <a:ea typeface="+mn-ea"/>
          <a:cs typeface="+mn-cs"/>
        </a:defRPr>
      </a:lvl3pPr>
      <a:lvl4pPr marL="1243767">
        <a:defRPr>
          <a:latin typeface="+mn-lt"/>
          <a:ea typeface="+mn-ea"/>
          <a:cs typeface="+mn-cs"/>
        </a:defRPr>
      </a:lvl4pPr>
      <a:lvl5pPr marL="1658356">
        <a:defRPr>
          <a:latin typeface="+mn-lt"/>
          <a:ea typeface="+mn-ea"/>
          <a:cs typeface="+mn-cs"/>
        </a:defRPr>
      </a:lvl5pPr>
      <a:lvl6pPr marL="2072945">
        <a:defRPr>
          <a:latin typeface="+mn-lt"/>
          <a:ea typeface="+mn-ea"/>
          <a:cs typeface="+mn-cs"/>
        </a:defRPr>
      </a:lvl6pPr>
      <a:lvl7pPr marL="2487534">
        <a:defRPr>
          <a:latin typeface="+mn-lt"/>
          <a:ea typeface="+mn-ea"/>
          <a:cs typeface="+mn-cs"/>
        </a:defRPr>
      </a:lvl7pPr>
      <a:lvl8pPr marL="2902123">
        <a:defRPr>
          <a:latin typeface="+mn-lt"/>
          <a:ea typeface="+mn-ea"/>
          <a:cs typeface="+mn-cs"/>
        </a:defRPr>
      </a:lvl8pPr>
      <a:lvl9pPr marL="3316712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601" y="5790433"/>
            <a:ext cx="12189828" cy="362190"/>
          </a:xfrm>
          <a:custGeom>
            <a:avLst/>
            <a:gdLst/>
            <a:ahLst/>
            <a:cxnLst/>
            <a:rect l="l" t="t" r="r" b="b"/>
            <a:pathLst>
              <a:path w="10691495" h="399415">
                <a:moveTo>
                  <a:pt x="0" y="0"/>
                </a:moveTo>
                <a:lnTo>
                  <a:pt x="0" y="399287"/>
                </a:lnTo>
                <a:lnTo>
                  <a:pt x="10690981" y="399287"/>
                </a:lnTo>
                <a:lnTo>
                  <a:pt x="10690981" y="0"/>
                </a:lnTo>
                <a:lnTo>
                  <a:pt x="0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pPr marL="0" marR="0" lvl="0" indent="0" algn="l" defTabSz="8291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bg object 17"/>
          <p:cNvSpPr/>
          <p:nvPr/>
        </p:nvSpPr>
        <p:spPr>
          <a:xfrm>
            <a:off x="1601" y="5737917"/>
            <a:ext cx="12191276" cy="52974"/>
          </a:xfrm>
          <a:custGeom>
            <a:avLst/>
            <a:gdLst/>
            <a:ahLst/>
            <a:cxnLst/>
            <a:rect l="l" t="t" r="r" b="b"/>
            <a:pathLst>
              <a:path w="10692765" h="58420">
                <a:moveTo>
                  <a:pt x="10692383" y="57911"/>
                </a:moveTo>
                <a:lnTo>
                  <a:pt x="10692383" y="0"/>
                </a:lnTo>
                <a:lnTo>
                  <a:pt x="0" y="0"/>
                </a:lnTo>
                <a:lnTo>
                  <a:pt x="0" y="57911"/>
                </a:lnTo>
                <a:lnTo>
                  <a:pt x="10692383" y="57911"/>
                </a:lnTo>
                <a:close/>
              </a:path>
            </a:pathLst>
          </a:custGeom>
          <a:solidFill>
            <a:srgbClr val="E48211"/>
          </a:solidFill>
        </p:spPr>
        <p:txBody>
          <a:bodyPr wrap="square" lIns="0" tIns="0" rIns="0" bIns="0" rtlCol="0"/>
          <a:lstStyle/>
          <a:p>
            <a:pPr marL="0" marR="0" lvl="0" indent="0" algn="l" defTabSz="8291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bg object 18"/>
          <p:cNvSpPr/>
          <p:nvPr/>
        </p:nvSpPr>
        <p:spPr>
          <a:xfrm>
            <a:off x="1197056" y="2081239"/>
            <a:ext cx="9967177" cy="0"/>
          </a:xfrm>
          <a:custGeom>
            <a:avLst/>
            <a:gdLst/>
            <a:ahLst/>
            <a:cxnLst/>
            <a:rect l="l" t="t" r="r" b="b"/>
            <a:pathLst>
              <a:path w="8742045">
                <a:moveTo>
                  <a:pt x="0" y="0"/>
                </a:moveTo>
                <a:lnTo>
                  <a:pt x="8741660" y="0"/>
                </a:lnTo>
              </a:path>
            </a:pathLst>
          </a:custGeom>
          <a:ln w="5568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8291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33293" y="1785039"/>
            <a:ext cx="7925411" cy="10772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0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93401" y="2537765"/>
            <a:ext cx="814778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5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5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1D8BD707-D9CF-40AE-B4C6-C98DA3205C09}" type="datetimeFigureOut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2/25/2020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5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B6F15528-21DE-4FAA-801E-634DDDAF4B2B}" type="slidenum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‹N›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738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14589">
        <a:defRPr>
          <a:latin typeface="+mn-lt"/>
          <a:ea typeface="+mn-ea"/>
          <a:cs typeface="+mn-cs"/>
        </a:defRPr>
      </a:lvl2pPr>
      <a:lvl3pPr marL="829178">
        <a:defRPr>
          <a:latin typeface="+mn-lt"/>
          <a:ea typeface="+mn-ea"/>
          <a:cs typeface="+mn-cs"/>
        </a:defRPr>
      </a:lvl3pPr>
      <a:lvl4pPr marL="1243767">
        <a:defRPr>
          <a:latin typeface="+mn-lt"/>
          <a:ea typeface="+mn-ea"/>
          <a:cs typeface="+mn-cs"/>
        </a:defRPr>
      </a:lvl4pPr>
      <a:lvl5pPr marL="1658356">
        <a:defRPr>
          <a:latin typeface="+mn-lt"/>
          <a:ea typeface="+mn-ea"/>
          <a:cs typeface="+mn-cs"/>
        </a:defRPr>
      </a:lvl5pPr>
      <a:lvl6pPr marL="2072945">
        <a:defRPr>
          <a:latin typeface="+mn-lt"/>
          <a:ea typeface="+mn-ea"/>
          <a:cs typeface="+mn-cs"/>
        </a:defRPr>
      </a:lvl6pPr>
      <a:lvl7pPr marL="2487534">
        <a:defRPr>
          <a:latin typeface="+mn-lt"/>
          <a:ea typeface="+mn-ea"/>
          <a:cs typeface="+mn-cs"/>
        </a:defRPr>
      </a:lvl7pPr>
      <a:lvl8pPr marL="2902123">
        <a:defRPr>
          <a:latin typeface="+mn-lt"/>
          <a:ea typeface="+mn-ea"/>
          <a:cs typeface="+mn-cs"/>
        </a:defRPr>
      </a:lvl8pPr>
      <a:lvl9pPr marL="3316712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14589">
        <a:defRPr>
          <a:latin typeface="+mn-lt"/>
          <a:ea typeface="+mn-ea"/>
          <a:cs typeface="+mn-cs"/>
        </a:defRPr>
      </a:lvl2pPr>
      <a:lvl3pPr marL="829178">
        <a:defRPr>
          <a:latin typeface="+mn-lt"/>
          <a:ea typeface="+mn-ea"/>
          <a:cs typeface="+mn-cs"/>
        </a:defRPr>
      </a:lvl3pPr>
      <a:lvl4pPr marL="1243767">
        <a:defRPr>
          <a:latin typeface="+mn-lt"/>
          <a:ea typeface="+mn-ea"/>
          <a:cs typeface="+mn-cs"/>
        </a:defRPr>
      </a:lvl4pPr>
      <a:lvl5pPr marL="1658356">
        <a:defRPr>
          <a:latin typeface="+mn-lt"/>
          <a:ea typeface="+mn-ea"/>
          <a:cs typeface="+mn-cs"/>
        </a:defRPr>
      </a:lvl5pPr>
      <a:lvl6pPr marL="2072945">
        <a:defRPr>
          <a:latin typeface="+mn-lt"/>
          <a:ea typeface="+mn-ea"/>
          <a:cs typeface="+mn-cs"/>
        </a:defRPr>
      </a:lvl6pPr>
      <a:lvl7pPr marL="2487534">
        <a:defRPr>
          <a:latin typeface="+mn-lt"/>
          <a:ea typeface="+mn-ea"/>
          <a:cs typeface="+mn-cs"/>
        </a:defRPr>
      </a:lvl7pPr>
      <a:lvl8pPr marL="2902123">
        <a:defRPr>
          <a:latin typeface="+mn-lt"/>
          <a:ea typeface="+mn-ea"/>
          <a:cs typeface="+mn-cs"/>
        </a:defRPr>
      </a:lvl8pPr>
      <a:lvl9pPr marL="3316712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601" y="5790433"/>
            <a:ext cx="12189828" cy="362190"/>
          </a:xfrm>
          <a:custGeom>
            <a:avLst/>
            <a:gdLst/>
            <a:ahLst/>
            <a:cxnLst/>
            <a:rect l="l" t="t" r="r" b="b"/>
            <a:pathLst>
              <a:path w="10691495" h="399415">
                <a:moveTo>
                  <a:pt x="0" y="0"/>
                </a:moveTo>
                <a:lnTo>
                  <a:pt x="0" y="399287"/>
                </a:lnTo>
                <a:lnTo>
                  <a:pt x="10690981" y="399287"/>
                </a:lnTo>
                <a:lnTo>
                  <a:pt x="10690981" y="0"/>
                </a:lnTo>
                <a:lnTo>
                  <a:pt x="0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pPr marL="0" marR="0" lvl="0" indent="0" algn="l" defTabSz="8291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bg object 17"/>
          <p:cNvSpPr/>
          <p:nvPr/>
        </p:nvSpPr>
        <p:spPr>
          <a:xfrm>
            <a:off x="1601" y="5737917"/>
            <a:ext cx="12191276" cy="52974"/>
          </a:xfrm>
          <a:custGeom>
            <a:avLst/>
            <a:gdLst/>
            <a:ahLst/>
            <a:cxnLst/>
            <a:rect l="l" t="t" r="r" b="b"/>
            <a:pathLst>
              <a:path w="10692765" h="58420">
                <a:moveTo>
                  <a:pt x="10692383" y="57911"/>
                </a:moveTo>
                <a:lnTo>
                  <a:pt x="10692383" y="0"/>
                </a:lnTo>
                <a:lnTo>
                  <a:pt x="0" y="0"/>
                </a:lnTo>
                <a:lnTo>
                  <a:pt x="0" y="57911"/>
                </a:lnTo>
                <a:lnTo>
                  <a:pt x="10692383" y="57911"/>
                </a:lnTo>
                <a:close/>
              </a:path>
            </a:pathLst>
          </a:custGeom>
          <a:solidFill>
            <a:srgbClr val="E48211"/>
          </a:solidFill>
        </p:spPr>
        <p:txBody>
          <a:bodyPr wrap="square" lIns="0" tIns="0" rIns="0" bIns="0" rtlCol="0"/>
          <a:lstStyle/>
          <a:p>
            <a:pPr marL="0" marR="0" lvl="0" indent="0" algn="l" defTabSz="8291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bg object 18"/>
          <p:cNvSpPr/>
          <p:nvPr/>
        </p:nvSpPr>
        <p:spPr>
          <a:xfrm>
            <a:off x="1197056" y="2081239"/>
            <a:ext cx="9967177" cy="0"/>
          </a:xfrm>
          <a:custGeom>
            <a:avLst/>
            <a:gdLst/>
            <a:ahLst/>
            <a:cxnLst/>
            <a:rect l="l" t="t" r="r" b="b"/>
            <a:pathLst>
              <a:path w="8742045">
                <a:moveTo>
                  <a:pt x="0" y="0"/>
                </a:moveTo>
                <a:lnTo>
                  <a:pt x="8741660" y="0"/>
                </a:lnTo>
              </a:path>
            </a:pathLst>
          </a:custGeom>
          <a:ln w="5568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8291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33293" y="1785039"/>
            <a:ext cx="7925411" cy="10772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0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93401" y="2537765"/>
            <a:ext cx="814778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5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5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1D8BD707-D9CF-40AE-B4C6-C98DA3205C09}" type="datetimeFigureOut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2/25/2020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5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B6F15528-21DE-4FAA-801E-634DDDAF4B2B}" type="slidenum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‹N›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769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14589">
        <a:defRPr>
          <a:latin typeface="+mn-lt"/>
          <a:ea typeface="+mn-ea"/>
          <a:cs typeface="+mn-cs"/>
        </a:defRPr>
      </a:lvl2pPr>
      <a:lvl3pPr marL="829178">
        <a:defRPr>
          <a:latin typeface="+mn-lt"/>
          <a:ea typeface="+mn-ea"/>
          <a:cs typeface="+mn-cs"/>
        </a:defRPr>
      </a:lvl3pPr>
      <a:lvl4pPr marL="1243767">
        <a:defRPr>
          <a:latin typeface="+mn-lt"/>
          <a:ea typeface="+mn-ea"/>
          <a:cs typeface="+mn-cs"/>
        </a:defRPr>
      </a:lvl4pPr>
      <a:lvl5pPr marL="1658356">
        <a:defRPr>
          <a:latin typeface="+mn-lt"/>
          <a:ea typeface="+mn-ea"/>
          <a:cs typeface="+mn-cs"/>
        </a:defRPr>
      </a:lvl5pPr>
      <a:lvl6pPr marL="2072945">
        <a:defRPr>
          <a:latin typeface="+mn-lt"/>
          <a:ea typeface="+mn-ea"/>
          <a:cs typeface="+mn-cs"/>
        </a:defRPr>
      </a:lvl6pPr>
      <a:lvl7pPr marL="2487534">
        <a:defRPr>
          <a:latin typeface="+mn-lt"/>
          <a:ea typeface="+mn-ea"/>
          <a:cs typeface="+mn-cs"/>
        </a:defRPr>
      </a:lvl7pPr>
      <a:lvl8pPr marL="2902123">
        <a:defRPr>
          <a:latin typeface="+mn-lt"/>
          <a:ea typeface="+mn-ea"/>
          <a:cs typeface="+mn-cs"/>
        </a:defRPr>
      </a:lvl8pPr>
      <a:lvl9pPr marL="3316712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14589">
        <a:defRPr>
          <a:latin typeface="+mn-lt"/>
          <a:ea typeface="+mn-ea"/>
          <a:cs typeface="+mn-cs"/>
        </a:defRPr>
      </a:lvl2pPr>
      <a:lvl3pPr marL="829178">
        <a:defRPr>
          <a:latin typeface="+mn-lt"/>
          <a:ea typeface="+mn-ea"/>
          <a:cs typeface="+mn-cs"/>
        </a:defRPr>
      </a:lvl3pPr>
      <a:lvl4pPr marL="1243767">
        <a:defRPr>
          <a:latin typeface="+mn-lt"/>
          <a:ea typeface="+mn-ea"/>
          <a:cs typeface="+mn-cs"/>
        </a:defRPr>
      </a:lvl4pPr>
      <a:lvl5pPr marL="1658356">
        <a:defRPr>
          <a:latin typeface="+mn-lt"/>
          <a:ea typeface="+mn-ea"/>
          <a:cs typeface="+mn-cs"/>
        </a:defRPr>
      </a:lvl5pPr>
      <a:lvl6pPr marL="2072945">
        <a:defRPr>
          <a:latin typeface="+mn-lt"/>
          <a:ea typeface="+mn-ea"/>
          <a:cs typeface="+mn-cs"/>
        </a:defRPr>
      </a:lvl6pPr>
      <a:lvl7pPr marL="2487534">
        <a:defRPr>
          <a:latin typeface="+mn-lt"/>
          <a:ea typeface="+mn-ea"/>
          <a:cs typeface="+mn-cs"/>
        </a:defRPr>
      </a:lvl7pPr>
      <a:lvl8pPr marL="2902123">
        <a:defRPr>
          <a:latin typeface="+mn-lt"/>
          <a:ea typeface="+mn-ea"/>
          <a:cs typeface="+mn-cs"/>
        </a:defRPr>
      </a:lvl8pPr>
      <a:lvl9pPr marL="3316712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48881" y="5737917"/>
            <a:ext cx="9695058" cy="414589"/>
            <a:chOff x="1404" y="6327647"/>
            <a:chExt cx="10691495" cy="457200"/>
          </a:xfrm>
        </p:grpSpPr>
        <p:sp>
          <p:nvSpPr>
            <p:cNvPr id="3" name="object 3"/>
            <p:cNvSpPr/>
            <p:nvPr/>
          </p:nvSpPr>
          <p:spPr>
            <a:xfrm>
              <a:off x="4452" y="6385560"/>
              <a:ext cx="10688320" cy="399415"/>
            </a:xfrm>
            <a:custGeom>
              <a:avLst/>
              <a:gdLst/>
              <a:ahLst/>
              <a:cxnLst/>
              <a:rect l="l" t="t" r="r" b="b"/>
              <a:pathLst>
                <a:path w="10688320" h="399415">
                  <a:moveTo>
                    <a:pt x="0" y="0"/>
                  </a:moveTo>
                  <a:lnTo>
                    <a:pt x="0" y="399287"/>
                  </a:lnTo>
                  <a:lnTo>
                    <a:pt x="10687933" y="399287"/>
                  </a:lnTo>
                  <a:lnTo>
                    <a:pt x="106879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572C"/>
            </a:solidFill>
          </p:spPr>
          <p:txBody>
            <a:bodyPr wrap="square" lIns="0" tIns="0" rIns="0" bIns="0" rtlCol="0"/>
            <a:lstStyle/>
            <a:p>
              <a:pPr defTabSz="829178"/>
              <a:endParaRPr sz="163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1404" y="6327647"/>
              <a:ext cx="10689590" cy="55244"/>
            </a:xfrm>
            <a:custGeom>
              <a:avLst/>
              <a:gdLst/>
              <a:ahLst/>
              <a:cxnLst/>
              <a:rect l="l" t="t" r="r" b="b"/>
              <a:pathLst>
                <a:path w="10689590" h="55245">
                  <a:moveTo>
                    <a:pt x="10689335" y="54863"/>
                  </a:moveTo>
                  <a:lnTo>
                    <a:pt x="10689335" y="0"/>
                  </a:lnTo>
                  <a:lnTo>
                    <a:pt x="0" y="0"/>
                  </a:lnTo>
                  <a:lnTo>
                    <a:pt x="0" y="54863"/>
                  </a:lnTo>
                  <a:lnTo>
                    <a:pt x="10689335" y="54863"/>
                  </a:lnTo>
                  <a:close/>
                </a:path>
              </a:pathLst>
            </a:custGeom>
            <a:solidFill>
              <a:srgbClr val="E48211"/>
            </a:solidFill>
          </p:spPr>
          <p:txBody>
            <a:bodyPr wrap="square" lIns="0" tIns="0" rIns="0" bIns="0" rtlCol="0"/>
            <a:lstStyle/>
            <a:p>
              <a:pPr defTabSz="829178"/>
              <a:endParaRPr sz="1632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5" name="object 5"/>
          <p:cNvSpPr/>
          <p:nvPr/>
        </p:nvSpPr>
        <p:spPr>
          <a:xfrm>
            <a:off x="2210729" y="4154186"/>
            <a:ext cx="7852439" cy="0"/>
          </a:xfrm>
          <a:custGeom>
            <a:avLst/>
            <a:gdLst/>
            <a:ahLst/>
            <a:cxnLst/>
            <a:rect l="l" t="t" r="r" b="b"/>
            <a:pathLst>
              <a:path w="8659495">
                <a:moveTo>
                  <a:pt x="0" y="0"/>
                </a:moveTo>
                <a:lnTo>
                  <a:pt x="8659364" y="0"/>
                </a:lnTo>
              </a:path>
            </a:pathLst>
          </a:custGeom>
          <a:ln w="5568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11910" y="755127"/>
            <a:ext cx="8568181" cy="1965950"/>
          </a:xfrm>
          <a:prstGeom prst="rect">
            <a:avLst/>
          </a:prstGeom>
        </p:spPr>
        <p:txBody>
          <a:bodyPr vert="horz" wrap="square" lIns="0" tIns="12092" rIns="0" bIns="0" rtlCol="0">
            <a:spAutoFit/>
          </a:bodyPr>
          <a:lstStyle/>
          <a:p>
            <a:pPr marL="14971">
              <a:spcBef>
                <a:spcPts val="95"/>
              </a:spcBef>
            </a:pPr>
            <a:r>
              <a:rPr spc="-449" dirty="0"/>
              <a:t>Data </a:t>
            </a:r>
            <a:r>
              <a:rPr spc="-254" dirty="0"/>
              <a:t>mining</a:t>
            </a:r>
            <a:r>
              <a:rPr spc="-358" dirty="0"/>
              <a:t> </a:t>
            </a:r>
            <a:r>
              <a:rPr lang="en-US" spc="-358" dirty="0"/>
              <a:t>and machine learning </a:t>
            </a:r>
            <a:r>
              <a:rPr spc="-181" dirty="0"/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026024" y="3403213"/>
            <a:ext cx="7924800" cy="2248533"/>
          </a:xfrm>
          <a:prstGeom prst="rect">
            <a:avLst/>
          </a:prstGeom>
        </p:spPr>
        <p:txBody>
          <a:bodyPr vert="horz" wrap="square" lIns="0" tIns="46641" rIns="0" bIns="0" rtlCol="0">
            <a:spAutoFit/>
          </a:bodyPr>
          <a:lstStyle/>
          <a:p>
            <a:pPr marL="11516" marR="4607" algn="ctr" defTabSz="829178">
              <a:lnSpc>
                <a:spcPts val="2049"/>
              </a:lnSpc>
              <a:spcBef>
                <a:spcPts val="367"/>
              </a:spcBef>
            </a:pPr>
            <a:r>
              <a:rPr sz="1904" spc="-103" dirty="0">
                <a:solidFill>
                  <a:srgbClr val="626F51"/>
                </a:solidFill>
                <a:latin typeface="Arial"/>
                <a:cs typeface="Arial"/>
              </a:rPr>
              <a:t>DEVELOPMENT </a:t>
            </a:r>
            <a:r>
              <a:rPr sz="1904" spc="-177" dirty="0">
                <a:solidFill>
                  <a:srgbClr val="626F51"/>
                </a:solidFill>
                <a:latin typeface="Arial"/>
                <a:cs typeface="Arial"/>
              </a:rPr>
              <a:t>OF </a:t>
            </a:r>
            <a:r>
              <a:rPr sz="1904" spc="-95" dirty="0">
                <a:solidFill>
                  <a:srgbClr val="626F51"/>
                </a:solidFill>
                <a:latin typeface="Arial"/>
                <a:cs typeface="Arial"/>
              </a:rPr>
              <a:t>AN </a:t>
            </a:r>
            <a:r>
              <a:rPr sz="1904" spc="-86" dirty="0">
                <a:solidFill>
                  <a:srgbClr val="626F51"/>
                </a:solidFill>
                <a:latin typeface="Arial"/>
                <a:cs typeface="Arial"/>
              </a:rPr>
              <a:t>APPLICATION </a:t>
            </a:r>
            <a:r>
              <a:rPr sz="1904" spc="-185" dirty="0">
                <a:solidFill>
                  <a:srgbClr val="626F51"/>
                </a:solidFill>
                <a:latin typeface="Arial"/>
                <a:cs typeface="Arial"/>
              </a:rPr>
              <a:t>TO </a:t>
            </a:r>
            <a:r>
              <a:rPr lang="en-US" sz="1904" spc="-63" dirty="0">
                <a:solidFill>
                  <a:srgbClr val="626F51"/>
                </a:solidFill>
                <a:latin typeface="Arial"/>
                <a:cs typeface="Arial"/>
              </a:rPr>
              <a:t>ANALIZE REAL-TIME TWEETS ABOUT EARTHQUAKES  </a:t>
            </a:r>
            <a:endParaRPr sz="1904" dirty="0">
              <a:solidFill>
                <a:prstClr val="black"/>
              </a:solidFill>
              <a:latin typeface="Arial"/>
              <a:cs typeface="Arial"/>
            </a:endParaRPr>
          </a:p>
          <a:p>
            <a:pPr defTabSz="829178">
              <a:spcBef>
                <a:spcPts val="9"/>
              </a:spcBef>
            </a:pPr>
            <a:endParaRPr sz="2403" dirty="0">
              <a:solidFill>
                <a:prstClr val="black"/>
              </a:solidFill>
              <a:latin typeface="Arial"/>
              <a:cs typeface="Arial"/>
            </a:endParaRPr>
          </a:p>
          <a:p>
            <a:pPr marL="21305" algn="ctr" defTabSz="829178"/>
            <a:r>
              <a:rPr lang="en-US" sz="1904" spc="-77" dirty="0">
                <a:solidFill>
                  <a:prstClr val="black"/>
                </a:solidFill>
                <a:latin typeface="Arial"/>
                <a:cs typeface="Arial"/>
              </a:rPr>
              <a:t>Giacomo </a:t>
            </a:r>
            <a:r>
              <a:rPr lang="en-US" sz="1904" spc="-77" dirty="0" err="1">
                <a:solidFill>
                  <a:prstClr val="black"/>
                </a:solidFill>
                <a:latin typeface="Arial"/>
                <a:cs typeface="Arial"/>
              </a:rPr>
              <a:t>Mantovani</a:t>
            </a:r>
            <a:endParaRPr lang="en-US" sz="1904" spc="-77" dirty="0">
              <a:solidFill>
                <a:prstClr val="black"/>
              </a:solidFill>
              <a:latin typeface="Arial"/>
              <a:cs typeface="Arial"/>
            </a:endParaRPr>
          </a:p>
          <a:p>
            <a:pPr marL="21305" algn="ctr" defTabSz="829178"/>
            <a:r>
              <a:rPr lang="en-US" sz="1904" spc="-77" dirty="0">
                <a:solidFill>
                  <a:prstClr val="black"/>
                </a:solidFill>
                <a:latin typeface="Arial"/>
                <a:cs typeface="Arial"/>
              </a:rPr>
              <a:t>Stefano Poleggi</a:t>
            </a:r>
            <a:endParaRPr sz="1904" dirty="0">
              <a:solidFill>
                <a:prstClr val="black"/>
              </a:solidFill>
              <a:latin typeface="Arial"/>
              <a:cs typeface="Arial"/>
            </a:endParaRPr>
          </a:p>
          <a:p>
            <a:pPr marL="1736091" marR="1704421" algn="ctr" defTabSz="829178">
              <a:lnSpc>
                <a:spcPct val="124800"/>
              </a:lnSpc>
            </a:pPr>
            <a:r>
              <a:rPr lang="en-US" sz="1904" spc="-77" dirty="0">
                <a:solidFill>
                  <a:prstClr val="black"/>
                </a:solidFill>
                <a:latin typeface="Arial"/>
                <a:cs typeface="Arial"/>
              </a:rPr>
              <a:t>Artificial Intelligence and Machine Learning</a:t>
            </a:r>
          </a:p>
          <a:p>
            <a:pPr marL="1736091" marR="1704421" algn="ctr" defTabSz="829178">
              <a:lnSpc>
                <a:spcPct val="124800"/>
              </a:lnSpc>
            </a:pPr>
            <a:r>
              <a:rPr sz="1904" spc="-59" dirty="0">
                <a:solidFill>
                  <a:prstClr val="black"/>
                </a:solidFill>
                <a:latin typeface="Arial"/>
                <a:cs typeface="Arial"/>
              </a:rPr>
              <a:t>2019/2020</a:t>
            </a:r>
            <a:endParaRPr sz="1904"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3104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4375" y="1375376"/>
            <a:ext cx="5486401" cy="59781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lang="en-US" sz="3809" dirty="0"/>
              <a:t>Classification model (I)</a:t>
            </a:r>
            <a:endParaRPr sz="3809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237129" y="2294965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SMO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1335741" y="4392706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J48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223" y="2174831"/>
            <a:ext cx="4448175" cy="34290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223" y="2577803"/>
            <a:ext cx="7248525" cy="104775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223" y="3910293"/>
            <a:ext cx="5286375" cy="428625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223" y="4300483"/>
            <a:ext cx="84105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771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4375" y="1375376"/>
            <a:ext cx="5486401" cy="59781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lang="en-US" sz="3809" dirty="0"/>
              <a:t>Classification model (II)</a:t>
            </a:r>
            <a:endParaRPr sz="3809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237129" y="2294965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1NN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1335741" y="4392706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NN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220" y="2189630"/>
            <a:ext cx="4914900" cy="381000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220" y="2570630"/>
            <a:ext cx="7905750" cy="1095375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220" y="4030756"/>
            <a:ext cx="4419600" cy="361950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220" y="4392706"/>
            <a:ext cx="727710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675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4375" y="1375376"/>
            <a:ext cx="5486401" cy="59781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lang="en-US" sz="3809" dirty="0"/>
              <a:t>Classification model (III)</a:t>
            </a:r>
            <a:endParaRPr sz="3809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237129" y="2294965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3NN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1326776" y="4392705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NB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602" y="2189070"/>
            <a:ext cx="4581525" cy="40005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602" y="2589120"/>
            <a:ext cx="7524750" cy="114300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602" y="3887880"/>
            <a:ext cx="4695825" cy="504825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602" y="4454337"/>
            <a:ext cx="76771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70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4375" y="1375376"/>
            <a:ext cx="5486401" cy="59781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lang="en-US" sz="3809" dirty="0"/>
              <a:t>Classification model (IV)</a:t>
            </a:r>
            <a:endParaRPr sz="3809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102657" y="2202575"/>
            <a:ext cx="9014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evaluate each classification model, we used an n-fold cross-validation (with n = 10).</a:t>
            </a:r>
            <a:b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results obtained about accuracy for each classifier are summarized here: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02943"/>
              </p:ext>
            </p:extLst>
          </p:nvPr>
        </p:nvGraphicFramePr>
        <p:xfrm>
          <a:off x="1174375" y="2949100"/>
          <a:ext cx="8128000" cy="25958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14955368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158255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340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90.62%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503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88.16%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406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89.97%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592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88.16%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797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85.70%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948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84.05%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85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4555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4375" y="1375376"/>
            <a:ext cx="8561296" cy="59781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lang="en-US" sz="3809" dirty="0"/>
              <a:t>Note about classifier</a:t>
            </a:r>
            <a:endParaRPr sz="3809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102657" y="2330823"/>
            <a:ext cx="9465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We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performed a cost sensitive classification schema, because we wanted to give an higher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misclassification error cost for the “earthquake” class rather than “non-earthquake” class.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913" y="3334786"/>
            <a:ext cx="257175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100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4375" y="1375376"/>
            <a:ext cx="8561296" cy="59781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lang="en-US" sz="3809" dirty="0"/>
              <a:t>Classifier choice</a:t>
            </a:r>
            <a:endParaRPr sz="3809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174375" y="2186486"/>
            <a:ext cx="101319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ended up choosing the SMO classifier since it has the higher accuracy and his false negative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rate is fairly low, which is good in our case since we don’t want to classify non-earthquake tweets 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earthquake, but it is acceptable to have a slightly higher number of false positive (this is the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reason for applying the cost sensitive classifier to our model).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388" y="3935670"/>
            <a:ext cx="2477223" cy="99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825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4375" y="1375376"/>
            <a:ext cx="8561296" cy="59781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lang="en-US" sz="3809" dirty="0"/>
              <a:t>Using the classifier on the database</a:t>
            </a:r>
            <a:endParaRPr sz="3809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174375" y="2286000"/>
            <a:ext cx="10183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exploit a further test, we applied the model on the database containing the 2016-2017 tweets.  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728" y="2968141"/>
            <a:ext cx="5723404" cy="2272349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1192093" y="3429000"/>
            <a:ext cx="49039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see that the classifier has labeled a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good amount of tweets as “earthquake” at the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peaks seen previously.</a:t>
            </a:r>
          </a:p>
        </p:txBody>
      </p:sp>
    </p:spTree>
    <p:extLst>
      <p:ext uri="{BB962C8B-B14F-4D97-AF65-F5344CB8AC3E}">
        <p14:creationId xmlns:p14="http://schemas.microsoft.com/office/powerpoint/2010/main" val="539987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4375" y="1375376"/>
            <a:ext cx="8561296" cy="59781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lang="en-US" sz="3809" dirty="0"/>
              <a:t>Toward the application</a:t>
            </a:r>
            <a:endParaRPr sz="3809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102657" y="2330823"/>
            <a:ext cx="1040541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Once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we found the right classifier, we started implementing the application using java language.</a:t>
            </a:r>
            <a:b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application fetches the last 10 minutes tweets containing the keyword “</a:t>
            </a:r>
            <a:r>
              <a:rPr lang="en-US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terremoto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and performs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real-time classification of each fetched tweet.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thresholds are set: </a:t>
            </a:r>
            <a:r>
              <a:rPr lang="en-US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warningThreshold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emergencyThreshold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N tweets (of the last 10 minutes) are classified as “earthquake”: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N &gt; </a:t>
            </a:r>
            <a:r>
              <a:rPr lang="en-US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warningThreshold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then a warning message is shown. 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N &gt; </a:t>
            </a:r>
            <a:r>
              <a:rPr lang="en-US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emergencyThreshold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then an emergency message is shown (earthquake recognized).</a:t>
            </a:r>
          </a:p>
          <a:p>
            <a:pPr lvl="0">
              <a:defRPr/>
            </a:pPr>
            <a:endParaRPr 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225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406CDEF5-390D-44B2-9F57-753D96126B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74375" y="1375376"/>
            <a:ext cx="8561296" cy="59781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lang="en-US" sz="3809" dirty="0"/>
              <a:t>Threshold values</a:t>
            </a:r>
            <a:endParaRPr sz="3809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804F70F-8119-4720-919B-DEFB41FA1485}"/>
              </a:ext>
            </a:extLst>
          </p:cNvPr>
          <p:cNvSpPr txBox="1"/>
          <p:nvPr/>
        </p:nvSpPr>
        <p:spPr>
          <a:xfrm>
            <a:off x="1102657" y="2330823"/>
            <a:ext cx="971298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 choose the threshold values we counted how many tweets are labeled as positive (in a 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minute span) in three different cases and compared those values: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tweets relative to a catastrophic earthquake.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tweets relative to a non-catastrophic earthquake.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tweets relative to a date without earthquake.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Considering those thresholds, if an earthquake has been recognized, its </a:t>
            </a:r>
            <a:r>
              <a:rPr lang="en-US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informations</a:t>
            </a:r>
            <a:endParaRPr 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stored into a </a:t>
            </a:r>
            <a:r>
              <a:rPr lang="en-US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database and showed on the application.</a:t>
            </a:r>
          </a:p>
        </p:txBody>
      </p:sp>
    </p:spTree>
    <p:extLst>
      <p:ext uri="{BB962C8B-B14F-4D97-AF65-F5344CB8AC3E}">
        <p14:creationId xmlns:p14="http://schemas.microsoft.com/office/powerpoint/2010/main" val="630529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406CDEF5-390D-44B2-9F57-753D96126B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74375" y="1375376"/>
            <a:ext cx="8561296" cy="59781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lang="en-US" sz="3809" dirty="0" smtClean="0"/>
              <a:t>Test (I)</a:t>
            </a:r>
            <a:endParaRPr sz="3809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804F70F-8119-4720-919B-DEFB41FA1485}"/>
              </a:ext>
            </a:extLst>
          </p:cNvPr>
          <p:cNvSpPr txBox="1"/>
          <p:nvPr/>
        </p:nvSpPr>
        <p:spPr>
          <a:xfrm>
            <a:off x="1102657" y="2330823"/>
            <a:ext cx="1117068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test the application, we retrieved tweets collected within 10 minutes after an earthquake on three </a:t>
            </a:r>
            <a:b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 days. In particular, we collected tweets about earthquake on the dates of 2016-10-30 (magnitude</a:t>
            </a:r>
            <a:b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6,5), of 2017-01-18 (over magnitude 5) and of 2019-08-27 (less than magnitude 3).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Those tweets are </a:t>
            </a:r>
            <a:b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stored in ARFF files.</a:t>
            </a:r>
            <a:b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the first two dates’ tweets, our application should classify an high number of earthquake-labeled,</a:t>
            </a:r>
            <a:b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it should display an emergency message, while for the third date’s tweet should classify a low number of </a:t>
            </a:r>
            <a:b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earthquake-labeled and no emergency message should be displayed.</a:t>
            </a:r>
          </a:p>
        </p:txBody>
      </p:sp>
    </p:spTree>
    <p:extLst>
      <p:ext uri="{BB962C8B-B14F-4D97-AF65-F5344CB8AC3E}">
        <p14:creationId xmlns:p14="http://schemas.microsoft.com/office/powerpoint/2010/main" val="3877728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2629" y="1420200"/>
            <a:ext cx="2322852" cy="59781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lang="en-US" sz="3809" dirty="0"/>
              <a:t>Motivation</a:t>
            </a:r>
            <a:endParaRPr sz="3809" dirty="0"/>
          </a:p>
        </p:txBody>
      </p:sp>
      <p:sp>
        <p:nvSpPr>
          <p:cNvPr id="3" name="object 3"/>
          <p:cNvSpPr txBox="1"/>
          <p:nvPr/>
        </p:nvSpPr>
        <p:spPr>
          <a:xfrm>
            <a:off x="1295123" y="2396831"/>
            <a:ext cx="10000406" cy="1980584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11516" marR="1105571" defTabSz="829178">
              <a:lnSpc>
                <a:spcPct val="100600"/>
              </a:lnSpc>
              <a:spcBef>
                <a:spcPts val="109"/>
              </a:spcBef>
            </a:pPr>
            <a:r>
              <a:rPr lang="en-US" dirty="0">
                <a:solidFill>
                  <a:prstClr val="black"/>
                </a:solidFill>
                <a:latin typeface="Arial"/>
                <a:cs typeface="Arial"/>
              </a:rPr>
              <a:t>Social network have entered our lives massively. The idea behind our work is to analyze tweets and to use them as a sort of sensor to detect study and detect their usage in case of natural disaster like earthquakes. </a:t>
            </a:r>
          </a:p>
          <a:p>
            <a:pPr marL="11516" marR="1105571" defTabSz="829178">
              <a:lnSpc>
                <a:spcPct val="100600"/>
              </a:lnSpc>
              <a:spcBef>
                <a:spcPts val="109"/>
              </a:spcBef>
            </a:pPr>
            <a:endParaRPr lang="en-US" dirty="0">
              <a:solidFill>
                <a:prstClr val="black"/>
              </a:solidFill>
              <a:latin typeface="Arial"/>
              <a:cs typeface="Arial"/>
            </a:endParaRPr>
          </a:p>
          <a:p>
            <a:pPr marL="11516" marR="1105571" defTabSz="829178">
              <a:lnSpc>
                <a:spcPct val="100600"/>
              </a:lnSpc>
              <a:spcBef>
                <a:spcPts val="109"/>
              </a:spcBef>
            </a:pPr>
            <a:r>
              <a:rPr lang="en-US" dirty="0">
                <a:solidFill>
                  <a:prstClr val="black"/>
                </a:solidFill>
                <a:latin typeface="Arial"/>
                <a:cs typeface="Arial"/>
              </a:rPr>
              <a:t>We developed an application for real-time monitoring of serious earthquake event detection. To do that, we analyzed tweets related to that topic using text analysis techniques; at the end we created a model able to classify tweets.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3369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406CDEF5-390D-44B2-9F57-753D96126B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74375" y="1375376"/>
            <a:ext cx="8561296" cy="59781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lang="en-US" sz="3809" dirty="0" smtClean="0"/>
              <a:t>Test (II)</a:t>
            </a:r>
            <a:endParaRPr sz="3809"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174375" y="2312555"/>
            <a:ext cx="368113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2016-10-30: we have obtained a </a:t>
            </a:r>
            <a:br>
              <a:rPr lang="en-US" dirty="0" smtClean="0"/>
            </a:br>
            <a:r>
              <a:rPr lang="en-US" dirty="0" smtClean="0"/>
              <a:t>	           good ratio between </a:t>
            </a:r>
            <a:br>
              <a:rPr lang="en-US" dirty="0" smtClean="0"/>
            </a:br>
            <a:r>
              <a:rPr lang="en-US" dirty="0" smtClean="0"/>
              <a:t>	           positive and negative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           tuples, with 1436 </a:t>
            </a:r>
            <a:br>
              <a:rPr lang="en-US" dirty="0" smtClean="0"/>
            </a:br>
            <a:r>
              <a:rPr lang="en-US" dirty="0" smtClean="0"/>
              <a:t>	           positive tuples and </a:t>
            </a:r>
            <a:br>
              <a:rPr lang="en-US" dirty="0" smtClean="0"/>
            </a:br>
            <a:r>
              <a:rPr lang="en-US" dirty="0" smtClean="0"/>
              <a:t>	           2370 negative tuples.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093" y="2312554"/>
            <a:ext cx="3961835" cy="195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2139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406CDEF5-390D-44B2-9F57-753D96126B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74375" y="1375376"/>
            <a:ext cx="8561296" cy="59781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lang="en-US" sz="3809" dirty="0" smtClean="0"/>
              <a:t>Test (III)</a:t>
            </a:r>
            <a:endParaRPr sz="3809"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174375" y="2312555"/>
            <a:ext cx="39831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2017-01-18: in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that test we obtained</a:t>
            </a:r>
            <a:b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          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616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positive tuples and </a:t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          486 negative tuples.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706" y="2377497"/>
            <a:ext cx="480695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2488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406CDEF5-390D-44B2-9F57-753D96126B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74375" y="1375376"/>
            <a:ext cx="8561296" cy="59781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lang="en-US" sz="3809" dirty="0" smtClean="0"/>
              <a:t>Test (IV)</a:t>
            </a:r>
            <a:endParaRPr sz="3809"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174375" y="2312555"/>
            <a:ext cx="49648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2019-08-27: as expected,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for that test we</a:t>
            </a:r>
            <a:b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           a low number (3) of positive tuples</a:t>
            </a:r>
            <a:b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      and just few more negative tuples </a:t>
            </a:r>
            <a:b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            (10)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711" y="2312555"/>
            <a:ext cx="4299525" cy="209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455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4376" y="1375376"/>
            <a:ext cx="2322852" cy="59781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lang="en-US" sz="3809" dirty="0"/>
              <a:t>Dataset (I)</a:t>
            </a:r>
            <a:endParaRPr sz="3809" dirty="0"/>
          </a:p>
        </p:txBody>
      </p:sp>
      <p:sp>
        <p:nvSpPr>
          <p:cNvPr id="3" name="object 3"/>
          <p:cNvSpPr txBox="1"/>
          <p:nvPr/>
        </p:nvSpPr>
        <p:spPr>
          <a:xfrm>
            <a:off x="1174376" y="2369937"/>
            <a:ext cx="10130118" cy="2506945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order to build our classifier, raw tweets have been scraped using a twitter scraping tool called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Twint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written in Python. Given location, tags to search for and a timestamp (or a date interval), returns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informations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about the tweets matching those parameters. </a:t>
            </a:r>
          </a:p>
          <a:p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To build the training set,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two different queries have been used:</a:t>
            </a:r>
          </a:p>
          <a:p>
            <a:endParaRPr kumimoji="0" lang="en-US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first query selects tweets in Italy matching the keyword “</a:t>
            </a:r>
            <a:r>
              <a:rPr lang="en-US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terremoto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second query selects the tweets in Italy without tags.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Another database was created by collecting tweets between the dates 2017-06-30 and 2016-06-01.</a:t>
            </a:r>
          </a:p>
        </p:txBody>
      </p:sp>
    </p:spTree>
    <p:extLst>
      <p:ext uri="{BB962C8B-B14F-4D97-AF65-F5344CB8AC3E}">
        <p14:creationId xmlns:p14="http://schemas.microsoft.com/office/powerpoint/2010/main" val="2776049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609" y="1316400"/>
            <a:ext cx="2774853" cy="59781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lang="en-US" sz="3809" dirty="0"/>
              <a:t>Dataset (II)</a:t>
            </a:r>
            <a:endParaRPr sz="3809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096724" y="2233272"/>
            <a:ext cx="106618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Once the database about tweets of 2016-2017 were created, we realized an histogram to check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there are spikes of tweets corresponding to catastrophic earthquakes in order to perform an analysis. 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1096724" y="3198661"/>
            <a:ext cx="50064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we can see, there 3 major spikes relative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the 24-08-2016, 30-10-2016 and 18-01-2017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huge earthquakes.</a:t>
            </a: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373" y="3198661"/>
            <a:ext cx="5212989" cy="209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037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4375" y="1375376"/>
            <a:ext cx="3379151" cy="59781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lang="en-US" sz="3809" dirty="0"/>
              <a:t>Training </a:t>
            </a:r>
            <a:r>
              <a:rPr lang="en-US" sz="3809" dirty="0" smtClean="0"/>
              <a:t>set (I)</a:t>
            </a:r>
            <a:endParaRPr sz="3809" dirty="0"/>
          </a:p>
        </p:txBody>
      </p:sp>
      <p:sp>
        <p:nvSpPr>
          <p:cNvPr id="3" name="object 3"/>
          <p:cNvSpPr txBox="1"/>
          <p:nvPr/>
        </p:nvSpPr>
        <p:spPr>
          <a:xfrm>
            <a:off x="1174376" y="2369937"/>
            <a:ext cx="10130118" cy="567953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labels (earthquakes, non-earthquakes) on tweets have been added manually. We ended up having a balanced data set of 608 tweets (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noProof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 per class).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809" y="3431774"/>
            <a:ext cx="4159935" cy="1822840"/>
          </a:xfrm>
          <a:prstGeom prst="rect">
            <a:avLst/>
          </a:prstGeom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772EC180-0364-4C8F-9EB5-0D9D1E45E083}"/>
              </a:ext>
            </a:extLst>
          </p:cNvPr>
          <p:cNvSpPr txBox="1"/>
          <p:nvPr/>
        </p:nvSpPr>
        <p:spPr>
          <a:xfrm>
            <a:off x="1174376" y="3334636"/>
            <a:ext cx="5101594" cy="1675948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Earthquake class: tweets relative to a serious earthquake.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Non-earthquake class: tweets NOT relative to serious earthquakes (minor earthquakes are labeled as non-earthquake too) </a:t>
            </a:r>
            <a:endParaRPr lang="en-US" noProof="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662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4376" y="1375376"/>
            <a:ext cx="3647006" cy="59781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lang="en-US" sz="3809" dirty="0"/>
              <a:t>Training </a:t>
            </a:r>
            <a:r>
              <a:rPr lang="en-US" sz="3809" dirty="0" smtClean="0"/>
              <a:t>set (II)</a:t>
            </a:r>
            <a:endParaRPr sz="3809" dirty="0"/>
          </a:p>
        </p:txBody>
      </p:sp>
      <p:sp>
        <p:nvSpPr>
          <p:cNvPr id="3" name="object 3"/>
          <p:cNvSpPr txBox="1"/>
          <p:nvPr/>
        </p:nvSpPr>
        <p:spPr>
          <a:xfrm>
            <a:off x="1174376" y="2369937"/>
            <a:ext cx="10130118" cy="844952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it-IT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it-IT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the </a:t>
            </a:r>
            <a:r>
              <a:rPr lang="it-IT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</a:t>
            </a:r>
            <a:r>
              <a:rPr lang="it-IT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  <a:r>
              <a:rPr lang="it-IT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exploited</a:t>
            </a:r>
            <a:r>
              <a:rPr lang="it-IT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shown</a:t>
            </a:r>
            <a:r>
              <a:rPr lang="it-IT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below</a:t>
            </a:r>
            <a:r>
              <a:rPr lang="it-IT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it-IT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choosed</a:t>
            </a:r>
            <a:r>
              <a:rPr lang="it-IT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it-IT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it-IT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“earthquake”</a:t>
            </a:r>
            <a:b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those tweets about serious earthquake, while we labeled “non-</a:t>
            </a:r>
            <a:r>
              <a:rPr lang="en-US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eartqhake</a:t>
            </a:r>
            <a: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all the tweets about </a:t>
            </a:r>
            <a:b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mild earthquake, with no damage, or out of context.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772EC180-0364-4C8F-9EB5-0D9D1E45E083}"/>
              </a:ext>
            </a:extLst>
          </p:cNvPr>
          <p:cNvSpPr txBox="1"/>
          <p:nvPr/>
        </p:nvSpPr>
        <p:spPr>
          <a:xfrm>
            <a:off x="1174376" y="3334636"/>
            <a:ext cx="5101594" cy="290954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376" y="3334636"/>
            <a:ext cx="9017000" cy="73025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376" y="4295469"/>
            <a:ext cx="10058400" cy="352622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376" y="4648091"/>
            <a:ext cx="10058400" cy="36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910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4375" y="1375376"/>
            <a:ext cx="5486401" cy="59781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lang="en-US" sz="3809" dirty="0"/>
              <a:t>Pre-processing</a:t>
            </a:r>
            <a:endParaRPr sz="3809" dirty="0"/>
          </a:p>
        </p:txBody>
      </p:sp>
      <p:sp>
        <p:nvSpPr>
          <p:cNvPr id="3" name="object 3"/>
          <p:cNvSpPr txBox="1"/>
          <p:nvPr/>
        </p:nvSpPr>
        <p:spPr>
          <a:xfrm>
            <a:off x="1174375" y="2383683"/>
            <a:ext cx="10130118" cy="1121951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the tweets have been fetched, all of them have been pre-processed in order to extract only the raw text and remove all meta-information associated. All useless information have been discarded, like user id, retweet flag etc. After that a regular expression filter to the text of the tweet is applied and all the characters have been converted to lower case.</a:t>
            </a:r>
          </a:p>
        </p:txBody>
      </p:sp>
    </p:spTree>
    <p:extLst>
      <p:ext uri="{BB962C8B-B14F-4D97-AF65-F5344CB8AC3E}">
        <p14:creationId xmlns:p14="http://schemas.microsoft.com/office/powerpoint/2010/main" val="1258030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CEA011D6-090C-4264-9CD4-C3C8C5103C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74375" y="1375376"/>
            <a:ext cx="5486401" cy="59781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lang="en-US" sz="3809" dirty="0"/>
              <a:t>Text mining process</a:t>
            </a:r>
            <a:endParaRPr sz="3809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A37AFA8F-5EB1-4085-8A63-B81ACF066F26}"/>
              </a:ext>
            </a:extLst>
          </p:cNvPr>
          <p:cNvSpPr txBox="1"/>
          <p:nvPr/>
        </p:nvSpPr>
        <p:spPr>
          <a:xfrm>
            <a:off x="1174375" y="2383683"/>
            <a:ext cx="10130118" cy="567953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 creating the model we needed to apply a text mining process in order to obtain, from a set of strings, a set of numeric vectors that will be elaborated in the classification step.</a:t>
            </a:r>
            <a:endParaRPr lang="en-US" u="sng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718AF569-2C8F-4D60-8624-21C22CA71887}"/>
              </a:ext>
            </a:extLst>
          </p:cNvPr>
          <p:cNvSpPr txBox="1"/>
          <p:nvPr/>
        </p:nvSpPr>
        <p:spPr>
          <a:xfrm>
            <a:off x="1174375" y="3078151"/>
            <a:ext cx="10130118" cy="1675948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mining steps: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Tokenization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Stop-word filtering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Stemming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Stem-filtering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2570497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4375" y="1375376"/>
            <a:ext cx="5486401" cy="59781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lang="en-US" sz="3809" dirty="0"/>
              <a:t>Classification</a:t>
            </a:r>
            <a:endParaRPr sz="3809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102657" y="2330823"/>
            <a:ext cx="1061925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Once the raw tweets have been elaborated during text mining steps, we used a classification model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obtain a label for each tweet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/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Different classifiers have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been compared, in particular we focused on SMO (Sequential 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Minimal Optimization), J48 (</a:t>
            </a:r>
            <a:r>
              <a:rPr lang="en-US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weka’s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implementation of the C4.5 algorithm), </a:t>
            </a:r>
            <a:r>
              <a:rPr lang="en-US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kNN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(k-Nearest Neighbors, </a:t>
            </a:r>
            <a:b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focused on two </a:t>
            </a:r>
            <a:r>
              <a:rPr lang="en-US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kNN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models, with k equal to 1 and 3) an the NB (the naïve Bayesian classifier, </a:t>
            </a:r>
            <a:b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 on the Bayes’ s theorem).</a:t>
            </a:r>
            <a:endParaRPr kumimoji="0" lang="en-US" sz="1800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415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1761</TotalTime>
  <Words>827</Words>
  <Application>Microsoft Office PowerPoint</Application>
  <PresentationFormat>Widescreen</PresentationFormat>
  <Paragraphs>104</Paragraphs>
  <Slides>22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3</vt:i4>
      </vt:variant>
      <vt:variant>
        <vt:lpstr>Titoli diapositive</vt:lpstr>
      </vt:variant>
      <vt:variant>
        <vt:i4>22</vt:i4>
      </vt:variant>
    </vt:vector>
  </HeadingPairs>
  <TitlesOfParts>
    <vt:vector size="27" baseType="lpstr">
      <vt:lpstr>Arial</vt:lpstr>
      <vt:lpstr>Calibri</vt:lpstr>
      <vt:lpstr>Office Theme</vt:lpstr>
      <vt:lpstr>1_Office Theme</vt:lpstr>
      <vt:lpstr>2_Office Theme</vt:lpstr>
      <vt:lpstr>Data mining and machine learning project</vt:lpstr>
      <vt:lpstr>Motivation</vt:lpstr>
      <vt:lpstr>Dataset (I)</vt:lpstr>
      <vt:lpstr>Dataset (II)</vt:lpstr>
      <vt:lpstr>Training set (I)</vt:lpstr>
      <vt:lpstr>Training set (II)</vt:lpstr>
      <vt:lpstr>Pre-processing</vt:lpstr>
      <vt:lpstr>Text mining process</vt:lpstr>
      <vt:lpstr>Classification</vt:lpstr>
      <vt:lpstr>Classification model (I)</vt:lpstr>
      <vt:lpstr>Classification model (II)</vt:lpstr>
      <vt:lpstr>Classification model (III)</vt:lpstr>
      <vt:lpstr>Classification model (IV)</vt:lpstr>
      <vt:lpstr>Note about classifier</vt:lpstr>
      <vt:lpstr>Classifier choice</vt:lpstr>
      <vt:lpstr>Using the classifier on the database</vt:lpstr>
      <vt:lpstr>Toward the application</vt:lpstr>
      <vt:lpstr>Threshold values</vt:lpstr>
      <vt:lpstr>Test (I)</vt:lpstr>
      <vt:lpstr>Test (II)</vt:lpstr>
      <vt:lpstr>Test (III)</vt:lpstr>
      <vt:lpstr>Test (IV)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and machine learning project</dc:title>
  <dc:creator>stefano poleggi</dc:creator>
  <cp:lastModifiedBy>stefano poleggi</cp:lastModifiedBy>
  <cp:revision>48</cp:revision>
  <dcterms:created xsi:type="dcterms:W3CDTF">2020-02-22T17:06:42Z</dcterms:created>
  <dcterms:modified xsi:type="dcterms:W3CDTF">2020-02-25T15:44:33Z</dcterms:modified>
</cp:coreProperties>
</file>