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3" r:id="rId3"/>
  </p:sldMasterIdLst>
  <p:sldIdLst>
    <p:sldId id="257" r:id="rId4"/>
    <p:sldId id="259" r:id="rId5"/>
    <p:sldId id="260" r:id="rId6"/>
    <p:sldId id="261" r:id="rId7"/>
    <p:sldId id="263" r:id="rId8"/>
    <p:sldId id="262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1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6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5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4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  <a:prstGeom prst="rect">
            <a:avLst/>
          </a:prstGeo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6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6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5626" y="1420200"/>
            <a:ext cx="984074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8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976870"/>
          </a:xfrm>
        </p:spPr>
        <p:txBody>
          <a:bodyPr lIns="0" tIns="0" rIns="0" bIns="0"/>
          <a:lstStyle>
            <a:lvl1pPr>
              <a:defRPr sz="6348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5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7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3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1" y="5790433"/>
            <a:ext cx="12189828" cy="362190"/>
          </a:xfrm>
          <a:custGeom>
            <a:avLst/>
            <a:gdLst/>
            <a:ahLst/>
            <a:cxnLst/>
            <a:rect l="l" t="t" r="r" b="b"/>
            <a:pathLst>
              <a:path w="10691495" h="399415">
                <a:moveTo>
                  <a:pt x="0" y="0"/>
                </a:moveTo>
                <a:lnTo>
                  <a:pt x="0" y="399287"/>
                </a:lnTo>
                <a:lnTo>
                  <a:pt x="10690981" y="399287"/>
                </a:lnTo>
                <a:lnTo>
                  <a:pt x="10690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601" y="5737917"/>
            <a:ext cx="12191276" cy="52974"/>
          </a:xfrm>
          <a:custGeom>
            <a:avLst/>
            <a:gdLst/>
            <a:ahLst/>
            <a:cxnLst/>
            <a:rect l="l" t="t" r="r" b="b"/>
            <a:pathLst>
              <a:path w="10692765" h="58420">
                <a:moveTo>
                  <a:pt x="10692383" y="57911"/>
                </a:moveTo>
                <a:lnTo>
                  <a:pt x="10692383" y="0"/>
                </a:lnTo>
                <a:lnTo>
                  <a:pt x="0" y="0"/>
                </a:lnTo>
                <a:lnTo>
                  <a:pt x="0" y="57911"/>
                </a:lnTo>
                <a:lnTo>
                  <a:pt x="10692383" y="57911"/>
                </a:lnTo>
                <a:close/>
              </a:path>
            </a:pathLst>
          </a:custGeom>
          <a:solidFill>
            <a:srgbClr val="E48211"/>
          </a:solidFill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197056" y="2081239"/>
            <a:ext cx="9967177" cy="0"/>
          </a:xfrm>
          <a:custGeom>
            <a:avLst/>
            <a:gdLst/>
            <a:ahLst/>
            <a:cxnLst/>
            <a:rect l="l" t="t" r="r" b="b"/>
            <a:pathLst>
              <a:path w="8742045">
                <a:moveTo>
                  <a:pt x="0" y="0"/>
                </a:moveTo>
                <a:lnTo>
                  <a:pt x="8741660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3293" y="1785039"/>
            <a:ext cx="792541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3401" y="2537765"/>
            <a:ext cx="814778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1D8BD707-D9CF-40AE-B4C6-C98DA3205C09}" type="datetimeFigureOut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2/24/2020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5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9178"/>
            <a:fld id="{B6F15528-21DE-4FAA-801E-634DDDAF4B2B}" type="slidenum">
              <a:rPr lang="en-US" sz="1632" smtClean="0">
                <a:solidFill>
                  <a:prstClr val="black">
                    <a:tint val="75000"/>
                  </a:prstClr>
                </a:solidFill>
              </a:rPr>
              <a:pPr defTabSz="829178"/>
              <a:t>‹N›</a:t>
            </a:fld>
            <a:endParaRPr lang="en-US" sz="1632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6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8881" y="5737917"/>
            <a:ext cx="9695058" cy="414589"/>
            <a:chOff x="1404" y="6327647"/>
            <a:chExt cx="10691495" cy="457200"/>
          </a:xfrm>
        </p:grpSpPr>
        <p:sp>
          <p:nvSpPr>
            <p:cNvPr id="3" name="object 3"/>
            <p:cNvSpPr/>
            <p:nvPr/>
          </p:nvSpPr>
          <p:spPr>
            <a:xfrm>
              <a:off x="4452" y="6385560"/>
              <a:ext cx="10688320" cy="399415"/>
            </a:xfrm>
            <a:custGeom>
              <a:avLst/>
              <a:gdLst/>
              <a:ahLst/>
              <a:cxnLst/>
              <a:rect l="l" t="t" r="r" b="b"/>
              <a:pathLst>
                <a:path w="10688320" h="399415">
                  <a:moveTo>
                    <a:pt x="0" y="0"/>
                  </a:moveTo>
                  <a:lnTo>
                    <a:pt x="0" y="399287"/>
                  </a:lnTo>
                  <a:lnTo>
                    <a:pt x="10687933" y="399287"/>
                  </a:lnTo>
                  <a:lnTo>
                    <a:pt x="10687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pPr defTabSz="829178"/>
              <a:endParaRPr sz="163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404" y="6327647"/>
              <a:ext cx="10689590" cy="55244"/>
            </a:xfrm>
            <a:custGeom>
              <a:avLst/>
              <a:gdLst/>
              <a:ahLst/>
              <a:cxnLst/>
              <a:rect l="l" t="t" r="r" b="b"/>
              <a:pathLst>
                <a:path w="10689590" h="55245">
                  <a:moveTo>
                    <a:pt x="10689335" y="54863"/>
                  </a:moveTo>
                  <a:lnTo>
                    <a:pt x="10689335" y="0"/>
                  </a:lnTo>
                  <a:lnTo>
                    <a:pt x="0" y="0"/>
                  </a:lnTo>
                  <a:lnTo>
                    <a:pt x="0" y="54863"/>
                  </a:lnTo>
                  <a:lnTo>
                    <a:pt x="10689335" y="54863"/>
                  </a:lnTo>
                  <a:close/>
                </a:path>
              </a:pathLst>
            </a:custGeom>
            <a:solidFill>
              <a:srgbClr val="E48211"/>
            </a:solidFill>
          </p:spPr>
          <p:txBody>
            <a:bodyPr wrap="square" lIns="0" tIns="0" rIns="0" bIns="0" rtlCol="0"/>
            <a:lstStyle/>
            <a:p>
              <a:pPr defTabSz="829178"/>
              <a:endParaRPr sz="163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2210729" y="4154186"/>
            <a:ext cx="7852439" cy="0"/>
          </a:xfrm>
          <a:custGeom>
            <a:avLst/>
            <a:gdLst/>
            <a:ahLst/>
            <a:cxnLst/>
            <a:rect l="l" t="t" r="r" b="b"/>
            <a:pathLst>
              <a:path w="8659495">
                <a:moveTo>
                  <a:pt x="0" y="0"/>
                </a:moveTo>
                <a:lnTo>
                  <a:pt x="8659364" y="0"/>
                </a:lnTo>
              </a:path>
            </a:pathLst>
          </a:custGeom>
          <a:ln w="556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1910" y="755127"/>
            <a:ext cx="8568181" cy="1965950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4971">
              <a:spcBef>
                <a:spcPts val="95"/>
              </a:spcBef>
            </a:pPr>
            <a:r>
              <a:rPr spc="-449" dirty="0"/>
              <a:t>Data </a:t>
            </a:r>
            <a:r>
              <a:rPr spc="-254" dirty="0"/>
              <a:t>mining</a:t>
            </a:r>
            <a:r>
              <a:rPr spc="-358" dirty="0"/>
              <a:t> </a:t>
            </a:r>
            <a:r>
              <a:rPr lang="en-US" spc="-358" dirty="0"/>
              <a:t>and machine learning </a:t>
            </a:r>
            <a:r>
              <a:rPr spc="-181" dirty="0"/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26024" y="3403213"/>
            <a:ext cx="7924800" cy="2248533"/>
          </a:xfrm>
          <a:prstGeom prst="rect">
            <a:avLst/>
          </a:prstGeom>
        </p:spPr>
        <p:txBody>
          <a:bodyPr vert="horz" wrap="square" lIns="0" tIns="46641" rIns="0" bIns="0" rtlCol="0">
            <a:spAutoFit/>
          </a:bodyPr>
          <a:lstStyle/>
          <a:p>
            <a:pPr marL="11516" marR="4607" algn="ctr" defTabSz="829178">
              <a:lnSpc>
                <a:spcPts val="2049"/>
              </a:lnSpc>
              <a:spcBef>
                <a:spcPts val="367"/>
              </a:spcBef>
            </a:pPr>
            <a:r>
              <a:rPr sz="1904" spc="-103" dirty="0">
                <a:solidFill>
                  <a:srgbClr val="626F51"/>
                </a:solidFill>
                <a:latin typeface="Arial"/>
                <a:cs typeface="Arial"/>
              </a:rPr>
              <a:t>DEVELOPMENT </a:t>
            </a:r>
            <a:r>
              <a:rPr sz="1904" spc="-177" dirty="0">
                <a:solidFill>
                  <a:srgbClr val="626F51"/>
                </a:solidFill>
                <a:latin typeface="Arial"/>
                <a:cs typeface="Arial"/>
              </a:rPr>
              <a:t>OF </a:t>
            </a:r>
            <a:r>
              <a:rPr sz="1904" spc="-95" dirty="0">
                <a:solidFill>
                  <a:srgbClr val="626F51"/>
                </a:solidFill>
                <a:latin typeface="Arial"/>
                <a:cs typeface="Arial"/>
              </a:rPr>
              <a:t>AN </a:t>
            </a:r>
            <a:r>
              <a:rPr sz="1904" spc="-86" dirty="0">
                <a:solidFill>
                  <a:srgbClr val="626F51"/>
                </a:solidFill>
                <a:latin typeface="Arial"/>
                <a:cs typeface="Arial"/>
              </a:rPr>
              <a:t>APPLICATION </a:t>
            </a:r>
            <a:r>
              <a:rPr sz="1904" spc="-185" dirty="0">
                <a:solidFill>
                  <a:srgbClr val="626F51"/>
                </a:solidFill>
                <a:latin typeface="Arial"/>
                <a:cs typeface="Arial"/>
              </a:rPr>
              <a:t>TO </a:t>
            </a:r>
            <a:r>
              <a:rPr lang="en-US" sz="1904" spc="-63" dirty="0">
                <a:solidFill>
                  <a:srgbClr val="626F51"/>
                </a:solidFill>
                <a:latin typeface="Arial"/>
                <a:cs typeface="Arial"/>
              </a:rPr>
              <a:t>ANALIZE REAL-TIME TWEETS ABOUT EARTHQUAKES  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29178">
              <a:spcBef>
                <a:spcPts val="9"/>
              </a:spcBef>
            </a:pPr>
            <a:endParaRPr sz="2403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305" algn="ctr" defTabSz="829178"/>
            <a:r>
              <a:rPr lang="en-US" sz="1904" spc="-77" dirty="0">
                <a:solidFill>
                  <a:prstClr val="black"/>
                </a:solidFill>
                <a:latin typeface="Arial"/>
                <a:cs typeface="Arial"/>
              </a:rPr>
              <a:t>Giacomo </a:t>
            </a:r>
            <a:r>
              <a:rPr lang="en-US" sz="1904" spc="-77" dirty="0" err="1">
                <a:solidFill>
                  <a:prstClr val="black"/>
                </a:solidFill>
                <a:latin typeface="Arial"/>
                <a:cs typeface="Arial"/>
              </a:rPr>
              <a:t>Mantovani</a:t>
            </a:r>
            <a:endParaRPr lang="en-US" sz="1904" spc="-77" dirty="0">
              <a:solidFill>
                <a:prstClr val="black"/>
              </a:solidFill>
              <a:latin typeface="Arial"/>
              <a:cs typeface="Arial"/>
            </a:endParaRPr>
          </a:p>
          <a:p>
            <a:pPr marL="21305" algn="ctr" defTabSz="829178"/>
            <a:r>
              <a:rPr lang="en-US" sz="1904" spc="-77" dirty="0">
                <a:solidFill>
                  <a:prstClr val="black"/>
                </a:solidFill>
                <a:latin typeface="Arial"/>
                <a:cs typeface="Arial"/>
              </a:rPr>
              <a:t>Stefano Poleggi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36091" marR="1704421" algn="ctr" defTabSz="829178">
              <a:lnSpc>
                <a:spcPct val="124800"/>
              </a:lnSpc>
            </a:pPr>
            <a:r>
              <a:rPr lang="en-US" sz="1904" spc="-77" dirty="0">
                <a:solidFill>
                  <a:prstClr val="black"/>
                </a:solidFill>
                <a:latin typeface="Arial"/>
                <a:cs typeface="Arial"/>
              </a:rPr>
              <a:t>Artificial Intelligence and Machine Learning</a:t>
            </a:r>
          </a:p>
          <a:p>
            <a:pPr marL="1736091" marR="1704421" algn="ctr" defTabSz="829178">
              <a:lnSpc>
                <a:spcPct val="124800"/>
              </a:lnSpc>
            </a:pPr>
            <a:r>
              <a:rPr sz="1904" spc="-59" dirty="0">
                <a:solidFill>
                  <a:prstClr val="black"/>
                </a:solidFill>
                <a:latin typeface="Arial"/>
                <a:cs typeface="Arial"/>
              </a:rPr>
              <a:t>2019/2020</a:t>
            </a:r>
            <a:endParaRPr sz="1904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1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 model (II)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1NN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35741" y="439270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NN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2189630"/>
            <a:ext cx="4914900" cy="381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2570630"/>
            <a:ext cx="7905750" cy="109537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4030756"/>
            <a:ext cx="4419600" cy="3619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20" y="4392706"/>
            <a:ext cx="7277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 model (III)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3NN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26776" y="43927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NB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2189070"/>
            <a:ext cx="4581525" cy="40005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2589120"/>
            <a:ext cx="7524750" cy="1143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3887880"/>
            <a:ext cx="4695825" cy="5048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2" y="4454337"/>
            <a:ext cx="7677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 model (IV)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202575"/>
            <a:ext cx="9014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evaluate each classification model, we used an n-fold cross-validation (with n = 10).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results obtained about accuracy for each classifier are summarized here: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2943"/>
              </p:ext>
            </p:extLst>
          </p:nvPr>
        </p:nvGraphicFramePr>
        <p:xfrm>
          <a:off x="1174375" y="2949100"/>
          <a:ext cx="8128000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9553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582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4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0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9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9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5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Note about classifier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946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performed a cost sensitive classification schema, because we wanted to give an higher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misclassification error cost for the “earthquake” class rather than “non-earthquake” class.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13" y="3334786"/>
            <a:ext cx="257175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0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Classifier choice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74375" y="2186486"/>
            <a:ext cx="10131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ended up choosing the SMO classifier since it has the higher accuracy and his false negative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is fairly low, which is good in our case since we don’t want to classify non-earthquake tweets 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earthquake, but it is acceptable to have a slightly higher number of false positive (this is the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 for applying the cost sensitive classifier to our model).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88" y="3935670"/>
            <a:ext cx="2477223" cy="9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2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Using the classifier on the database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74375" y="2286000"/>
            <a:ext cx="101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exploit a further test, we applied the model on the database containing the 2016-2017 tweets. 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728" y="2968141"/>
            <a:ext cx="5723404" cy="227234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192093" y="3429000"/>
            <a:ext cx="490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see that the classifier has labeled a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amount of tweets as “earthquake” at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peaks seen previously.</a:t>
            </a:r>
          </a:p>
        </p:txBody>
      </p:sp>
    </p:spTree>
    <p:extLst>
      <p:ext uri="{BB962C8B-B14F-4D97-AF65-F5344CB8AC3E}">
        <p14:creationId xmlns:p14="http://schemas.microsoft.com/office/powerpoint/2010/main" val="53998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Toward the application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4054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Once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we found the right classifier, we started implementing the application using java language.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application fetches the last 10 minutes tweets containing the keyword “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performs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real-time classification of each fetched tweet.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thresholds are set: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warningThreshold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emergencyThreshold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 tweets (of the last 10 minutes) are classified as “earthquake”: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 &gt;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warningThreshold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then a warning message is shown.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 &gt;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emergencyThreshold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then an emergency message is shown (earthquake recognized).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06CDEF5-390D-44B2-9F57-753D96126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8561296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Threshold values</a:t>
            </a:r>
            <a:endParaRPr sz="3809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4F70F-8119-4720-919B-DEFB41FA1485}"/>
              </a:ext>
            </a:extLst>
          </p:cNvPr>
          <p:cNvSpPr txBox="1"/>
          <p:nvPr/>
        </p:nvSpPr>
        <p:spPr>
          <a:xfrm>
            <a:off x="1102657" y="2330823"/>
            <a:ext cx="9712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choose the threshold values we counted how many tweets are labeled as positive (in a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minute span) in three different cases and compared those values: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tweets relative to a catastrophic earthquake.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tweets relative to a non-catastrophic earthquake.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tweets relative to a date without earthquake.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 those thresholds, if an earthquake has been recognized, its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stored into a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and showed on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63052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629" y="1420200"/>
            <a:ext cx="2322852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Motivation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295123" y="2396831"/>
            <a:ext cx="10000406" cy="198058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Social network have entered our lives massively. The idea behind our work is to analyze tweets and to use them as a sort of sensor to detect study and detect their usage in case of natural disaster like earthquakes. </a:t>
            </a:r>
          </a:p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11516" marR="1105571" defTabSz="829178">
              <a:lnSpc>
                <a:spcPct val="100600"/>
              </a:lnSpc>
              <a:spcBef>
                <a:spcPts val="109"/>
              </a:spcBef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We developed an application for real-time monitoring of serious earthquake event detection. To do that, we analyzed tweets related to that topic using text analysis techniques; at the end we created a model able to classify tweets.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3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6" y="1375376"/>
            <a:ext cx="2322852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Dataset (I)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25069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to build our classifier, raw tweets have been scraped using a twitter scraping tool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written in Python. Given location, tags to search for and a timestamp (or a date interval), returns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about the tweets matching those parameters. </a:t>
            </a:r>
          </a:p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build the training set,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two different queries have been used:</a:t>
            </a:r>
          </a:p>
          <a:p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query selects tweets in Italy matching the keyword “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terremoto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query selects the tweets in Italy without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database was created by collecting tweets between the dates 2017-06-30 and 2016-06-01.</a:t>
            </a:r>
          </a:p>
        </p:txBody>
      </p:sp>
    </p:spTree>
    <p:extLst>
      <p:ext uri="{BB962C8B-B14F-4D97-AF65-F5344CB8AC3E}">
        <p14:creationId xmlns:p14="http://schemas.microsoft.com/office/powerpoint/2010/main" val="27760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609" y="1316400"/>
            <a:ext cx="2774853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Dataset (II)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96724" y="2233272"/>
            <a:ext cx="1066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database about tweets of 2016-2017 were created, we realized an histogram to check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are spikes of tweets corresponding to catastrophic earthquakes in order to perform an analysis.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96724" y="3198661"/>
            <a:ext cx="5006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can see, there 3 major spikes relative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the 24-08-2016, 30-10-2016 and 18-01-2017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huge earthquakes.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73" y="3198661"/>
            <a:ext cx="5212989" cy="20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6" y="1375376"/>
            <a:ext cx="2985248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Training set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6" y="2369937"/>
            <a:ext cx="10130118" cy="56795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labels (earthquakes, non-earthquakes) on tweets have been added manually. We ended up having a balanced data set of 608 tweets (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per class).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09" y="3431774"/>
            <a:ext cx="4159935" cy="182284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72EC180-0364-4C8F-9EB5-0D9D1E45E083}"/>
              </a:ext>
            </a:extLst>
          </p:cNvPr>
          <p:cNvSpPr txBox="1"/>
          <p:nvPr/>
        </p:nvSpPr>
        <p:spPr>
          <a:xfrm>
            <a:off x="1174376" y="3334636"/>
            <a:ext cx="5101594" cy="16759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Earthquake class: tweets relative to a serious earthquake.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Non-earthquake class: tweets NOT relative to serious earthquakes (minor earthquakes are labeled as non-earthquake too) </a:t>
            </a:r>
            <a:endParaRPr lang="en-US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6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Pre-processing</a:t>
            </a:r>
            <a:endParaRPr sz="3809" dirty="0"/>
          </a:p>
        </p:txBody>
      </p:sp>
      <p:sp>
        <p:nvSpPr>
          <p:cNvPr id="3" name="object 3"/>
          <p:cNvSpPr txBox="1"/>
          <p:nvPr/>
        </p:nvSpPr>
        <p:spPr>
          <a:xfrm>
            <a:off x="1174375" y="2383683"/>
            <a:ext cx="10130118" cy="1121951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tweets have been fetched, all of them have been pre-processed in order to extract only the raw text and remove all meta-information associated. All useless information have been discarded, like user id, retweet flag etc. After that a regular expression filter to the text of the tweet is applied and all the characters have been converted to lower case.</a:t>
            </a:r>
          </a:p>
        </p:txBody>
      </p:sp>
    </p:spTree>
    <p:extLst>
      <p:ext uri="{BB962C8B-B14F-4D97-AF65-F5344CB8AC3E}">
        <p14:creationId xmlns:p14="http://schemas.microsoft.com/office/powerpoint/2010/main" val="125803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EA011D6-090C-4264-9CD4-C3C8C5103C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Text mining process</a:t>
            </a:r>
            <a:endParaRPr sz="3809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37AFA8F-5EB1-4085-8A63-B81ACF066F26}"/>
              </a:ext>
            </a:extLst>
          </p:cNvPr>
          <p:cNvSpPr txBox="1"/>
          <p:nvPr/>
        </p:nvSpPr>
        <p:spPr>
          <a:xfrm>
            <a:off x="1174375" y="2383683"/>
            <a:ext cx="10130118" cy="56795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creating the model we needed to apply a text mining process in order to obtain, from a set of strings, a set of numeric vectors that will be elaborated in the classification step.</a:t>
            </a:r>
            <a:endParaRPr lang="en-US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18AF569-2C8F-4D60-8624-21C22CA71887}"/>
              </a:ext>
            </a:extLst>
          </p:cNvPr>
          <p:cNvSpPr txBox="1"/>
          <p:nvPr/>
        </p:nvSpPr>
        <p:spPr>
          <a:xfrm>
            <a:off x="1174375" y="3078151"/>
            <a:ext cx="10130118" cy="16759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steps: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Stop-word filtering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Stem-filtering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049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</a:t>
            </a:r>
            <a:endParaRPr sz="3809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02657" y="2330823"/>
            <a:ext cx="106192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the raw tweets have been elaborated during text mining steps, we used a classification 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obtain a label for each tweet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Different classifiers have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been compared, in particular we focused on SMO (Sequential </a:t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Optimization), J48 (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weka’s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implementation of the C4.5 algorithm),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(k-Nearest Neighbors, </a:t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focused on two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models, with k equal to 1 and 3) an the NB (the naïve Bayesian classifier, </a:t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Bayes’ s theorem).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375" y="1375376"/>
            <a:ext cx="5486401" cy="5978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3809" dirty="0"/>
              <a:t>Classification model (I)</a:t>
            </a:r>
            <a:endParaRPr sz="3809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37129" y="229496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35741" y="439270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J48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2174831"/>
            <a:ext cx="4448175" cy="3429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2577803"/>
            <a:ext cx="7248525" cy="10477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3910293"/>
            <a:ext cx="5286375" cy="42862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3" y="4300483"/>
            <a:ext cx="8410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746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2_Office Theme</vt:lpstr>
      <vt:lpstr>Data mining and machine learning project</vt:lpstr>
      <vt:lpstr>Motivation</vt:lpstr>
      <vt:lpstr>Dataset (I)</vt:lpstr>
      <vt:lpstr>Dataset (II)</vt:lpstr>
      <vt:lpstr>Training set</vt:lpstr>
      <vt:lpstr>Pre-processing</vt:lpstr>
      <vt:lpstr>Text mining process</vt:lpstr>
      <vt:lpstr>Classification</vt:lpstr>
      <vt:lpstr>Classification model (I)</vt:lpstr>
      <vt:lpstr>Classification model (II)</vt:lpstr>
      <vt:lpstr>Classification model (III)</vt:lpstr>
      <vt:lpstr>Classification model (IV)</vt:lpstr>
      <vt:lpstr>Note about classifier</vt:lpstr>
      <vt:lpstr>Classifier choice</vt:lpstr>
      <vt:lpstr>Using the classifier on the database</vt:lpstr>
      <vt:lpstr>Toward the application</vt:lpstr>
      <vt:lpstr>Threshold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machine learning project</dc:title>
  <dc:creator>stefano poleggi</dc:creator>
  <cp:lastModifiedBy>Giacomo Mantovani</cp:lastModifiedBy>
  <cp:revision>41</cp:revision>
  <dcterms:created xsi:type="dcterms:W3CDTF">2020-02-22T17:06:42Z</dcterms:created>
  <dcterms:modified xsi:type="dcterms:W3CDTF">2020-02-24T09:11:58Z</dcterms:modified>
</cp:coreProperties>
</file>