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439" r:id="rId3"/>
    <p:sldId id="470" r:id="rId4"/>
    <p:sldId id="448" r:id="rId5"/>
    <p:sldId id="449" r:id="rId6"/>
    <p:sldId id="413" r:id="rId7"/>
    <p:sldId id="440" r:id="rId8"/>
    <p:sldId id="475" r:id="rId9"/>
    <p:sldId id="476" r:id="rId10"/>
    <p:sldId id="477" r:id="rId1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99CCFF"/>
    <a:srgbClr val="CC3300"/>
    <a:srgbClr val="FF3399"/>
    <a:srgbClr val="0000FF"/>
    <a:srgbClr val="FFFF99"/>
    <a:srgbClr val="FF66FF"/>
    <a:srgbClr val="FF33CC"/>
    <a:srgbClr val="C0C0C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1" autoAdjust="0"/>
    <p:restoredTop sz="90672" autoAdjust="0"/>
  </p:normalViewPr>
  <p:slideViewPr>
    <p:cSldViewPr>
      <p:cViewPr varScale="1">
        <p:scale>
          <a:sx n="71" d="100"/>
          <a:sy n="71" d="100"/>
        </p:scale>
        <p:origin x="17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1997" y="-8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671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775" y="0"/>
            <a:ext cx="4160838" cy="36671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pPr>
              <a:defRPr/>
            </a:pPr>
            <a:fld id="{06EBA43E-DDB3-46A6-9E66-8F044AA10D6E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6900"/>
            <a:ext cx="4160838" cy="366713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775" y="6946900"/>
            <a:ext cx="4160838" cy="366713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pPr>
              <a:defRPr/>
            </a:pPr>
            <a:fld id="{17002591-90FF-4FD2-99F8-262E06C2B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9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671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671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pPr>
              <a:defRPr/>
            </a:pPr>
            <a:fld id="{ECA7DD13-299D-4DDB-A357-2F8A28E3B2D3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6900"/>
            <a:ext cx="4160838" cy="366713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6900"/>
            <a:ext cx="4160838" cy="366713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pPr>
              <a:defRPr/>
            </a:pPr>
            <a:fld id="{57D765B3-A9A4-4B88-AEA1-FD46B6E89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8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765B3-A9A4-4B88-AEA1-FD46B6E89EA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-685800" y="4572000"/>
            <a:ext cx="9144000" cy="762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37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37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68F38-080C-454A-8F78-0CBB54783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41B6D-4B8A-4B20-A053-D96FD5185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7B07E-4FBE-4C9E-8039-B9DAB13DB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BFB5B-EAE1-4288-9963-0D06AE70E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2C0FF-5DDC-4599-9385-FB26891F0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BDB0-4738-4DDD-B3A3-2C1DE9893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4C55C-DD86-4496-8CBB-290DD5AF0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6594D-9129-4679-81C9-B12E781D9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E8600-455D-426C-8739-26B2EA10F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F4901-4092-41D8-8A09-0DD0964B6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511300"/>
            <a:ext cx="449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49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511300"/>
            <a:ext cx="9144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096000"/>
            <a:ext cx="9144000" cy="76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04695" y="6278880"/>
            <a:ext cx="839305" cy="579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96D305-A50E-4734-827A-FA75DA6B8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691" r:id="rId3"/>
    <p:sldLayoutId id="2147483690" r:id="rId4"/>
    <p:sldLayoutId id="2147483689" r:id="rId5"/>
    <p:sldLayoutId id="2147483688" r:id="rId6"/>
    <p:sldLayoutId id="2147483687" r:id="rId7"/>
    <p:sldLayoutId id="2147483686" r:id="rId8"/>
    <p:sldLayoutId id="2147483685" r:id="rId9"/>
    <p:sldLayoutId id="2147483684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grapov/TeachingDemos/blob/master/Demos/Data%20Analysis%20Workflow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78"/>
            <a:ext cx="1938931" cy="114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095" y="0"/>
            <a:ext cx="1961905" cy="1219048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5181" y="219075"/>
            <a:ext cx="4958325" cy="108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988" y="2209800"/>
            <a:ext cx="9144000" cy="1470025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rgbClr val="3399FF"/>
                </a:solidFill>
              </a:rPr>
              <a:t>Omic</a:t>
            </a:r>
            <a:r>
              <a:rPr lang="en-US" sz="6000" b="1" dirty="0" smtClean="0">
                <a:solidFill>
                  <a:srgbClr val="3399FF"/>
                </a:solidFill>
              </a:rPr>
              <a:t> Data Analysis Workflow</a:t>
            </a:r>
            <a:endParaRPr lang="en-US" sz="5500" b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930775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rgbClr val="3399FF"/>
                </a:solidFill>
              </a:rPr>
              <a:t>Dmitry </a:t>
            </a:r>
            <a:r>
              <a:rPr lang="en-US" sz="4800" b="1" dirty="0" err="1">
                <a:solidFill>
                  <a:srgbClr val="3399FF"/>
                </a:solidFill>
              </a:rPr>
              <a:t>Grapov</a:t>
            </a:r>
            <a:r>
              <a:rPr lang="en-US" sz="4800" b="1" dirty="0">
                <a:solidFill>
                  <a:srgbClr val="3399FF"/>
                </a:solidFill>
              </a:rPr>
              <a:t>, </a:t>
            </a:r>
            <a:r>
              <a:rPr lang="en-US" sz="4800" b="1" dirty="0" smtClean="0">
                <a:solidFill>
                  <a:srgbClr val="3399FF"/>
                </a:solidFill>
              </a:rPr>
              <a:t>PhD</a:t>
            </a:r>
          </a:p>
          <a:p>
            <a:pPr algn="ctr"/>
            <a:r>
              <a:rPr lang="en-US" sz="4000" b="1" dirty="0" smtClean="0">
                <a:solidFill>
                  <a:srgbClr val="3399FF"/>
                </a:solidFill>
              </a:rPr>
              <a:t>CDS- Creative Data Solutions</a:t>
            </a:r>
            <a:endParaRPr lang="en-US" sz="4000" b="1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/>
          <p:cNvSpPr txBox="1">
            <a:spLocks noChangeArrowheads="1"/>
          </p:cNvSpPr>
          <p:nvPr/>
        </p:nvSpPr>
        <p:spPr bwMode="auto">
          <a:xfrm>
            <a:off x="0" y="2857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chemeClr val="bg1"/>
                </a:solidFill>
              </a:rPr>
              <a:t>data </a:t>
            </a:r>
            <a:r>
              <a:rPr lang="en-US" sz="3200" b="1" dirty="0" smtClean="0">
                <a:solidFill>
                  <a:schemeClr val="bg1"/>
                </a:solidFill>
              </a:rPr>
              <a:t>analysis and visualization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813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6538" y="2735263"/>
            <a:ext cx="1587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6538" y="2735263"/>
            <a:ext cx="1587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084" name="Group 34"/>
          <p:cNvGrpSpPr>
            <a:grpSpLocks/>
          </p:cNvGrpSpPr>
          <p:nvPr/>
        </p:nvGrpSpPr>
        <p:grpSpPr bwMode="auto">
          <a:xfrm>
            <a:off x="228600" y="3705225"/>
            <a:ext cx="4464051" cy="3117850"/>
            <a:chOff x="144" y="2346"/>
            <a:chExt cx="2812" cy="1964"/>
          </a:xfrm>
        </p:grpSpPr>
        <p:pic>
          <p:nvPicPr>
            <p:cNvPr id="48154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7" y="2643"/>
              <a:ext cx="2544" cy="1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55" name="Rectangle 13"/>
            <p:cNvSpPr>
              <a:spLocks noChangeArrowheads="1"/>
            </p:cNvSpPr>
            <p:nvPr/>
          </p:nvSpPr>
          <p:spPr bwMode="auto">
            <a:xfrm>
              <a:off x="144" y="4136"/>
              <a:ext cx="28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Grapov</a:t>
              </a:r>
              <a:r>
                <a:rPr lang="en-US" dirty="0">
                  <a:solidFill>
                    <a:schemeClr val="bg1"/>
                  </a:solidFill>
                </a:rPr>
                <a:t> et. al., Circ. </a:t>
              </a:r>
              <a:r>
                <a:rPr lang="en-US" dirty="0" err="1">
                  <a:solidFill>
                    <a:schemeClr val="bg1"/>
                  </a:solidFill>
                </a:rPr>
                <a:t>Cardiovasc</a:t>
              </a:r>
              <a:r>
                <a:rPr lang="en-US" dirty="0">
                  <a:solidFill>
                    <a:schemeClr val="bg1"/>
                  </a:solidFill>
                </a:rPr>
                <a:t>. Genet. </a:t>
              </a:r>
              <a:r>
                <a:rPr lang="en-US" dirty="0" smtClean="0">
                  <a:solidFill>
                    <a:schemeClr val="bg1"/>
                  </a:solidFill>
                </a:rPr>
                <a:t>2014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8156" name="Rounded Rectangle 35"/>
            <p:cNvSpPr>
              <a:spLocks noChangeArrowheads="1"/>
            </p:cNvSpPr>
            <p:nvPr/>
          </p:nvSpPr>
          <p:spPr bwMode="auto">
            <a:xfrm>
              <a:off x="157" y="2346"/>
              <a:ext cx="2400" cy="26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rgbClr val="CCCC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3399FF"/>
                  </a:solidFill>
                </a:rPr>
                <a:t>Network Analysis</a:t>
              </a:r>
              <a:endParaRPr lang="en-US" sz="1800" b="1" dirty="0">
                <a:solidFill>
                  <a:srgbClr val="3399FF"/>
                </a:solidFill>
              </a:endParaRPr>
            </a:p>
          </p:txBody>
        </p:sp>
      </p:grpSp>
      <p:grpSp>
        <p:nvGrpSpPr>
          <p:cNvPr id="46109" name="Group 29"/>
          <p:cNvGrpSpPr>
            <a:grpSpLocks/>
          </p:cNvGrpSpPr>
          <p:nvPr/>
        </p:nvGrpSpPr>
        <p:grpSpPr bwMode="auto">
          <a:xfrm>
            <a:off x="4800600" y="762000"/>
            <a:ext cx="4343400" cy="6096000"/>
            <a:chOff x="3024" y="480"/>
            <a:chExt cx="2736" cy="3840"/>
          </a:xfrm>
        </p:grpSpPr>
        <p:sp>
          <p:nvSpPr>
            <p:cNvPr id="48141" name="Rounded Rectangle 35"/>
            <p:cNvSpPr>
              <a:spLocks noChangeArrowheads="1"/>
            </p:cNvSpPr>
            <p:nvPr/>
          </p:nvSpPr>
          <p:spPr bwMode="auto">
            <a:xfrm>
              <a:off x="3024" y="480"/>
              <a:ext cx="2640" cy="26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rgbClr val="CCCC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3399FF"/>
                  </a:solidFill>
                </a:rPr>
                <a:t>Multivariate Modeling</a:t>
              </a:r>
              <a:endParaRPr lang="en-US" sz="1800" b="1" dirty="0">
                <a:solidFill>
                  <a:srgbClr val="3399FF"/>
                </a:solidFill>
              </a:endParaRPr>
            </a:p>
          </p:txBody>
        </p:sp>
        <p:grpSp>
          <p:nvGrpSpPr>
            <p:cNvPr id="48142" name="Group 28"/>
            <p:cNvGrpSpPr>
              <a:grpSpLocks/>
            </p:cNvGrpSpPr>
            <p:nvPr/>
          </p:nvGrpSpPr>
          <p:grpSpPr bwMode="auto">
            <a:xfrm>
              <a:off x="3024" y="912"/>
              <a:ext cx="2736" cy="3408"/>
              <a:chOff x="3024" y="912"/>
              <a:chExt cx="2736" cy="3408"/>
            </a:xfrm>
          </p:grpSpPr>
          <p:grpSp>
            <p:nvGrpSpPr>
              <p:cNvPr id="48143" name="Group 30"/>
              <p:cNvGrpSpPr>
                <a:grpSpLocks/>
              </p:cNvGrpSpPr>
              <p:nvPr/>
            </p:nvGrpSpPr>
            <p:grpSpPr bwMode="auto">
              <a:xfrm>
                <a:off x="3024" y="912"/>
                <a:ext cx="2640" cy="2095"/>
                <a:chOff x="2928" y="864"/>
                <a:chExt cx="2640" cy="2095"/>
              </a:xfrm>
            </p:grpSpPr>
            <p:pic>
              <p:nvPicPr>
                <p:cNvPr id="48149" name="Picture 23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928" y="864"/>
                  <a:ext cx="2640" cy="20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150" name="Picture 11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971" y="1296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151" name="Picture 12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3984" y="2256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152" name="Picture 13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999" y="2140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153" name="Picture 15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312" y="2352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8144" name="Group 35"/>
              <p:cNvGrpSpPr>
                <a:grpSpLocks/>
              </p:cNvGrpSpPr>
              <p:nvPr/>
            </p:nvGrpSpPr>
            <p:grpSpPr bwMode="auto">
              <a:xfrm>
                <a:off x="3086" y="3120"/>
                <a:ext cx="2544" cy="1042"/>
                <a:chOff x="3114" y="3120"/>
                <a:chExt cx="2544" cy="1042"/>
              </a:xfrm>
            </p:grpSpPr>
            <p:pic>
              <p:nvPicPr>
                <p:cNvPr id="48146" name="Picture 29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458" y="3120"/>
                  <a:ext cx="1200" cy="10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147" name="Picture 16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3114" y="3168"/>
                  <a:ext cx="1008" cy="9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148" name="AutoShape 32"/>
                <p:cNvSpPr>
                  <a:spLocks noChangeArrowheads="1"/>
                </p:cNvSpPr>
                <p:nvPr/>
              </p:nvSpPr>
              <p:spPr bwMode="auto">
                <a:xfrm>
                  <a:off x="4170" y="3600"/>
                  <a:ext cx="240" cy="96"/>
                </a:xfrm>
                <a:prstGeom prst="rightArrow">
                  <a:avLst>
                    <a:gd name="adj1" fmla="val 50000"/>
                    <a:gd name="adj2" fmla="val 62500"/>
                  </a:avLst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145" name="Rectangle 37"/>
              <p:cNvSpPr>
                <a:spLocks noChangeArrowheads="1"/>
              </p:cNvSpPr>
              <p:nvPr/>
            </p:nvSpPr>
            <p:spPr bwMode="auto">
              <a:xfrm>
                <a:off x="3024" y="4147"/>
                <a:ext cx="2736" cy="173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 </a:t>
                </a:r>
                <a:r>
                  <a:rPr lang="en-US" dirty="0" err="1">
                    <a:solidFill>
                      <a:schemeClr val="bg1"/>
                    </a:solidFill>
                  </a:rPr>
                  <a:t>Grapov</a:t>
                </a:r>
                <a:r>
                  <a:rPr lang="en-US" dirty="0">
                    <a:solidFill>
                      <a:schemeClr val="bg1"/>
                    </a:solidFill>
                  </a:rPr>
                  <a:t> et. al.,</a:t>
                </a:r>
                <a:r>
                  <a:rPr lang="en-US" dirty="0" err="1">
                    <a:solidFill>
                      <a:schemeClr val="bg1"/>
                    </a:solidFill>
                  </a:rPr>
                  <a:t>PLoS</a:t>
                </a:r>
                <a:r>
                  <a:rPr lang="en-US" dirty="0">
                    <a:solidFill>
                      <a:schemeClr val="bg1"/>
                    </a:solidFill>
                  </a:rPr>
                  <a:t> ONE (2014) doi:10.1371/journal.pone.0084260 </a:t>
                </a:r>
              </a:p>
            </p:txBody>
          </p:sp>
        </p:grpSp>
      </p:grpSp>
      <p:grpSp>
        <p:nvGrpSpPr>
          <p:cNvPr id="46107" name="Group 27"/>
          <p:cNvGrpSpPr>
            <a:grpSpLocks/>
          </p:cNvGrpSpPr>
          <p:nvPr/>
        </p:nvGrpSpPr>
        <p:grpSpPr bwMode="auto">
          <a:xfrm>
            <a:off x="76200" y="762000"/>
            <a:ext cx="5314949" cy="2928938"/>
            <a:chOff x="48" y="480"/>
            <a:chExt cx="3348" cy="1845"/>
          </a:xfrm>
        </p:grpSpPr>
        <p:grpSp>
          <p:nvGrpSpPr>
            <p:cNvPr id="48135" name="Group 20"/>
            <p:cNvGrpSpPr>
              <a:grpSpLocks/>
            </p:cNvGrpSpPr>
            <p:nvPr/>
          </p:nvGrpSpPr>
          <p:grpSpPr bwMode="auto">
            <a:xfrm>
              <a:off x="48" y="480"/>
              <a:ext cx="2928" cy="1845"/>
              <a:chOff x="48" y="480"/>
              <a:chExt cx="2928" cy="1845"/>
            </a:xfrm>
          </p:grpSpPr>
          <p:grpSp>
            <p:nvGrpSpPr>
              <p:cNvPr id="48137" name="Group 19"/>
              <p:cNvGrpSpPr>
                <a:grpSpLocks/>
              </p:cNvGrpSpPr>
              <p:nvPr/>
            </p:nvGrpSpPr>
            <p:grpSpPr bwMode="auto">
              <a:xfrm>
                <a:off x="48" y="802"/>
                <a:ext cx="2928" cy="1523"/>
                <a:chOff x="34" y="816"/>
                <a:chExt cx="2928" cy="1523"/>
              </a:xfrm>
            </p:grpSpPr>
            <p:pic>
              <p:nvPicPr>
                <p:cNvPr id="48139" name="Picture 8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83" y="816"/>
                  <a:ext cx="2448" cy="13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140" name="Rectangle 9"/>
                <p:cNvSpPr>
                  <a:spLocks noChangeArrowheads="1"/>
                </p:cNvSpPr>
                <p:nvPr/>
              </p:nvSpPr>
              <p:spPr bwMode="auto">
                <a:xfrm>
                  <a:off x="34" y="2165"/>
                  <a:ext cx="2928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i="1" dirty="0">
                      <a:solidFill>
                        <a:schemeClr val="bg1"/>
                      </a:solidFill>
                    </a:rPr>
                    <a:t>J. Proteome Res.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, </a:t>
                  </a:r>
                  <a:r>
                    <a:rPr lang="en-US" b="1" dirty="0">
                      <a:solidFill>
                        <a:schemeClr val="bg1"/>
                      </a:solidFill>
                    </a:rPr>
                    <a:t>2015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, 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14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 (1), pp 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557–566 </a:t>
                  </a:r>
                  <a:r>
                    <a:rPr lang="en-US" b="1" dirty="0" smtClean="0">
                      <a:solidFill>
                        <a:schemeClr val="bg1"/>
                      </a:solidFill>
                    </a:rPr>
                    <a:t>DOI: 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10.1021/pr500782g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8138" name="Rounded Rectangle 35"/>
              <p:cNvSpPr>
                <a:spLocks noChangeArrowheads="1"/>
              </p:cNvSpPr>
              <p:nvPr/>
            </p:nvSpPr>
            <p:spPr bwMode="auto">
              <a:xfrm>
                <a:off x="131" y="480"/>
                <a:ext cx="2400" cy="266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25400">
                <a:solidFill>
                  <a:srgbClr val="CCCC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solidFill>
                      <a:srgbClr val="3399FF"/>
                    </a:solidFill>
                  </a:rPr>
                  <a:t>Biomarker validation</a:t>
                </a:r>
                <a:endParaRPr lang="en-US" sz="1800" b="1" dirty="0">
                  <a:solidFill>
                    <a:srgbClr val="3399FF"/>
                  </a:solidFill>
                </a:endParaRPr>
              </a:p>
            </p:txBody>
          </p:sp>
        </p:grpSp>
        <p:sp>
          <p:nvSpPr>
            <p:cNvPr id="48136" name="Text Box 26"/>
            <p:cNvSpPr txBox="1">
              <a:spLocks noChangeArrowheads="1"/>
            </p:cNvSpPr>
            <p:nvPr/>
          </p:nvSpPr>
          <p:spPr bwMode="auto">
            <a:xfrm>
              <a:off x="2532" y="912"/>
              <a:ext cx="864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b="1">
                  <a:solidFill>
                    <a:schemeClr val="bg1"/>
                  </a:solidFill>
                </a:rPr>
                <a:t>Metabolomics can offer real-time insight into treatment efficacy and drive personalized medicine decisions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9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33475"/>
            <a:ext cx="6011863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Metabolomics: study of small molecules</a:t>
            </a:r>
          </a:p>
        </p:txBody>
      </p:sp>
    </p:spTree>
    <p:extLst>
      <p:ext uri="{BB962C8B-B14F-4D97-AF65-F5344CB8AC3E}">
        <p14:creationId xmlns:p14="http://schemas.microsoft.com/office/powerpoint/2010/main" val="5346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33475"/>
            <a:ext cx="6011863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Metabolome: a proxy for phenotype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0625" y="1103313"/>
            <a:ext cx="6886575" cy="522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68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38"/>
          <p:cNvSpPr>
            <a:spLocks noChangeArrowheads="1"/>
          </p:cNvSpPr>
          <p:nvPr/>
        </p:nvSpPr>
        <p:spPr bwMode="auto">
          <a:xfrm>
            <a:off x="6858000" y="533400"/>
            <a:ext cx="2286000" cy="2133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/>
          </a:p>
        </p:txBody>
      </p:sp>
      <p:pic>
        <p:nvPicPr>
          <p:cNvPr id="430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55149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6096000" y="6096000"/>
            <a:ext cx="12065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PMID:24204828</a:t>
            </a:r>
          </a:p>
          <a:p>
            <a:pPr eaLnBrk="0" hangingPunct="0"/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43012" name="Group 792"/>
          <p:cNvGrpSpPr>
            <a:grpSpLocks/>
          </p:cNvGrpSpPr>
          <p:nvPr/>
        </p:nvGrpSpPr>
        <p:grpSpPr bwMode="auto">
          <a:xfrm>
            <a:off x="4648200" y="304800"/>
            <a:ext cx="2114550" cy="1981200"/>
            <a:chOff x="6324600" y="3962400"/>
            <a:chExt cx="2114550" cy="1981200"/>
          </a:xfrm>
        </p:grpSpPr>
        <p:grpSp>
          <p:nvGrpSpPr>
            <p:cNvPr id="43023" name="Group 1162"/>
            <p:cNvGrpSpPr>
              <a:grpSpLocks noChangeAspect="1"/>
            </p:cNvGrpSpPr>
            <p:nvPr/>
          </p:nvGrpSpPr>
          <p:grpSpPr bwMode="auto">
            <a:xfrm>
              <a:off x="6324600" y="4038600"/>
              <a:ext cx="2114550" cy="1905000"/>
              <a:chOff x="1098" y="735"/>
              <a:chExt cx="3534" cy="2812"/>
            </a:xfrm>
          </p:grpSpPr>
          <p:sp>
            <p:nvSpPr>
              <p:cNvPr id="43025" name="Rectangle 1163"/>
              <p:cNvSpPr>
                <a:spLocks noChangeArrowheads="1"/>
              </p:cNvSpPr>
              <p:nvPr/>
            </p:nvSpPr>
            <p:spPr bwMode="auto">
              <a:xfrm>
                <a:off x="1098" y="735"/>
                <a:ext cx="2502" cy="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800">
                  <a:latin typeface="Garamond" pitchFamily="18" charset="0"/>
                </a:endParaRPr>
              </a:p>
            </p:txBody>
          </p:sp>
          <p:sp>
            <p:nvSpPr>
              <p:cNvPr id="43026" name="Rectangle 1164"/>
              <p:cNvSpPr>
                <a:spLocks noChangeArrowheads="1"/>
              </p:cNvSpPr>
              <p:nvPr/>
            </p:nvSpPr>
            <p:spPr bwMode="auto">
              <a:xfrm>
                <a:off x="1143" y="780"/>
                <a:ext cx="3489" cy="2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800">
                  <a:latin typeface="Garamond" pitchFamily="18" charset="0"/>
                </a:endParaRPr>
              </a:p>
            </p:txBody>
          </p:sp>
          <p:sp>
            <p:nvSpPr>
              <p:cNvPr id="43027" name="Freeform 1165"/>
              <p:cNvSpPr>
                <a:spLocks/>
              </p:cNvSpPr>
              <p:nvPr/>
            </p:nvSpPr>
            <p:spPr bwMode="auto">
              <a:xfrm>
                <a:off x="3429" y="2403"/>
                <a:ext cx="242" cy="401"/>
              </a:xfrm>
              <a:custGeom>
                <a:avLst/>
                <a:gdLst>
                  <a:gd name="T0" fmla="*/ 227 w 242"/>
                  <a:gd name="T1" fmla="*/ 250 h 401"/>
                  <a:gd name="T2" fmla="*/ 242 w 242"/>
                  <a:gd name="T3" fmla="*/ 318 h 401"/>
                  <a:gd name="T4" fmla="*/ 60 w 242"/>
                  <a:gd name="T5" fmla="*/ 333 h 401"/>
                  <a:gd name="T6" fmla="*/ 75 w 242"/>
                  <a:gd name="T7" fmla="*/ 379 h 401"/>
                  <a:gd name="T8" fmla="*/ 75 w 242"/>
                  <a:gd name="T9" fmla="*/ 394 h 401"/>
                  <a:gd name="T10" fmla="*/ 37 w 242"/>
                  <a:gd name="T11" fmla="*/ 401 h 401"/>
                  <a:gd name="T12" fmla="*/ 60 w 242"/>
                  <a:gd name="T13" fmla="*/ 394 h 401"/>
                  <a:gd name="T14" fmla="*/ 37 w 242"/>
                  <a:gd name="T15" fmla="*/ 363 h 401"/>
                  <a:gd name="T16" fmla="*/ 30 w 242"/>
                  <a:gd name="T17" fmla="*/ 394 h 401"/>
                  <a:gd name="T18" fmla="*/ 15 w 242"/>
                  <a:gd name="T19" fmla="*/ 394 h 401"/>
                  <a:gd name="T20" fmla="*/ 0 w 242"/>
                  <a:gd name="T21" fmla="*/ 265 h 401"/>
                  <a:gd name="T22" fmla="*/ 7 w 242"/>
                  <a:gd name="T23" fmla="*/ 22 h 401"/>
                  <a:gd name="T24" fmla="*/ 0 w 242"/>
                  <a:gd name="T25" fmla="*/ 15 h 401"/>
                  <a:gd name="T26" fmla="*/ 166 w 242"/>
                  <a:gd name="T27" fmla="*/ 0 h 401"/>
                  <a:gd name="T28" fmla="*/ 211 w 242"/>
                  <a:gd name="T29" fmla="*/ 166 h 401"/>
                  <a:gd name="T30" fmla="*/ 234 w 242"/>
                  <a:gd name="T31" fmla="*/ 212 h 401"/>
                  <a:gd name="T32" fmla="*/ 227 w 242"/>
                  <a:gd name="T33" fmla="*/ 250 h 4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2"/>
                  <a:gd name="T52" fmla="*/ 0 h 401"/>
                  <a:gd name="T53" fmla="*/ 242 w 242"/>
                  <a:gd name="T54" fmla="*/ 401 h 40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2" h="401">
                    <a:moveTo>
                      <a:pt x="227" y="250"/>
                    </a:moveTo>
                    <a:lnTo>
                      <a:pt x="242" y="318"/>
                    </a:lnTo>
                    <a:lnTo>
                      <a:pt x="60" y="333"/>
                    </a:lnTo>
                    <a:lnTo>
                      <a:pt x="75" y="379"/>
                    </a:lnTo>
                    <a:lnTo>
                      <a:pt x="75" y="394"/>
                    </a:lnTo>
                    <a:lnTo>
                      <a:pt x="37" y="401"/>
                    </a:lnTo>
                    <a:lnTo>
                      <a:pt x="60" y="394"/>
                    </a:lnTo>
                    <a:lnTo>
                      <a:pt x="37" y="363"/>
                    </a:lnTo>
                    <a:lnTo>
                      <a:pt x="30" y="394"/>
                    </a:lnTo>
                    <a:lnTo>
                      <a:pt x="15" y="394"/>
                    </a:lnTo>
                    <a:lnTo>
                      <a:pt x="0" y="265"/>
                    </a:lnTo>
                    <a:lnTo>
                      <a:pt x="7" y="22"/>
                    </a:lnTo>
                    <a:lnTo>
                      <a:pt x="0" y="15"/>
                    </a:lnTo>
                    <a:lnTo>
                      <a:pt x="166" y="0"/>
                    </a:lnTo>
                    <a:lnTo>
                      <a:pt x="211" y="166"/>
                    </a:lnTo>
                    <a:lnTo>
                      <a:pt x="234" y="212"/>
                    </a:lnTo>
                    <a:lnTo>
                      <a:pt x="227" y="250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8" name="Freeform 1166"/>
              <p:cNvSpPr>
                <a:spLocks/>
              </p:cNvSpPr>
              <p:nvPr/>
            </p:nvSpPr>
            <p:spPr bwMode="auto">
              <a:xfrm>
                <a:off x="3429" y="2403"/>
                <a:ext cx="242" cy="401"/>
              </a:xfrm>
              <a:custGeom>
                <a:avLst/>
                <a:gdLst>
                  <a:gd name="T0" fmla="*/ 227 w 242"/>
                  <a:gd name="T1" fmla="*/ 250 h 401"/>
                  <a:gd name="T2" fmla="*/ 242 w 242"/>
                  <a:gd name="T3" fmla="*/ 318 h 401"/>
                  <a:gd name="T4" fmla="*/ 60 w 242"/>
                  <a:gd name="T5" fmla="*/ 333 h 401"/>
                  <a:gd name="T6" fmla="*/ 75 w 242"/>
                  <a:gd name="T7" fmla="*/ 379 h 401"/>
                  <a:gd name="T8" fmla="*/ 75 w 242"/>
                  <a:gd name="T9" fmla="*/ 394 h 401"/>
                  <a:gd name="T10" fmla="*/ 37 w 242"/>
                  <a:gd name="T11" fmla="*/ 401 h 401"/>
                  <a:gd name="T12" fmla="*/ 60 w 242"/>
                  <a:gd name="T13" fmla="*/ 394 h 401"/>
                  <a:gd name="T14" fmla="*/ 37 w 242"/>
                  <a:gd name="T15" fmla="*/ 363 h 401"/>
                  <a:gd name="T16" fmla="*/ 30 w 242"/>
                  <a:gd name="T17" fmla="*/ 394 h 401"/>
                  <a:gd name="T18" fmla="*/ 15 w 242"/>
                  <a:gd name="T19" fmla="*/ 394 h 401"/>
                  <a:gd name="T20" fmla="*/ 0 w 242"/>
                  <a:gd name="T21" fmla="*/ 265 h 401"/>
                  <a:gd name="T22" fmla="*/ 7 w 242"/>
                  <a:gd name="T23" fmla="*/ 22 h 401"/>
                  <a:gd name="T24" fmla="*/ 0 w 242"/>
                  <a:gd name="T25" fmla="*/ 15 h 401"/>
                  <a:gd name="T26" fmla="*/ 166 w 242"/>
                  <a:gd name="T27" fmla="*/ 0 h 401"/>
                  <a:gd name="T28" fmla="*/ 211 w 242"/>
                  <a:gd name="T29" fmla="*/ 166 h 401"/>
                  <a:gd name="T30" fmla="*/ 234 w 242"/>
                  <a:gd name="T31" fmla="*/ 212 h 401"/>
                  <a:gd name="T32" fmla="*/ 227 w 242"/>
                  <a:gd name="T33" fmla="*/ 250 h 401"/>
                  <a:gd name="T34" fmla="*/ 227 w 242"/>
                  <a:gd name="T35" fmla="*/ 257 h 4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2"/>
                  <a:gd name="T55" fmla="*/ 0 h 401"/>
                  <a:gd name="T56" fmla="*/ 242 w 242"/>
                  <a:gd name="T57" fmla="*/ 401 h 4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2" h="401">
                    <a:moveTo>
                      <a:pt x="227" y="250"/>
                    </a:moveTo>
                    <a:lnTo>
                      <a:pt x="242" y="318"/>
                    </a:lnTo>
                    <a:lnTo>
                      <a:pt x="60" y="333"/>
                    </a:lnTo>
                    <a:lnTo>
                      <a:pt x="75" y="379"/>
                    </a:lnTo>
                    <a:lnTo>
                      <a:pt x="75" y="394"/>
                    </a:lnTo>
                    <a:lnTo>
                      <a:pt x="37" y="401"/>
                    </a:lnTo>
                    <a:lnTo>
                      <a:pt x="60" y="394"/>
                    </a:lnTo>
                    <a:lnTo>
                      <a:pt x="37" y="363"/>
                    </a:lnTo>
                    <a:lnTo>
                      <a:pt x="30" y="394"/>
                    </a:lnTo>
                    <a:lnTo>
                      <a:pt x="15" y="394"/>
                    </a:lnTo>
                    <a:lnTo>
                      <a:pt x="0" y="265"/>
                    </a:lnTo>
                    <a:lnTo>
                      <a:pt x="7" y="22"/>
                    </a:lnTo>
                    <a:lnTo>
                      <a:pt x="0" y="15"/>
                    </a:lnTo>
                    <a:lnTo>
                      <a:pt x="166" y="0"/>
                    </a:lnTo>
                    <a:lnTo>
                      <a:pt x="211" y="166"/>
                    </a:lnTo>
                    <a:lnTo>
                      <a:pt x="234" y="212"/>
                    </a:lnTo>
                    <a:lnTo>
                      <a:pt x="227" y="250"/>
                    </a:lnTo>
                    <a:lnTo>
                      <a:pt x="227" y="257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9" name="Freeform 1167"/>
              <p:cNvSpPr>
                <a:spLocks/>
              </p:cNvSpPr>
              <p:nvPr/>
            </p:nvSpPr>
            <p:spPr bwMode="auto">
              <a:xfrm>
                <a:off x="1204" y="2607"/>
                <a:ext cx="673" cy="599"/>
              </a:xfrm>
              <a:custGeom>
                <a:avLst/>
                <a:gdLst>
                  <a:gd name="T0" fmla="*/ 0 w 673"/>
                  <a:gd name="T1" fmla="*/ 341 h 599"/>
                  <a:gd name="T2" fmla="*/ 8 w 673"/>
                  <a:gd name="T3" fmla="*/ 349 h 599"/>
                  <a:gd name="T4" fmla="*/ 38 w 673"/>
                  <a:gd name="T5" fmla="*/ 372 h 599"/>
                  <a:gd name="T6" fmla="*/ 30 w 673"/>
                  <a:gd name="T7" fmla="*/ 417 h 599"/>
                  <a:gd name="T8" fmla="*/ 60 w 673"/>
                  <a:gd name="T9" fmla="*/ 402 h 599"/>
                  <a:gd name="T10" fmla="*/ 53 w 673"/>
                  <a:gd name="T11" fmla="*/ 463 h 599"/>
                  <a:gd name="T12" fmla="*/ 113 w 673"/>
                  <a:gd name="T13" fmla="*/ 478 h 599"/>
                  <a:gd name="T14" fmla="*/ 129 w 673"/>
                  <a:gd name="T15" fmla="*/ 470 h 599"/>
                  <a:gd name="T16" fmla="*/ 121 w 673"/>
                  <a:gd name="T17" fmla="*/ 516 h 599"/>
                  <a:gd name="T18" fmla="*/ 76 w 673"/>
                  <a:gd name="T19" fmla="*/ 569 h 599"/>
                  <a:gd name="T20" fmla="*/ 15 w 673"/>
                  <a:gd name="T21" fmla="*/ 599 h 599"/>
                  <a:gd name="T22" fmla="*/ 91 w 673"/>
                  <a:gd name="T23" fmla="*/ 576 h 599"/>
                  <a:gd name="T24" fmla="*/ 98 w 673"/>
                  <a:gd name="T25" fmla="*/ 546 h 599"/>
                  <a:gd name="T26" fmla="*/ 197 w 673"/>
                  <a:gd name="T27" fmla="*/ 493 h 599"/>
                  <a:gd name="T28" fmla="*/ 197 w 673"/>
                  <a:gd name="T29" fmla="*/ 447 h 599"/>
                  <a:gd name="T30" fmla="*/ 265 w 673"/>
                  <a:gd name="T31" fmla="*/ 334 h 599"/>
                  <a:gd name="T32" fmla="*/ 280 w 673"/>
                  <a:gd name="T33" fmla="*/ 364 h 599"/>
                  <a:gd name="T34" fmla="*/ 287 w 673"/>
                  <a:gd name="T35" fmla="*/ 387 h 599"/>
                  <a:gd name="T36" fmla="*/ 242 w 673"/>
                  <a:gd name="T37" fmla="*/ 455 h 599"/>
                  <a:gd name="T38" fmla="*/ 303 w 673"/>
                  <a:gd name="T39" fmla="*/ 372 h 599"/>
                  <a:gd name="T40" fmla="*/ 333 w 673"/>
                  <a:gd name="T41" fmla="*/ 372 h 599"/>
                  <a:gd name="T42" fmla="*/ 378 w 673"/>
                  <a:gd name="T43" fmla="*/ 410 h 599"/>
                  <a:gd name="T44" fmla="*/ 454 w 673"/>
                  <a:gd name="T45" fmla="*/ 394 h 599"/>
                  <a:gd name="T46" fmla="*/ 446 w 673"/>
                  <a:gd name="T47" fmla="*/ 417 h 599"/>
                  <a:gd name="T48" fmla="*/ 477 w 673"/>
                  <a:gd name="T49" fmla="*/ 402 h 599"/>
                  <a:gd name="T50" fmla="*/ 514 w 673"/>
                  <a:gd name="T51" fmla="*/ 447 h 599"/>
                  <a:gd name="T52" fmla="*/ 507 w 673"/>
                  <a:gd name="T53" fmla="*/ 417 h 599"/>
                  <a:gd name="T54" fmla="*/ 530 w 673"/>
                  <a:gd name="T55" fmla="*/ 402 h 599"/>
                  <a:gd name="T56" fmla="*/ 583 w 673"/>
                  <a:gd name="T57" fmla="*/ 470 h 599"/>
                  <a:gd name="T58" fmla="*/ 620 w 673"/>
                  <a:gd name="T59" fmla="*/ 516 h 599"/>
                  <a:gd name="T60" fmla="*/ 658 w 673"/>
                  <a:gd name="T61" fmla="*/ 531 h 599"/>
                  <a:gd name="T62" fmla="*/ 658 w 673"/>
                  <a:gd name="T63" fmla="*/ 485 h 599"/>
                  <a:gd name="T64" fmla="*/ 522 w 673"/>
                  <a:gd name="T65" fmla="*/ 387 h 599"/>
                  <a:gd name="T66" fmla="*/ 484 w 673"/>
                  <a:gd name="T67" fmla="*/ 402 h 599"/>
                  <a:gd name="T68" fmla="*/ 454 w 673"/>
                  <a:gd name="T69" fmla="*/ 379 h 599"/>
                  <a:gd name="T70" fmla="*/ 363 w 673"/>
                  <a:gd name="T71" fmla="*/ 46 h 599"/>
                  <a:gd name="T72" fmla="*/ 197 w 673"/>
                  <a:gd name="T73" fmla="*/ 8 h 599"/>
                  <a:gd name="T74" fmla="*/ 174 w 673"/>
                  <a:gd name="T75" fmla="*/ 0 h 599"/>
                  <a:gd name="T76" fmla="*/ 136 w 673"/>
                  <a:gd name="T77" fmla="*/ 38 h 599"/>
                  <a:gd name="T78" fmla="*/ 113 w 673"/>
                  <a:gd name="T79" fmla="*/ 31 h 599"/>
                  <a:gd name="T80" fmla="*/ 106 w 673"/>
                  <a:gd name="T81" fmla="*/ 38 h 599"/>
                  <a:gd name="T82" fmla="*/ 53 w 673"/>
                  <a:gd name="T83" fmla="*/ 76 h 599"/>
                  <a:gd name="T84" fmla="*/ 76 w 673"/>
                  <a:gd name="T85" fmla="*/ 144 h 599"/>
                  <a:gd name="T86" fmla="*/ 91 w 673"/>
                  <a:gd name="T87" fmla="*/ 167 h 599"/>
                  <a:gd name="T88" fmla="*/ 91 w 673"/>
                  <a:gd name="T89" fmla="*/ 190 h 599"/>
                  <a:gd name="T90" fmla="*/ 0 w 673"/>
                  <a:gd name="T91" fmla="*/ 182 h 599"/>
                  <a:gd name="T92" fmla="*/ 15 w 673"/>
                  <a:gd name="T93" fmla="*/ 205 h 599"/>
                  <a:gd name="T94" fmla="*/ 68 w 673"/>
                  <a:gd name="T95" fmla="*/ 235 h 599"/>
                  <a:gd name="T96" fmla="*/ 106 w 673"/>
                  <a:gd name="T97" fmla="*/ 235 h 599"/>
                  <a:gd name="T98" fmla="*/ 53 w 673"/>
                  <a:gd name="T99" fmla="*/ 296 h 5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3"/>
                  <a:gd name="T151" fmla="*/ 0 h 599"/>
                  <a:gd name="T152" fmla="*/ 673 w 673"/>
                  <a:gd name="T153" fmla="*/ 599 h 59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3" h="599">
                    <a:moveTo>
                      <a:pt x="53" y="296"/>
                    </a:moveTo>
                    <a:lnTo>
                      <a:pt x="0" y="341"/>
                    </a:lnTo>
                    <a:lnTo>
                      <a:pt x="15" y="341"/>
                    </a:lnTo>
                    <a:lnTo>
                      <a:pt x="8" y="349"/>
                    </a:lnTo>
                    <a:lnTo>
                      <a:pt x="15" y="364"/>
                    </a:lnTo>
                    <a:lnTo>
                      <a:pt x="38" y="372"/>
                    </a:lnTo>
                    <a:lnTo>
                      <a:pt x="23" y="394"/>
                    </a:lnTo>
                    <a:lnTo>
                      <a:pt x="30" y="417"/>
                    </a:lnTo>
                    <a:lnTo>
                      <a:pt x="45" y="425"/>
                    </a:lnTo>
                    <a:lnTo>
                      <a:pt x="60" y="402"/>
                    </a:lnTo>
                    <a:lnTo>
                      <a:pt x="68" y="447"/>
                    </a:lnTo>
                    <a:lnTo>
                      <a:pt x="53" y="463"/>
                    </a:lnTo>
                    <a:lnTo>
                      <a:pt x="91" y="440"/>
                    </a:lnTo>
                    <a:lnTo>
                      <a:pt x="113" y="478"/>
                    </a:lnTo>
                    <a:lnTo>
                      <a:pt x="121" y="455"/>
                    </a:lnTo>
                    <a:lnTo>
                      <a:pt x="129" y="470"/>
                    </a:lnTo>
                    <a:lnTo>
                      <a:pt x="151" y="455"/>
                    </a:lnTo>
                    <a:lnTo>
                      <a:pt x="121" y="516"/>
                    </a:lnTo>
                    <a:lnTo>
                      <a:pt x="83" y="546"/>
                    </a:lnTo>
                    <a:lnTo>
                      <a:pt x="76" y="569"/>
                    </a:lnTo>
                    <a:lnTo>
                      <a:pt x="53" y="561"/>
                    </a:lnTo>
                    <a:lnTo>
                      <a:pt x="15" y="599"/>
                    </a:lnTo>
                    <a:lnTo>
                      <a:pt x="53" y="576"/>
                    </a:lnTo>
                    <a:lnTo>
                      <a:pt x="91" y="576"/>
                    </a:lnTo>
                    <a:lnTo>
                      <a:pt x="106" y="561"/>
                    </a:lnTo>
                    <a:lnTo>
                      <a:pt x="98" y="546"/>
                    </a:lnTo>
                    <a:lnTo>
                      <a:pt x="121" y="546"/>
                    </a:lnTo>
                    <a:lnTo>
                      <a:pt x="197" y="493"/>
                    </a:lnTo>
                    <a:lnTo>
                      <a:pt x="212" y="463"/>
                    </a:lnTo>
                    <a:lnTo>
                      <a:pt x="197" y="447"/>
                    </a:lnTo>
                    <a:lnTo>
                      <a:pt x="257" y="372"/>
                    </a:lnTo>
                    <a:lnTo>
                      <a:pt x="265" y="334"/>
                    </a:lnTo>
                    <a:lnTo>
                      <a:pt x="257" y="372"/>
                    </a:lnTo>
                    <a:lnTo>
                      <a:pt x="280" y="364"/>
                    </a:lnTo>
                    <a:lnTo>
                      <a:pt x="265" y="379"/>
                    </a:lnTo>
                    <a:lnTo>
                      <a:pt x="287" y="387"/>
                    </a:lnTo>
                    <a:lnTo>
                      <a:pt x="250" y="394"/>
                    </a:lnTo>
                    <a:lnTo>
                      <a:pt x="242" y="455"/>
                    </a:lnTo>
                    <a:lnTo>
                      <a:pt x="295" y="417"/>
                    </a:lnTo>
                    <a:lnTo>
                      <a:pt x="303" y="372"/>
                    </a:lnTo>
                    <a:lnTo>
                      <a:pt x="303" y="387"/>
                    </a:lnTo>
                    <a:lnTo>
                      <a:pt x="333" y="372"/>
                    </a:lnTo>
                    <a:lnTo>
                      <a:pt x="325" y="387"/>
                    </a:lnTo>
                    <a:lnTo>
                      <a:pt x="378" y="410"/>
                    </a:lnTo>
                    <a:lnTo>
                      <a:pt x="439" y="410"/>
                    </a:lnTo>
                    <a:lnTo>
                      <a:pt x="454" y="394"/>
                    </a:lnTo>
                    <a:lnTo>
                      <a:pt x="462" y="402"/>
                    </a:lnTo>
                    <a:lnTo>
                      <a:pt x="446" y="417"/>
                    </a:lnTo>
                    <a:lnTo>
                      <a:pt x="477" y="425"/>
                    </a:lnTo>
                    <a:lnTo>
                      <a:pt x="477" y="402"/>
                    </a:lnTo>
                    <a:lnTo>
                      <a:pt x="484" y="425"/>
                    </a:lnTo>
                    <a:lnTo>
                      <a:pt x="514" y="447"/>
                    </a:lnTo>
                    <a:lnTo>
                      <a:pt x="522" y="432"/>
                    </a:lnTo>
                    <a:lnTo>
                      <a:pt x="507" y="417"/>
                    </a:lnTo>
                    <a:lnTo>
                      <a:pt x="545" y="440"/>
                    </a:lnTo>
                    <a:lnTo>
                      <a:pt x="530" y="402"/>
                    </a:lnTo>
                    <a:lnTo>
                      <a:pt x="545" y="432"/>
                    </a:lnTo>
                    <a:lnTo>
                      <a:pt x="583" y="470"/>
                    </a:lnTo>
                    <a:lnTo>
                      <a:pt x="628" y="485"/>
                    </a:lnTo>
                    <a:lnTo>
                      <a:pt x="620" y="516"/>
                    </a:lnTo>
                    <a:lnTo>
                      <a:pt x="636" y="493"/>
                    </a:lnTo>
                    <a:lnTo>
                      <a:pt x="658" y="531"/>
                    </a:lnTo>
                    <a:lnTo>
                      <a:pt x="673" y="523"/>
                    </a:lnTo>
                    <a:lnTo>
                      <a:pt x="658" y="485"/>
                    </a:lnTo>
                    <a:lnTo>
                      <a:pt x="620" y="478"/>
                    </a:lnTo>
                    <a:lnTo>
                      <a:pt x="522" y="387"/>
                    </a:lnTo>
                    <a:lnTo>
                      <a:pt x="499" y="425"/>
                    </a:lnTo>
                    <a:lnTo>
                      <a:pt x="484" y="402"/>
                    </a:lnTo>
                    <a:lnTo>
                      <a:pt x="469" y="402"/>
                    </a:lnTo>
                    <a:lnTo>
                      <a:pt x="454" y="379"/>
                    </a:lnTo>
                    <a:lnTo>
                      <a:pt x="424" y="387"/>
                    </a:lnTo>
                    <a:lnTo>
                      <a:pt x="363" y="46"/>
                    </a:lnTo>
                    <a:lnTo>
                      <a:pt x="235" y="31"/>
                    </a:lnTo>
                    <a:lnTo>
                      <a:pt x="197" y="8"/>
                    </a:lnTo>
                    <a:lnTo>
                      <a:pt x="189" y="23"/>
                    </a:lnTo>
                    <a:lnTo>
                      <a:pt x="174" y="0"/>
                    </a:lnTo>
                    <a:lnTo>
                      <a:pt x="136" y="15"/>
                    </a:lnTo>
                    <a:lnTo>
                      <a:pt x="136" y="38"/>
                    </a:lnTo>
                    <a:lnTo>
                      <a:pt x="136" y="23"/>
                    </a:lnTo>
                    <a:lnTo>
                      <a:pt x="113" y="31"/>
                    </a:lnTo>
                    <a:lnTo>
                      <a:pt x="113" y="46"/>
                    </a:lnTo>
                    <a:lnTo>
                      <a:pt x="106" y="38"/>
                    </a:lnTo>
                    <a:lnTo>
                      <a:pt x="83" y="76"/>
                    </a:lnTo>
                    <a:lnTo>
                      <a:pt x="53" y="76"/>
                    </a:lnTo>
                    <a:lnTo>
                      <a:pt x="38" y="91"/>
                    </a:lnTo>
                    <a:lnTo>
                      <a:pt x="76" y="144"/>
                    </a:lnTo>
                    <a:lnTo>
                      <a:pt x="129" y="175"/>
                    </a:lnTo>
                    <a:lnTo>
                      <a:pt x="91" y="167"/>
                    </a:lnTo>
                    <a:lnTo>
                      <a:pt x="106" y="182"/>
                    </a:lnTo>
                    <a:lnTo>
                      <a:pt x="91" y="190"/>
                    </a:lnTo>
                    <a:lnTo>
                      <a:pt x="60" y="159"/>
                    </a:lnTo>
                    <a:lnTo>
                      <a:pt x="0" y="182"/>
                    </a:lnTo>
                    <a:lnTo>
                      <a:pt x="30" y="205"/>
                    </a:lnTo>
                    <a:lnTo>
                      <a:pt x="15" y="205"/>
                    </a:lnTo>
                    <a:lnTo>
                      <a:pt x="23" y="235"/>
                    </a:lnTo>
                    <a:lnTo>
                      <a:pt x="68" y="235"/>
                    </a:lnTo>
                    <a:lnTo>
                      <a:pt x="76" y="250"/>
                    </a:lnTo>
                    <a:lnTo>
                      <a:pt x="106" y="235"/>
                    </a:lnTo>
                    <a:lnTo>
                      <a:pt x="91" y="281"/>
                    </a:lnTo>
                    <a:lnTo>
                      <a:pt x="53" y="296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0" name="Freeform 1168"/>
              <p:cNvSpPr>
                <a:spLocks/>
              </p:cNvSpPr>
              <p:nvPr/>
            </p:nvSpPr>
            <p:spPr bwMode="auto">
              <a:xfrm>
                <a:off x="1204" y="2607"/>
                <a:ext cx="673" cy="599"/>
              </a:xfrm>
              <a:custGeom>
                <a:avLst/>
                <a:gdLst>
                  <a:gd name="T0" fmla="*/ 0 w 673"/>
                  <a:gd name="T1" fmla="*/ 341 h 599"/>
                  <a:gd name="T2" fmla="*/ 8 w 673"/>
                  <a:gd name="T3" fmla="*/ 349 h 599"/>
                  <a:gd name="T4" fmla="*/ 38 w 673"/>
                  <a:gd name="T5" fmla="*/ 372 h 599"/>
                  <a:gd name="T6" fmla="*/ 30 w 673"/>
                  <a:gd name="T7" fmla="*/ 417 h 599"/>
                  <a:gd name="T8" fmla="*/ 60 w 673"/>
                  <a:gd name="T9" fmla="*/ 402 h 599"/>
                  <a:gd name="T10" fmla="*/ 53 w 673"/>
                  <a:gd name="T11" fmla="*/ 463 h 599"/>
                  <a:gd name="T12" fmla="*/ 113 w 673"/>
                  <a:gd name="T13" fmla="*/ 478 h 599"/>
                  <a:gd name="T14" fmla="*/ 129 w 673"/>
                  <a:gd name="T15" fmla="*/ 470 h 599"/>
                  <a:gd name="T16" fmla="*/ 121 w 673"/>
                  <a:gd name="T17" fmla="*/ 516 h 599"/>
                  <a:gd name="T18" fmla="*/ 76 w 673"/>
                  <a:gd name="T19" fmla="*/ 569 h 599"/>
                  <a:gd name="T20" fmla="*/ 15 w 673"/>
                  <a:gd name="T21" fmla="*/ 599 h 599"/>
                  <a:gd name="T22" fmla="*/ 91 w 673"/>
                  <a:gd name="T23" fmla="*/ 576 h 599"/>
                  <a:gd name="T24" fmla="*/ 98 w 673"/>
                  <a:gd name="T25" fmla="*/ 546 h 599"/>
                  <a:gd name="T26" fmla="*/ 197 w 673"/>
                  <a:gd name="T27" fmla="*/ 493 h 599"/>
                  <a:gd name="T28" fmla="*/ 197 w 673"/>
                  <a:gd name="T29" fmla="*/ 447 h 599"/>
                  <a:gd name="T30" fmla="*/ 265 w 673"/>
                  <a:gd name="T31" fmla="*/ 334 h 599"/>
                  <a:gd name="T32" fmla="*/ 280 w 673"/>
                  <a:gd name="T33" fmla="*/ 364 h 599"/>
                  <a:gd name="T34" fmla="*/ 287 w 673"/>
                  <a:gd name="T35" fmla="*/ 387 h 599"/>
                  <a:gd name="T36" fmla="*/ 242 w 673"/>
                  <a:gd name="T37" fmla="*/ 455 h 599"/>
                  <a:gd name="T38" fmla="*/ 303 w 673"/>
                  <a:gd name="T39" fmla="*/ 372 h 599"/>
                  <a:gd name="T40" fmla="*/ 333 w 673"/>
                  <a:gd name="T41" fmla="*/ 372 h 599"/>
                  <a:gd name="T42" fmla="*/ 378 w 673"/>
                  <a:gd name="T43" fmla="*/ 410 h 599"/>
                  <a:gd name="T44" fmla="*/ 454 w 673"/>
                  <a:gd name="T45" fmla="*/ 394 h 599"/>
                  <a:gd name="T46" fmla="*/ 446 w 673"/>
                  <a:gd name="T47" fmla="*/ 417 h 599"/>
                  <a:gd name="T48" fmla="*/ 477 w 673"/>
                  <a:gd name="T49" fmla="*/ 402 h 599"/>
                  <a:gd name="T50" fmla="*/ 514 w 673"/>
                  <a:gd name="T51" fmla="*/ 447 h 599"/>
                  <a:gd name="T52" fmla="*/ 507 w 673"/>
                  <a:gd name="T53" fmla="*/ 417 h 599"/>
                  <a:gd name="T54" fmla="*/ 530 w 673"/>
                  <a:gd name="T55" fmla="*/ 402 h 599"/>
                  <a:gd name="T56" fmla="*/ 583 w 673"/>
                  <a:gd name="T57" fmla="*/ 470 h 599"/>
                  <a:gd name="T58" fmla="*/ 620 w 673"/>
                  <a:gd name="T59" fmla="*/ 516 h 599"/>
                  <a:gd name="T60" fmla="*/ 658 w 673"/>
                  <a:gd name="T61" fmla="*/ 531 h 599"/>
                  <a:gd name="T62" fmla="*/ 658 w 673"/>
                  <a:gd name="T63" fmla="*/ 485 h 599"/>
                  <a:gd name="T64" fmla="*/ 522 w 673"/>
                  <a:gd name="T65" fmla="*/ 387 h 599"/>
                  <a:gd name="T66" fmla="*/ 484 w 673"/>
                  <a:gd name="T67" fmla="*/ 402 h 599"/>
                  <a:gd name="T68" fmla="*/ 454 w 673"/>
                  <a:gd name="T69" fmla="*/ 379 h 599"/>
                  <a:gd name="T70" fmla="*/ 363 w 673"/>
                  <a:gd name="T71" fmla="*/ 46 h 599"/>
                  <a:gd name="T72" fmla="*/ 197 w 673"/>
                  <a:gd name="T73" fmla="*/ 8 h 599"/>
                  <a:gd name="T74" fmla="*/ 174 w 673"/>
                  <a:gd name="T75" fmla="*/ 0 h 599"/>
                  <a:gd name="T76" fmla="*/ 136 w 673"/>
                  <a:gd name="T77" fmla="*/ 38 h 599"/>
                  <a:gd name="T78" fmla="*/ 113 w 673"/>
                  <a:gd name="T79" fmla="*/ 31 h 599"/>
                  <a:gd name="T80" fmla="*/ 106 w 673"/>
                  <a:gd name="T81" fmla="*/ 38 h 599"/>
                  <a:gd name="T82" fmla="*/ 53 w 673"/>
                  <a:gd name="T83" fmla="*/ 76 h 599"/>
                  <a:gd name="T84" fmla="*/ 76 w 673"/>
                  <a:gd name="T85" fmla="*/ 144 h 599"/>
                  <a:gd name="T86" fmla="*/ 91 w 673"/>
                  <a:gd name="T87" fmla="*/ 167 h 599"/>
                  <a:gd name="T88" fmla="*/ 91 w 673"/>
                  <a:gd name="T89" fmla="*/ 190 h 599"/>
                  <a:gd name="T90" fmla="*/ 0 w 673"/>
                  <a:gd name="T91" fmla="*/ 182 h 599"/>
                  <a:gd name="T92" fmla="*/ 15 w 673"/>
                  <a:gd name="T93" fmla="*/ 205 h 599"/>
                  <a:gd name="T94" fmla="*/ 68 w 673"/>
                  <a:gd name="T95" fmla="*/ 235 h 599"/>
                  <a:gd name="T96" fmla="*/ 106 w 673"/>
                  <a:gd name="T97" fmla="*/ 235 h 599"/>
                  <a:gd name="T98" fmla="*/ 53 w 673"/>
                  <a:gd name="T99" fmla="*/ 296 h 5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3"/>
                  <a:gd name="T151" fmla="*/ 0 h 599"/>
                  <a:gd name="T152" fmla="*/ 673 w 673"/>
                  <a:gd name="T153" fmla="*/ 599 h 59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3" h="599">
                    <a:moveTo>
                      <a:pt x="53" y="296"/>
                    </a:moveTo>
                    <a:lnTo>
                      <a:pt x="0" y="341"/>
                    </a:lnTo>
                    <a:lnTo>
                      <a:pt x="15" y="341"/>
                    </a:lnTo>
                    <a:lnTo>
                      <a:pt x="8" y="349"/>
                    </a:lnTo>
                    <a:lnTo>
                      <a:pt x="15" y="364"/>
                    </a:lnTo>
                    <a:lnTo>
                      <a:pt x="38" y="372"/>
                    </a:lnTo>
                    <a:lnTo>
                      <a:pt x="23" y="394"/>
                    </a:lnTo>
                    <a:lnTo>
                      <a:pt x="30" y="417"/>
                    </a:lnTo>
                    <a:lnTo>
                      <a:pt x="45" y="425"/>
                    </a:lnTo>
                    <a:lnTo>
                      <a:pt x="60" y="402"/>
                    </a:lnTo>
                    <a:lnTo>
                      <a:pt x="68" y="447"/>
                    </a:lnTo>
                    <a:lnTo>
                      <a:pt x="53" y="463"/>
                    </a:lnTo>
                    <a:lnTo>
                      <a:pt x="91" y="440"/>
                    </a:lnTo>
                    <a:lnTo>
                      <a:pt x="113" y="478"/>
                    </a:lnTo>
                    <a:lnTo>
                      <a:pt x="121" y="455"/>
                    </a:lnTo>
                    <a:lnTo>
                      <a:pt x="129" y="470"/>
                    </a:lnTo>
                    <a:lnTo>
                      <a:pt x="151" y="455"/>
                    </a:lnTo>
                    <a:lnTo>
                      <a:pt x="121" y="516"/>
                    </a:lnTo>
                    <a:lnTo>
                      <a:pt x="83" y="546"/>
                    </a:lnTo>
                    <a:lnTo>
                      <a:pt x="76" y="569"/>
                    </a:lnTo>
                    <a:lnTo>
                      <a:pt x="53" y="561"/>
                    </a:lnTo>
                    <a:lnTo>
                      <a:pt x="15" y="599"/>
                    </a:lnTo>
                    <a:lnTo>
                      <a:pt x="53" y="576"/>
                    </a:lnTo>
                    <a:lnTo>
                      <a:pt x="91" y="576"/>
                    </a:lnTo>
                    <a:lnTo>
                      <a:pt x="106" y="561"/>
                    </a:lnTo>
                    <a:lnTo>
                      <a:pt x="98" y="546"/>
                    </a:lnTo>
                    <a:lnTo>
                      <a:pt x="121" y="546"/>
                    </a:lnTo>
                    <a:lnTo>
                      <a:pt x="197" y="493"/>
                    </a:lnTo>
                    <a:lnTo>
                      <a:pt x="212" y="463"/>
                    </a:lnTo>
                    <a:lnTo>
                      <a:pt x="197" y="447"/>
                    </a:lnTo>
                    <a:lnTo>
                      <a:pt x="257" y="372"/>
                    </a:lnTo>
                    <a:lnTo>
                      <a:pt x="265" y="334"/>
                    </a:lnTo>
                    <a:lnTo>
                      <a:pt x="257" y="372"/>
                    </a:lnTo>
                    <a:lnTo>
                      <a:pt x="280" y="364"/>
                    </a:lnTo>
                    <a:lnTo>
                      <a:pt x="265" y="379"/>
                    </a:lnTo>
                    <a:lnTo>
                      <a:pt x="287" y="387"/>
                    </a:lnTo>
                    <a:lnTo>
                      <a:pt x="250" y="394"/>
                    </a:lnTo>
                    <a:lnTo>
                      <a:pt x="242" y="455"/>
                    </a:lnTo>
                    <a:lnTo>
                      <a:pt x="295" y="417"/>
                    </a:lnTo>
                    <a:lnTo>
                      <a:pt x="303" y="372"/>
                    </a:lnTo>
                    <a:lnTo>
                      <a:pt x="303" y="387"/>
                    </a:lnTo>
                    <a:lnTo>
                      <a:pt x="333" y="372"/>
                    </a:lnTo>
                    <a:lnTo>
                      <a:pt x="325" y="387"/>
                    </a:lnTo>
                    <a:lnTo>
                      <a:pt x="378" y="410"/>
                    </a:lnTo>
                    <a:lnTo>
                      <a:pt x="439" y="410"/>
                    </a:lnTo>
                    <a:lnTo>
                      <a:pt x="454" y="394"/>
                    </a:lnTo>
                    <a:lnTo>
                      <a:pt x="462" y="402"/>
                    </a:lnTo>
                    <a:lnTo>
                      <a:pt x="446" y="417"/>
                    </a:lnTo>
                    <a:lnTo>
                      <a:pt x="477" y="425"/>
                    </a:lnTo>
                    <a:lnTo>
                      <a:pt x="477" y="402"/>
                    </a:lnTo>
                    <a:lnTo>
                      <a:pt x="484" y="425"/>
                    </a:lnTo>
                    <a:lnTo>
                      <a:pt x="514" y="447"/>
                    </a:lnTo>
                    <a:lnTo>
                      <a:pt x="522" y="432"/>
                    </a:lnTo>
                    <a:lnTo>
                      <a:pt x="507" y="417"/>
                    </a:lnTo>
                    <a:lnTo>
                      <a:pt x="545" y="440"/>
                    </a:lnTo>
                    <a:lnTo>
                      <a:pt x="530" y="402"/>
                    </a:lnTo>
                    <a:lnTo>
                      <a:pt x="545" y="432"/>
                    </a:lnTo>
                    <a:lnTo>
                      <a:pt x="583" y="470"/>
                    </a:lnTo>
                    <a:lnTo>
                      <a:pt x="628" y="485"/>
                    </a:lnTo>
                    <a:lnTo>
                      <a:pt x="620" y="516"/>
                    </a:lnTo>
                    <a:lnTo>
                      <a:pt x="636" y="493"/>
                    </a:lnTo>
                    <a:lnTo>
                      <a:pt x="658" y="531"/>
                    </a:lnTo>
                    <a:lnTo>
                      <a:pt x="673" y="523"/>
                    </a:lnTo>
                    <a:lnTo>
                      <a:pt x="658" y="485"/>
                    </a:lnTo>
                    <a:lnTo>
                      <a:pt x="620" y="478"/>
                    </a:lnTo>
                    <a:lnTo>
                      <a:pt x="522" y="387"/>
                    </a:lnTo>
                    <a:lnTo>
                      <a:pt x="499" y="425"/>
                    </a:lnTo>
                    <a:lnTo>
                      <a:pt x="484" y="402"/>
                    </a:lnTo>
                    <a:lnTo>
                      <a:pt x="469" y="402"/>
                    </a:lnTo>
                    <a:lnTo>
                      <a:pt x="454" y="379"/>
                    </a:lnTo>
                    <a:lnTo>
                      <a:pt x="424" y="387"/>
                    </a:lnTo>
                    <a:lnTo>
                      <a:pt x="363" y="46"/>
                    </a:lnTo>
                    <a:lnTo>
                      <a:pt x="235" y="31"/>
                    </a:lnTo>
                    <a:lnTo>
                      <a:pt x="197" y="8"/>
                    </a:lnTo>
                    <a:lnTo>
                      <a:pt x="189" y="23"/>
                    </a:lnTo>
                    <a:lnTo>
                      <a:pt x="174" y="0"/>
                    </a:lnTo>
                    <a:lnTo>
                      <a:pt x="136" y="15"/>
                    </a:lnTo>
                    <a:lnTo>
                      <a:pt x="136" y="38"/>
                    </a:lnTo>
                    <a:lnTo>
                      <a:pt x="136" y="23"/>
                    </a:lnTo>
                    <a:lnTo>
                      <a:pt x="113" y="31"/>
                    </a:lnTo>
                    <a:lnTo>
                      <a:pt x="113" y="46"/>
                    </a:lnTo>
                    <a:lnTo>
                      <a:pt x="106" y="38"/>
                    </a:lnTo>
                    <a:lnTo>
                      <a:pt x="83" y="76"/>
                    </a:lnTo>
                    <a:lnTo>
                      <a:pt x="53" y="76"/>
                    </a:lnTo>
                    <a:lnTo>
                      <a:pt x="38" y="91"/>
                    </a:lnTo>
                    <a:lnTo>
                      <a:pt x="76" y="144"/>
                    </a:lnTo>
                    <a:lnTo>
                      <a:pt x="129" y="175"/>
                    </a:lnTo>
                    <a:lnTo>
                      <a:pt x="91" y="167"/>
                    </a:lnTo>
                    <a:lnTo>
                      <a:pt x="106" y="182"/>
                    </a:lnTo>
                    <a:lnTo>
                      <a:pt x="91" y="190"/>
                    </a:lnTo>
                    <a:lnTo>
                      <a:pt x="60" y="159"/>
                    </a:lnTo>
                    <a:lnTo>
                      <a:pt x="0" y="182"/>
                    </a:lnTo>
                    <a:lnTo>
                      <a:pt x="30" y="205"/>
                    </a:lnTo>
                    <a:lnTo>
                      <a:pt x="15" y="205"/>
                    </a:lnTo>
                    <a:lnTo>
                      <a:pt x="23" y="235"/>
                    </a:lnTo>
                    <a:lnTo>
                      <a:pt x="68" y="235"/>
                    </a:lnTo>
                    <a:lnTo>
                      <a:pt x="76" y="250"/>
                    </a:lnTo>
                    <a:lnTo>
                      <a:pt x="106" y="235"/>
                    </a:lnTo>
                    <a:lnTo>
                      <a:pt x="91" y="281"/>
                    </a:lnTo>
                    <a:lnTo>
                      <a:pt x="53" y="296"/>
                    </a:lnTo>
                    <a:lnTo>
                      <a:pt x="53" y="303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1" name="Freeform 1169"/>
              <p:cNvSpPr>
                <a:spLocks/>
              </p:cNvSpPr>
              <p:nvPr/>
            </p:nvSpPr>
            <p:spPr bwMode="auto">
              <a:xfrm>
                <a:off x="1650" y="2168"/>
                <a:ext cx="432" cy="507"/>
              </a:xfrm>
              <a:custGeom>
                <a:avLst/>
                <a:gdLst>
                  <a:gd name="T0" fmla="*/ 432 w 432"/>
                  <a:gd name="T1" fmla="*/ 53 h 507"/>
                  <a:gd name="T2" fmla="*/ 114 w 432"/>
                  <a:gd name="T3" fmla="*/ 0 h 507"/>
                  <a:gd name="T4" fmla="*/ 99 w 432"/>
                  <a:gd name="T5" fmla="*/ 75 h 507"/>
                  <a:gd name="T6" fmla="*/ 84 w 432"/>
                  <a:gd name="T7" fmla="*/ 60 h 507"/>
                  <a:gd name="T8" fmla="*/ 61 w 432"/>
                  <a:gd name="T9" fmla="*/ 60 h 507"/>
                  <a:gd name="T10" fmla="*/ 46 w 432"/>
                  <a:gd name="T11" fmla="*/ 151 h 507"/>
                  <a:gd name="T12" fmla="*/ 68 w 432"/>
                  <a:gd name="T13" fmla="*/ 219 h 507"/>
                  <a:gd name="T14" fmla="*/ 38 w 432"/>
                  <a:gd name="T15" fmla="*/ 235 h 507"/>
                  <a:gd name="T16" fmla="*/ 31 w 432"/>
                  <a:gd name="T17" fmla="*/ 265 h 507"/>
                  <a:gd name="T18" fmla="*/ 16 w 432"/>
                  <a:gd name="T19" fmla="*/ 288 h 507"/>
                  <a:gd name="T20" fmla="*/ 23 w 432"/>
                  <a:gd name="T21" fmla="*/ 326 h 507"/>
                  <a:gd name="T22" fmla="*/ 8 w 432"/>
                  <a:gd name="T23" fmla="*/ 333 h 507"/>
                  <a:gd name="T24" fmla="*/ 0 w 432"/>
                  <a:gd name="T25" fmla="*/ 348 h 507"/>
                  <a:gd name="T26" fmla="*/ 235 w 432"/>
                  <a:gd name="T27" fmla="*/ 485 h 507"/>
                  <a:gd name="T28" fmla="*/ 371 w 432"/>
                  <a:gd name="T29" fmla="*/ 507 h 507"/>
                  <a:gd name="T30" fmla="*/ 432 w 432"/>
                  <a:gd name="T31" fmla="*/ 53 h 5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2"/>
                  <a:gd name="T49" fmla="*/ 0 h 507"/>
                  <a:gd name="T50" fmla="*/ 432 w 432"/>
                  <a:gd name="T51" fmla="*/ 507 h 5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2" h="507">
                    <a:moveTo>
                      <a:pt x="432" y="53"/>
                    </a:moveTo>
                    <a:lnTo>
                      <a:pt x="114" y="0"/>
                    </a:lnTo>
                    <a:lnTo>
                      <a:pt x="99" y="75"/>
                    </a:lnTo>
                    <a:lnTo>
                      <a:pt x="84" y="60"/>
                    </a:lnTo>
                    <a:lnTo>
                      <a:pt x="61" y="60"/>
                    </a:lnTo>
                    <a:lnTo>
                      <a:pt x="46" y="151"/>
                    </a:lnTo>
                    <a:lnTo>
                      <a:pt x="68" y="219"/>
                    </a:lnTo>
                    <a:lnTo>
                      <a:pt x="38" y="235"/>
                    </a:lnTo>
                    <a:lnTo>
                      <a:pt x="31" y="265"/>
                    </a:lnTo>
                    <a:lnTo>
                      <a:pt x="16" y="288"/>
                    </a:lnTo>
                    <a:lnTo>
                      <a:pt x="23" y="326"/>
                    </a:lnTo>
                    <a:lnTo>
                      <a:pt x="8" y="333"/>
                    </a:lnTo>
                    <a:lnTo>
                      <a:pt x="0" y="348"/>
                    </a:lnTo>
                    <a:lnTo>
                      <a:pt x="235" y="485"/>
                    </a:lnTo>
                    <a:lnTo>
                      <a:pt x="371" y="507"/>
                    </a:lnTo>
                    <a:lnTo>
                      <a:pt x="432" y="53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2" name="Freeform 1170"/>
              <p:cNvSpPr>
                <a:spLocks/>
              </p:cNvSpPr>
              <p:nvPr/>
            </p:nvSpPr>
            <p:spPr bwMode="auto">
              <a:xfrm>
                <a:off x="1650" y="2168"/>
                <a:ext cx="432" cy="507"/>
              </a:xfrm>
              <a:custGeom>
                <a:avLst/>
                <a:gdLst>
                  <a:gd name="T0" fmla="*/ 432 w 432"/>
                  <a:gd name="T1" fmla="*/ 53 h 507"/>
                  <a:gd name="T2" fmla="*/ 114 w 432"/>
                  <a:gd name="T3" fmla="*/ 0 h 507"/>
                  <a:gd name="T4" fmla="*/ 99 w 432"/>
                  <a:gd name="T5" fmla="*/ 75 h 507"/>
                  <a:gd name="T6" fmla="*/ 84 w 432"/>
                  <a:gd name="T7" fmla="*/ 60 h 507"/>
                  <a:gd name="T8" fmla="*/ 61 w 432"/>
                  <a:gd name="T9" fmla="*/ 60 h 507"/>
                  <a:gd name="T10" fmla="*/ 46 w 432"/>
                  <a:gd name="T11" fmla="*/ 151 h 507"/>
                  <a:gd name="T12" fmla="*/ 68 w 432"/>
                  <a:gd name="T13" fmla="*/ 219 h 507"/>
                  <a:gd name="T14" fmla="*/ 38 w 432"/>
                  <a:gd name="T15" fmla="*/ 235 h 507"/>
                  <a:gd name="T16" fmla="*/ 31 w 432"/>
                  <a:gd name="T17" fmla="*/ 265 h 507"/>
                  <a:gd name="T18" fmla="*/ 16 w 432"/>
                  <a:gd name="T19" fmla="*/ 288 h 507"/>
                  <a:gd name="T20" fmla="*/ 23 w 432"/>
                  <a:gd name="T21" fmla="*/ 326 h 507"/>
                  <a:gd name="T22" fmla="*/ 8 w 432"/>
                  <a:gd name="T23" fmla="*/ 333 h 507"/>
                  <a:gd name="T24" fmla="*/ 0 w 432"/>
                  <a:gd name="T25" fmla="*/ 348 h 507"/>
                  <a:gd name="T26" fmla="*/ 235 w 432"/>
                  <a:gd name="T27" fmla="*/ 485 h 507"/>
                  <a:gd name="T28" fmla="*/ 371 w 432"/>
                  <a:gd name="T29" fmla="*/ 507 h 507"/>
                  <a:gd name="T30" fmla="*/ 432 w 432"/>
                  <a:gd name="T31" fmla="*/ 53 h 507"/>
                  <a:gd name="T32" fmla="*/ 432 w 432"/>
                  <a:gd name="T33" fmla="*/ 60 h 5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32"/>
                  <a:gd name="T52" fmla="*/ 0 h 507"/>
                  <a:gd name="T53" fmla="*/ 432 w 432"/>
                  <a:gd name="T54" fmla="*/ 507 h 5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32" h="507">
                    <a:moveTo>
                      <a:pt x="432" y="53"/>
                    </a:moveTo>
                    <a:lnTo>
                      <a:pt x="114" y="0"/>
                    </a:lnTo>
                    <a:lnTo>
                      <a:pt x="99" y="75"/>
                    </a:lnTo>
                    <a:lnTo>
                      <a:pt x="84" y="60"/>
                    </a:lnTo>
                    <a:lnTo>
                      <a:pt x="61" y="60"/>
                    </a:lnTo>
                    <a:lnTo>
                      <a:pt x="46" y="151"/>
                    </a:lnTo>
                    <a:lnTo>
                      <a:pt x="68" y="219"/>
                    </a:lnTo>
                    <a:lnTo>
                      <a:pt x="38" y="235"/>
                    </a:lnTo>
                    <a:lnTo>
                      <a:pt x="31" y="265"/>
                    </a:lnTo>
                    <a:lnTo>
                      <a:pt x="16" y="288"/>
                    </a:lnTo>
                    <a:lnTo>
                      <a:pt x="23" y="326"/>
                    </a:lnTo>
                    <a:lnTo>
                      <a:pt x="8" y="333"/>
                    </a:lnTo>
                    <a:lnTo>
                      <a:pt x="0" y="348"/>
                    </a:lnTo>
                    <a:lnTo>
                      <a:pt x="235" y="485"/>
                    </a:lnTo>
                    <a:lnTo>
                      <a:pt x="371" y="507"/>
                    </a:lnTo>
                    <a:lnTo>
                      <a:pt x="432" y="53"/>
                    </a:lnTo>
                    <a:lnTo>
                      <a:pt x="432" y="60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3" name="Freeform 1171"/>
              <p:cNvSpPr>
                <a:spLocks/>
              </p:cNvSpPr>
              <p:nvPr/>
            </p:nvSpPr>
            <p:spPr bwMode="auto">
              <a:xfrm>
                <a:off x="3005" y="2304"/>
                <a:ext cx="318" cy="296"/>
              </a:xfrm>
              <a:custGeom>
                <a:avLst/>
                <a:gdLst>
                  <a:gd name="T0" fmla="*/ 318 w 318"/>
                  <a:gd name="T1" fmla="*/ 38 h 296"/>
                  <a:gd name="T2" fmla="*/ 272 w 318"/>
                  <a:gd name="T3" fmla="*/ 46 h 296"/>
                  <a:gd name="T4" fmla="*/ 295 w 318"/>
                  <a:gd name="T5" fmla="*/ 15 h 296"/>
                  <a:gd name="T6" fmla="*/ 287 w 318"/>
                  <a:gd name="T7" fmla="*/ 0 h 296"/>
                  <a:gd name="T8" fmla="*/ 242 w 318"/>
                  <a:gd name="T9" fmla="*/ 8 h 296"/>
                  <a:gd name="T10" fmla="*/ 0 w 318"/>
                  <a:gd name="T11" fmla="*/ 15 h 296"/>
                  <a:gd name="T12" fmla="*/ 15 w 318"/>
                  <a:gd name="T13" fmla="*/ 99 h 296"/>
                  <a:gd name="T14" fmla="*/ 7 w 318"/>
                  <a:gd name="T15" fmla="*/ 243 h 296"/>
                  <a:gd name="T16" fmla="*/ 38 w 318"/>
                  <a:gd name="T17" fmla="*/ 250 h 296"/>
                  <a:gd name="T18" fmla="*/ 38 w 318"/>
                  <a:gd name="T19" fmla="*/ 296 h 296"/>
                  <a:gd name="T20" fmla="*/ 234 w 318"/>
                  <a:gd name="T21" fmla="*/ 288 h 296"/>
                  <a:gd name="T22" fmla="*/ 242 w 318"/>
                  <a:gd name="T23" fmla="*/ 265 h 296"/>
                  <a:gd name="T24" fmla="*/ 242 w 318"/>
                  <a:gd name="T25" fmla="*/ 250 h 296"/>
                  <a:gd name="T26" fmla="*/ 227 w 318"/>
                  <a:gd name="T27" fmla="*/ 250 h 296"/>
                  <a:gd name="T28" fmla="*/ 227 w 318"/>
                  <a:gd name="T29" fmla="*/ 235 h 296"/>
                  <a:gd name="T30" fmla="*/ 242 w 318"/>
                  <a:gd name="T31" fmla="*/ 235 h 296"/>
                  <a:gd name="T32" fmla="*/ 234 w 318"/>
                  <a:gd name="T33" fmla="*/ 212 h 296"/>
                  <a:gd name="T34" fmla="*/ 250 w 318"/>
                  <a:gd name="T35" fmla="*/ 197 h 296"/>
                  <a:gd name="T36" fmla="*/ 242 w 318"/>
                  <a:gd name="T37" fmla="*/ 190 h 296"/>
                  <a:gd name="T38" fmla="*/ 265 w 318"/>
                  <a:gd name="T39" fmla="*/ 174 h 296"/>
                  <a:gd name="T40" fmla="*/ 265 w 318"/>
                  <a:gd name="T41" fmla="*/ 144 h 296"/>
                  <a:gd name="T42" fmla="*/ 280 w 318"/>
                  <a:gd name="T43" fmla="*/ 136 h 296"/>
                  <a:gd name="T44" fmla="*/ 280 w 318"/>
                  <a:gd name="T45" fmla="*/ 121 h 296"/>
                  <a:gd name="T46" fmla="*/ 295 w 318"/>
                  <a:gd name="T47" fmla="*/ 114 h 296"/>
                  <a:gd name="T48" fmla="*/ 287 w 318"/>
                  <a:gd name="T49" fmla="*/ 91 h 296"/>
                  <a:gd name="T50" fmla="*/ 302 w 318"/>
                  <a:gd name="T51" fmla="*/ 83 h 296"/>
                  <a:gd name="T52" fmla="*/ 302 w 318"/>
                  <a:gd name="T53" fmla="*/ 61 h 296"/>
                  <a:gd name="T54" fmla="*/ 318 w 318"/>
                  <a:gd name="T55" fmla="*/ 53 h 296"/>
                  <a:gd name="T56" fmla="*/ 318 w 318"/>
                  <a:gd name="T57" fmla="*/ 38 h 29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18"/>
                  <a:gd name="T88" fmla="*/ 0 h 296"/>
                  <a:gd name="T89" fmla="*/ 318 w 318"/>
                  <a:gd name="T90" fmla="*/ 296 h 29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18" h="296">
                    <a:moveTo>
                      <a:pt x="318" y="38"/>
                    </a:moveTo>
                    <a:lnTo>
                      <a:pt x="272" y="46"/>
                    </a:lnTo>
                    <a:lnTo>
                      <a:pt x="295" y="15"/>
                    </a:lnTo>
                    <a:lnTo>
                      <a:pt x="287" y="0"/>
                    </a:lnTo>
                    <a:lnTo>
                      <a:pt x="242" y="8"/>
                    </a:lnTo>
                    <a:lnTo>
                      <a:pt x="0" y="15"/>
                    </a:lnTo>
                    <a:lnTo>
                      <a:pt x="15" y="99"/>
                    </a:lnTo>
                    <a:lnTo>
                      <a:pt x="7" y="243"/>
                    </a:lnTo>
                    <a:lnTo>
                      <a:pt x="38" y="250"/>
                    </a:lnTo>
                    <a:lnTo>
                      <a:pt x="38" y="296"/>
                    </a:lnTo>
                    <a:lnTo>
                      <a:pt x="234" y="288"/>
                    </a:lnTo>
                    <a:lnTo>
                      <a:pt x="242" y="265"/>
                    </a:lnTo>
                    <a:lnTo>
                      <a:pt x="242" y="250"/>
                    </a:lnTo>
                    <a:lnTo>
                      <a:pt x="227" y="250"/>
                    </a:lnTo>
                    <a:lnTo>
                      <a:pt x="227" y="235"/>
                    </a:lnTo>
                    <a:lnTo>
                      <a:pt x="242" y="235"/>
                    </a:lnTo>
                    <a:lnTo>
                      <a:pt x="234" y="212"/>
                    </a:lnTo>
                    <a:lnTo>
                      <a:pt x="250" y="197"/>
                    </a:lnTo>
                    <a:lnTo>
                      <a:pt x="242" y="190"/>
                    </a:lnTo>
                    <a:lnTo>
                      <a:pt x="265" y="174"/>
                    </a:lnTo>
                    <a:lnTo>
                      <a:pt x="265" y="144"/>
                    </a:lnTo>
                    <a:lnTo>
                      <a:pt x="280" y="136"/>
                    </a:lnTo>
                    <a:lnTo>
                      <a:pt x="280" y="121"/>
                    </a:lnTo>
                    <a:lnTo>
                      <a:pt x="295" y="114"/>
                    </a:lnTo>
                    <a:lnTo>
                      <a:pt x="287" y="91"/>
                    </a:lnTo>
                    <a:lnTo>
                      <a:pt x="302" y="83"/>
                    </a:lnTo>
                    <a:lnTo>
                      <a:pt x="302" y="61"/>
                    </a:lnTo>
                    <a:lnTo>
                      <a:pt x="318" y="53"/>
                    </a:lnTo>
                    <a:lnTo>
                      <a:pt x="318" y="38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Freeform 1172"/>
              <p:cNvSpPr>
                <a:spLocks/>
              </p:cNvSpPr>
              <p:nvPr/>
            </p:nvSpPr>
            <p:spPr bwMode="auto">
              <a:xfrm>
                <a:off x="3005" y="2304"/>
                <a:ext cx="318" cy="296"/>
              </a:xfrm>
              <a:custGeom>
                <a:avLst/>
                <a:gdLst>
                  <a:gd name="T0" fmla="*/ 318 w 318"/>
                  <a:gd name="T1" fmla="*/ 38 h 296"/>
                  <a:gd name="T2" fmla="*/ 272 w 318"/>
                  <a:gd name="T3" fmla="*/ 46 h 296"/>
                  <a:gd name="T4" fmla="*/ 295 w 318"/>
                  <a:gd name="T5" fmla="*/ 15 h 296"/>
                  <a:gd name="T6" fmla="*/ 287 w 318"/>
                  <a:gd name="T7" fmla="*/ 0 h 296"/>
                  <a:gd name="T8" fmla="*/ 242 w 318"/>
                  <a:gd name="T9" fmla="*/ 8 h 296"/>
                  <a:gd name="T10" fmla="*/ 0 w 318"/>
                  <a:gd name="T11" fmla="*/ 15 h 296"/>
                  <a:gd name="T12" fmla="*/ 15 w 318"/>
                  <a:gd name="T13" fmla="*/ 99 h 296"/>
                  <a:gd name="T14" fmla="*/ 7 w 318"/>
                  <a:gd name="T15" fmla="*/ 243 h 296"/>
                  <a:gd name="T16" fmla="*/ 38 w 318"/>
                  <a:gd name="T17" fmla="*/ 250 h 296"/>
                  <a:gd name="T18" fmla="*/ 38 w 318"/>
                  <a:gd name="T19" fmla="*/ 296 h 296"/>
                  <a:gd name="T20" fmla="*/ 234 w 318"/>
                  <a:gd name="T21" fmla="*/ 288 h 296"/>
                  <a:gd name="T22" fmla="*/ 242 w 318"/>
                  <a:gd name="T23" fmla="*/ 265 h 296"/>
                  <a:gd name="T24" fmla="*/ 242 w 318"/>
                  <a:gd name="T25" fmla="*/ 250 h 296"/>
                  <a:gd name="T26" fmla="*/ 227 w 318"/>
                  <a:gd name="T27" fmla="*/ 250 h 296"/>
                  <a:gd name="T28" fmla="*/ 227 w 318"/>
                  <a:gd name="T29" fmla="*/ 235 h 296"/>
                  <a:gd name="T30" fmla="*/ 242 w 318"/>
                  <a:gd name="T31" fmla="*/ 235 h 296"/>
                  <a:gd name="T32" fmla="*/ 234 w 318"/>
                  <a:gd name="T33" fmla="*/ 212 h 296"/>
                  <a:gd name="T34" fmla="*/ 250 w 318"/>
                  <a:gd name="T35" fmla="*/ 197 h 296"/>
                  <a:gd name="T36" fmla="*/ 242 w 318"/>
                  <a:gd name="T37" fmla="*/ 190 h 296"/>
                  <a:gd name="T38" fmla="*/ 265 w 318"/>
                  <a:gd name="T39" fmla="*/ 174 h 296"/>
                  <a:gd name="T40" fmla="*/ 265 w 318"/>
                  <a:gd name="T41" fmla="*/ 144 h 296"/>
                  <a:gd name="T42" fmla="*/ 280 w 318"/>
                  <a:gd name="T43" fmla="*/ 136 h 296"/>
                  <a:gd name="T44" fmla="*/ 280 w 318"/>
                  <a:gd name="T45" fmla="*/ 121 h 296"/>
                  <a:gd name="T46" fmla="*/ 295 w 318"/>
                  <a:gd name="T47" fmla="*/ 114 h 296"/>
                  <a:gd name="T48" fmla="*/ 287 w 318"/>
                  <a:gd name="T49" fmla="*/ 91 h 296"/>
                  <a:gd name="T50" fmla="*/ 302 w 318"/>
                  <a:gd name="T51" fmla="*/ 83 h 296"/>
                  <a:gd name="T52" fmla="*/ 302 w 318"/>
                  <a:gd name="T53" fmla="*/ 61 h 296"/>
                  <a:gd name="T54" fmla="*/ 318 w 318"/>
                  <a:gd name="T55" fmla="*/ 53 h 296"/>
                  <a:gd name="T56" fmla="*/ 318 w 318"/>
                  <a:gd name="T57" fmla="*/ 38 h 296"/>
                  <a:gd name="T58" fmla="*/ 318 w 318"/>
                  <a:gd name="T59" fmla="*/ 46 h 29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8"/>
                  <a:gd name="T91" fmla="*/ 0 h 296"/>
                  <a:gd name="T92" fmla="*/ 318 w 318"/>
                  <a:gd name="T93" fmla="*/ 296 h 29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8" h="296">
                    <a:moveTo>
                      <a:pt x="318" y="38"/>
                    </a:moveTo>
                    <a:lnTo>
                      <a:pt x="272" y="46"/>
                    </a:lnTo>
                    <a:lnTo>
                      <a:pt x="295" y="15"/>
                    </a:lnTo>
                    <a:lnTo>
                      <a:pt x="287" y="0"/>
                    </a:lnTo>
                    <a:lnTo>
                      <a:pt x="242" y="8"/>
                    </a:lnTo>
                    <a:lnTo>
                      <a:pt x="0" y="15"/>
                    </a:lnTo>
                    <a:lnTo>
                      <a:pt x="15" y="99"/>
                    </a:lnTo>
                    <a:lnTo>
                      <a:pt x="7" y="243"/>
                    </a:lnTo>
                    <a:lnTo>
                      <a:pt x="38" y="250"/>
                    </a:lnTo>
                    <a:lnTo>
                      <a:pt x="38" y="296"/>
                    </a:lnTo>
                    <a:lnTo>
                      <a:pt x="234" y="288"/>
                    </a:lnTo>
                    <a:lnTo>
                      <a:pt x="242" y="265"/>
                    </a:lnTo>
                    <a:lnTo>
                      <a:pt x="242" y="250"/>
                    </a:lnTo>
                    <a:lnTo>
                      <a:pt x="227" y="250"/>
                    </a:lnTo>
                    <a:lnTo>
                      <a:pt x="227" y="235"/>
                    </a:lnTo>
                    <a:lnTo>
                      <a:pt x="242" y="235"/>
                    </a:lnTo>
                    <a:lnTo>
                      <a:pt x="234" y="212"/>
                    </a:lnTo>
                    <a:lnTo>
                      <a:pt x="250" y="197"/>
                    </a:lnTo>
                    <a:lnTo>
                      <a:pt x="242" y="190"/>
                    </a:lnTo>
                    <a:lnTo>
                      <a:pt x="265" y="174"/>
                    </a:lnTo>
                    <a:lnTo>
                      <a:pt x="265" y="144"/>
                    </a:lnTo>
                    <a:lnTo>
                      <a:pt x="280" y="136"/>
                    </a:lnTo>
                    <a:lnTo>
                      <a:pt x="280" y="121"/>
                    </a:lnTo>
                    <a:lnTo>
                      <a:pt x="295" y="114"/>
                    </a:lnTo>
                    <a:lnTo>
                      <a:pt x="287" y="91"/>
                    </a:lnTo>
                    <a:lnTo>
                      <a:pt x="302" y="83"/>
                    </a:lnTo>
                    <a:lnTo>
                      <a:pt x="302" y="61"/>
                    </a:lnTo>
                    <a:lnTo>
                      <a:pt x="318" y="53"/>
                    </a:lnTo>
                    <a:lnTo>
                      <a:pt x="318" y="38"/>
                    </a:lnTo>
                    <a:lnTo>
                      <a:pt x="318" y="46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Freeform 1173"/>
              <p:cNvSpPr>
                <a:spLocks/>
              </p:cNvSpPr>
              <p:nvPr/>
            </p:nvSpPr>
            <p:spPr bwMode="auto">
              <a:xfrm>
                <a:off x="1204" y="1622"/>
                <a:ext cx="514" cy="879"/>
              </a:xfrm>
              <a:custGeom>
                <a:avLst/>
                <a:gdLst>
                  <a:gd name="T0" fmla="*/ 492 w 514"/>
                  <a:gd name="T1" fmla="*/ 697 h 879"/>
                  <a:gd name="T2" fmla="*/ 235 w 514"/>
                  <a:gd name="T3" fmla="*/ 303 h 879"/>
                  <a:gd name="T4" fmla="*/ 295 w 514"/>
                  <a:gd name="T5" fmla="*/ 68 h 879"/>
                  <a:gd name="T6" fmla="*/ 53 w 514"/>
                  <a:gd name="T7" fmla="*/ 0 h 879"/>
                  <a:gd name="T8" fmla="*/ 30 w 514"/>
                  <a:gd name="T9" fmla="*/ 76 h 879"/>
                  <a:gd name="T10" fmla="*/ 0 w 514"/>
                  <a:gd name="T11" fmla="*/ 121 h 879"/>
                  <a:gd name="T12" fmla="*/ 23 w 514"/>
                  <a:gd name="T13" fmla="*/ 174 h 879"/>
                  <a:gd name="T14" fmla="*/ 8 w 514"/>
                  <a:gd name="T15" fmla="*/ 250 h 879"/>
                  <a:gd name="T16" fmla="*/ 38 w 514"/>
                  <a:gd name="T17" fmla="*/ 311 h 879"/>
                  <a:gd name="T18" fmla="*/ 30 w 514"/>
                  <a:gd name="T19" fmla="*/ 333 h 879"/>
                  <a:gd name="T20" fmla="*/ 53 w 514"/>
                  <a:gd name="T21" fmla="*/ 356 h 879"/>
                  <a:gd name="T22" fmla="*/ 60 w 514"/>
                  <a:gd name="T23" fmla="*/ 333 h 879"/>
                  <a:gd name="T24" fmla="*/ 76 w 514"/>
                  <a:gd name="T25" fmla="*/ 341 h 879"/>
                  <a:gd name="T26" fmla="*/ 60 w 514"/>
                  <a:gd name="T27" fmla="*/ 349 h 879"/>
                  <a:gd name="T28" fmla="*/ 76 w 514"/>
                  <a:gd name="T29" fmla="*/ 394 h 879"/>
                  <a:gd name="T30" fmla="*/ 60 w 514"/>
                  <a:gd name="T31" fmla="*/ 371 h 879"/>
                  <a:gd name="T32" fmla="*/ 60 w 514"/>
                  <a:gd name="T33" fmla="*/ 356 h 879"/>
                  <a:gd name="T34" fmla="*/ 45 w 514"/>
                  <a:gd name="T35" fmla="*/ 409 h 879"/>
                  <a:gd name="T36" fmla="*/ 76 w 514"/>
                  <a:gd name="T37" fmla="*/ 439 h 879"/>
                  <a:gd name="T38" fmla="*/ 60 w 514"/>
                  <a:gd name="T39" fmla="*/ 485 h 879"/>
                  <a:gd name="T40" fmla="*/ 106 w 514"/>
                  <a:gd name="T41" fmla="*/ 568 h 879"/>
                  <a:gd name="T42" fmla="*/ 98 w 514"/>
                  <a:gd name="T43" fmla="*/ 584 h 879"/>
                  <a:gd name="T44" fmla="*/ 113 w 514"/>
                  <a:gd name="T45" fmla="*/ 599 h 879"/>
                  <a:gd name="T46" fmla="*/ 98 w 514"/>
                  <a:gd name="T47" fmla="*/ 644 h 879"/>
                  <a:gd name="T48" fmla="*/ 113 w 514"/>
                  <a:gd name="T49" fmla="*/ 652 h 879"/>
                  <a:gd name="T50" fmla="*/ 166 w 514"/>
                  <a:gd name="T51" fmla="*/ 674 h 879"/>
                  <a:gd name="T52" fmla="*/ 189 w 514"/>
                  <a:gd name="T53" fmla="*/ 705 h 879"/>
                  <a:gd name="T54" fmla="*/ 227 w 514"/>
                  <a:gd name="T55" fmla="*/ 720 h 879"/>
                  <a:gd name="T56" fmla="*/ 227 w 514"/>
                  <a:gd name="T57" fmla="*/ 743 h 879"/>
                  <a:gd name="T58" fmla="*/ 250 w 514"/>
                  <a:gd name="T59" fmla="*/ 750 h 879"/>
                  <a:gd name="T60" fmla="*/ 280 w 514"/>
                  <a:gd name="T61" fmla="*/ 788 h 879"/>
                  <a:gd name="T62" fmla="*/ 287 w 514"/>
                  <a:gd name="T63" fmla="*/ 856 h 879"/>
                  <a:gd name="T64" fmla="*/ 454 w 514"/>
                  <a:gd name="T65" fmla="*/ 879 h 879"/>
                  <a:gd name="T66" fmla="*/ 469 w 514"/>
                  <a:gd name="T67" fmla="*/ 872 h 879"/>
                  <a:gd name="T68" fmla="*/ 462 w 514"/>
                  <a:gd name="T69" fmla="*/ 834 h 879"/>
                  <a:gd name="T70" fmla="*/ 477 w 514"/>
                  <a:gd name="T71" fmla="*/ 811 h 879"/>
                  <a:gd name="T72" fmla="*/ 484 w 514"/>
                  <a:gd name="T73" fmla="*/ 781 h 879"/>
                  <a:gd name="T74" fmla="*/ 514 w 514"/>
                  <a:gd name="T75" fmla="*/ 765 h 879"/>
                  <a:gd name="T76" fmla="*/ 492 w 514"/>
                  <a:gd name="T77" fmla="*/ 697 h 8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14"/>
                  <a:gd name="T118" fmla="*/ 0 h 879"/>
                  <a:gd name="T119" fmla="*/ 514 w 514"/>
                  <a:gd name="T120" fmla="*/ 879 h 8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14" h="879">
                    <a:moveTo>
                      <a:pt x="492" y="697"/>
                    </a:moveTo>
                    <a:lnTo>
                      <a:pt x="235" y="303"/>
                    </a:lnTo>
                    <a:lnTo>
                      <a:pt x="295" y="68"/>
                    </a:lnTo>
                    <a:lnTo>
                      <a:pt x="53" y="0"/>
                    </a:lnTo>
                    <a:lnTo>
                      <a:pt x="30" y="76"/>
                    </a:lnTo>
                    <a:lnTo>
                      <a:pt x="0" y="121"/>
                    </a:lnTo>
                    <a:lnTo>
                      <a:pt x="23" y="174"/>
                    </a:lnTo>
                    <a:lnTo>
                      <a:pt x="8" y="250"/>
                    </a:lnTo>
                    <a:lnTo>
                      <a:pt x="38" y="311"/>
                    </a:lnTo>
                    <a:lnTo>
                      <a:pt x="30" y="333"/>
                    </a:lnTo>
                    <a:lnTo>
                      <a:pt x="53" y="356"/>
                    </a:lnTo>
                    <a:lnTo>
                      <a:pt x="60" y="333"/>
                    </a:lnTo>
                    <a:lnTo>
                      <a:pt x="76" y="341"/>
                    </a:lnTo>
                    <a:lnTo>
                      <a:pt x="60" y="349"/>
                    </a:lnTo>
                    <a:lnTo>
                      <a:pt x="76" y="394"/>
                    </a:lnTo>
                    <a:lnTo>
                      <a:pt x="60" y="371"/>
                    </a:lnTo>
                    <a:lnTo>
                      <a:pt x="60" y="356"/>
                    </a:lnTo>
                    <a:lnTo>
                      <a:pt x="45" y="409"/>
                    </a:lnTo>
                    <a:lnTo>
                      <a:pt x="76" y="439"/>
                    </a:lnTo>
                    <a:lnTo>
                      <a:pt x="60" y="485"/>
                    </a:lnTo>
                    <a:lnTo>
                      <a:pt x="106" y="568"/>
                    </a:lnTo>
                    <a:lnTo>
                      <a:pt x="98" y="584"/>
                    </a:lnTo>
                    <a:lnTo>
                      <a:pt x="113" y="599"/>
                    </a:lnTo>
                    <a:lnTo>
                      <a:pt x="98" y="644"/>
                    </a:lnTo>
                    <a:lnTo>
                      <a:pt x="113" y="652"/>
                    </a:lnTo>
                    <a:lnTo>
                      <a:pt x="166" y="674"/>
                    </a:lnTo>
                    <a:lnTo>
                      <a:pt x="189" y="705"/>
                    </a:lnTo>
                    <a:lnTo>
                      <a:pt x="227" y="720"/>
                    </a:lnTo>
                    <a:lnTo>
                      <a:pt x="227" y="743"/>
                    </a:lnTo>
                    <a:lnTo>
                      <a:pt x="250" y="750"/>
                    </a:lnTo>
                    <a:lnTo>
                      <a:pt x="280" y="788"/>
                    </a:lnTo>
                    <a:lnTo>
                      <a:pt x="287" y="856"/>
                    </a:lnTo>
                    <a:lnTo>
                      <a:pt x="454" y="879"/>
                    </a:lnTo>
                    <a:lnTo>
                      <a:pt x="469" y="872"/>
                    </a:lnTo>
                    <a:lnTo>
                      <a:pt x="462" y="834"/>
                    </a:lnTo>
                    <a:lnTo>
                      <a:pt x="477" y="811"/>
                    </a:lnTo>
                    <a:lnTo>
                      <a:pt x="484" y="781"/>
                    </a:lnTo>
                    <a:lnTo>
                      <a:pt x="514" y="765"/>
                    </a:lnTo>
                    <a:lnTo>
                      <a:pt x="492" y="697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6" name="Freeform 1174"/>
              <p:cNvSpPr>
                <a:spLocks/>
              </p:cNvSpPr>
              <p:nvPr/>
            </p:nvSpPr>
            <p:spPr bwMode="auto">
              <a:xfrm>
                <a:off x="1204" y="1622"/>
                <a:ext cx="514" cy="879"/>
              </a:xfrm>
              <a:custGeom>
                <a:avLst/>
                <a:gdLst>
                  <a:gd name="T0" fmla="*/ 492 w 514"/>
                  <a:gd name="T1" fmla="*/ 697 h 879"/>
                  <a:gd name="T2" fmla="*/ 235 w 514"/>
                  <a:gd name="T3" fmla="*/ 303 h 879"/>
                  <a:gd name="T4" fmla="*/ 295 w 514"/>
                  <a:gd name="T5" fmla="*/ 68 h 879"/>
                  <a:gd name="T6" fmla="*/ 53 w 514"/>
                  <a:gd name="T7" fmla="*/ 0 h 879"/>
                  <a:gd name="T8" fmla="*/ 30 w 514"/>
                  <a:gd name="T9" fmla="*/ 76 h 879"/>
                  <a:gd name="T10" fmla="*/ 0 w 514"/>
                  <a:gd name="T11" fmla="*/ 121 h 879"/>
                  <a:gd name="T12" fmla="*/ 23 w 514"/>
                  <a:gd name="T13" fmla="*/ 174 h 879"/>
                  <a:gd name="T14" fmla="*/ 8 w 514"/>
                  <a:gd name="T15" fmla="*/ 250 h 879"/>
                  <a:gd name="T16" fmla="*/ 38 w 514"/>
                  <a:gd name="T17" fmla="*/ 311 h 879"/>
                  <a:gd name="T18" fmla="*/ 30 w 514"/>
                  <a:gd name="T19" fmla="*/ 333 h 879"/>
                  <a:gd name="T20" fmla="*/ 53 w 514"/>
                  <a:gd name="T21" fmla="*/ 356 h 879"/>
                  <a:gd name="T22" fmla="*/ 60 w 514"/>
                  <a:gd name="T23" fmla="*/ 333 h 879"/>
                  <a:gd name="T24" fmla="*/ 76 w 514"/>
                  <a:gd name="T25" fmla="*/ 341 h 879"/>
                  <a:gd name="T26" fmla="*/ 60 w 514"/>
                  <a:gd name="T27" fmla="*/ 349 h 879"/>
                  <a:gd name="T28" fmla="*/ 76 w 514"/>
                  <a:gd name="T29" fmla="*/ 394 h 879"/>
                  <a:gd name="T30" fmla="*/ 60 w 514"/>
                  <a:gd name="T31" fmla="*/ 371 h 879"/>
                  <a:gd name="T32" fmla="*/ 60 w 514"/>
                  <a:gd name="T33" fmla="*/ 356 h 879"/>
                  <a:gd name="T34" fmla="*/ 45 w 514"/>
                  <a:gd name="T35" fmla="*/ 409 h 879"/>
                  <a:gd name="T36" fmla="*/ 76 w 514"/>
                  <a:gd name="T37" fmla="*/ 439 h 879"/>
                  <a:gd name="T38" fmla="*/ 60 w 514"/>
                  <a:gd name="T39" fmla="*/ 485 h 879"/>
                  <a:gd name="T40" fmla="*/ 106 w 514"/>
                  <a:gd name="T41" fmla="*/ 568 h 879"/>
                  <a:gd name="T42" fmla="*/ 98 w 514"/>
                  <a:gd name="T43" fmla="*/ 584 h 879"/>
                  <a:gd name="T44" fmla="*/ 113 w 514"/>
                  <a:gd name="T45" fmla="*/ 599 h 879"/>
                  <a:gd name="T46" fmla="*/ 98 w 514"/>
                  <a:gd name="T47" fmla="*/ 644 h 879"/>
                  <a:gd name="T48" fmla="*/ 113 w 514"/>
                  <a:gd name="T49" fmla="*/ 652 h 879"/>
                  <a:gd name="T50" fmla="*/ 166 w 514"/>
                  <a:gd name="T51" fmla="*/ 674 h 879"/>
                  <a:gd name="T52" fmla="*/ 189 w 514"/>
                  <a:gd name="T53" fmla="*/ 705 h 879"/>
                  <a:gd name="T54" fmla="*/ 227 w 514"/>
                  <a:gd name="T55" fmla="*/ 720 h 879"/>
                  <a:gd name="T56" fmla="*/ 227 w 514"/>
                  <a:gd name="T57" fmla="*/ 743 h 879"/>
                  <a:gd name="T58" fmla="*/ 250 w 514"/>
                  <a:gd name="T59" fmla="*/ 750 h 879"/>
                  <a:gd name="T60" fmla="*/ 280 w 514"/>
                  <a:gd name="T61" fmla="*/ 788 h 879"/>
                  <a:gd name="T62" fmla="*/ 287 w 514"/>
                  <a:gd name="T63" fmla="*/ 856 h 879"/>
                  <a:gd name="T64" fmla="*/ 454 w 514"/>
                  <a:gd name="T65" fmla="*/ 879 h 879"/>
                  <a:gd name="T66" fmla="*/ 469 w 514"/>
                  <a:gd name="T67" fmla="*/ 872 h 879"/>
                  <a:gd name="T68" fmla="*/ 462 w 514"/>
                  <a:gd name="T69" fmla="*/ 834 h 879"/>
                  <a:gd name="T70" fmla="*/ 477 w 514"/>
                  <a:gd name="T71" fmla="*/ 811 h 879"/>
                  <a:gd name="T72" fmla="*/ 484 w 514"/>
                  <a:gd name="T73" fmla="*/ 781 h 879"/>
                  <a:gd name="T74" fmla="*/ 514 w 514"/>
                  <a:gd name="T75" fmla="*/ 765 h 879"/>
                  <a:gd name="T76" fmla="*/ 492 w 514"/>
                  <a:gd name="T77" fmla="*/ 697 h 879"/>
                  <a:gd name="T78" fmla="*/ 492 w 514"/>
                  <a:gd name="T79" fmla="*/ 705 h 87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14"/>
                  <a:gd name="T121" fmla="*/ 0 h 879"/>
                  <a:gd name="T122" fmla="*/ 514 w 514"/>
                  <a:gd name="T123" fmla="*/ 879 h 87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14" h="879">
                    <a:moveTo>
                      <a:pt x="492" y="697"/>
                    </a:moveTo>
                    <a:lnTo>
                      <a:pt x="235" y="303"/>
                    </a:lnTo>
                    <a:lnTo>
                      <a:pt x="295" y="68"/>
                    </a:lnTo>
                    <a:lnTo>
                      <a:pt x="53" y="0"/>
                    </a:lnTo>
                    <a:lnTo>
                      <a:pt x="30" y="76"/>
                    </a:lnTo>
                    <a:lnTo>
                      <a:pt x="0" y="121"/>
                    </a:lnTo>
                    <a:lnTo>
                      <a:pt x="23" y="174"/>
                    </a:lnTo>
                    <a:lnTo>
                      <a:pt x="8" y="250"/>
                    </a:lnTo>
                    <a:lnTo>
                      <a:pt x="38" y="311"/>
                    </a:lnTo>
                    <a:lnTo>
                      <a:pt x="30" y="333"/>
                    </a:lnTo>
                    <a:lnTo>
                      <a:pt x="53" y="356"/>
                    </a:lnTo>
                    <a:lnTo>
                      <a:pt x="60" y="333"/>
                    </a:lnTo>
                    <a:lnTo>
                      <a:pt x="76" y="341"/>
                    </a:lnTo>
                    <a:lnTo>
                      <a:pt x="60" y="349"/>
                    </a:lnTo>
                    <a:lnTo>
                      <a:pt x="76" y="394"/>
                    </a:lnTo>
                    <a:lnTo>
                      <a:pt x="60" y="371"/>
                    </a:lnTo>
                    <a:lnTo>
                      <a:pt x="60" y="356"/>
                    </a:lnTo>
                    <a:lnTo>
                      <a:pt x="45" y="409"/>
                    </a:lnTo>
                    <a:lnTo>
                      <a:pt x="76" y="439"/>
                    </a:lnTo>
                    <a:lnTo>
                      <a:pt x="60" y="485"/>
                    </a:lnTo>
                    <a:lnTo>
                      <a:pt x="106" y="568"/>
                    </a:lnTo>
                    <a:lnTo>
                      <a:pt x="98" y="584"/>
                    </a:lnTo>
                    <a:lnTo>
                      <a:pt x="113" y="599"/>
                    </a:lnTo>
                    <a:lnTo>
                      <a:pt x="98" y="644"/>
                    </a:lnTo>
                    <a:lnTo>
                      <a:pt x="113" y="652"/>
                    </a:lnTo>
                    <a:lnTo>
                      <a:pt x="166" y="674"/>
                    </a:lnTo>
                    <a:lnTo>
                      <a:pt x="189" y="705"/>
                    </a:lnTo>
                    <a:lnTo>
                      <a:pt x="227" y="720"/>
                    </a:lnTo>
                    <a:lnTo>
                      <a:pt x="227" y="743"/>
                    </a:lnTo>
                    <a:lnTo>
                      <a:pt x="250" y="750"/>
                    </a:lnTo>
                    <a:lnTo>
                      <a:pt x="280" y="788"/>
                    </a:lnTo>
                    <a:lnTo>
                      <a:pt x="287" y="856"/>
                    </a:lnTo>
                    <a:lnTo>
                      <a:pt x="454" y="879"/>
                    </a:lnTo>
                    <a:lnTo>
                      <a:pt x="469" y="872"/>
                    </a:lnTo>
                    <a:lnTo>
                      <a:pt x="462" y="834"/>
                    </a:lnTo>
                    <a:lnTo>
                      <a:pt x="477" y="811"/>
                    </a:lnTo>
                    <a:lnTo>
                      <a:pt x="484" y="781"/>
                    </a:lnTo>
                    <a:lnTo>
                      <a:pt x="514" y="765"/>
                    </a:lnTo>
                    <a:lnTo>
                      <a:pt x="492" y="697"/>
                    </a:lnTo>
                    <a:lnTo>
                      <a:pt x="492" y="70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7" name="Freeform 1175"/>
              <p:cNvSpPr>
                <a:spLocks/>
              </p:cNvSpPr>
              <p:nvPr/>
            </p:nvSpPr>
            <p:spPr bwMode="auto">
              <a:xfrm>
                <a:off x="2082" y="1895"/>
                <a:ext cx="469" cy="371"/>
              </a:xfrm>
              <a:custGeom>
                <a:avLst/>
                <a:gdLst>
                  <a:gd name="T0" fmla="*/ 461 w 469"/>
                  <a:gd name="T1" fmla="*/ 129 h 371"/>
                  <a:gd name="T2" fmla="*/ 469 w 469"/>
                  <a:gd name="T3" fmla="*/ 45 h 371"/>
                  <a:gd name="T4" fmla="*/ 348 w 469"/>
                  <a:gd name="T5" fmla="*/ 38 h 371"/>
                  <a:gd name="T6" fmla="*/ 45 w 469"/>
                  <a:gd name="T7" fmla="*/ 0 h 371"/>
                  <a:gd name="T8" fmla="*/ 0 w 469"/>
                  <a:gd name="T9" fmla="*/ 326 h 371"/>
                  <a:gd name="T10" fmla="*/ 386 w 469"/>
                  <a:gd name="T11" fmla="*/ 364 h 371"/>
                  <a:gd name="T12" fmla="*/ 446 w 469"/>
                  <a:gd name="T13" fmla="*/ 371 h 371"/>
                  <a:gd name="T14" fmla="*/ 461 w 469"/>
                  <a:gd name="T15" fmla="*/ 129 h 3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9"/>
                  <a:gd name="T25" fmla="*/ 0 h 371"/>
                  <a:gd name="T26" fmla="*/ 469 w 469"/>
                  <a:gd name="T27" fmla="*/ 371 h 3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9" h="371">
                    <a:moveTo>
                      <a:pt x="461" y="129"/>
                    </a:moveTo>
                    <a:lnTo>
                      <a:pt x="469" y="45"/>
                    </a:lnTo>
                    <a:lnTo>
                      <a:pt x="348" y="38"/>
                    </a:lnTo>
                    <a:lnTo>
                      <a:pt x="45" y="0"/>
                    </a:lnTo>
                    <a:lnTo>
                      <a:pt x="0" y="326"/>
                    </a:lnTo>
                    <a:lnTo>
                      <a:pt x="386" y="364"/>
                    </a:lnTo>
                    <a:lnTo>
                      <a:pt x="446" y="371"/>
                    </a:lnTo>
                    <a:lnTo>
                      <a:pt x="461" y="129"/>
                    </a:lnTo>
                    <a:close/>
                  </a:path>
                </a:pathLst>
              </a:custGeom>
              <a:solidFill>
                <a:srgbClr val="FFAA00"/>
              </a:solidFill>
              <a:ln w="8">
                <a:solidFill>
                  <a:srgbClr val="FFAA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8" name="Freeform 1176"/>
              <p:cNvSpPr>
                <a:spLocks/>
              </p:cNvSpPr>
              <p:nvPr/>
            </p:nvSpPr>
            <p:spPr bwMode="auto">
              <a:xfrm>
                <a:off x="2082" y="1895"/>
                <a:ext cx="469" cy="371"/>
              </a:xfrm>
              <a:custGeom>
                <a:avLst/>
                <a:gdLst>
                  <a:gd name="T0" fmla="*/ 461 w 469"/>
                  <a:gd name="T1" fmla="*/ 129 h 371"/>
                  <a:gd name="T2" fmla="*/ 469 w 469"/>
                  <a:gd name="T3" fmla="*/ 45 h 371"/>
                  <a:gd name="T4" fmla="*/ 348 w 469"/>
                  <a:gd name="T5" fmla="*/ 38 h 371"/>
                  <a:gd name="T6" fmla="*/ 45 w 469"/>
                  <a:gd name="T7" fmla="*/ 0 h 371"/>
                  <a:gd name="T8" fmla="*/ 0 w 469"/>
                  <a:gd name="T9" fmla="*/ 326 h 371"/>
                  <a:gd name="T10" fmla="*/ 386 w 469"/>
                  <a:gd name="T11" fmla="*/ 364 h 371"/>
                  <a:gd name="T12" fmla="*/ 446 w 469"/>
                  <a:gd name="T13" fmla="*/ 371 h 371"/>
                  <a:gd name="T14" fmla="*/ 461 w 469"/>
                  <a:gd name="T15" fmla="*/ 129 h 371"/>
                  <a:gd name="T16" fmla="*/ 461 w 469"/>
                  <a:gd name="T17" fmla="*/ 136 h 3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9"/>
                  <a:gd name="T28" fmla="*/ 0 h 371"/>
                  <a:gd name="T29" fmla="*/ 469 w 469"/>
                  <a:gd name="T30" fmla="*/ 371 h 37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9" h="371">
                    <a:moveTo>
                      <a:pt x="461" y="129"/>
                    </a:moveTo>
                    <a:lnTo>
                      <a:pt x="469" y="45"/>
                    </a:lnTo>
                    <a:lnTo>
                      <a:pt x="348" y="38"/>
                    </a:lnTo>
                    <a:lnTo>
                      <a:pt x="45" y="0"/>
                    </a:lnTo>
                    <a:lnTo>
                      <a:pt x="0" y="326"/>
                    </a:lnTo>
                    <a:lnTo>
                      <a:pt x="386" y="364"/>
                    </a:lnTo>
                    <a:lnTo>
                      <a:pt x="446" y="371"/>
                    </a:lnTo>
                    <a:lnTo>
                      <a:pt x="461" y="129"/>
                    </a:lnTo>
                    <a:lnTo>
                      <a:pt x="461" y="136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9" name="Freeform 1177"/>
              <p:cNvSpPr>
                <a:spLocks/>
              </p:cNvSpPr>
              <p:nvPr/>
            </p:nvSpPr>
            <p:spPr bwMode="auto">
              <a:xfrm>
                <a:off x="4246" y="1690"/>
                <a:ext cx="113" cy="106"/>
              </a:xfrm>
              <a:custGeom>
                <a:avLst/>
                <a:gdLst>
                  <a:gd name="T0" fmla="*/ 98 w 113"/>
                  <a:gd name="T1" fmla="*/ 0 h 106"/>
                  <a:gd name="T2" fmla="*/ 0 w 113"/>
                  <a:gd name="T3" fmla="*/ 23 h 106"/>
                  <a:gd name="T4" fmla="*/ 15 w 113"/>
                  <a:gd name="T5" fmla="*/ 91 h 106"/>
                  <a:gd name="T6" fmla="*/ 0 w 113"/>
                  <a:gd name="T7" fmla="*/ 99 h 106"/>
                  <a:gd name="T8" fmla="*/ 7 w 113"/>
                  <a:gd name="T9" fmla="*/ 106 h 106"/>
                  <a:gd name="T10" fmla="*/ 45 w 113"/>
                  <a:gd name="T11" fmla="*/ 76 h 106"/>
                  <a:gd name="T12" fmla="*/ 83 w 113"/>
                  <a:gd name="T13" fmla="*/ 68 h 106"/>
                  <a:gd name="T14" fmla="*/ 113 w 113"/>
                  <a:gd name="T15" fmla="*/ 46 h 106"/>
                  <a:gd name="T16" fmla="*/ 98 w 113"/>
                  <a:gd name="T17" fmla="*/ 0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106"/>
                  <a:gd name="T29" fmla="*/ 113 w 113"/>
                  <a:gd name="T30" fmla="*/ 106 h 1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106">
                    <a:moveTo>
                      <a:pt x="98" y="0"/>
                    </a:moveTo>
                    <a:lnTo>
                      <a:pt x="0" y="23"/>
                    </a:lnTo>
                    <a:lnTo>
                      <a:pt x="15" y="91"/>
                    </a:lnTo>
                    <a:lnTo>
                      <a:pt x="0" y="99"/>
                    </a:lnTo>
                    <a:lnTo>
                      <a:pt x="7" y="106"/>
                    </a:lnTo>
                    <a:lnTo>
                      <a:pt x="45" y="76"/>
                    </a:lnTo>
                    <a:lnTo>
                      <a:pt x="83" y="68"/>
                    </a:lnTo>
                    <a:lnTo>
                      <a:pt x="113" y="4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0" name="Freeform 1178"/>
              <p:cNvSpPr>
                <a:spLocks/>
              </p:cNvSpPr>
              <p:nvPr/>
            </p:nvSpPr>
            <p:spPr bwMode="auto">
              <a:xfrm>
                <a:off x="4246" y="1690"/>
                <a:ext cx="113" cy="106"/>
              </a:xfrm>
              <a:custGeom>
                <a:avLst/>
                <a:gdLst>
                  <a:gd name="T0" fmla="*/ 98 w 113"/>
                  <a:gd name="T1" fmla="*/ 0 h 106"/>
                  <a:gd name="T2" fmla="*/ 0 w 113"/>
                  <a:gd name="T3" fmla="*/ 23 h 106"/>
                  <a:gd name="T4" fmla="*/ 15 w 113"/>
                  <a:gd name="T5" fmla="*/ 91 h 106"/>
                  <a:gd name="T6" fmla="*/ 0 w 113"/>
                  <a:gd name="T7" fmla="*/ 99 h 106"/>
                  <a:gd name="T8" fmla="*/ 7 w 113"/>
                  <a:gd name="T9" fmla="*/ 106 h 106"/>
                  <a:gd name="T10" fmla="*/ 45 w 113"/>
                  <a:gd name="T11" fmla="*/ 76 h 106"/>
                  <a:gd name="T12" fmla="*/ 83 w 113"/>
                  <a:gd name="T13" fmla="*/ 68 h 106"/>
                  <a:gd name="T14" fmla="*/ 113 w 113"/>
                  <a:gd name="T15" fmla="*/ 46 h 106"/>
                  <a:gd name="T16" fmla="*/ 98 w 113"/>
                  <a:gd name="T17" fmla="*/ 0 h 106"/>
                  <a:gd name="T18" fmla="*/ 98 w 113"/>
                  <a:gd name="T19" fmla="*/ 8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3"/>
                  <a:gd name="T31" fmla="*/ 0 h 106"/>
                  <a:gd name="T32" fmla="*/ 113 w 113"/>
                  <a:gd name="T33" fmla="*/ 106 h 1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3" h="106">
                    <a:moveTo>
                      <a:pt x="98" y="0"/>
                    </a:moveTo>
                    <a:lnTo>
                      <a:pt x="0" y="23"/>
                    </a:lnTo>
                    <a:lnTo>
                      <a:pt x="15" y="91"/>
                    </a:lnTo>
                    <a:lnTo>
                      <a:pt x="0" y="99"/>
                    </a:lnTo>
                    <a:lnTo>
                      <a:pt x="7" y="106"/>
                    </a:lnTo>
                    <a:lnTo>
                      <a:pt x="45" y="76"/>
                    </a:lnTo>
                    <a:lnTo>
                      <a:pt x="83" y="68"/>
                    </a:lnTo>
                    <a:lnTo>
                      <a:pt x="113" y="46"/>
                    </a:lnTo>
                    <a:lnTo>
                      <a:pt x="98" y="0"/>
                    </a:lnTo>
                    <a:lnTo>
                      <a:pt x="98" y="8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1" name="Freeform 1179"/>
              <p:cNvSpPr>
                <a:spLocks/>
              </p:cNvSpPr>
              <p:nvPr/>
            </p:nvSpPr>
            <p:spPr bwMode="auto">
              <a:xfrm>
                <a:off x="4147" y="1917"/>
                <a:ext cx="68" cy="107"/>
              </a:xfrm>
              <a:custGeom>
                <a:avLst/>
                <a:gdLst>
                  <a:gd name="T0" fmla="*/ 68 w 68"/>
                  <a:gd name="T1" fmla="*/ 91 h 107"/>
                  <a:gd name="T2" fmla="*/ 61 w 68"/>
                  <a:gd name="T3" fmla="*/ 76 h 107"/>
                  <a:gd name="T4" fmla="*/ 23 w 68"/>
                  <a:gd name="T5" fmla="*/ 31 h 107"/>
                  <a:gd name="T6" fmla="*/ 23 w 68"/>
                  <a:gd name="T7" fmla="*/ 0 h 107"/>
                  <a:gd name="T8" fmla="*/ 0 w 68"/>
                  <a:gd name="T9" fmla="*/ 8 h 107"/>
                  <a:gd name="T10" fmla="*/ 31 w 68"/>
                  <a:gd name="T11" fmla="*/ 107 h 107"/>
                  <a:gd name="T12" fmla="*/ 68 w 68"/>
                  <a:gd name="T13" fmla="*/ 99 h 107"/>
                  <a:gd name="T14" fmla="*/ 68 w 68"/>
                  <a:gd name="T15" fmla="*/ 91 h 10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8"/>
                  <a:gd name="T25" fmla="*/ 0 h 107"/>
                  <a:gd name="T26" fmla="*/ 68 w 68"/>
                  <a:gd name="T27" fmla="*/ 107 h 10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8" h="107">
                    <a:moveTo>
                      <a:pt x="68" y="91"/>
                    </a:moveTo>
                    <a:lnTo>
                      <a:pt x="61" y="76"/>
                    </a:lnTo>
                    <a:lnTo>
                      <a:pt x="23" y="31"/>
                    </a:lnTo>
                    <a:lnTo>
                      <a:pt x="23" y="0"/>
                    </a:lnTo>
                    <a:lnTo>
                      <a:pt x="0" y="8"/>
                    </a:lnTo>
                    <a:lnTo>
                      <a:pt x="31" y="107"/>
                    </a:lnTo>
                    <a:lnTo>
                      <a:pt x="68" y="99"/>
                    </a:lnTo>
                    <a:lnTo>
                      <a:pt x="68" y="91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2" name="Freeform 1180"/>
              <p:cNvSpPr>
                <a:spLocks/>
              </p:cNvSpPr>
              <p:nvPr/>
            </p:nvSpPr>
            <p:spPr bwMode="auto">
              <a:xfrm>
                <a:off x="4147" y="1917"/>
                <a:ext cx="68" cy="107"/>
              </a:xfrm>
              <a:custGeom>
                <a:avLst/>
                <a:gdLst>
                  <a:gd name="T0" fmla="*/ 68 w 68"/>
                  <a:gd name="T1" fmla="*/ 91 h 107"/>
                  <a:gd name="T2" fmla="*/ 61 w 68"/>
                  <a:gd name="T3" fmla="*/ 76 h 107"/>
                  <a:gd name="T4" fmla="*/ 23 w 68"/>
                  <a:gd name="T5" fmla="*/ 31 h 107"/>
                  <a:gd name="T6" fmla="*/ 23 w 68"/>
                  <a:gd name="T7" fmla="*/ 0 h 107"/>
                  <a:gd name="T8" fmla="*/ 0 w 68"/>
                  <a:gd name="T9" fmla="*/ 8 h 107"/>
                  <a:gd name="T10" fmla="*/ 31 w 68"/>
                  <a:gd name="T11" fmla="*/ 107 h 107"/>
                  <a:gd name="T12" fmla="*/ 68 w 68"/>
                  <a:gd name="T13" fmla="*/ 99 h 107"/>
                  <a:gd name="T14" fmla="*/ 68 w 68"/>
                  <a:gd name="T15" fmla="*/ 91 h 107"/>
                  <a:gd name="T16" fmla="*/ 68 w 68"/>
                  <a:gd name="T17" fmla="*/ 99 h 1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8"/>
                  <a:gd name="T28" fmla="*/ 0 h 107"/>
                  <a:gd name="T29" fmla="*/ 68 w 68"/>
                  <a:gd name="T30" fmla="*/ 107 h 10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8" h="107">
                    <a:moveTo>
                      <a:pt x="68" y="91"/>
                    </a:moveTo>
                    <a:lnTo>
                      <a:pt x="61" y="76"/>
                    </a:lnTo>
                    <a:lnTo>
                      <a:pt x="23" y="31"/>
                    </a:lnTo>
                    <a:lnTo>
                      <a:pt x="23" y="0"/>
                    </a:lnTo>
                    <a:lnTo>
                      <a:pt x="0" y="8"/>
                    </a:lnTo>
                    <a:lnTo>
                      <a:pt x="31" y="107"/>
                    </a:lnTo>
                    <a:lnTo>
                      <a:pt x="68" y="99"/>
                    </a:lnTo>
                    <a:lnTo>
                      <a:pt x="68" y="91"/>
                    </a:lnTo>
                    <a:lnTo>
                      <a:pt x="68" y="99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3" name="Freeform 1181"/>
              <p:cNvSpPr>
                <a:spLocks/>
              </p:cNvSpPr>
              <p:nvPr/>
            </p:nvSpPr>
            <p:spPr bwMode="auto">
              <a:xfrm>
                <a:off x="4079" y="2008"/>
                <a:ext cx="15" cy="8"/>
              </a:xfrm>
              <a:custGeom>
                <a:avLst/>
                <a:gdLst>
                  <a:gd name="T0" fmla="*/ 15 w 15"/>
                  <a:gd name="T1" fmla="*/ 8 h 8"/>
                  <a:gd name="T2" fmla="*/ 8 w 15"/>
                  <a:gd name="T3" fmla="*/ 0 h 8"/>
                  <a:gd name="T4" fmla="*/ 0 w 15"/>
                  <a:gd name="T5" fmla="*/ 0 h 8"/>
                  <a:gd name="T6" fmla="*/ 15 w 15"/>
                  <a:gd name="T7" fmla="*/ 0 h 8"/>
                  <a:gd name="T8" fmla="*/ 15 w 15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8"/>
                  <a:gd name="T17" fmla="*/ 15 w 15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8">
                    <a:moveTo>
                      <a:pt x="15" y="8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4" name="Freeform 1182"/>
              <p:cNvSpPr>
                <a:spLocks/>
              </p:cNvSpPr>
              <p:nvPr/>
            </p:nvSpPr>
            <p:spPr bwMode="auto">
              <a:xfrm>
                <a:off x="4079" y="2008"/>
                <a:ext cx="15" cy="16"/>
              </a:xfrm>
              <a:custGeom>
                <a:avLst/>
                <a:gdLst>
                  <a:gd name="T0" fmla="*/ 15 w 15"/>
                  <a:gd name="T1" fmla="*/ 8 h 16"/>
                  <a:gd name="T2" fmla="*/ 8 w 15"/>
                  <a:gd name="T3" fmla="*/ 0 h 16"/>
                  <a:gd name="T4" fmla="*/ 0 w 15"/>
                  <a:gd name="T5" fmla="*/ 0 h 16"/>
                  <a:gd name="T6" fmla="*/ 15 w 15"/>
                  <a:gd name="T7" fmla="*/ 0 h 16"/>
                  <a:gd name="T8" fmla="*/ 15 w 15"/>
                  <a:gd name="T9" fmla="*/ 8 h 16"/>
                  <a:gd name="T10" fmla="*/ 15 w 15"/>
                  <a:gd name="T11" fmla="*/ 16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16"/>
                  <a:gd name="T20" fmla="*/ 15 w 15"/>
                  <a:gd name="T21" fmla="*/ 16 h 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16">
                    <a:moveTo>
                      <a:pt x="15" y="8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8"/>
                    </a:lnTo>
                    <a:lnTo>
                      <a:pt x="15" y="16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5" name="Freeform 1183"/>
              <p:cNvSpPr>
                <a:spLocks/>
              </p:cNvSpPr>
              <p:nvPr/>
            </p:nvSpPr>
            <p:spPr bwMode="auto">
              <a:xfrm>
                <a:off x="3489" y="2713"/>
                <a:ext cx="583" cy="440"/>
              </a:xfrm>
              <a:custGeom>
                <a:avLst/>
                <a:gdLst>
                  <a:gd name="T0" fmla="*/ 575 w 583"/>
                  <a:gd name="T1" fmla="*/ 288 h 440"/>
                  <a:gd name="T2" fmla="*/ 522 w 583"/>
                  <a:gd name="T3" fmla="*/ 197 h 440"/>
                  <a:gd name="T4" fmla="*/ 515 w 583"/>
                  <a:gd name="T5" fmla="*/ 160 h 440"/>
                  <a:gd name="T6" fmla="*/ 454 w 583"/>
                  <a:gd name="T7" fmla="*/ 76 h 440"/>
                  <a:gd name="T8" fmla="*/ 424 w 583"/>
                  <a:gd name="T9" fmla="*/ 0 h 440"/>
                  <a:gd name="T10" fmla="*/ 386 w 583"/>
                  <a:gd name="T11" fmla="*/ 0 h 440"/>
                  <a:gd name="T12" fmla="*/ 394 w 583"/>
                  <a:gd name="T13" fmla="*/ 31 h 440"/>
                  <a:gd name="T14" fmla="*/ 386 w 583"/>
                  <a:gd name="T15" fmla="*/ 31 h 440"/>
                  <a:gd name="T16" fmla="*/ 378 w 583"/>
                  <a:gd name="T17" fmla="*/ 16 h 440"/>
                  <a:gd name="T18" fmla="*/ 197 w 583"/>
                  <a:gd name="T19" fmla="*/ 31 h 440"/>
                  <a:gd name="T20" fmla="*/ 182 w 583"/>
                  <a:gd name="T21" fmla="*/ 8 h 440"/>
                  <a:gd name="T22" fmla="*/ 0 w 583"/>
                  <a:gd name="T23" fmla="*/ 23 h 440"/>
                  <a:gd name="T24" fmla="*/ 15 w 583"/>
                  <a:gd name="T25" fmla="*/ 69 h 440"/>
                  <a:gd name="T26" fmla="*/ 15 w 583"/>
                  <a:gd name="T27" fmla="*/ 84 h 440"/>
                  <a:gd name="T28" fmla="*/ 30 w 583"/>
                  <a:gd name="T29" fmla="*/ 76 h 440"/>
                  <a:gd name="T30" fmla="*/ 38 w 583"/>
                  <a:gd name="T31" fmla="*/ 53 h 440"/>
                  <a:gd name="T32" fmla="*/ 38 w 583"/>
                  <a:gd name="T33" fmla="*/ 69 h 440"/>
                  <a:gd name="T34" fmla="*/ 45 w 583"/>
                  <a:gd name="T35" fmla="*/ 53 h 440"/>
                  <a:gd name="T36" fmla="*/ 61 w 583"/>
                  <a:gd name="T37" fmla="*/ 69 h 440"/>
                  <a:gd name="T38" fmla="*/ 38 w 583"/>
                  <a:gd name="T39" fmla="*/ 76 h 440"/>
                  <a:gd name="T40" fmla="*/ 106 w 583"/>
                  <a:gd name="T41" fmla="*/ 53 h 440"/>
                  <a:gd name="T42" fmla="*/ 114 w 583"/>
                  <a:gd name="T43" fmla="*/ 69 h 440"/>
                  <a:gd name="T44" fmla="*/ 83 w 583"/>
                  <a:gd name="T45" fmla="*/ 69 h 440"/>
                  <a:gd name="T46" fmla="*/ 136 w 583"/>
                  <a:gd name="T47" fmla="*/ 84 h 440"/>
                  <a:gd name="T48" fmla="*/ 129 w 583"/>
                  <a:gd name="T49" fmla="*/ 69 h 440"/>
                  <a:gd name="T50" fmla="*/ 151 w 583"/>
                  <a:gd name="T51" fmla="*/ 69 h 440"/>
                  <a:gd name="T52" fmla="*/ 136 w 583"/>
                  <a:gd name="T53" fmla="*/ 76 h 440"/>
                  <a:gd name="T54" fmla="*/ 167 w 583"/>
                  <a:gd name="T55" fmla="*/ 84 h 440"/>
                  <a:gd name="T56" fmla="*/ 144 w 583"/>
                  <a:gd name="T57" fmla="*/ 84 h 440"/>
                  <a:gd name="T58" fmla="*/ 167 w 583"/>
                  <a:gd name="T59" fmla="*/ 99 h 440"/>
                  <a:gd name="T60" fmla="*/ 167 w 583"/>
                  <a:gd name="T61" fmla="*/ 114 h 440"/>
                  <a:gd name="T62" fmla="*/ 182 w 583"/>
                  <a:gd name="T63" fmla="*/ 114 h 440"/>
                  <a:gd name="T64" fmla="*/ 235 w 583"/>
                  <a:gd name="T65" fmla="*/ 91 h 440"/>
                  <a:gd name="T66" fmla="*/ 235 w 583"/>
                  <a:gd name="T67" fmla="*/ 76 h 440"/>
                  <a:gd name="T68" fmla="*/ 242 w 583"/>
                  <a:gd name="T69" fmla="*/ 69 h 440"/>
                  <a:gd name="T70" fmla="*/ 288 w 583"/>
                  <a:gd name="T71" fmla="*/ 84 h 440"/>
                  <a:gd name="T72" fmla="*/ 333 w 583"/>
                  <a:gd name="T73" fmla="*/ 137 h 440"/>
                  <a:gd name="T74" fmla="*/ 348 w 583"/>
                  <a:gd name="T75" fmla="*/ 137 h 440"/>
                  <a:gd name="T76" fmla="*/ 371 w 583"/>
                  <a:gd name="T77" fmla="*/ 182 h 440"/>
                  <a:gd name="T78" fmla="*/ 363 w 583"/>
                  <a:gd name="T79" fmla="*/ 235 h 440"/>
                  <a:gd name="T80" fmla="*/ 378 w 583"/>
                  <a:gd name="T81" fmla="*/ 251 h 440"/>
                  <a:gd name="T82" fmla="*/ 378 w 583"/>
                  <a:gd name="T83" fmla="*/ 235 h 440"/>
                  <a:gd name="T84" fmla="*/ 371 w 583"/>
                  <a:gd name="T85" fmla="*/ 220 h 440"/>
                  <a:gd name="T86" fmla="*/ 386 w 583"/>
                  <a:gd name="T87" fmla="*/ 235 h 440"/>
                  <a:gd name="T88" fmla="*/ 394 w 583"/>
                  <a:gd name="T89" fmla="*/ 228 h 440"/>
                  <a:gd name="T90" fmla="*/ 378 w 583"/>
                  <a:gd name="T91" fmla="*/ 266 h 440"/>
                  <a:gd name="T92" fmla="*/ 394 w 583"/>
                  <a:gd name="T93" fmla="*/ 258 h 440"/>
                  <a:gd name="T94" fmla="*/ 378 w 583"/>
                  <a:gd name="T95" fmla="*/ 266 h 440"/>
                  <a:gd name="T96" fmla="*/ 416 w 583"/>
                  <a:gd name="T97" fmla="*/ 311 h 440"/>
                  <a:gd name="T98" fmla="*/ 424 w 583"/>
                  <a:gd name="T99" fmla="*/ 319 h 440"/>
                  <a:gd name="T100" fmla="*/ 416 w 583"/>
                  <a:gd name="T101" fmla="*/ 304 h 440"/>
                  <a:gd name="T102" fmla="*/ 431 w 583"/>
                  <a:gd name="T103" fmla="*/ 296 h 440"/>
                  <a:gd name="T104" fmla="*/ 439 w 583"/>
                  <a:gd name="T105" fmla="*/ 334 h 440"/>
                  <a:gd name="T106" fmla="*/ 454 w 583"/>
                  <a:gd name="T107" fmla="*/ 319 h 440"/>
                  <a:gd name="T108" fmla="*/ 439 w 583"/>
                  <a:gd name="T109" fmla="*/ 341 h 440"/>
                  <a:gd name="T110" fmla="*/ 447 w 583"/>
                  <a:gd name="T111" fmla="*/ 341 h 440"/>
                  <a:gd name="T112" fmla="*/ 469 w 583"/>
                  <a:gd name="T113" fmla="*/ 387 h 440"/>
                  <a:gd name="T114" fmla="*/ 499 w 583"/>
                  <a:gd name="T115" fmla="*/ 395 h 440"/>
                  <a:gd name="T116" fmla="*/ 522 w 583"/>
                  <a:gd name="T117" fmla="*/ 440 h 440"/>
                  <a:gd name="T118" fmla="*/ 575 w 583"/>
                  <a:gd name="T119" fmla="*/ 410 h 440"/>
                  <a:gd name="T120" fmla="*/ 583 w 583"/>
                  <a:gd name="T121" fmla="*/ 372 h 440"/>
                  <a:gd name="T122" fmla="*/ 575 w 583"/>
                  <a:gd name="T123" fmla="*/ 288 h 44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583"/>
                  <a:gd name="T187" fmla="*/ 0 h 440"/>
                  <a:gd name="T188" fmla="*/ 583 w 583"/>
                  <a:gd name="T189" fmla="*/ 440 h 44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583" h="440">
                    <a:moveTo>
                      <a:pt x="575" y="288"/>
                    </a:moveTo>
                    <a:lnTo>
                      <a:pt x="522" y="197"/>
                    </a:lnTo>
                    <a:lnTo>
                      <a:pt x="515" y="160"/>
                    </a:lnTo>
                    <a:lnTo>
                      <a:pt x="454" y="76"/>
                    </a:lnTo>
                    <a:lnTo>
                      <a:pt x="424" y="0"/>
                    </a:lnTo>
                    <a:lnTo>
                      <a:pt x="386" y="0"/>
                    </a:lnTo>
                    <a:lnTo>
                      <a:pt x="394" y="31"/>
                    </a:lnTo>
                    <a:lnTo>
                      <a:pt x="386" y="31"/>
                    </a:lnTo>
                    <a:lnTo>
                      <a:pt x="378" y="16"/>
                    </a:lnTo>
                    <a:lnTo>
                      <a:pt x="197" y="31"/>
                    </a:lnTo>
                    <a:lnTo>
                      <a:pt x="182" y="8"/>
                    </a:lnTo>
                    <a:lnTo>
                      <a:pt x="0" y="23"/>
                    </a:lnTo>
                    <a:lnTo>
                      <a:pt x="15" y="69"/>
                    </a:lnTo>
                    <a:lnTo>
                      <a:pt x="15" y="84"/>
                    </a:lnTo>
                    <a:lnTo>
                      <a:pt x="30" y="76"/>
                    </a:lnTo>
                    <a:lnTo>
                      <a:pt x="38" y="53"/>
                    </a:lnTo>
                    <a:lnTo>
                      <a:pt x="38" y="69"/>
                    </a:lnTo>
                    <a:lnTo>
                      <a:pt x="45" y="53"/>
                    </a:lnTo>
                    <a:lnTo>
                      <a:pt x="61" y="69"/>
                    </a:lnTo>
                    <a:lnTo>
                      <a:pt x="38" y="76"/>
                    </a:lnTo>
                    <a:lnTo>
                      <a:pt x="106" y="53"/>
                    </a:lnTo>
                    <a:lnTo>
                      <a:pt x="114" y="69"/>
                    </a:lnTo>
                    <a:lnTo>
                      <a:pt x="83" y="69"/>
                    </a:lnTo>
                    <a:lnTo>
                      <a:pt x="136" y="84"/>
                    </a:lnTo>
                    <a:lnTo>
                      <a:pt x="129" y="69"/>
                    </a:lnTo>
                    <a:lnTo>
                      <a:pt x="151" y="69"/>
                    </a:lnTo>
                    <a:lnTo>
                      <a:pt x="136" y="76"/>
                    </a:lnTo>
                    <a:lnTo>
                      <a:pt x="167" y="84"/>
                    </a:lnTo>
                    <a:lnTo>
                      <a:pt x="144" y="84"/>
                    </a:lnTo>
                    <a:lnTo>
                      <a:pt x="167" y="99"/>
                    </a:lnTo>
                    <a:lnTo>
                      <a:pt x="167" y="114"/>
                    </a:lnTo>
                    <a:lnTo>
                      <a:pt x="182" y="114"/>
                    </a:lnTo>
                    <a:lnTo>
                      <a:pt x="235" y="91"/>
                    </a:lnTo>
                    <a:lnTo>
                      <a:pt x="235" y="76"/>
                    </a:lnTo>
                    <a:lnTo>
                      <a:pt x="242" y="69"/>
                    </a:lnTo>
                    <a:lnTo>
                      <a:pt x="288" y="84"/>
                    </a:lnTo>
                    <a:lnTo>
                      <a:pt x="333" y="137"/>
                    </a:lnTo>
                    <a:lnTo>
                      <a:pt x="348" y="137"/>
                    </a:lnTo>
                    <a:lnTo>
                      <a:pt x="371" y="182"/>
                    </a:lnTo>
                    <a:lnTo>
                      <a:pt x="363" y="235"/>
                    </a:lnTo>
                    <a:lnTo>
                      <a:pt x="378" y="251"/>
                    </a:lnTo>
                    <a:lnTo>
                      <a:pt x="378" y="235"/>
                    </a:lnTo>
                    <a:lnTo>
                      <a:pt x="371" y="220"/>
                    </a:lnTo>
                    <a:lnTo>
                      <a:pt x="386" y="235"/>
                    </a:lnTo>
                    <a:lnTo>
                      <a:pt x="394" y="228"/>
                    </a:lnTo>
                    <a:lnTo>
                      <a:pt x="378" y="266"/>
                    </a:lnTo>
                    <a:lnTo>
                      <a:pt x="394" y="258"/>
                    </a:lnTo>
                    <a:lnTo>
                      <a:pt x="378" y="266"/>
                    </a:lnTo>
                    <a:lnTo>
                      <a:pt x="416" y="311"/>
                    </a:lnTo>
                    <a:lnTo>
                      <a:pt x="424" y="319"/>
                    </a:lnTo>
                    <a:lnTo>
                      <a:pt x="416" y="304"/>
                    </a:lnTo>
                    <a:lnTo>
                      <a:pt x="431" y="296"/>
                    </a:lnTo>
                    <a:lnTo>
                      <a:pt x="439" y="334"/>
                    </a:lnTo>
                    <a:lnTo>
                      <a:pt x="454" y="319"/>
                    </a:lnTo>
                    <a:lnTo>
                      <a:pt x="439" y="341"/>
                    </a:lnTo>
                    <a:lnTo>
                      <a:pt x="447" y="341"/>
                    </a:lnTo>
                    <a:lnTo>
                      <a:pt x="469" y="387"/>
                    </a:lnTo>
                    <a:lnTo>
                      <a:pt x="499" y="395"/>
                    </a:lnTo>
                    <a:lnTo>
                      <a:pt x="522" y="440"/>
                    </a:lnTo>
                    <a:lnTo>
                      <a:pt x="575" y="410"/>
                    </a:lnTo>
                    <a:lnTo>
                      <a:pt x="583" y="372"/>
                    </a:lnTo>
                    <a:lnTo>
                      <a:pt x="575" y="288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6" name="Freeform 1184"/>
              <p:cNvSpPr>
                <a:spLocks/>
              </p:cNvSpPr>
              <p:nvPr/>
            </p:nvSpPr>
            <p:spPr bwMode="auto">
              <a:xfrm>
                <a:off x="3489" y="2713"/>
                <a:ext cx="583" cy="440"/>
              </a:xfrm>
              <a:custGeom>
                <a:avLst/>
                <a:gdLst>
                  <a:gd name="T0" fmla="*/ 575 w 583"/>
                  <a:gd name="T1" fmla="*/ 288 h 440"/>
                  <a:gd name="T2" fmla="*/ 522 w 583"/>
                  <a:gd name="T3" fmla="*/ 197 h 440"/>
                  <a:gd name="T4" fmla="*/ 515 w 583"/>
                  <a:gd name="T5" fmla="*/ 160 h 440"/>
                  <a:gd name="T6" fmla="*/ 454 w 583"/>
                  <a:gd name="T7" fmla="*/ 76 h 440"/>
                  <a:gd name="T8" fmla="*/ 424 w 583"/>
                  <a:gd name="T9" fmla="*/ 0 h 440"/>
                  <a:gd name="T10" fmla="*/ 386 w 583"/>
                  <a:gd name="T11" fmla="*/ 0 h 440"/>
                  <a:gd name="T12" fmla="*/ 394 w 583"/>
                  <a:gd name="T13" fmla="*/ 31 h 440"/>
                  <a:gd name="T14" fmla="*/ 386 w 583"/>
                  <a:gd name="T15" fmla="*/ 31 h 440"/>
                  <a:gd name="T16" fmla="*/ 378 w 583"/>
                  <a:gd name="T17" fmla="*/ 16 h 440"/>
                  <a:gd name="T18" fmla="*/ 197 w 583"/>
                  <a:gd name="T19" fmla="*/ 31 h 440"/>
                  <a:gd name="T20" fmla="*/ 182 w 583"/>
                  <a:gd name="T21" fmla="*/ 8 h 440"/>
                  <a:gd name="T22" fmla="*/ 0 w 583"/>
                  <a:gd name="T23" fmla="*/ 23 h 440"/>
                  <a:gd name="T24" fmla="*/ 15 w 583"/>
                  <a:gd name="T25" fmla="*/ 69 h 440"/>
                  <a:gd name="T26" fmla="*/ 15 w 583"/>
                  <a:gd name="T27" fmla="*/ 84 h 440"/>
                  <a:gd name="T28" fmla="*/ 30 w 583"/>
                  <a:gd name="T29" fmla="*/ 76 h 440"/>
                  <a:gd name="T30" fmla="*/ 38 w 583"/>
                  <a:gd name="T31" fmla="*/ 53 h 440"/>
                  <a:gd name="T32" fmla="*/ 38 w 583"/>
                  <a:gd name="T33" fmla="*/ 69 h 440"/>
                  <a:gd name="T34" fmla="*/ 45 w 583"/>
                  <a:gd name="T35" fmla="*/ 53 h 440"/>
                  <a:gd name="T36" fmla="*/ 61 w 583"/>
                  <a:gd name="T37" fmla="*/ 69 h 440"/>
                  <a:gd name="T38" fmla="*/ 38 w 583"/>
                  <a:gd name="T39" fmla="*/ 76 h 440"/>
                  <a:gd name="T40" fmla="*/ 106 w 583"/>
                  <a:gd name="T41" fmla="*/ 53 h 440"/>
                  <a:gd name="T42" fmla="*/ 114 w 583"/>
                  <a:gd name="T43" fmla="*/ 69 h 440"/>
                  <a:gd name="T44" fmla="*/ 83 w 583"/>
                  <a:gd name="T45" fmla="*/ 69 h 440"/>
                  <a:gd name="T46" fmla="*/ 136 w 583"/>
                  <a:gd name="T47" fmla="*/ 84 h 440"/>
                  <a:gd name="T48" fmla="*/ 129 w 583"/>
                  <a:gd name="T49" fmla="*/ 69 h 440"/>
                  <a:gd name="T50" fmla="*/ 151 w 583"/>
                  <a:gd name="T51" fmla="*/ 69 h 440"/>
                  <a:gd name="T52" fmla="*/ 136 w 583"/>
                  <a:gd name="T53" fmla="*/ 76 h 440"/>
                  <a:gd name="T54" fmla="*/ 167 w 583"/>
                  <a:gd name="T55" fmla="*/ 84 h 440"/>
                  <a:gd name="T56" fmla="*/ 144 w 583"/>
                  <a:gd name="T57" fmla="*/ 84 h 440"/>
                  <a:gd name="T58" fmla="*/ 167 w 583"/>
                  <a:gd name="T59" fmla="*/ 99 h 440"/>
                  <a:gd name="T60" fmla="*/ 167 w 583"/>
                  <a:gd name="T61" fmla="*/ 114 h 440"/>
                  <a:gd name="T62" fmla="*/ 182 w 583"/>
                  <a:gd name="T63" fmla="*/ 114 h 440"/>
                  <a:gd name="T64" fmla="*/ 235 w 583"/>
                  <a:gd name="T65" fmla="*/ 91 h 440"/>
                  <a:gd name="T66" fmla="*/ 235 w 583"/>
                  <a:gd name="T67" fmla="*/ 76 h 440"/>
                  <a:gd name="T68" fmla="*/ 242 w 583"/>
                  <a:gd name="T69" fmla="*/ 69 h 440"/>
                  <a:gd name="T70" fmla="*/ 288 w 583"/>
                  <a:gd name="T71" fmla="*/ 84 h 440"/>
                  <a:gd name="T72" fmla="*/ 333 w 583"/>
                  <a:gd name="T73" fmla="*/ 137 h 440"/>
                  <a:gd name="T74" fmla="*/ 348 w 583"/>
                  <a:gd name="T75" fmla="*/ 137 h 440"/>
                  <a:gd name="T76" fmla="*/ 371 w 583"/>
                  <a:gd name="T77" fmla="*/ 182 h 440"/>
                  <a:gd name="T78" fmla="*/ 363 w 583"/>
                  <a:gd name="T79" fmla="*/ 235 h 440"/>
                  <a:gd name="T80" fmla="*/ 378 w 583"/>
                  <a:gd name="T81" fmla="*/ 251 h 440"/>
                  <a:gd name="T82" fmla="*/ 378 w 583"/>
                  <a:gd name="T83" fmla="*/ 235 h 440"/>
                  <a:gd name="T84" fmla="*/ 371 w 583"/>
                  <a:gd name="T85" fmla="*/ 220 h 440"/>
                  <a:gd name="T86" fmla="*/ 386 w 583"/>
                  <a:gd name="T87" fmla="*/ 235 h 440"/>
                  <a:gd name="T88" fmla="*/ 394 w 583"/>
                  <a:gd name="T89" fmla="*/ 228 h 440"/>
                  <a:gd name="T90" fmla="*/ 378 w 583"/>
                  <a:gd name="T91" fmla="*/ 266 h 440"/>
                  <a:gd name="T92" fmla="*/ 394 w 583"/>
                  <a:gd name="T93" fmla="*/ 258 h 440"/>
                  <a:gd name="T94" fmla="*/ 378 w 583"/>
                  <a:gd name="T95" fmla="*/ 266 h 440"/>
                  <a:gd name="T96" fmla="*/ 416 w 583"/>
                  <a:gd name="T97" fmla="*/ 311 h 440"/>
                  <a:gd name="T98" fmla="*/ 424 w 583"/>
                  <a:gd name="T99" fmla="*/ 319 h 440"/>
                  <a:gd name="T100" fmla="*/ 416 w 583"/>
                  <a:gd name="T101" fmla="*/ 304 h 440"/>
                  <a:gd name="T102" fmla="*/ 431 w 583"/>
                  <a:gd name="T103" fmla="*/ 296 h 440"/>
                  <a:gd name="T104" fmla="*/ 439 w 583"/>
                  <a:gd name="T105" fmla="*/ 334 h 440"/>
                  <a:gd name="T106" fmla="*/ 454 w 583"/>
                  <a:gd name="T107" fmla="*/ 319 h 440"/>
                  <a:gd name="T108" fmla="*/ 439 w 583"/>
                  <a:gd name="T109" fmla="*/ 341 h 440"/>
                  <a:gd name="T110" fmla="*/ 447 w 583"/>
                  <a:gd name="T111" fmla="*/ 341 h 440"/>
                  <a:gd name="T112" fmla="*/ 469 w 583"/>
                  <a:gd name="T113" fmla="*/ 387 h 440"/>
                  <a:gd name="T114" fmla="*/ 499 w 583"/>
                  <a:gd name="T115" fmla="*/ 395 h 440"/>
                  <a:gd name="T116" fmla="*/ 522 w 583"/>
                  <a:gd name="T117" fmla="*/ 440 h 440"/>
                  <a:gd name="T118" fmla="*/ 575 w 583"/>
                  <a:gd name="T119" fmla="*/ 410 h 440"/>
                  <a:gd name="T120" fmla="*/ 583 w 583"/>
                  <a:gd name="T121" fmla="*/ 372 h 440"/>
                  <a:gd name="T122" fmla="*/ 575 w 583"/>
                  <a:gd name="T123" fmla="*/ 288 h 440"/>
                  <a:gd name="T124" fmla="*/ 575 w 583"/>
                  <a:gd name="T125" fmla="*/ 296 h 4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83"/>
                  <a:gd name="T190" fmla="*/ 0 h 440"/>
                  <a:gd name="T191" fmla="*/ 583 w 583"/>
                  <a:gd name="T192" fmla="*/ 440 h 44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83" h="440">
                    <a:moveTo>
                      <a:pt x="575" y="288"/>
                    </a:moveTo>
                    <a:lnTo>
                      <a:pt x="522" y="197"/>
                    </a:lnTo>
                    <a:lnTo>
                      <a:pt x="515" y="160"/>
                    </a:lnTo>
                    <a:lnTo>
                      <a:pt x="454" y="76"/>
                    </a:lnTo>
                    <a:lnTo>
                      <a:pt x="424" y="0"/>
                    </a:lnTo>
                    <a:lnTo>
                      <a:pt x="386" y="0"/>
                    </a:lnTo>
                    <a:lnTo>
                      <a:pt x="394" y="31"/>
                    </a:lnTo>
                    <a:lnTo>
                      <a:pt x="386" y="31"/>
                    </a:lnTo>
                    <a:lnTo>
                      <a:pt x="378" y="16"/>
                    </a:lnTo>
                    <a:lnTo>
                      <a:pt x="197" y="31"/>
                    </a:lnTo>
                    <a:lnTo>
                      <a:pt x="182" y="8"/>
                    </a:lnTo>
                    <a:lnTo>
                      <a:pt x="0" y="23"/>
                    </a:lnTo>
                    <a:lnTo>
                      <a:pt x="15" y="69"/>
                    </a:lnTo>
                    <a:lnTo>
                      <a:pt x="15" y="84"/>
                    </a:lnTo>
                    <a:lnTo>
                      <a:pt x="30" y="76"/>
                    </a:lnTo>
                    <a:lnTo>
                      <a:pt x="38" y="53"/>
                    </a:lnTo>
                    <a:lnTo>
                      <a:pt x="38" y="69"/>
                    </a:lnTo>
                    <a:lnTo>
                      <a:pt x="45" y="53"/>
                    </a:lnTo>
                    <a:lnTo>
                      <a:pt x="61" y="69"/>
                    </a:lnTo>
                    <a:lnTo>
                      <a:pt x="38" y="76"/>
                    </a:lnTo>
                    <a:lnTo>
                      <a:pt x="106" y="53"/>
                    </a:lnTo>
                    <a:lnTo>
                      <a:pt x="114" y="69"/>
                    </a:lnTo>
                    <a:lnTo>
                      <a:pt x="83" y="69"/>
                    </a:lnTo>
                    <a:lnTo>
                      <a:pt x="136" y="84"/>
                    </a:lnTo>
                    <a:lnTo>
                      <a:pt x="129" y="69"/>
                    </a:lnTo>
                    <a:lnTo>
                      <a:pt x="151" y="69"/>
                    </a:lnTo>
                    <a:lnTo>
                      <a:pt x="136" y="76"/>
                    </a:lnTo>
                    <a:lnTo>
                      <a:pt x="167" y="84"/>
                    </a:lnTo>
                    <a:lnTo>
                      <a:pt x="144" y="84"/>
                    </a:lnTo>
                    <a:lnTo>
                      <a:pt x="167" y="99"/>
                    </a:lnTo>
                    <a:lnTo>
                      <a:pt x="167" y="114"/>
                    </a:lnTo>
                    <a:lnTo>
                      <a:pt x="182" y="114"/>
                    </a:lnTo>
                    <a:lnTo>
                      <a:pt x="235" y="91"/>
                    </a:lnTo>
                    <a:lnTo>
                      <a:pt x="235" y="76"/>
                    </a:lnTo>
                    <a:lnTo>
                      <a:pt x="242" y="69"/>
                    </a:lnTo>
                    <a:lnTo>
                      <a:pt x="288" y="84"/>
                    </a:lnTo>
                    <a:lnTo>
                      <a:pt x="333" y="137"/>
                    </a:lnTo>
                    <a:lnTo>
                      <a:pt x="348" y="137"/>
                    </a:lnTo>
                    <a:lnTo>
                      <a:pt x="371" y="182"/>
                    </a:lnTo>
                    <a:lnTo>
                      <a:pt x="363" y="235"/>
                    </a:lnTo>
                    <a:lnTo>
                      <a:pt x="378" y="251"/>
                    </a:lnTo>
                    <a:lnTo>
                      <a:pt x="378" y="235"/>
                    </a:lnTo>
                    <a:lnTo>
                      <a:pt x="371" y="220"/>
                    </a:lnTo>
                    <a:lnTo>
                      <a:pt x="386" y="235"/>
                    </a:lnTo>
                    <a:lnTo>
                      <a:pt x="394" y="228"/>
                    </a:lnTo>
                    <a:lnTo>
                      <a:pt x="378" y="266"/>
                    </a:lnTo>
                    <a:lnTo>
                      <a:pt x="394" y="258"/>
                    </a:lnTo>
                    <a:lnTo>
                      <a:pt x="378" y="266"/>
                    </a:lnTo>
                    <a:lnTo>
                      <a:pt x="416" y="311"/>
                    </a:lnTo>
                    <a:lnTo>
                      <a:pt x="424" y="319"/>
                    </a:lnTo>
                    <a:lnTo>
                      <a:pt x="416" y="304"/>
                    </a:lnTo>
                    <a:lnTo>
                      <a:pt x="431" y="296"/>
                    </a:lnTo>
                    <a:lnTo>
                      <a:pt x="439" y="334"/>
                    </a:lnTo>
                    <a:lnTo>
                      <a:pt x="454" y="319"/>
                    </a:lnTo>
                    <a:lnTo>
                      <a:pt x="439" y="341"/>
                    </a:lnTo>
                    <a:lnTo>
                      <a:pt x="447" y="341"/>
                    </a:lnTo>
                    <a:lnTo>
                      <a:pt x="469" y="387"/>
                    </a:lnTo>
                    <a:lnTo>
                      <a:pt x="499" y="395"/>
                    </a:lnTo>
                    <a:lnTo>
                      <a:pt x="522" y="440"/>
                    </a:lnTo>
                    <a:lnTo>
                      <a:pt x="575" y="410"/>
                    </a:lnTo>
                    <a:lnTo>
                      <a:pt x="583" y="372"/>
                    </a:lnTo>
                    <a:lnTo>
                      <a:pt x="575" y="288"/>
                    </a:lnTo>
                    <a:lnTo>
                      <a:pt x="575" y="296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7" name="Freeform 1185"/>
              <p:cNvSpPr>
                <a:spLocks/>
              </p:cNvSpPr>
              <p:nvPr/>
            </p:nvSpPr>
            <p:spPr bwMode="auto">
              <a:xfrm>
                <a:off x="3595" y="2380"/>
                <a:ext cx="341" cy="364"/>
              </a:xfrm>
              <a:custGeom>
                <a:avLst/>
                <a:gdLst>
                  <a:gd name="T0" fmla="*/ 325 w 341"/>
                  <a:gd name="T1" fmla="*/ 205 h 364"/>
                  <a:gd name="T2" fmla="*/ 288 w 341"/>
                  <a:gd name="T3" fmla="*/ 144 h 364"/>
                  <a:gd name="T4" fmla="*/ 212 w 341"/>
                  <a:gd name="T5" fmla="*/ 83 h 364"/>
                  <a:gd name="T6" fmla="*/ 182 w 341"/>
                  <a:gd name="T7" fmla="*/ 45 h 364"/>
                  <a:gd name="T8" fmla="*/ 151 w 341"/>
                  <a:gd name="T9" fmla="*/ 30 h 364"/>
                  <a:gd name="T10" fmla="*/ 159 w 341"/>
                  <a:gd name="T11" fmla="*/ 0 h 364"/>
                  <a:gd name="T12" fmla="*/ 83 w 341"/>
                  <a:gd name="T13" fmla="*/ 15 h 364"/>
                  <a:gd name="T14" fmla="*/ 0 w 341"/>
                  <a:gd name="T15" fmla="*/ 23 h 364"/>
                  <a:gd name="T16" fmla="*/ 45 w 341"/>
                  <a:gd name="T17" fmla="*/ 189 h 364"/>
                  <a:gd name="T18" fmla="*/ 68 w 341"/>
                  <a:gd name="T19" fmla="*/ 235 h 364"/>
                  <a:gd name="T20" fmla="*/ 61 w 341"/>
                  <a:gd name="T21" fmla="*/ 273 h 364"/>
                  <a:gd name="T22" fmla="*/ 76 w 341"/>
                  <a:gd name="T23" fmla="*/ 341 h 364"/>
                  <a:gd name="T24" fmla="*/ 91 w 341"/>
                  <a:gd name="T25" fmla="*/ 364 h 364"/>
                  <a:gd name="T26" fmla="*/ 272 w 341"/>
                  <a:gd name="T27" fmla="*/ 349 h 364"/>
                  <a:gd name="T28" fmla="*/ 280 w 341"/>
                  <a:gd name="T29" fmla="*/ 364 h 364"/>
                  <a:gd name="T30" fmla="*/ 288 w 341"/>
                  <a:gd name="T31" fmla="*/ 364 h 364"/>
                  <a:gd name="T32" fmla="*/ 280 w 341"/>
                  <a:gd name="T33" fmla="*/ 333 h 364"/>
                  <a:gd name="T34" fmla="*/ 318 w 341"/>
                  <a:gd name="T35" fmla="*/ 333 h 364"/>
                  <a:gd name="T36" fmla="*/ 318 w 341"/>
                  <a:gd name="T37" fmla="*/ 311 h 364"/>
                  <a:gd name="T38" fmla="*/ 310 w 341"/>
                  <a:gd name="T39" fmla="*/ 311 h 364"/>
                  <a:gd name="T40" fmla="*/ 318 w 341"/>
                  <a:gd name="T41" fmla="*/ 311 h 364"/>
                  <a:gd name="T42" fmla="*/ 310 w 341"/>
                  <a:gd name="T43" fmla="*/ 295 h 364"/>
                  <a:gd name="T44" fmla="*/ 325 w 341"/>
                  <a:gd name="T45" fmla="*/ 258 h 364"/>
                  <a:gd name="T46" fmla="*/ 325 w 341"/>
                  <a:gd name="T47" fmla="*/ 227 h 364"/>
                  <a:gd name="T48" fmla="*/ 341 w 341"/>
                  <a:gd name="T49" fmla="*/ 227 h 364"/>
                  <a:gd name="T50" fmla="*/ 325 w 341"/>
                  <a:gd name="T51" fmla="*/ 205 h 36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41"/>
                  <a:gd name="T79" fmla="*/ 0 h 364"/>
                  <a:gd name="T80" fmla="*/ 341 w 341"/>
                  <a:gd name="T81" fmla="*/ 364 h 36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41" h="364">
                    <a:moveTo>
                      <a:pt x="325" y="205"/>
                    </a:moveTo>
                    <a:lnTo>
                      <a:pt x="288" y="144"/>
                    </a:lnTo>
                    <a:lnTo>
                      <a:pt x="212" y="83"/>
                    </a:lnTo>
                    <a:lnTo>
                      <a:pt x="182" y="45"/>
                    </a:lnTo>
                    <a:lnTo>
                      <a:pt x="151" y="30"/>
                    </a:lnTo>
                    <a:lnTo>
                      <a:pt x="159" y="0"/>
                    </a:lnTo>
                    <a:lnTo>
                      <a:pt x="83" y="15"/>
                    </a:lnTo>
                    <a:lnTo>
                      <a:pt x="0" y="23"/>
                    </a:lnTo>
                    <a:lnTo>
                      <a:pt x="45" y="189"/>
                    </a:lnTo>
                    <a:lnTo>
                      <a:pt x="68" y="235"/>
                    </a:lnTo>
                    <a:lnTo>
                      <a:pt x="61" y="273"/>
                    </a:lnTo>
                    <a:lnTo>
                      <a:pt x="76" y="341"/>
                    </a:lnTo>
                    <a:lnTo>
                      <a:pt x="91" y="364"/>
                    </a:lnTo>
                    <a:lnTo>
                      <a:pt x="272" y="349"/>
                    </a:lnTo>
                    <a:lnTo>
                      <a:pt x="280" y="364"/>
                    </a:lnTo>
                    <a:lnTo>
                      <a:pt x="288" y="364"/>
                    </a:lnTo>
                    <a:lnTo>
                      <a:pt x="280" y="333"/>
                    </a:lnTo>
                    <a:lnTo>
                      <a:pt x="318" y="333"/>
                    </a:lnTo>
                    <a:lnTo>
                      <a:pt x="318" y="311"/>
                    </a:lnTo>
                    <a:lnTo>
                      <a:pt x="310" y="311"/>
                    </a:lnTo>
                    <a:lnTo>
                      <a:pt x="318" y="311"/>
                    </a:lnTo>
                    <a:lnTo>
                      <a:pt x="310" y="295"/>
                    </a:lnTo>
                    <a:lnTo>
                      <a:pt x="325" y="258"/>
                    </a:lnTo>
                    <a:lnTo>
                      <a:pt x="325" y="227"/>
                    </a:lnTo>
                    <a:lnTo>
                      <a:pt x="341" y="227"/>
                    </a:lnTo>
                    <a:lnTo>
                      <a:pt x="325" y="205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8" name="Freeform 1186"/>
              <p:cNvSpPr>
                <a:spLocks/>
              </p:cNvSpPr>
              <p:nvPr/>
            </p:nvSpPr>
            <p:spPr bwMode="auto">
              <a:xfrm>
                <a:off x="3595" y="2380"/>
                <a:ext cx="341" cy="364"/>
              </a:xfrm>
              <a:custGeom>
                <a:avLst/>
                <a:gdLst>
                  <a:gd name="T0" fmla="*/ 325 w 341"/>
                  <a:gd name="T1" fmla="*/ 205 h 364"/>
                  <a:gd name="T2" fmla="*/ 288 w 341"/>
                  <a:gd name="T3" fmla="*/ 144 h 364"/>
                  <a:gd name="T4" fmla="*/ 212 w 341"/>
                  <a:gd name="T5" fmla="*/ 83 h 364"/>
                  <a:gd name="T6" fmla="*/ 182 w 341"/>
                  <a:gd name="T7" fmla="*/ 45 h 364"/>
                  <a:gd name="T8" fmla="*/ 151 w 341"/>
                  <a:gd name="T9" fmla="*/ 30 h 364"/>
                  <a:gd name="T10" fmla="*/ 159 w 341"/>
                  <a:gd name="T11" fmla="*/ 0 h 364"/>
                  <a:gd name="T12" fmla="*/ 83 w 341"/>
                  <a:gd name="T13" fmla="*/ 15 h 364"/>
                  <a:gd name="T14" fmla="*/ 0 w 341"/>
                  <a:gd name="T15" fmla="*/ 23 h 364"/>
                  <a:gd name="T16" fmla="*/ 45 w 341"/>
                  <a:gd name="T17" fmla="*/ 189 h 364"/>
                  <a:gd name="T18" fmla="*/ 68 w 341"/>
                  <a:gd name="T19" fmla="*/ 235 h 364"/>
                  <a:gd name="T20" fmla="*/ 61 w 341"/>
                  <a:gd name="T21" fmla="*/ 273 h 364"/>
                  <a:gd name="T22" fmla="*/ 76 w 341"/>
                  <a:gd name="T23" fmla="*/ 341 h 364"/>
                  <a:gd name="T24" fmla="*/ 91 w 341"/>
                  <a:gd name="T25" fmla="*/ 364 h 364"/>
                  <a:gd name="T26" fmla="*/ 272 w 341"/>
                  <a:gd name="T27" fmla="*/ 349 h 364"/>
                  <a:gd name="T28" fmla="*/ 280 w 341"/>
                  <a:gd name="T29" fmla="*/ 364 h 364"/>
                  <a:gd name="T30" fmla="*/ 288 w 341"/>
                  <a:gd name="T31" fmla="*/ 364 h 364"/>
                  <a:gd name="T32" fmla="*/ 280 w 341"/>
                  <a:gd name="T33" fmla="*/ 333 h 364"/>
                  <a:gd name="T34" fmla="*/ 318 w 341"/>
                  <a:gd name="T35" fmla="*/ 333 h 364"/>
                  <a:gd name="T36" fmla="*/ 318 w 341"/>
                  <a:gd name="T37" fmla="*/ 311 h 364"/>
                  <a:gd name="T38" fmla="*/ 310 w 341"/>
                  <a:gd name="T39" fmla="*/ 311 h 364"/>
                  <a:gd name="T40" fmla="*/ 318 w 341"/>
                  <a:gd name="T41" fmla="*/ 311 h 364"/>
                  <a:gd name="T42" fmla="*/ 310 w 341"/>
                  <a:gd name="T43" fmla="*/ 295 h 364"/>
                  <a:gd name="T44" fmla="*/ 325 w 341"/>
                  <a:gd name="T45" fmla="*/ 258 h 364"/>
                  <a:gd name="T46" fmla="*/ 325 w 341"/>
                  <a:gd name="T47" fmla="*/ 227 h 364"/>
                  <a:gd name="T48" fmla="*/ 341 w 341"/>
                  <a:gd name="T49" fmla="*/ 227 h 364"/>
                  <a:gd name="T50" fmla="*/ 325 w 341"/>
                  <a:gd name="T51" fmla="*/ 205 h 364"/>
                  <a:gd name="T52" fmla="*/ 325 w 341"/>
                  <a:gd name="T53" fmla="*/ 212 h 36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41"/>
                  <a:gd name="T82" fmla="*/ 0 h 364"/>
                  <a:gd name="T83" fmla="*/ 341 w 341"/>
                  <a:gd name="T84" fmla="*/ 364 h 36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41" h="364">
                    <a:moveTo>
                      <a:pt x="325" y="205"/>
                    </a:moveTo>
                    <a:lnTo>
                      <a:pt x="288" y="144"/>
                    </a:lnTo>
                    <a:lnTo>
                      <a:pt x="212" y="83"/>
                    </a:lnTo>
                    <a:lnTo>
                      <a:pt x="182" y="45"/>
                    </a:lnTo>
                    <a:lnTo>
                      <a:pt x="151" y="30"/>
                    </a:lnTo>
                    <a:lnTo>
                      <a:pt x="159" y="0"/>
                    </a:lnTo>
                    <a:lnTo>
                      <a:pt x="83" y="15"/>
                    </a:lnTo>
                    <a:lnTo>
                      <a:pt x="0" y="23"/>
                    </a:lnTo>
                    <a:lnTo>
                      <a:pt x="45" y="189"/>
                    </a:lnTo>
                    <a:lnTo>
                      <a:pt x="68" y="235"/>
                    </a:lnTo>
                    <a:lnTo>
                      <a:pt x="61" y="273"/>
                    </a:lnTo>
                    <a:lnTo>
                      <a:pt x="76" y="341"/>
                    </a:lnTo>
                    <a:lnTo>
                      <a:pt x="91" y="364"/>
                    </a:lnTo>
                    <a:lnTo>
                      <a:pt x="272" y="349"/>
                    </a:lnTo>
                    <a:lnTo>
                      <a:pt x="280" y="364"/>
                    </a:lnTo>
                    <a:lnTo>
                      <a:pt x="288" y="364"/>
                    </a:lnTo>
                    <a:lnTo>
                      <a:pt x="280" y="333"/>
                    </a:lnTo>
                    <a:lnTo>
                      <a:pt x="318" y="333"/>
                    </a:lnTo>
                    <a:lnTo>
                      <a:pt x="318" y="311"/>
                    </a:lnTo>
                    <a:lnTo>
                      <a:pt x="310" y="311"/>
                    </a:lnTo>
                    <a:lnTo>
                      <a:pt x="318" y="311"/>
                    </a:lnTo>
                    <a:lnTo>
                      <a:pt x="310" y="295"/>
                    </a:lnTo>
                    <a:lnTo>
                      <a:pt x="325" y="258"/>
                    </a:lnTo>
                    <a:lnTo>
                      <a:pt x="325" y="227"/>
                    </a:lnTo>
                    <a:lnTo>
                      <a:pt x="341" y="227"/>
                    </a:lnTo>
                    <a:lnTo>
                      <a:pt x="325" y="205"/>
                    </a:lnTo>
                    <a:lnTo>
                      <a:pt x="325" y="212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9" name="Freeform 1187"/>
              <p:cNvSpPr>
                <a:spLocks/>
              </p:cNvSpPr>
              <p:nvPr/>
            </p:nvSpPr>
            <p:spPr bwMode="auto">
              <a:xfrm>
                <a:off x="2135" y="3077"/>
                <a:ext cx="75" cy="129"/>
              </a:xfrm>
              <a:custGeom>
                <a:avLst/>
                <a:gdLst>
                  <a:gd name="T0" fmla="*/ 75 w 75"/>
                  <a:gd name="T1" fmla="*/ 68 h 129"/>
                  <a:gd name="T2" fmla="*/ 68 w 75"/>
                  <a:gd name="T3" fmla="*/ 84 h 129"/>
                  <a:gd name="T4" fmla="*/ 53 w 75"/>
                  <a:gd name="T5" fmla="*/ 91 h 129"/>
                  <a:gd name="T6" fmla="*/ 45 w 75"/>
                  <a:gd name="T7" fmla="*/ 91 h 129"/>
                  <a:gd name="T8" fmla="*/ 30 w 75"/>
                  <a:gd name="T9" fmla="*/ 106 h 129"/>
                  <a:gd name="T10" fmla="*/ 22 w 75"/>
                  <a:gd name="T11" fmla="*/ 121 h 129"/>
                  <a:gd name="T12" fmla="*/ 22 w 75"/>
                  <a:gd name="T13" fmla="*/ 129 h 129"/>
                  <a:gd name="T14" fmla="*/ 15 w 75"/>
                  <a:gd name="T15" fmla="*/ 121 h 129"/>
                  <a:gd name="T16" fmla="*/ 7 w 75"/>
                  <a:gd name="T17" fmla="*/ 114 h 129"/>
                  <a:gd name="T18" fmla="*/ 7 w 75"/>
                  <a:gd name="T19" fmla="*/ 84 h 129"/>
                  <a:gd name="T20" fmla="*/ 0 w 75"/>
                  <a:gd name="T21" fmla="*/ 61 h 129"/>
                  <a:gd name="T22" fmla="*/ 0 w 75"/>
                  <a:gd name="T23" fmla="*/ 38 h 129"/>
                  <a:gd name="T24" fmla="*/ 7 w 75"/>
                  <a:gd name="T25" fmla="*/ 38 h 129"/>
                  <a:gd name="T26" fmla="*/ 7 w 75"/>
                  <a:gd name="T27" fmla="*/ 31 h 129"/>
                  <a:gd name="T28" fmla="*/ 15 w 75"/>
                  <a:gd name="T29" fmla="*/ 23 h 129"/>
                  <a:gd name="T30" fmla="*/ 7 w 75"/>
                  <a:gd name="T31" fmla="*/ 15 h 129"/>
                  <a:gd name="T32" fmla="*/ 7 w 75"/>
                  <a:gd name="T33" fmla="*/ 0 h 129"/>
                  <a:gd name="T34" fmla="*/ 15 w 75"/>
                  <a:gd name="T35" fmla="*/ 8 h 129"/>
                  <a:gd name="T36" fmla="*/ 22 w 75"/>
                  <a:gd name="T37" fmla="*/ 15 h 129"/>
                  <a:gd name="T38" fmla="*/ 37 w 75"/>
                  <a:gd name="T39" fmla="*/ 15 h 129"/>
                  <a:gd name="T40" fmla="*/ 45 w 75"/>
                  <a:gd name="T41" fmla="*/ 31 h 129"/>
                  <a:gd name="T42" fmla="*/ 60 w 75"/>
                  <a:gd name="T43" fmla="*/ 38 h 129"/>
                  <a:gd name="T44" fmla="*/ 60 w 75"/>
                  <a:gd name="T45" fmla="*/ 61 h 129"/>
                  <a:gd name="T46" fmla="*/ 75 w 75"/>
                  <a:gd name="T47" fmla="*/ 68 h 1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5"/>
                  <a:gd name="T73" fmla="*/ 0 h 129"/>
                  <a:gd name="T74" fmla="*/ 75 w 75"/>
                  <a:gd name="T75" fmla="*/ 129 h 12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5" h="129">
                    <a:moveTo>
                      <a:pt x="75" y="68"/>
                    </a:moveTo>
                    <a:lnTo>
                      <a:pt x="68" y="84"/>
                    </a:lnTo>
                    <a:lnTo>
                      <a:pt x="53" y="91"/>
                    </a:lnTo>
                    <a:lnTo>
                      <a:pt x="45" y="91"/>
                    </a:lnTo>
                    <a:lnTo>
                      <a:pt x="30" y="106"/>
                    </a:lnTo>
                    <a:lnTo>
                      <a:pt x="22" y="121"/>
                    </a:lnTo>
                    <a:lnTo>
                      <a:pt x="22" y="129"/>
                    </a:lnTo>
                    <a:lnTo>
                      <a:pt x="15" y="121"/>
                    </a:lnTo>
                    <a:lnTo>
                      <a:pt x="7" y="114"/>
                    </a:lnTo>
                    <a:lnTo>
                      <a:pt x="7" y="84"/>
                    </a:lnTo>
                    <a:lnTo>
                      <a:pt x="0" y="61"/>
                    </a:lnTo>
                    <a:lnTo>
                      <a:pt x="0" y="38"/>
                    </a:lnTo>
                    <a:lnTo>
                      <a:pt x="7" y="38"/>
                    </a:lnTo>
                    <a:lnTo>
                      <a:pt x="7" y="31"/>
                    </a:lnTo>
                    <a:lnTo>
                      <a:pt x="15" y="23"/>
                    </a:lnTo>
                    <a:lnTo>
                      <a:pt x="7" y="15"/>
                    </a:lnTo>
                    <a:lnTo>
                      <a:pt x="7" y="0"/>
                    </a:lnTo>
                    <a:lnTo>
                      <a:pt x="15" y="8"/>
                    </a:lnTo>
                    <a:lnTo>
                      <a:pt x="22" y="15"/>
                    </a:lnTo>
                    <a:lnTo>
                      <a:pt x="37" y="15"/>
                    </a:lnTo>
                    <a:lnTo>
                      <a:pt x="45" y="31"/>
                    </a:lnTo>
                    <a:lnTo>
                      <a:pt x="60" y="38"/>
                    </a:lnTo>
                    <a:lnTo>
                      <a:pt x="60" y="61"/>
                    </a:lnTo>
                    <a:lnTo>
                      <a:pt x="75" y="68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0" name="Freeform 1188"/>
              <p:cNvSpPr>
                <a:spLocks/>
              </p:cNvSpPr>
              <p:nvPr/>
            </p:nvSpPr>
            <p:spPr bwMode="auto">
              <a:xfrm>
                <a:off x="2135" y="3077"/>
                <a:ext cx="75" cy="129"/>
              </a:xfrm>
              <a:custGeom>
                <a:avLst/>
                <a:gdLst>
                  <a:gd name="T0" fmla="*/ 75 w 75"/>
                  <a:gd name="T1" fmla="*/ 68 h 129"/>
                  <a:gd name="T2" fmla="*/ 68 w 75"/>
                  <a:gd name="T3" fmla="*/ 84 h 129"/>
                  <a:gd name="T4" fmla="*/ 53 w 75"/>
                  <a:gd name="T5" fmla="*/ 91 h 129"/>
                  <a:gd name="T6" fmla="*/ 45 w 75"/>
                  <a:gd name="T7" fmla="*/ 91 h 129"/>
                  <a:gd name="T8" fmla="*/ 30 w 75"/>
                  <a:gd name="T9" fmla="*/ 106 h 129"/>
                  <a:gd name="T10" fmla="*/ 22 w 75"/>
                  <a:gd name="T11" fmla="*/ 121 h 129"/>
                  <a:gd name="T12" fmla="*/ 22 w 75"/>
                  <a:gd name="T13" fmla="*/ 129 h 129"/>
                  <a:gd name="T14" fmla="*/ 15 w 75"/>
                  <a:gd name="T15" fmla="*/ 121 h 129"/>
                  <a:gd name="T16" fmla="*/ 7 w 75"/>
                  <a:gd name="T17" fmla="*/ 114 h 129"/>
                  <a:gd name="T18" fmla="*/ 7 w 75"/>
                  <a:gd name="T19" fmla="*/ 84 h 129"/>
                  <a:gd name="T20" fmla="*/ 0 w 75"/>
                  <a:gd name="T21" fmla="*/ 61 h 129"/>
                  <a:gd name="T22" fmla="*/ 0 w 75"/>
                  <a:gd name="T23" fmla="*/ 38 h 129"/>
                  <a:gd name="T24" fmla="*/ 7 w 75"/>
                  <a:gd name="T25" fmla="*/ 38 h 129"/>
                  <a:gd name="T26" fmla="*/ 7 w 75"/>
                  <a:gd name="T27" fmla="*/ 31 h 129"/>
                  <a:gd name="T28" fmla="*/ 15 w 75"/>
                  <a:gd name="T29" fmla="*/ 23 h 129"/>
                  <a:gd name="T30" fmla="*/ 7 w 75"/>
                  <a:gd name="T31" fmla="*/ 15 h 129"/>
                  <a:gd name="T32" fmla="*/ 7 w 75"/>
                  <a:gd name="T33" fmla="*/ 0 h 129"/>
                  <a:gd name="T34" fmla="*/ 15 w 75"/>
                  <a:gd name="T35" fmla="*/ 8 h 129"/>
                  <a:gd name="T36" fmla="*/ 22 w 75"/>
                  <a:gd name="T37" fmla="*/ 15 h 129"/>
                  <a:gd name="T38" fmla="*/ 37 w 75"/>
                  <a:gd name="T39" fmla="*/ 15 h 129"/>
                  <a:gd name="T40" fmla="*/ 45 w 75"/>
                  <a:gd name="T41" fmla="*/ 31 h 129"/>
                  <a:gd name="T42" fmla="*/ 60 w 75"/>
                  <a:gd name="T43" fmla="*/ 38 h 129"/>
                  <a:gd name="T44" fmla="*/ 60 w 75"/>
                  <a:gd name="T45" fmla="*/ 61 h 129"/>
                  <a:gd name="T46" fmla="*/ 75 w 75"/>
                  <a:gd name="T47" fmla="*/ 68 h 129"/>
                  <a:gd name="T48" fmla="*/ 75 w 75"/>
                  <a:gd name="T49" fmla="*/ 76 h 12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5"/>
                  <a:gd name="T76" fmla="*/ 0 h 129"/>
                  <a:gd name="T77" fmla="*/ 75 w 75"/>
                  <a:gd name="T78" fmla="*/ 129 h 12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5" h="129">
                    <a:moveTo>
                      <a:pt x="75" y="68"/>
                    </a:moveTo>
                    <a:lnTo>
                      <a:pt x="68" y="84"/>
                    </a:lnTo>
                    <a:lnTo>
                      <a:pt x="53" y="91"/>
                    </a:lnTo>
                    <a:lnTo>
                      <a:pt x="45" y="91"/>
                    </a:lnTo>
                    <a:lnTo>
                      <a:pt x="30" y="106"/>
                    </a:lnTo>
                    <a:lnTo>
                      <a:pt x="22" y="121"/>
                    </a:lnTo>
                    <a:lnTo>
                      <a:pt x="22" y="129"/>
                    </a:lnTo>
                    <a:lnTo>
                      <a:pt x="15" y="121"/>
                    </a:lnTo>
                    <a:lnTo>
                      <a:pt x="7" y="114"/>
                    </a:lnTo>
                    <a:lnTo>
                      <a:pt x="7" y="84"/>
                    </a:lnTo>
                    <a:lnTo>
                      <a:pt x="0" y="61"/>
                    </a:lnTo>
                    <a:lnTo>
                      <a:pt x="0" y="38"/>
                    </a:lnTo>
                    <a:lnTo>
                      <a:pt x="7" y="38"/>
                    </a:lnTo>
                    <a:lnTo>
                      <a:pt x="7" y="31"/>
                    </a:lnTo>
                    <a:lnTo>
                      <a:pt x="15" y="23"/>
                    </a:lnTo>
                    <a:lnTo>
                      <a:pt x="7" y="15"/>
                    </a:lnTo>
                    <a:lnTo>
                      <a:pt x="7" y="0"/>
                    </a:lnTo>
                    <a:lnTo>
                      <a:pt x="15" y="8"/>
                    </a:lnTo>
                    <a:lnTo>
                      <a:pt x="22" y="15"/>
                    </a:lnTo>
                    <a:lnTo>
                      <a:pt x="37" y="15"/>
                    </a:lnTo>
                    <a:lnTo>
                      <a:pt x="45" y="31"/>
                    </a:lnTo>
                    <a:lnTo>
                      <a:pt x="60" y="38"/>
                    </a:lnTo>
                    <a:lnTo>
                      <a:pt x="60" y="61"/>
                    </a:lnTo>
                    <a:lnTo>
                      <a:pt x="75" y="68"/>
                    </a:lnTo>
                    <a:lnTo>
                      <a:pt x="75" y="76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1" name="Freeform 1189"/>
              <p:cNvSpPr>
                <a:spLocks/>
              </p:cNvSpPr>
              <p:nvPr/>
            </p:nvSpPr>
            <p:spPr bwMode="auto">
              <a:xfrm>
                <a:off x="2089" y="3009"/>
                <a:ext cx="46" cy="45"/>
              </a:xfrm>
              <a:custGeom>
                <a:avLst/>
                <a:gdLst>
                  <a:gd name="T0" fmla="*/ 46 w 46"/>
                  <a:gd name="T1" fmla="*/ 30 h 45"/>
                  <a:gd name="T2" fmla="*/ 46 w 46"/>
                  <a:gd name="T3" fmla="*/ 23 h 45"/>
                  <a:gd name="T4" fmla="*/ 38 w 46"/>
                  <a:gd name="T5" fmla="*/ 23 h 45"/>
                  <a:gd name="T6" fmla="*/ 31 w 46"/>
                  <a:gd name="T7" fmla="*/ 15 h 45"/>
                  <a:gd name="T8" fmla="*/ 23 w 46"/>
                  <a:gd name="T9" fmla="*/ 8 h 45"/>
                  <a:gd name="T10" fmla="*/ 15 w 46"/>
                  <a:gd name="T11" fmla="*/ 15 h 45"/>
                  <a:gd name="T12" fmla="*/ 8 w 46"/>
                  <a:gd name="T13" fmla="*/ 0 h 45"/>
                  <a:gd name="T14" fmla="*/ 8 w 46"/>
                  <a:gd name="T15" fmla="*/ 8 h 45"/>
                  <a:gd name="T16" fmla="*/ 0 w 46"/>
                  <a:gd name="T17" fmla="*/ 15 h 45"/>
                  <a:gd name="T18" fmla="*/ 8 w 46"/>
                  <a:gd name="T19" fmla="*/ 23 h 45"/>
                  <a:gd name="T20" fmla="*/ 15 w 46"/>
                  <a:gd name="T21" fmla="*/ 30 h 45"/>
                  <a:gd name="T22" fmla="*/ 15 w 46"/>
                  <a:gd name="T23" fmla="*/ 23 h 45"/>
                  <a:gd name="T24" fmla="*/ 15 w 46"/>
                  <a:gd name="T25" fmla="*/ 38 h 45"/>
                  <a:gd name="T26" fmla="*/ 23 w 46"/>
                  <a:gd name="T27" fmla="*/ 45 h 45"/>
                  <a:gd name="T28" fmla="*/ 31 w 46"/>
                  <a:gd name="T29" fmla="*/ 45 h 45"/>
                  <a:gd name="T30" fmla="*/ 31 w 46"/>
                  <a:gd name="T31" fmla="*/ 38 h 45"/>
                  <a:gd name="T32" fmla="*/ 46 w 46"/>
                  <a:gd name="T33" fmla="*/ 38 h 45"/>
                  <a:gd name="T34" fmla="*/ 46 w 46"/>
                  <a:gd name="T35" fmla="*/ 3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45"/>
                  <a:gd name="T56" fmla="*/ 46 w 46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45">
                    <a:moveTo>
                      <a:pt x="46" y="30"/>
                    </a:moveTo>
                    <a:lnTo>
                      <a:pt x="46" y="23"/>
                    </a:lnTo>
                    <a:lnTo>
                      <a:pt x="38" y="23"/>
                    </a:lnTo>
                    <a:lnTo>
                      <a:pt x="31" y="15"/>
                    </a:lnTo>
                    <a:lnTo>
                      <a:pt x="23" y="8"/>
                    </a:lnTo>
                    <a:lnTo>
                      <a:pt x="15" y="15"/>
                    </a:lnTo>
                    <a:lnTo>
                      <a:pt x="8" y="0"/>
                    </a:lnTo>
                    <a:lnTo>
                      <a:pt x="8" y="8"/>
                    </a:lnTo>
                    <a:lnTo>
                      <a:pt x="0" y="15"/>
                    </a:lnTo>
                    <a:lnTo>
                      <a:pt x="8" y="23"/>
                    </a:lnTo>
                    <a:lnTo>
                      <a:pt x="15" y="30"/>
                    </a:lnTo>
                    <a:lnTo>
                      <a:pt x="15" y="23"/>
                    </a:lnTo>
                    <a:lnTo>
                      <a:pt x="15" y="38"/>
                    </a:lnTo>
                    <a:lnTo>
                      <a:pt x="23" y="45"/>
                    </a:lnTo>
                    <a:lnTo>
                      <a:pt x="31" y="45"/>
                    </a:lnTo>
                    <a:lnTo>
                      <a:pt x="31" y="38"/>
                    </a:lnTo>
                    <a:lnTo>
                      <a:pt x="46" y="38"/>
                    </a:lnTo>
                    <a:lnTo>
                      <a:pt x="46" y="30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2" name="Freeform 1190"/>
              <p:cNvSpPr>
                <a:spLocks/>
              </p:cNvSpPr>
              <p:nvPr/>
            </p:nvSpPr>
            <p:spPr bwMode="auto">
              <a:xfrm>
                <a:off x="2089" y="3009"/>
                <a:ext cx="46" cy="45"/>
              </a:xfrm>
              <a:custGeom>
                <a:avLst/>
                <a:gdLst>
                  <a:gd name="T0" fmla="*/ 46 w 46"/>
                  <a:gd name="T1" fmla="*/ 30 h 45"/>
                  <a:gd name="T2" fmla="*/ 46 w 46"/>
                  <a:gd name="T3" fmla="*/ 23 h 45"/>
                  <a:gd name="T4" fmla="*/ 38 w 46"/>
                  <a:gd name="T5" fmla="*/ 23 h 45"/>
                  <a:gd name="T6" fmla="*/ 31 w 46"/>
                  <a:gd name="T7" fmla="*/ 15 h 45"/>
                  <a:gd name="T8" fmla="*/ 23 w 46"/>
                  <a:gd name="T9" fmla="*/ 8 h 45"/>
                  <a:gd name="T10" fmla="*/ 15 w 46"/>
                  <a:gd name="T11" fmla="*/ 15 h 45"/>
                  <a:gd name="T12" fmla="*/ 8 w 46"/>
                  <a:gd name="T13" fmla="*/ 0 h 45"/>
                  <a:gd name="T14" fmla="*/ 8 w 46"/>
                  <a:gd name="T15" fmla="*/ 8 h 45"/>
                  <a:gd name="T16" fmla="*/ 0 w 46"/>
                  <a:gd name="T17" fmla="*/ 15 h 45"/>
                  <a:gd name="T18" fmla="*/ 8 w 46"/>
                  <a:gd name="T19" fmla="*/ 23 h 45"/>
                  <a:gd name="T20" fmla="*/ 15 w 46"/>
                  <a:gd name="T21" fmla="*/ 30 h 45"/>
                  <a:gd name="T22" fmla="*/ 15 w 46"/>
                  <a:gd name="T23" fmla="*/ 23 h 45"/>
                  <a:gd name="T24" fmla="*/ 15 w 46"/>
                  <a:gd name="T25" fmla="*/ 38 h 45"/>
                  <a:gd name="T26" fmla="*/ 23 w 46"/>
                  <a:gd name="T27" fmla="*/ 45 h 45"/>
                  <a:gd name="T28" fmla="*/ 31 w 46"/>
                  <a:gd name="T29" fmla="*/ 45 h 45"/>
                  <a:gd name="T30" fmla="*/ 31 w 46"/>
                  <a:gd name="T31" fmla="*/ 38 h 45"/>
                  <a:gd name="T32" fmla="*/ 46 w 46"/>
                  <a:gd name="T33" fmla="*/ 38 h 45"/>
                  <a:gd name="T34" fmla="*/ 46 w 46"/>
                  <a:gd name="T35" fmla="*/ 30 h 45"/>
                  <a:gd name="T36" fmla="*/ 46 w 46"/>
                  <a:gd name="T37" fmla="*/ 38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6"/>
                  <a:gd name="T58" fmla="*/ 0 h 45"/>
                  <a:gd name="T59" fmla="*/ 46 w 46"/>
                  <a:gd name="T60" fmla="*/ 45 h 4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6" h="45">
                    <a:moveTo>
                      <a:pt x="46" y="30"/>
                    </a:moveTo>
                    <a:lnTo>
                      <a:pt x="46" y="23"/>
                    </a:lnTo>
                    <a:lnTo>
                      <a:pt x="38" y="23"/>
                    </a:lnTo>
                    <a:lnTo>
                      <a:pt x="31" y="15"/>
                    </a:lnTo>
                    <a:lnTo>
                      <a:pt x="23" y="8"/>
                    </a:lnTo>
                    <a:lnTo>
                      <a:pt x="15" y="15"/>
                    </a:lnTo>
                    <a:lnTo>
                      <a:pt x="8" y="0"/>
                    </a:lnTo>
                    <a:lnTo>
                      <a:pt x="8" y="8"/>
                    </a:lnTo>
                    <a:lnTo>
                      <a:pt x="0" y="15"/>
                    </a:lnTo>
                    <a:lnTo>
                      <a:pt x="8" y="23"/>
                    </a:lnTo>
                    <a:lnTo>
                      <a:pt x="15" y="30"/>
                    </a:lnTo>
                    <a:lnTo>
                      <a:pt x="15" y="23"/>
                    </a:lnTo>
                    <a:lnTo>
                      <a:pt x="15" y="38"/>
                    </a:lnTo>
                    <a:lnTo>
                      <a:pt x="23" y="45"/>
                    </a:lnTo>
                    <a:lnTo>
                      <a:pt x="31" y="45"/>
                    </a:lnTo>
                    <a:lnTo>
                      <a:pt x="31" y="38"/>
                    </a:lnTo>
                    <a:lnTo>
                      <a:pt x="46" y="38"/>
                    </a:lnTo>
                    <a:lnTo>
                      <a:pt x="46" y="30"/>
                    </a:lnTo>
                    <a:lnTo>
                      <a:pt x="46" y="38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Freeform 1191"/>
              <p:cNvSpPr>
                <a:spLocks/>
              </p:cNvSpPr>
              <p:nvPr/>
            </p:nvSpPr>
            <p:spPr bwMode="auto">
              <a:xfrm>
                <a:off x="1991" y="2948"/>
                <a:ext cx="45" cy="46"/>
              </a:xfrm>
              <a:custGeom>
                <a:avLst/>
                <a:gdLst>
                  <a:gd name="T0" fmla="*/ 45 w 45"/>
                  <a:gd name="T1" fmla="*/ 38 h 46"/>
                  <a:gd name="T2" fmla="*/ 38 w 45"/>
                  <a:gd name="T3" fmla="*/ 31 h 46"/>
                  <a:gd name="T4" fmla="*/ 38 w 45"/>
                  <a:gd name="T5" fmla="*/ 23 h 46"/>
                  <a:gd name="T6" fmla="*/ 30 w 45"/>
                  <a:gd name="T7" fmla="*/ 31 h 46"/>
                  <a:gd name="T8" fmla="*/ 30 w 45"/>
                  <a:gd name="T9" fmla="*/ 23 h 46"/>
                  <a:gd name="T10" fmla="*/ 23 w 45"/>
                  <a:gd name="T11" fmla="*/ 0 h 46"/>
                  <a:gd name="T12" fmla="*/ 15 w 45"/>
                  <a:gd name="T13" fmla="*/ 8 h 46"/>
                  <a:gd name="T14" fmla="*/ 15 w 45"/>
                  <a:gd name="T15" fmla="*/ 16 h 46"/>
                  <a:gd name="T16" fmla="*/ 0 w 45"/>
                  <a:gd name="T17" fmla="*/ 16 h 46"/>
                  <a:gd name="T18" fmla="*/ 7 w 45"/>
                  <a:gd name="T19" fmla="*/ 16 h 46"/>
                  <a:gd name="T20" fmla="*/ 7 w 45"/>
                  <a:gd name="T21" fmla="*/ 23 h 46"/>
                  <a:gd name="T22" fmla="*/ 15 w 45"/>
                  <a:gd name="T23" fmla="*/ 38 h 46"/>
                  <a:gd name="T24" fmla="*/ 23 w 45"/>
                  <a:gd name="T25" fmla="*/ 38 h 46"/>
                  <a:gd name="T26" fmla="*/ 30 w 45"/>
                  <a:gd name="T27" fmla="*/ 46 h 46"/>
                  <a:gd name="T28" fmla="*/ 38 w 45"/>
                  <a:gd name="T29" fmla="*/ 38 h 46"/>
                  <a:gd name="T30" fmla="*/ 38 w 45"/>
                  <a:gd name="T31" fmla="*/ 46 h 46"/>
                  <a:gd name="T32" fmla="*/ 45 w 45"/>
                  <a:gd name="T33" fmla="*/ 38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5"/>
                  <a:gd name="T52" fmla="*/ 0 h 46"/>
                  <a:gd name="T53" fmla="*/ 45 w 45"/>
                  <a:gd name="T54" fmla="*/ 46 h 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5" h="46">
                    <a:moveTo>
                      <a:pt x="45" y="38"/>
                    </a:moveTo>
                    <a:lnTo>
                      <a:pt x="38" y="31"/>
                    </a:lnTo>
                    <a:lnTo>
                      <a:pt x="38" y="23"/>
                    </a:lnTo>
                    <a:lnTo>
                      <a:pt x="30" y="31"/>
                    </a:lnTo>
                    <a:lnTo>
                      <a:pt x="30" y="23"/>
                    </a:lnTo>
                    <a:lnTo>
                      <a:pt x="23" y="0"/>
                    </a:lnTo>
                    <a:lnTo>
                      <a:pt x="15" y="8"/>
                    </a:lnTo>
                    <a:lnTo>
                      <a:pt x="15" y="16"/>
                    </a:lnTo>
                    <a:lnTo>
                      <a:pt x="0" y="16"/>
                    </a:lnTo>
                    <a:lnTo>
                      <a:pt x="7" y="16"/>
                    </a:lnTo>
                    <a:lnTo>
                      <a:pt x="7" y="23"/>
                    </a:lnTo>
                    <a:lnTo>
                      <a:pt x="15" y="38"/>
                    </a:lnTo>
                    <a:lnTo>
                      <a:pt x="23" y="38"/>
                    </a:lnTo>
                    <a:lnTo>
                      <a:pt x="30" y="46"/>
                    </a:lnTo>
                    <a:lnTo>
                      <a:pt x="38" y="38"/>
                    </a:lnTo>
                    <a:lnTo>
                      <a:pt x="38" y="46"/>
                    </a:lnTo>
                    <a:lnTo>
                      <a:pt x="45" y="38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4" name="Freeform 1192"/>
              <p:cNvSpPr>
                <a:spLocks/>
              </p:cNvSpPr>
              <p:nvPr/>
            </p:nvSpPr>
            <p:spPr bwMode="auto">
              <a:xfrm>
                <a:off x="1991" y="2948"/>
                <a:ext cx="45" cy="46"/>
              </a:xfrm>
              <a:custGeom>
                <a:avLst/>
                <a:gdLst>
                  <a:gd name="T0" fmla="*/ 45 w 45"/>
                  <a:gd name="T1" fmla="*/ 38 h 46"/>
                  <a:gd name="T2" fmla="*/ 38 w 45"/>
                  <a:gd name="T3" fmla="*/ 31 h 46"/>
                  <a:gd name="T4" fmla="*/ 38 w 45"/>
                  <a:gd name="T5" fmla="*/ 23 h 46"/>
                  <a:gd name="T6" fmla="*/ 30 w 45"/>
                  <a:gd name="T7" fmla="*/ 31 h 46"/>
                  <a:gd name="T8" fmla="*/ 30 w 45"/>
                  <a:gd name="T9" fmla="*/ 23 h 46"/>
                  <a:gd name="T10" fmla="*/ 23 w 45"/>
                  <a:gd name="T11" fmla="*/ 0 h 46"/>
                  <a:gd name="T12" fmla="*/ 15 w 45"/>
                  <a:gd name="T13" fmla="*/ 8 h 46"/>
                  <a:gd name="T14" fmla="*/ 15 w 45"/>
                  <a:gd name="T15" fmla="*/ 16 h 46"/>
                  <a:gd name="T16" fmla="*/ 0 w 45"/>
                  <a:gd name="T17" fmla="*/ 16 h 46"/>
                  <a:gd name="T18" fmla="*/ 7 w 45"/>
                  <a:gd name="T19" fmla="*/ 16 h 46"/>
                  <a:gd name="T20" fmla="*/ 7 w 45"/>
                  <a:gd name="T21" fmla="*/ 23 h 46"/>
                  <a:gd name="T22" fmla="*/ 15 w 45"/>
                  <a:gd name="T23" fmla="*/ 38 h 46"/>
                  <a:gd name="T24" fmla="*/ 23 w 45"/>
                  <a:gd name="T25" fmla="*/ 38 h 46"/>
                  <a:gd name="T26" fmla="*/ 30 w 45"/>
                  <a:gd name="T27" fmla="*/ 46 h 46"/>
                  <a:gd name="T28" fmla="*/ 38 w 45"/>
                  <a:gd name="T29" fmla="*/ 38 h 46"/>
                  <a:gd name="T30" fmla="*/ 38 w 45"/>
                  <a:gd name="T31" fmla="*/ 46 h 46"/>
                  <a:gd name="T32" fmla="*/ 45 w 45"/>
                  <a:gd name="T33" fmla="*/ 38 h 46"/>
                  <a:gd name="T34" fmla="*/ 45 w 45"/>
                  <a:gd name="T35" fmla="*/ 46 h 4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46"/>
                  <a:gd name="T56" fmla="*/ 45 w 45"/>
                  <a:gd name="T57" fmla="*/ 46 h 4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46">
                    <a:moveTo>
                      <a:pt x="45" y="38"/>
                    </a:moveTo>
                    <a:lnTo>
                      <a:pt x="38" y="31"/>
                    </a:lnTo>
                    <a:lnTo>
                      <a:pt x="38" y="23"/>
                    </a:lnTo>
                    <a:lnTo>
                      <a:pt x="30" y="31"/>
                    </a:lnTo>
                    <a:lnTo>
                      <a:pt x="30" y="23"/>
                    </a:lnTo>
                    <a:lnTo>
                      <a:pt x="23" y="0"/>
                    </a:lnTo>
                    <a:lnTo>
                      <a:pt x="15" y="8"/>
                    </a:lnTo>
                    <a:lnTo>
                      <a:pt x="15" y="16"/>
                    </a:lnTo>
                    <a:lnTo>
                      <a:pt x="0" y="16"/>
                    </a:lnTo>
                    <a:lnTo>
                      <a:pt x="7" y="16"/>
                    </a:lnTo>
                    <a:lnTo>
                      <a:pt x="7" y="23"/>
                    </a:lnTo>
                    <a:lnTo>
                      <a:pt x="15" y="38"/>
                    </a:lnTo>
                    <a:lnTo>
                      <a:pt x="23" y="38"/>
                    </a:lnTo>
                    <a:lnTo>
                      <a:pt x="30" y="46"/>
                    </a:lnTo>
                    <a:lnTo>
                      <a:pt x="38" y="38"/>
                    </a:lnTo>
                    <a:lnTo>
                      <a:pt x="38" y="46"/>
                    </a:lnTo>
                    <a:lnTo>
                      <a:pt x="45" y="38"/>
                    </a:lnTo>
                    <a:lnTo>
                      <a:pt x="45" y="46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5" name="Freeform 1193"/>
              <p:cNvSpPr>
                <a:spLocks/>
              </p:cNvSpPr>
              <p:nvPr/>
            </p:nvSpPr>
            <p:spPr bwMode="auto">
              <a:xfrm>
                <a:off x="2051" y="2994"/>
                <a:ext cx="38" cy="15"/>
              </a:xfrm>
              <a:custGeom>
                <a:avLst/>
                <a:gdLst>
                  <a:gd name="T0" fmla="*/ 38 w 38"/>
                  <a:gd name="T1" fmla="*/ 7 h 15"/>
                  <a:gd name="T2" fmla="*/ 38 w 38"/>
                  <a:gd name="T3" fmla="*/ 15 h 15"/>
                  <a:gd name="T4" fmla="*/ 0 w 38"/>
                  <a:gd name="T5" fmla="*/ 15 h 15"/>
                  <a:gd name="T6" fmla="*/ 8 w 38"/>
                  <a:gd name="T7" fmla="*/ 7 h 15"/>
                  <a:gd name="T8" fmla="*/ 8 w 38"/>
                  <a:gd name="T9" fmla="*/ 0 h 15"/>
                  <a:gd name="T10" fmla="*/ 23 w 38"/>
                  <a:gd name="T11" fmla="*/ 7 h 15"/>
                  <a:gd name="T12" fmla="*/ 23 w 38"/>
                  <a:gd name="T13" fmla="*/ 0 h 15"/>
                  <a:gd name="T14" fmla="*/ 31 w 38"/>
                  <a:gd name="T15" fmla="*/ 7 h 15"/>
                  <a:gd name="T16" fmla="*/ 38 w 38"/>
                  <a:gd name="T17" fmla="*/ 7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"/>
                  <a:gd name="T28" fmla="*/ 0 h 15"/>
                  <a:gd name="T29" fmla="*/ 38 w 38"/>
                  <a:gd name="T30" fmla="*/ 15 h 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" h="15">
                    <a:moveTo>
                      <a:pt x="38" y="7"/>
                    </a:moveTo>
                    <a:lnTo>
                      <a:pt x="38" y="15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8" y="0"/>
                    </a:lnTo>
                    <a:lnTo>
                      <a:pt x="23" y="7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38" y="7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6" name="Freeform 1194"/>
              <p:cNvSpPr>
                <a:spLocks/>
              </p:cNvSpPr>
              <p:nvPr/>
            </p:nvSpPr>
            <p:spPr bwMode="auto">
              <a:xfrm>
                <a:off x="2051" y="2994"/>
                <a:ext cx="38" cy="15"/>
              </a:xfrm>
              <a:custGeom>
                <a:avLst/>
                <a:gdLst>
                  <a:gd name="T0" fmla="*/ 38 w 38"/>
                  <a:gd name="T1" fmla="*/ 7 h 15"/>
                  <a:gd name="T2" fmla="*/ 38 w 38"/>
                  <a:gd name="T3" fmla="*/ 15 h 15"/>
                  <a:gd name="T4" fmla="*/ 0 w 38"/>
                  <a:gd name="T5" fmla="*/ 15 h 15"/>
                  <a:gd name="T6" fmla="*/ 8 w 38"/>
                  <a:gd name="T7" fmla="*/ 7 h 15"/>
                  <a:gd name="T8" fmla="*/ 8 w 38"/>
                  <a:gd name="T9" fmla="*/ 0 h 15"/>
                  <a:gd name="T10" fmla="*/ 23 w 38"/>
                  <a:gd name="T11" fmla="*/ 7 h 15"/>
                  <a:gd name="T12" fmla="*/ 23 w 38"/>
                  <a:gd name="T13" fmla="*/ 0 h 15"/>
                  <a:gd name="T14" fmla="*/ 31 w 38"/>
                  <a:gd name="T15" fmla="*/ 7 h 15"/>
                  <a:gd name="T16" fmla="*/ 38 w 38"/>
                  <a:gd name="T17" fmla="*/ 7 h 15"/>
                  <a:gd name="T18" fmla="*/ 38 w 38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15"/>
                  <a:gd name="T32" fmla="*/ 38 w 38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15">
                    <a:moveTo>
                      <a:pt x="38" y="7"/>
                    </a:moveTo>
                    <a:lnTo>
                      <a:pt x="38" y="15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8" y="0"/>
                    </a:lnTo>
                    <a:lnTo>
                      <a:pt x="23" y="7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38" y="7"/>
                    </a:lnTo>
                    <a:lnTo>
                      <a:pt x="38" y="1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7" name="Freeform 1195"/>
              <p:cNvSpPr>
                <a:spLocks/>
              </p:cNvSpPr>
              <p:nvPr/>
            </p:nvSpPr>
            <p:spPr bwMode="auto">
              <a:xfrm>
                <a:off x="1900" y="2903"/>
                <a:ext cx="30" cy="30"/>
              </a:xfrm>
              <a:custGeom>
                <a:avLst/>
                <a:gdLst>
                  <a:gd name="T0" fmla="*/ 30 w 30"/>
                  <a:gd name="T1" fmla="*/ 7 h 30"/>
                  <a:gd name="T2" fmla="*/ 30 w 30"/>
                  <a:gd name="T3" fmla="*/ 23 h 30"/>
                  <a:gd name="T4" fmla="*/ 23 w 30"/>
                  <a:gd name="T5" fmla="*/ 30 h 30"/>
                  <a:gd name="T6" fmla="*/ 15 w 30"/>
                  <a:gd name="T7" fmla="*/ 30 h 30"/>
                  <a:gd name="T8" fmla="*/ 0 w 30"/>
                  <a:gd name="T9" fmla="*/ 23 h 30"/>
                  <a:gd name="T10" fmla="*/ 0 w 30"/>
                  <a:gd name="T11" fmla="*/ 15 h 30"/>
                  <a:gd name="T12" fmla="*/ 8 w 30"/>
                  <a:gd name="T13" fmla="*/ 7 h 30"/>
                  <a:gd name="T14" fmla="*/ 15 w 30"/>
                  <a:gd name="T15" fmla="*/ 0 h 30"/>
                  <a:gd name="T16" fmla="*/ 30 w 30"/>
                  <a:gd name="T17" fmla="*/ 0 h 30"/>
                  <a:gd name="T18" fmla="*/ 30 w 30"/>
                  <a:gd name="T19" fmla="*/ 7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"/>
                  <a:gd name="T31" fmla="*/ 0 h 30"/>
                  <a:gd name="T32" fmla="*/ 30 w 30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" h="30">
                    <a:moveTo>
                      <a:pt x="30" y="7"/>
                    </a:moveTo>
                    <a:lnTo>
                      <a:pt x="30" y="23"/>
                    </a:lnTo>
                    <a:lnTo>
                      <a:pt x="23" y="30"/>
                    </a:lnTo>
                    <a:lnTo>
                      <a:pt x="15" y="30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15" y="0"/>
                    </a:lnTo>
                    <a:lnTo>
                      <a:pt x="30" y="0"/>
                    </a:lnTo>
                    <a:lnTo>
                      <a:pt x="30" y="7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8" name="Freeform 1196"/>
              <p:cNvSpPr>
                <a:spLocks/>
              </p:cNvSpPr>
              <p:nvPr/>
            </p:nvSpPr>
            <p:spPr bwMode="auto">
              <a:xfrm>
                <a:off x="1900" y="2903"/>
                <a:ext cx="30" cy="30"/>
              </a:xfrm>
              <a:custGeom>
                <a:avLst/>
                <a:gdLst>
                  <a:gd name="T0" fmla="*/ 30 w 30"/>
                  <a:gd name="T1" fmla="*/ 7 h 30"/>
                  <a:gd name="T2" fmla="*/ 30 w 30"/>
                  <a:gd name="T3" fmla="*/ 23 h 30"/>
                  <a:gd name="T4" fmla="*/ 23 w 30"/>
                  <a:gd name="T5" fmla="*/ 30 h 30"/>
                  <a:gd name="T6" fmla="*/ 15 w 30"/>
                  <a:gd name="T7" fmla="*/ 30 h 30"/>
                  <a:gd name="T8" fmla="*/ 0 w 30"/>
                  <a:gd name="T9" fmla="*/ 23 h 30"/>
                  <a:gd name="T10" fmla="*/ 0 w 30"/>
                  <a:gd name="T11" fmla="*/ 15 h 30"/>
                  <a:gd name="T12" fmla="*/ 8 w 30"/>
                  <a:gd name="T13" fmla="*/ 7 h 30"/>
                  <a:gd name="T14" fmla="*/ 15 w 30"/>
                  <a:gd name="T15" fmla="*/ 0 h 30"/>
                  <a:gd name="T16" fmla="*/ 30 w 30"/>
                  <a:gd name="T17" fmla="*/ 0 h 30"/>
                  <a:gd name="T18" fmla="*/ 30 w 30"/>
                  <a:gd name="T19" fmla="*/ 7 h 30"/>
                  <a:gd name="T20" fmla="*/ 30 w 30"/>
                  <a:gd name="T21" fmla="*/ 15 h 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30"/>
                  <a:gd name="T35" fmla="*/ 30 w 30"/>
                  <a:gd name="T36" fmla="*/ 30 h 3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30">
                    <a:moveTo>
                      <a:pt x="30" y="7"/>
                    </a:moveTo>
                    <a:lnTo>
                      <a:pt x="30" y="23"/>
                    </a:lnTo>
                    <a:lnTo>
                      <a:pt x="23" y="30"/>
                    </a:lnTo>
                    <a:lnTo>
                      <a:pt x="15" y="30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15" y="0"/>
                    </a:lnTo>
                    <a:lnTo>
                      <a:pt x="30" y="0"/>
                    </a:lnTo>
                    <a:lnTo>
                      <a:pt x="30" y="7"/>
                    </a:lnTo>
                    <a:lnTo>
                      <a:pt x="30" y="1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9" name="Freeform 1197"/>
              <p:cNvSpPr>
                <a:spLocks/>
              </p:cNvSpPr>
              <p:nvPr/>
            </p:nvSpPr>
            <p:spPr bwMode="auto">
              <a:xfrm>
                <a:off x="1877" y="2918"/>
                <a:ext cx="8" cy="23"/>
              </a:xfrm>
              <a:custGeom>
                <a:avLst/>
                <a:gdLst>
                  <a:gd name="T0" fmla="*/ 8 w 8"/>
                  <a:gd name="T1" fmla="*/ 8 h 23"/>
                  <a:gd name="T2" fmla="*/ 8 w 8"/>
                  <a:gd name="T3" fmla="*/ 0 h 23"/>
                  <a:gd name="T4" fmla="*/ 8 w 8"/>
                  <a:gd name="T5" fmla="*/ 8 h 23"/>
                  <a:gd name="T6" fmla="*/ 0 w 8"/>
                  <a:gd name="T7" fmla="*/ 15 h 23"/>
                  <a:gd name="T8" fmla="*/ 0 w 8"/>
                  <a:gd name="T9" fmla="*/ 23 h 23"/>
                  <a:gd name="T10" fmla="*/ 0 w 8"/>
                  <a:gd name="T11" fmla="*/ 15 h 23"/>
                  <a:gd name="T12" fmla="*/ 8 w 8"/>
                  <a:gd name="T13" fmla="*/ 15 h 23"/>
                  <a:gd name="T14" fmla="*/ 8 w 8"/>
                  <a:gd name="T15" fmla="*/ 8 h 2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"/>
                  <a:gd name="T25" fmla="*/ 0 h 23"/>
                  <a:gd name="T26" fmla="*/ 8 w 8"/>
                  <a:gd name="T27" fmla="*/ 23 h 2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" h="23">
                    <a:moveTo>
                      <a:pt x="8" y="8"/>
                    </a:moveTo>
                    <a:lnTo>
                      <a:pt x="8" y="0"/>
                    </a:lnTo>
                    <a:lnTo>
                      <a:pt x="8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0" name="Freeform 1198"/>
              <p:cNvSpPr>
                <a:spLocks/>
              </p:cNvSpPr>
              <p:nvPr/>
            </p:nvSpPr>
            <p:spPr bwMode="auto">
              <a:xfrm>
                <a:off x="1877" y="2918"/>
                <a:ext cx="8" cy="23"/>
              </a:xfrm>
              <a:custGeom>
                <a:avLst/>
                <a:gdLst>
                  <a:gd name="T0" fmla="*/ 8 w 8"/>
                  <a:gd name="T1" fmla="*/ 8 h 23"/>
                  <a:gd name="T2" fmla="*/ 8 w 8"/>
                  <a:gd name="T3" fmla="*/ 0 h 23"/>
                  <a:gd name="T4" fmla="*/ 8 w 8"/>
                  <a:gd name="T5" fmla="*/ 8 h 23"/>
                  <a:gd name="T6" fmla="*/ 0 w 8"/>
                  <a:gd name="T7" fmla="*/ 15 h 23"/>
                  <a:gd name="T8" fmla="*/ 0 w 8"/>
                  <a:gd name="T9" fmla="*/ 23 h 23"/>
                  <a:gd name="T10" fmla="*/ 0 w 8"/>
                  <a:gd name="T11" fmla="*/ 15 h 23"/>
                  <a:gd name="T12" fmla="*/ 8 w 8"/>
                  <a:gd name="T13" fmla="*/ 15 h 23"/>
                  <a:gd name="T14" fmla="*/ 8 w 8"/>
                  <a:gd name="T15" fmla="*/ 8 h 23"/>
                  <a:gd name="T16" fmla="*/ 8 w 8"/>
                  <a:gd name="T17" fmla="*/ 15 h 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"/>
                  <a:gd name="T28" fmla="*/ 0 h 23"/>
                  <a:gd name="T29" fmla="*/ 8 w 8"/>
                  <a:gd name="T30" fmla="*/ 23 h 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" h="23">
                    <a:moveTo>
                      <a:pt x="8" y="8"/>
                    </a:moveTo>
                    <a:lnTo>
                      <a:pt x="8" y="0"/>
                    </a:lnTo>
                    <a:lnTo>
                      <a:pt x="8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8"/>
                    </a:lnTo>
                    <a:lnTo>
                      <a:pt x="8" y="1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1" name="Freeform 1199"/>
              <p:cNvSpPr>
                <a:spLocks/>
              </p:cNvSpPr>
              <p:nvPr/>
            </p:nvSpPr>
            <p:spPr bwMode="auto">
              <a:xfrm>
                <a:off x="2089" y="3054"/>
                <a:ext cx="15" cy="8"/>
              </a:xfrm>
              <a:custGeom>
                <a:avLst/>
                <a:gdLst>
                  <a:gd name="T0" fmla="*/ 15 w 15"/>
                  <a:gd name="T1" fmla="*/ 0 h 8"/>
                  <a:gd name="T2" fmla="*/ 8 w 15"/>
                  <a:gd name="T3" fmla="*/ 8 h 8"/>
                  <a:gd name="T4" fmla="*/ 0 w 15"/>
                  <a:gd name="T5" fmla="*/ 0 h 8"/>
                  <a:gd name="T6" fmla="*/ 8 w 15"/>
                  <a:gd name="T7" fmla="*/ 0 h 8"/>
                  <a:gd name="T8" fmla="*/ 15 w 15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8"/>
                  <a:gd name="T17" fmla="*/ 15 w 15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8">
                    <a:moveTo>
                      <a:pt x="15" y="0"/>
                    </a:moveTo>
                    <a:lnTo>
                      <a:pt x="8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2" name="Freeform 1200"/>
              <p:cNvSpPr>
                <a:spLocks/>
              </p:cNvSpPr>
              <p:nvPr/>
            </p:nvSpPr>
            <p:spPr bwMode="auto">
              <a:xfrm>
                <a:off x="2089" y="3054"/>
                <a:ext cx="15" cy="8"/>
              </a:xfrm>
              <a:custGeom>
                <a:avLst/>
                <a:gdLst>
                  <a:gd name="T0" fmla="*/ 15 w 15"/>
                  <a:gd name="T1" fmla="*/ 0 h 8"/>
                  <a:gd name="T2" fmla="*/ 8 w 15"/>
                  <a:gd name="T3" fmla="*/ 8 h 8"/>
                  <a:gd name="T4" fmla="*/ 0 w 15"/>
                  <a:gd name="T5" fmla="*/ 0 h 8"/>
                  <a:gd name="T6" fmla="*/ 8 w 15"/>
                  <a:gd name="T7" fmla="*/ 0 h 8"/>
                  <a:gd name="T8" fmla="*/ 15 w 15"/>
                  <a:gd name="T9" fmla="*/ 0 h 8"/>
                  <a:gd name="T10" fmla="*/ 15 w 15"/>
                  <a:gd name="T11" fmla="*/ 8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8"/>
                  <a:gd name="T20" fmla="*/ 15 w 15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8">
                    <a:moveTo>
                      <a:pt x="15" y="0"/>
                    </a:moveTo>
                    <a:lnTo>
                      <a:pt x="8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5" y="0"/>
                    </a:lnTo>
                    <a:lnTo>
                      <a:pt x="15" y="8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3" name="Freeform 1201"/>
              <p:cNvSpPr>
                <a:spLocks/>
              </p:cNvSpPr>
              <p:nvPr/>
            </p:nvSpPr>
            <p:spPr bwMode="auto">
              <a:xfrm>
                <a:off x="2067" y="3024"/>
                <a:ext cx="15" cy="15"/>
              </a:xfrm>
              <a:custGeom>
                <a:avLst/>
                <a:gdLst>
                  <a:gd name="T0" fmla="*/ 15 w 15"/>
                  <a:gd name="T1" fmla="*/ 8 h 15"/>
                  <a:gd name="T2" fmla="*/ 15 w 15"/>
                  <a:gd name="T3" fmla="*/ 15 h 15"/>
                  <a:gd name="T4" fmla="*/ 7 w 15"/>
                  <a:gd name="T5" fmla="*/ 15 h 15"/>
                  <a:gd name="T6" fmla="*/ 0 w 15"/>
                  <a:gd name="T7" fmla="*/ 0 h 15"/>
                  <a:gd name="T8" fmla="*/ 15 w 15"/>
                  <a:gd name="T9" fmla="*/ 0 h 15"/>
                  <a:gd name="T10" fmla="*/ 15 w 15"/>
                  <a:gd name="T11" fmla="*/ 8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15"/>
                  <a:gd name="T20" fmla="*/ 15 w 15"/>
                  <a:gd name="T21" fmla="*/ 15 h 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15">
                    <a:moveTo>
                      <a:pt x="15" y="8"/>
                    </a:moveTo>
                    <a:lnTo>
                      <a:pt x="15" y="15"/>
                    </a:lnTo>
                    <a:lnTo>
                      <a:pt x="7" y="1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4" name="Freeform 1202"/>
              <p:cNvSpPr>
                <a:spLocks/>
              </p:cNvSpPr>
              <p:nvPr/>
            </p:nvSpPr>
            <p:spPr bwMode="auto">
              <a:xfrm>
                <a:off x="2067" y="3024"/>
                <a:ext cx="15" cy="15"/>
              </a:xfrm>
              <a:custGeom>
                <a:avLst/>
                <a:gdLst>
                  <a:gd name="T0" fmla="*/ 15 w 15"/>
                  <a:gd name="T1" fmla="*/ 8 h 15"/>
                  <a:gd name="T2" fmla="*/ 15 w 15"/>
                  <a:gd name="T3" fmla="*/ 15 h 15"/>
                  <a:gd name="T4" fmla="*/ 7 w 15"/>
                  <a:gd name="T5" fmla="*/ 15 h 15"/>
                  <a:gd name="T6" fmla="*/ 0 w 15"/>
                  <a:gd name="T7" fmla="*/ 0 h 15"/>
                  <a:gd name="T8" fmla="*/ 15 w 15"/>
                  <a:gd name="T9" fmla="*/ 0 h 15"/>
                  <a:gd name="T10" fmla="*/ 15 w 15"/>
                  <a:gd name="T11" fmla="*/ 8 h 15"/>
                  <a:gd name="T12" fmla="*/ 15 w 15"/>
                  <a:gd name="T13" fmla="*/ 15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15"/>
                  <a:gd name="T23" fmla="*/ 15 w 15"/>
                  <a:gd name="T24" fmla="*/ 15 h 1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15">
                    <a:moveTo>
                      <a:pt x="15" y="8"/>
                    </a:moveTo>
                    <a:lnTo>
                      <a:pt x="15" y="15"/>
                    </a:lnTo>
                    <a:lnTo>
                      <a:pt x="7" y="1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8"/>
                    </a:lnTo>
                    <a:lnTo>
                      <a:pt x="15" y="1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5" name="Freeform 1203"/>
              <p:cNvSpPr>
                <a:spLocks/>
              </p:cNvSpPr>
              <p:nvPr/>
            </p:nvSpPr>
            <p:spPr bwMode="auto">
              <a:xfrm>
                <a:off x="1673" y="1190"/>
                <a:ext cx="378" cy="614"/>
              </a:xfrm>
              <a:custGeom>
                <a:avLst/>
                <a:gdLst>
                  <a:gd name="T0" fmla="*/ 378 w 378"/>
                  <a:gd name="T1" fmla="*/ 417 h 614"/>
                  <a:gd name="T2" fmla="*/ 363 w 378"/>
                  <a:gd name="T3" fmla="*/ 386 h 614"/>
                  <a:gd name="T4" fmla="*/ 356 w 378"/>
                  <a:gd name="T5" fmla="*/ 402 h 614"/>
                  <a:gd name="T6" fmla="*/ 310 w 378"/>
                  <a:gd name="T7" fmla="*/ 394 h 614"/>
                  <a:gd name="T8" fmla="*/ 272 w 378"/>
                  <a:gd name="T9" fmla="*/ 402 h 614"/>
                  <a:gd name="T10" fmla="*/ 265 w 378"/>
                  <a:gd name="T11" fmla="*/ 371 h 614"/>
                  <a:gd name="T12" fmla="*/ 250 w 378"/>
                  <a:gd name="T13" fmla="*/ 356 h 614"/>
                  <a:gd name="T14" fmla="*/ 235 w 378"/>
                  <a:gd name="T15" fmla="*/ 288 h 614"/>
                  <a:gd name="T16" fmla="*/ 204 w 378"/>
                  <a:gd name="T17" fmla="*/ 303 h 614"/>
                  <a:gd name="T18" fmla="*/ 197 w 378"/>
                  <a:gd name="T19" fmla="*/ 295 h 614"/>
                  <a:gd name="T20" fmla="*/ 227 w 378"/>
                  <a:gd name="T21" fmla="*/ 212 h 614"/>
                  <a:gd name="T22" fmla="*/ 204 w 378"/>
                  <a:gd name="T23" fmla="*/ 204 h 614"/>
                  <a:gd name="T24" fmla="*/ 182 w 378"/>
                  <a:gd name="T25" fmla="*/ 151 h 614"/>
                  <a:gd name="T26" fmla="*/ 159 w 378"/>
                  <a:gd name="T27" fmla="*/ 136 h 614"/>
                  <a:gd name="T28" fmla="*/ 167 w 378"/>
                  <a:gd name="T29" fmla="*/ 113 h 614"/>
                  <a:gd name="T30" fmla="*/ 151 w 378"/>
                  <a:gd name="T31" fmla="*/ 83 h 614"/>
                  <a:gd name="T32" fmla="*/ 174 w 378"/>
                  <a:gd name="T33" fmla="*/ 7 h 614"/>
                  <a:gd name="T34" fmla="*/ 121 w 378"/>
                  <a:gd name="T35" fmla="*/ 0 h 614"/>
                  <a:gd name="T36" fmla="*/ 68 w 378"/>
                  <a:gd name="T37" fmla="*/ 204 h 614"/>
                  <a:gd name="T38" fmla="*/ 76 w 378"/>
                  <a:gd name="T39" fmla="*/ 227 h 614"/>
                  <a:gd name="T40" fmla="*/ 91 w 378"/>
                  <a:gd name="T41" fmla="*/ 265 h 614"/>
                  <a:gd name="T42" fmla="*/ 23 w 378"/>
                  <a:gd name="T43" fmla="*/ 348 h 614"/>
                  <a:gd name="T44" fmla="*/ 45 w 378"/>
                  <a:gd name="T45" fmla="*/ 371 h 614"/>
                  <a:gd name="T46" fmla="*/ 0 w 378"/>
                  <a:gd name="T47" fmla="*/ 546 h 614"/>
                  <a:gd name="T48" fmla="*/ 174 w 378"/>
                  <a:gd name="T49" fmla="*/ 583 h 614"/>
                  <a:gd name="T50" fmla="*/ 348 w 378"/>
                  <a:gd name="T51" fmla="*/ 614 h 614"/>
                  <a:gd name="T52" fmla="*/ 378 w 378"/>
                  <a:gd name="T53" fmla="*/ 417 h 61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78"/>
                  <a:gd name="T82" fmla="*/ 0 h 614"/>
                  <a:gd name="T83" fmla="*/ 378 w 378"/>
                  <a:gd name="T84" fmla="*/ 614 h 61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78" h="614">
                    <a:moveTo>
                      <a:pt x="378" y="417"/>
                    </a:moveTo>
                    <a:lnTo>
                      <a:pt x="363" y="386"/>
                    </a:lnTo>
                    <a:lnTo>
                      <a:pt x="356" y="402"/>
                    </a:lnTo>
                    <a:lnTo>
                      <a:pt x="310" y="394"/>
                    </a:lnTo>
                    <a:lnTo>
                      <a:pt x="272" y="402"/>
                    </a:lnTo>
                    <a:lnTo>
                      <a:pt x="265" y="371"/>
                    </a:lnTo>
                    <a:lnTo>
                      <a:pt x="250" y="356"/>
                    </a:lnTo>
                    <a:lnTo>
                      <a:pt x="235" y="288"/>
                    </a:lnTo>
                    <a:lnTo>
                      <a:pt x="204" y="303"/>
                    </a:lnTo>
                    <a:lnTo>
                      <a:pt x="197" y="295"/>
                    </a:lnTo>
                    <a:lnTo>
                      <a:pt x="227" y="212"/>
                    </a:lnTo>
                    <a:lnTo>
                      <a:pt x="204" y="204"/>
                    </a:lnTo>
                    <a:lnTo>
                      <a:pt x="182" y="151"/>
                    </a:lnTo>
                    <a:lnTo>
                      <a:pt x="159" y="136"/>
                    </a:lnTo>
                    <a:lnTo>
                      <a:pt x="167" y="113"/>
                    </a:lnTo>
                    <a:lnTo>
                      <a:pt x="151" y="83"/>
                    </a:lnTo>
                    <a:lnTo>
                      <a:pt x="174" y="7"/>
                    </a:lnTo>
                    <a:lnTo>
                      <a:pt x="121" y="0"/>
                    </a:lnTo>
                    <a:lnTo>
                      <a:pt x="68" y="204"/>
                    </a:lnTo>
                    <a:lnTo>
                      <a:pt x="76" y="227"/>
                    </a:lnTo>
                    <a:lnTo>
                      <a:pt x="91" y="265"/>
                    </a:lnTo>
                    <a:lnTo>
                      <a:pt x="23" y="348"/>
                    </a:lnTo>
                    <a:lnTo>
                      <a:pt x="45" y="371"/>
                    </a:lnTo>
                    <a:lnTo>
                      <a:pt x="0" y="546"/>
                    </a:lnTo>
                    <a:lnTo>
                      <a:pt x="174" y="583"/>
                    </a:lnTo>
                    <a:lnTo>
                      <a:pt x="348" y="614"/>
                    </a:lnTo>
                    <a:lnTo>
                      <a:pt x="378" y="417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6" name="Freeform 1204"/>
              <p:cNvSpPr>
                <a:spLocks/>
              </p:cNvSpPr>
              <p:nvPr/>
            </p:nvSpPr>
            <p:spPr bwMode="auto">
              <a:xfrm>
                <a:off x="1673" y="1190"/>
                <a:ext cx="378" cy="614"/>
              </a:xfrm>
              <a:custGeom>
                <a:avLst/>
                <a:gdLst>
                  <a:gd name="T0" fmla="*/ 378 w 378"/>
                  <a:gd name="T1" fmla="*/ 417 h 614"/>
                  <a:gd name="T2" fmla="*/ 363 w 378"/>
                  <a:gd name="T3" fmla="*/ 386 h 614"/>
                  <a:gd name="T4" fmla="*/ 356 w 378"/>
                  <a:gd name="T5" fmla="*/ 402 h 614"/>
                  <a:gd name="T6" fmla="*/ 310 w 378"/>
                  <a:gd name="T7" fmla="*/ 394 h 614"/>
                  <a:gd name="T8" fmla="*/ 272 w 378"/>
                  <a:gd name="T9" fmla="*/ 402 h 614"/>
                  <a:gd name="T10" fmla="*/ 265 w 378"/>
                  <a:gd name="T11" fmla="*/ 371 h 614"/>
                  <a:gd name="T12" fmla="*/ 250 w 378"/>
                  <a:gd name="T13" fmla="*/ 356 h 614"/>
                  <a:gd name="T14" fmla="*/ 235 w 378"/>
                  <a:gd name="T15" fmla="*/ 288 h 614"/>
                  <a:gd name="T16" fmla="*/ 204 w 378"/>
                  <a:gd name="T17" fmla="*/ 303 h 614"/>
                  <a:gd name="T18" fmla="*/ 197 w 378"/>
                  <a:gd name="T19" fmla="*/ 295 h 614"/>
                  <a:gd name="T20" fmla="*/ 227 w 378"/>
                  <a:gd name="T21" fmla="*/ 212 h 614"/>
                  <a:gd name="T22" fmla="*/ 204 w 378"/>
                  <a:gd name="T23" fmla="*/ 204 h 614"/>
                  <a:gd name="T24" fmla="*/ 182 w 378"/>
                  <a:gd name="T25" fmla="*/ 151 h 614"/>
                  <a:gd name="T26" fmla="*/ 159 w 378"/>
                  <a:gd name="T27" fmla="*/ 136 h 614"/>
                  <a:gd name="T28" fmla="*/ 167 w 378"/>
                  <a:gd name="T29" fmla="*/ 113 h 614"/>
                  <a:gd name="T30" fmla="*/ 151 w 378"/>
                  <a:gd name="T31" fmla="*/ 83 h 614"/>
                  <a:gd name="T32" fmla="*/ 174 w 378"/>
                  <a:gd name="T33" fmla="*/ 7 h 614"/>
                  <a:gd name="T34" fmla="*/ 121 w 378"/>
                  <a:gd name="T35" fmla="*/ 0 h 614"/>
                  <a:gd name="T36" fmla="*/ 68 w 378"/>
                  <a:gd name="T37" fmla="*/ 204 h 614"/>
                  <a:gd name="T38" fmla="*/ 76 w 378"/>
                  <a:gd name="T39" fmla="*/ 227 h 614"/>
                  <a:gd name="T40" fmla="*/ 91 w 378"/>
                  <a:gd name="T41" fmla="*/ 265 h 614"/>
                  <a:gd name="T42" fmla="*/ 23 w 378"/>
                  <a:gd name="T43" fmla="*/ 348 h 614"/>
                  <a:gd name="T44" fmla="*/ 45 w 378"/>
                  <a:gd name="T45" fmla="*/ 371 h 614"/>
                  <a:gd name="T46" fmla="*/ 0 w 378"/>
                  <a:gd name="T47" fmla="*/ 546 h 614"/>
                  <a:gd name="T48" fmla="*/ 174 w 378"/>
                  <a:gd name="T49" fmla="*/ 583 h 614"/>
                  <a:gd name="T50" fmla="*/ 348 w 378"/>
                  <a:gd name="T51" fmla="*/ 614 h 614"/>
                  <a:gd name="T52" fmla="*/ 378 w 378"/>
                  <a:gd name="T53" fmla="*/ 417 h 614"/>
                  <a:gd name="T54" fmla="*/ 378 w 378"/>
                  <a:gd name="T55" fmla="*/ 424 h 61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78"/>
                  <a:gd name="T85" fmla="*/ 0 h 614"/>
                  <a:gd name="T86" fmla="*/ 378 w 378"/>
                  <a:gd name="T87" fmla="*/ 614 h 61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78" h="614">
                    <a:moveTo>
                      <a:pt x="378" y="417"/>
                    </a:moveTo>
                    <a:lnTo>
                      <a:pt x="363" y="386"/>
                    </a:lnTo>
                    <a:lnTo>
                      <a:pt x="356" y="402"/>
                    </a:lnTo>
                    <a:lnTo>
                      <a:pt x="310" y="394"/>
                    </a:lnTo>
                    <a:lnTo>
                      <a:pt x="272" y="402"/>
                    </a:lnTo>
                    <a:lnTo>
                      <a:pt x="265" y="371"/>
                    </a:lnTo>
                    <a:lnTo>
                      <a:pt x="250" y="356"/>
                    </a:lnTo>
                    <a:lnTo>
                      <a:pt x="235" y="288"/>
                    </a:lnTo>
                    <a:lnTo>
                      <a:pt x="204" y="303"/>
                    </a:lnTo>
                    <a:lnTo>
                      <a:pt x="197" y="295"/>
                    </a:lnTo>
                    <a:lnTo>
                      <a:pt x="227" y="212"/>
                    </a:lnTo>
                    <a:lnTo>
                      <a:pt x="204" y="204"/>
                    </a:lnTo>
                    <a:lnTo>
                      <a:pt x="182" y="151"/>
                    </a:lnTo>
                    <a:lnTo>
                      <a:pt x="159" y="136"/>
                    </a:lnTo>
                    <a:lnTo>
                      <a:pt x="167" y="113"/>
                    </a:lnTo>
                    <a:lnTo>
                      <a:pt x="151" y="83"/>
                    </a:lnTo>
                    <a:lnTo>
                      <a:pt x="174" y="7"/>
                    </a:lnTo>
                    <a:lnTo>
                      <a:pt x="121" y="0"/>
                    </a:lnTo>
                    <a:lnTo>
                      <a:pt x="68" y="204"/>
                    </a:lnTo>
                    <a:lnTo>
                      <a:pt x="76" y="227"/>
                    </a:lnTo>
                    <a:lnTo>
                      <a:pt x="91" y="265"/>
                    </a:lnTo>
                    <a:lnTo>
                      <a:pt x="23" y="348"/>
                    </a:lnTo>
                    <a:lnTo>
                      <a:pt x="45" y="371"/>
                    </a:lnTo>
                    <a:lnTo>
                      <a:pt x="0" y="546"/>
                    </a:lnTo>
                    <a:lnTo>
                      <a:pt x="174" y="583"/>
                    </a:lnTo>
                    <a:lnTo>
                      <a:pt x="348" y="614"/>
                    </a:lnTo>
                    <a:lnTo>
                      <a:pt x="378" y="417"/>
                    </a:lnTo>
                    <a:lnTo>
                      <a:pt x="378" y="424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7" name="Freeform 1205"/>
              <p:cNvSpPr>
                <a:spLocks/>
              </p:cNvSpPr>
              <p:nvPr/>
            </p:nvSpPr>
            <p:spPr bwMode="auto">
              <a:xfrm>
                <a:off x="3194" y="1811"/>
                <a:ext cx="250" cy="455"/>
              </a:xfrm>
              <a:custGeom>
                <a:avLst/>
                <a:gdLst>
                  <a:gd name="T0" fmla="*/ 235 w 250"/>
                  <a:gd name="T1" fmla="*/ 273 h 455"/>
                  <a:gd name="T2" fmla="*/ 227 w 250"/>
                  <a:gd name="T3" fmla="*/ 61 h 455"/>
                  <a:gd name="T4" fmla="*/ 204 w 250"/>
                  <a:gd name="T5" fmla="*/ 0 h 455"/>
                  <a:gd name="T6" fmla="*/ 38 w 250"/>
                  <a:gd name="T7" fmla="*/ 8 h 455"/>
                  <a:gd name="T8" fmla="*/ 68 w 250"/>
                  <a:gd name="T9" fmla="*/ 38 h 455"/>
                  <a:gd name="T10" fmla="*/ 68 w 250"/>
                  <a:gd name="T11" fmla="*/ 69 h 455"/>
                  <a:gd name="T12" fmla="*/ 53 w 250"/>
                  <a:gd name="T13" fmla="*/ 91 h 455"/>
                  <a:gd name="T14" fmla="*/ 15 w 250"/>
                  <a:gd name="T15" fmla="*/ 99 h 455"/>
                  <a:gd name="T16" fmla="*/ 23 w 250"/>
                  <a:gd name="T17" fmla="*/ 137 h 455"/>
                  <a:gd name="T18" fmla="*/ 0 w 250"/>
                  <a:gd name="T19" fmla="*/ 182 h 455"/>
                  <a:gd name="T20" fmla="*/ 8 w 250"/>
                  <a:gd name="T21" fmla="*/ 235 h 455"/>
                  <a:gd name="T22" fmla="*/ 45 w 250"/>
                  <a:gd name="T23" fmla="*/ 273 h 455"/>
                  <a:gd name="T24" fmla="*/ 53 w 250"/>
                  <a:gd name="T25" fmla="*/ 304 h 455"/>
                  <a:gd name="T26" fmla="*/ 68 w 250"/>
                  <a:gd name="T27" fmla="*/ 296 h 455"/>
                  <a:gd name="T28" fmla="*/ 91 w 250"/>
                  <a:gd name="T29" fmla="*/ 304 h 455"/>
                  <a:gd name="T30" fmla="*/ 76 w 250"/>
                  <a:gd name="T31" fmla="*/ 357 h 455"/>
                  <a:gd name="T32" fmla="*/ 129 w 250"/>
                  <a:gd name="T33" fmla="*/ 395 h 455"/>
                  <a:gd name="T34" fmla="*/ 129 w 250"/>
                  <a:gd name="T35" fmla="*/ 432 h 455"/>
                  <a:gd name="T36" fmla="*/ 159 w 250"/>
                  <a:gd name="T37" fmla="*/ 455 h 455"/>
                  <a:gd name="T38" fmla="*/ 166 w 250"/>
                  <a:gd name="T39" fmla="*/ 432 h 455"/>
                  <a:gd name="T40" fmla="*/ 204 w 250"/>
                  <a:gd name="T41" fmla="*/ 440 h 455"/>
                  <a:gd name="T42" fmla="*/ 197 w 250"/>
                  <a:gd name="T43" fmla="*/ 417 h 455"/>
                  <a:gd name="T44" fmla="*/ 227 w 250"/>
                  <a:gd name="T45" fmla="*/ 410 h 455"/>
                  <a:gd name="T46" fmla="*/ 227 w 250"/>
                  <a:gd name="T47" fmla="*/ 341 h 455"/>
                  <a:gd name="T48" fmla="*/ 250 w 250"/>
                  <a:gd name="T49" fmla="*/ 304 h 455"/>
                  <a:gd name="T50" fmla="*/ 235 w 250"/>
                  <a:gd name="T51" fmla="*/ 273 h 45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0"/>
                  <a:gd name="T79" fmla="*/ 0 h 455"/>
                  <a:gd name="T80" fmla="*/ 250 w 250"/>
                  <a:gd name="T81" fmla="*/ 455 h 45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0" h="455">
                    <a:moveTo>
                      <a:pt x="235" y="273"/>
                    </a:moveTo>
                    <a:lnTo>
                      <a:pt x="227" y="61"/>
                    </a:lnTo>
                    <a:lnTo>
                      <a:pt x="204" y="0"/>
                    </a:lnTo>
                    <a:lnTo>
                      <a:pt x="38" y="8"/>
                    </a:lnTo>
                    <a:lnTo>
                      <a:pt x="68" y="38"/>
                    </a:lnTo>
                    <a:lnTo>
                      <a:pt x="68" y="69"/>
                    </a:lnTo>
                    <a:lnTo>
                      <a:pt x="53" y="91"/>
                    </a:lnTo>
                    <a:lnTo>
                      <a:pt x="15" y="99"/>
                    </a:lnTo>
                    <a:lnTo>
                      <a:pt x="23" y="137"/>
                    </a:lnTo>
                    <a:lnTo>
                      <a:pt x="0" y="182"/>
                    </a:lnTo>
                    <a:lnTo>
                      <a:pt x="8" y="235"/>
                    </a:lnTo>
                    <a:lnTo>
                      <a:pt x="45" y="273"/>
                    </a:lnTo>
                    <a:lnTo>
                      <a:pt x="53" y="304"/>
                    </a:lnTo>
                    <a:lnTo>
                      <a:pt x="68" y="296"/>
                    </a:lnTo>
                    <a:lnTo>
                      <a:pt x="91" y="304"/>
                    </a:lnTo>
                    <a:lnTo>
                      <a:pt x="76" y="357"/>
                    </a:lnTo>
                    <a:lnTo>
                      <a:pt x="129" y="395"/>
                    </a:lnTo>
                    <a:lnTo>
                      <a:pt x="129" y="432"/>
                    </a:lnTo>
                    <a:lnTo>
                      <a:pt x="159" y="455"/>
                    </a:lnTo>
                    <a:lnTo>
                      <a:pt x="166" y="432"/>
                    </a:lnTo>
                    <a:lnTo>
                      <a:pt x="204" y="440"/>
                    </a:lnTo>
                    <a:lnTo>
                      <a:pt x="197" y="417"/>
                    </a:lnTo>
                    <a:lnTo>
                      <a:pt x="227" y="410"/>
                    </a:lnTo>
                    <a:lnTo>
                      <a:pt x="227" y="341"/>
                    </a:lnTo>
                    <a:lnTo>
                      <a:pt x="250" y="304"/>
                    </a:lnTo>
                    <a:lnTo>
                      <a:pt x="235" y="273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8" name="Freeform 1206"/>
              <p:cNvSpPr>
                <a:spLocks/>
              </p:cNvSpPr>
              <p:nvPr/>
            </p:nvSpPr>
            <p:spPr bwMode="auto">
              <a:xfrm>
                <a:off x="3194" y="1811"/>
                <a:ext cx="250" cy="455"/>
              </a:xfrm>
              <a:custGeom>
                <a:avLst/>
                <a:gdLst>
                  <a:gd name="T0" fmla="*/ 235 w 250"/>
                  <a:gd name="T1" fmla="*/ 273 h 455"/>
                  <a:gd name="T2" fmla="*/ 227 w 250"/>
                  <a:gd name="T3" fmla="*/ 61 h 455"/>
                  <a:gd name="T4" fmla="*/ 204 w 250"/>
                  <a:gd name="T5" fmla="*/ 0 h 455"/>
                  <a:gd name="T6" fmla="*/ 38 w 250"/>
                  <a:gd name="T7" fmla="*/ 8 h 455"/>
                  <a:gd name="T8" fmla="*/ 68 w 250"/>
                  <a:gd name="T9" fmla="*/ 38 h 455"/>
                  <a:gd name="T10" fmla="*/ 68 w 250"/>
                  <a:gd name="T11" fmla="*/ 69 h 455"/>
                  <a:gd name="T12" fmla="*/ 53 w 250"/>
                  <a:gd name="T13" fmla="*/ 91 h 455"/>
                  <a:gd name="T14" fmla="*/ 15 w 250"/>
                  <a:gd name="T15" fmla="*/ 99 h 455"/>
                  <a:gd name="T16" fmla="*/ 23 w 250"/>
                  <a:gd name="T17" fmla="*/ 137 h 455"/>
                  <a:gd name="T18" fmla="*/ 0 w 250"/>
                  <a:gd name="T19" fmla="*/ 182 h 455"/>
                  <a:gd name="T20" fmla="*/ 8 w 250"/>
                  <a:gd name="T21" fmla="*/ 235 h 455"/>
                  <a:gd name="T22" fmla="*/ 45 w 250"/>
                  <a:gd name="T23" fmla="*/ 273 h 455"/>
                  <a:gd name="T24" fmla="*/ 53 w 250"/>
                  <a:gd name="T25" fmla="*/ 304 h 455"/>
                  <a:gd name="T26" fmla="*/ 68 w 250"/>
                  <a:gd name="T27" fmla="*/ 296 h 455"/>
                  <a:gd name="T28" fmla="*/ 91 w 250"/>
                  <a:gd name="T29" fmla="*/ 304 h 455"/>
                  <a:gd name="T30" fmla="*/ 76 w 250"/>
                  <a:gd name="T31" fmla="*/ 357 h 455"/>
                  <a:gd name="T32" fmla="*/ 129 w 250"/>
                  <a:gd name="T33" fmla="*/ 395 h 455"/>
                  <a:gd name="T34" fmla="*/ 129 w 250"/>
                  <a:gd name="T35" fmla="*/ 432 h 455"/>
                  <a:gd name="T36" fmla="*/ 159 w 250"/>
                  <a:gd name="T37" fmla="*/ 455 h 455"/>
                  <a:gd name="T38" fmla="*/ 166 w 250"/>
                  <a:gd name="T39" fmla="*/ 432 h 455"/>
                  <a:gd name="T40" fmla="*/ 204 w 250"/>
                  <a:gd name="T41" fmla="*/ 440 h 455"/>
                  <a:gd name="T42" fmla="*/ 197 w 250"/>
                  <a:gd name="T43" fmla="*/ 417 h 455"/>
                  <a:gd name="T44" fmla="*/ 227 w 250"/>
                  <a:gd name="T45" fmla="*/ 410 h 455"/>
                  <a:gd name="T46" fmla="*/ 227 w 250"/>
                  <a:gd name="T47" fmla="*/ 341 h 455"/>
                  <a:gd name="T48" fmla="*/ 250 w 250"/>
                  <a:gd name="T49" fmla="*/ 304 h 455"/>
                  <a:gd name="T50" fmla="*/ 235 w 250"/>
                  <a:gd name="T51" fmla="*/ 273 h 455"/>
                  <a:gd name="T52" fmla="*/ 235 w 250"/>
                  <a:gd name="T53" fmla="*/ 281 h 45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50"/>
                  <a:gd name="T82" fmla="*/ 0 h 455"/>
                  <a:gd name="T83" fmla="*/ 250 w 250"/>
                  <a:gd name="T84" fmla="*/ 455 h 45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50" h="455">
                    <a:moveTo>
                      <a:pt x="235" y="273"/>
                    </a:moveTo>
                    <a:lnTo>
                      <a:pt x="227" y="61"/>
                    </a:lnTo>
                    <a:lnTo>
                      <a:pt x="204" y="0"/>
                    </a:lnTo>
                    <a:lnTo>
                      <a:pt x="38" y="8"/>
                    </a:lnTo>
                    <a:lnTo>
                      <a:pt x="68" y="38"/>
                    </a:lnTo>
                    <a:lnTo>
                      <a:pt x="68" y="69"/>
                    </a:lnTo>
                    <a:lnTo>
                      <a:pt x="53" y="91"/>
                    </a:lnTo>
                    <a:lnTo>
                      <a:pt x="15" y="99"/>
                    </a:lnTo>
                    <a:lnTo>
                      <a:pt x="23" y="137"/>
                    </a:lnTo>
                    <a:lnTo>
                      <a:pt x="0" y="182"/>
                    </a:lnTo>
                    <a:lnTo>
                      <a:pt x="8" y="235"/>
                    </a:lnTo>
                    <a:lnTo>
                      <a:pt x="45" y="273"/>
                    </a:lnTo>
                    <a:lnTo>
                      <a:pt x="53" y="304"/>
                    </a:lnTo>
                    <a:lnTo>
                      <a:pt x="68" y="296"/>
                    </a:lnTo>
                    <a:lnTo>
                      <a:pt x="91" y="304"/>
                    </a:lnTo>
                    <a:lnTo>
                      <a:pt x="76" y="357"/>
                    </a:lnTo>
                    <a:lnTo>
                      <a:pt x="129" y="395"/>
                    </a:lnTo>
                    <a:lnTo>
                      <a:pt x="129" y="432"/>
                    </a:lnTo>
                    <a:lnTo>
                      <a:pt x="159" y="455"/>
                    </a:lnTo>
                    <a:lnTo>
                      <a:pt x="166" y="432"/>
                    </a:lnTo>
                    <a:lnTo>
                      <a:pt x="204" y="440"/>
                    </a:lnTo>
                    <a:lnTo>
                      <a:pt x="197" y="417"/>
                    </a:lnTo>
                    <a:lnTo>
                      <a:pt x="227" y="410"/>
                    </a:lnTo>
                    <a:lnTo>
                      <a:pt x="227" y="341"/>
                    </a:lnTo>
                    <a:lnTo>
                      <a:pt x="250" y="304"/>
                    </a:lnTo>
                    <a:lnTo>
                      <a:pt x="235" y="273"/>
                    </a:lnTo>
                    <a:lnTo>
                      <a:pt x="235" y="281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9" name="Freeform 1207"/>
              <p:cNvSpPr>
                <a:spLocks/>
              </p:cNvSpPr>
              <p:nvPr/>
            </p:nvSpPr>
            <p:spPr bwMode="auto">
              <a:xfrm>
                <a:off x="3421" y="1857"/>
                <a:ext cx="189" cy="333"/>
              </a:xfrm>
              <a:custGeom>
                <a:avLst/>
                <a:gdLst>
                  <a:gd name="T0" fmla="*/ 189 w 189"/>
                  <a:gd name="T1" fmla="*/ 235 h 333"/>
                  <a:gd name="T2" fmla="*/ 151 w 189"/>
                  <a:gd name="T3" fmla="*/ 242 h 333"/>
                  <a:gd name="T4" fmla="*/ 151 w 189"/>
                  <a:gd name="T5" fmla="*/ 258 h 333"/>
                  <a:gd name="T6" fmla="*/ 121 w 189"/>
                  <a:gd name="T7" fmla="*/ 311 h 333"/>
                  <a:gd name="T8" fmla="*/ 98 w 189"/>
                  <a:gd name="T9" fmla="*/ 295 h 333"/>
                  <a:gd name="T10" fmla="*/ 83 w 189"/>
                  <a:gd name="T11" fmla="*/ 326 h 333"/>
                  <a:gd name="T12" fmla="*/ 68 w 189"/>
                  <a:gd name="T13" fmla="*/ 311 h 333"/>
                  <a:gd name="T14" fmla="*/ 53 w 189"/>
                  <a:gd name="T15" fmla="*/ 333 h 333"/>
                  <a:gd name="T16" fmla="*/ 23 w 189"/>
                  <a:gd name="T17" fmla="*/ 318 h 333"/>
                  <a:gd name="T18" fmla="*/ 23 w 189"/>
                  <a:gd name="T19" fmla="*/ 333 h 333"/>
                  <a:gd name="T20" fmla="*/ 8 w 189"/>
                  <a:gd name="T21" fmla="*/ 326 h 333"/>
                  <a:gd name="T22" fmla="*/ 0 w 189"/>
                  <a:gd name="T23" fmla="*/ 333 h 333"/>
                  <a:gd name="T24" fmla="*/ 0 w 189"/>
                  <a:gd name="T25" fmla="*/ 295 h 333"/>
                  <a:gd name="T26" fmla="*/ 23 w 189"/>
                  <a:gd name="T27" fmla="*/ 258 h 333"/>
                  <a:gd name="T28" fmla="*/ 8 w 189"/>
                  <a:gd name="T29" fmla="*/ 227 h 333"/>
                  <a:gd name="T30" fmla="*/ 0 w 189"/>
                  <a:gd name="T31" fmla="*/ 15 h 333"/>
                  <a:gd name="T32" fmla="*/ 15 w 189"/>
                  <a:gd name="T33" fmla="*/ 23 h 333"/>
                  <a:gd name="T34" fmla="*/ 45 w 189"/>
                  <a:gd name="T35" fmla="*/ 7 h 333"/>
                  <a:gd name="T36" fmla="*/ 166 w 189"/>
                  <a:gd name="T37" fmla="*/ 0 h 333"/>
                  <a:gd name="T38" fmla="*/ 189 w 189"/>
                  <a:gd name="T39" fmla="*/ 212 h 333"/>
                  <a:gd name="T40" fmla="*/ 189 w 189"/>
                  <a:gd name="T41" fmla="*/ 235 h 3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9"/>
                  <a:gd name="T64" fmla="*/ 0 h 333"/>
                  <a:gd name="T65" fmla="*/ 189 w 189"/>
                  <a:gd name="T66" fmla="*/ 333 h 33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9" h="333">
                    <a:moveTo>
                      <a:pt x="189" y="235"/>
                    </a:moveTo>
                    <a:lnTo>
                      <a:pt x="151" y="242"/>
                    </a:lnTo>
                    <a:lnTo>
                      <a:pt x="151" y="258"/>
                    </a:lnTo>
                    <a:lnTo>
                      <a:pt x="121" y="311"/>
                    </a:lnTo>
                    <a:lnTo>
                      <a:pt x="98" y="295"/>
                    </a:lnTo>
                    <a:lnTo>
                      <a:pt x="83" y="326"/>
                    </a:lnTo>
                    <a:lnTo>
                      <a:pt x="68" y="311"/>
                    </a:lnTo>
                    <a:lnTo>
                      <a:pt x="53" y="333"/>
                    </a:lnTo>
                    <a:lnTo>
                      <a:pt x="23" y="318"/>
                    </a:lnTo>
                    <a:lnTo>
                      <a:pt x="23" y="333"/>
                    </a:lnTo>
                    <a:lnTo>
                      <a:pt x="8" y="326"/>
                    </a:lnTo>
                    <a:lnTo>
                      <a:pt x="0" y="333"/>
                    </a:lnTo>
                    <a:lnTo>
                      <a:pt x="0" y="295"/>
                    </a:lnTo>
                    <a:lnTo>
                      <a:pt x="23" y="258"/>
                    </a:lnTo>
                    <a:lnTo>
                      <a:pt x="8" y="227"/>
                    </a:lnTo>
                    <a:lnTo>
                      <a:pt x="0" y="15"/>
                    </a:lnTo>
                    <a:lnTo>
                      <a:pt x="15" y="23"/>
                    </a:lnTo>
                    <a:lnTo>
                      <a:pt x="45" y="7"/>
                    </a:lnTo>
                    <a:lnTo>
                      <a:pt x="166" y="0"/>
                    </a:lnTo>
                    <a:lnTo>
                      <a:pt x="189" y="212"/>
                    </a:lnTo>
                    <a:lnTo>
                      <a:pt x="189" y="235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0" name="Freeform 1208"/>
              <p:cNvSpPr>
                <a:spLocks/>
              </p:cNvSpPr>
              <p:nvPr/>
            </p:nvSpPr>
            <p:spPr bwMode="auto">
              <a:xfrm>
                <a:off x="3421" y="1857"/>
                <a:ext cx="189" cy="333"/>
              </a:xfrm>
              <a:custGeom>
                <a:avLst/>
                <a:gdLst>
                  <a:gd name="T0" fmla="*/ 189 w 189"/>
                  <a:gd name="T1" fmla="*/ 235 h 333"/>
                  <a:gd name="T2" fmla="*/ 151 w 189"/>
                  <a:gd name="T3" fmla="*/ 242 h 333"/>
                  <a:gd name="T4" fmla="*/ 151 w 189"/>
                  <a:gd name="T5" fmla="*/ 258 h 333"/>
                  <a:gd name="T6" fmla="*/ 121 w 189"/>
                  <a:gd name="T7" fmla="*/ 311 h 333"/>
                  <a:gd name="T8" fmla="*/ 98 w 189"/>
                  <a:gd name="T9" fmla="*/ 295 h 333"/>
                  <a:gd name="T10" fmla="*/ 83 w 189"/>
                  <a:gd name="T11" fmla="*/ 326 h 333"/>
                  <a:gd name="T12" fmla="*/ 68 w 189"/>
                  <a:gd name="T13" fmla="*/ 311 h 333"/>
                  <a:gd name="T14" fmla="*/ 53 w 189"/>
                  <a:gd name="T15" fmla="*/ 333 h 333"/>
                  <a:gd name="T16" fmla="*/ 23 w 189"/>
                  <a:gd name="T17" fmla="*/ 318 h 333"/>
                  <a:gd name="T18" fmla="*/ 23 w 189"/>
                  <a:gd name="T19" fmla="*/ 333 h 333"/>
                  <a:gd name="T20" fmla="*/ 8 w 189"/>
                  <a:gd name="T21" fmla="*/ 326 h 333"/>
                  <a:gd name="T22" fmla="*/ 0 w 189"/>
                  <a:gd name="T23" fmla="*/ 333 h 333"/>
                  <a:gd name="T24" fmla="*/ 0 w 189"/>
                  <a:gd name="T25" fmla="*/ 295 h 333"/>
                  <a:gd name="T26" fmla="*/ 23 w 189"/>
                  <a:gd name="T27" fmla="*/ 258 h 333"/>
                  <a:gd name="T28" fmla="*/ 8 w 189"/>
                  <a:gd name="T29" fmla="*/ 227 h 333"/>
                  <a:gd name="T30" fmla="*/ 0 w 189"/>
                  <a:gd name="T31" fmla="*/ 15 h 333"/>
                  <a:gd name="T32" fmla="*/ 15 w 189"/>
                  <a:gd name="T33" fmla="*/ 23 h 333"/>
                  <a:gd name="T34" fmla="*/ 45 w 189"/>
                  <a:gd name="T35" fmla="*/ 7 h 333"/>
                  <a:gd name="T36" fmla="*/ 166 w 189"/>
                  <a:gd name="T37" fmla="*/ 0 h 333"/>
                  <a:gd name="T38" fmla="*/ 189 w 189"/>
                  <a:gd name="T39" fmla="*/ 212 h 333"/>
                  <a:gd name="T40" fmla="*/ 189 w 189"/>
                  <a:gd name="T41" fmla="*/ 235 h 333"/>
                  <a:gd name="T42" fmla="*/ 189 w 189"/>
                  <a:gd name="T43" fmla="*/ 242 h 33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9"/>
                  <a:gd name="T67" fmla="*/ 0 h 333"/>
                  <a:gd name="T68" fmla="*/ 189 w 189"/>
                  <a:gd name="T69" fmla="*/ 333 h 33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9" h="333">
                    <a:moveTo>
                      <a:pt x="189" y="235"/>
                    </a:moveTo>
                    <a:lnTo>
                      <a:pt x="151" y="242"/>
                    </a:lnTo>
                    <a:lnTo>
                      <a:pt x="151" y="258"/>
                    </a:lnTo>
                    <a:lnTo>
                      <a:pt x="121" y="311"/>
                    </a:lnTo>
                    <a:lnTo>
                      <a:pt x="98" y="295"/>
                    </a:lnTo>
                    <a:lnTo>
                      <a:pt x="83" y="326"/>
                    </a:lnTo>
                    <a:lnTo>
                      <a:pt x="68" y="311"/>
                    </a:lnTo>
                    <a:lnTo>
                      <a:pt x="53" y="333"/>
                    </a:lnTo>
                    <a:lnTo>
                      <a:pt x="23" y="318"/>
                    </a:lnTo>
                    <a:lnTo>
                      <a:pt x="23" y="333"/>
                    </a:lnTo>
                    <a:lnTo>
                      <a:pt x="8" y="326"/>
                    </a:lnTo>
                    <a:lnTo>
                      <a:pt x="0" y="333"/>
                    </a:lnTo>
                    <a:lnTo>
                      <a:pt x="0" y="295"/>
                    </a:lnTo>
                    <a:lnTo>
                      <a:pt x="23" y="258"/>
                    </a:lnTo>
                    <a:lnTo>
                      <a:pt x="8" y="227"/>
                    </a:lnTo>
                    <a:lnTo>
                      <a:pt x="0" y="15"/>
                    </a:lnTo>
                    <a:lnTo>
                      <a:pt x="15" y="23"/>
                    </a:lnTo>
                    <a:lnTo>
                      <a:pt x="45" y="7"/>
                    </a:lnTo>
                    <a:lnTo>
                      <a:pt x="166" y="0"/>
                    </a:lnTo>
                    <a:lnTo>
                      <a:pt x="189" y="212"/>
                    </a:lnTo>
                    <a:lnTo>
                      <a:pt x="189" y="235"/>
                    </a:lnTo>
                    <a:lnTo>
                      <a:pt x="189" y="242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1" name="Freeform 1209"/>
              <p:cNvSpPr>
                <a:spLocks/>
              </p:cNvSpPr>
              <p:nvPr/>
            </p:nvSpPr>
            <p:spPr bwMode="auto">
              <a:xfrm>
                <a:off x="2876" y="1743"/>
                <a:ext cx="386" cy="250"/>
              </a:xfrm>
              <a:custGeom>
                <a:avLst/>
                <a:gdLst>
                  <a:gd name="T0" fmla="*/ 386 w 386"/>
                  <a:gd name="T1" fmla="*/ 106 h 250"/>
                  <a:gd name="T2" fmla="*/ 356 w 386"/>
                  <a:gd name="T3" fmla="*/ 76 h 250"/>
                  <a:gd name="T4" fmla="*/ 333 w 386"/>
                  <a:gd name="T5" fmla="*/ 61 h 250"/>
                  <a:gd name="T6" fmla="*/ 318 w 386"/>
                  <a:gd name="T7" fmla="*/ 0 h 250"/>
                  <a:gd name="T8" fmla="*/ 15 w 386"/>
                  <a:gd name="T9" fmla="*/ 8 h 250"/>
                  <a:gd name="T10" fmla="*/ 0 w 386"/>
                  <a:gd name="T11" fmla="*/ 8 h 250"/>
                  <a:gd name="T12" fmla="*/ 15 w 386"/>
                  <a:gd name="T13" fmla="*/ 38 h 250"/>
                  <a:gd name="T14" fmla="*/ 0 w 386"/>
                  <a:gd name="T15" fmla="*/ 68 h 250"/>
                  <a:gd name="T16" fmla="*/ 15 w 386"/>
                  <a:gd name="T17" fmla="*/ 91 h 250"/>
                  <a:gd name="T18" fmla="*/ 30 w 386"/>
                  <a:gd name="T19" fmla="*/ 167 h 250"/>
                  <a:gd name="T20" fmla="*/ 46 w 386"/>
                  <a:gd name="T21" fmla="*/ 174 h 250"/>
                  <a:gd name="T22" fmla="*/ 53 w 386"/>
                  <a:gd name="T23" fmla="*/ 243 h 250"/>
                  <a:gd name="T24" fmla="*/ 295 w 386"/>
                  <a:gd name="T25" fmla="*/ 235 h 250"/>
                  <a:gd name="T26" fmla="*/ 318 w 386"/>
                  <a:gd name="T27" fmla="*/ 250 h 250"/>
                  <a:gd name="T28" fmla="*/ 341 w 386"/>
                  <a:gd name="T29" fmla="*/ 205 h 250"/>
                  <a:gd name="T30" fmla="*/ 333 w 386"/>
                  <a:gd name="T31" fmla="*/ 167 h 250"/>
                  <a:gd name="T32" fmla="*/ 371 w 386"/>
                  <a:gd name="T33" fmla="*/ 159 h 250"/>
                  <a:gd name="T34" fmla="*/ 386 w 386"/>
                  <a:gd name="T35" fmla="*/ 137 h 250"/>
                  <a:gd name="T36" fmla="*/ 386 w 386"/>
                  <a:gd name="T37" fmla="*/ 106 h 25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6"/>
                  <a:gd name="T58" fmla="*/ 0 h 250"/>
                  <a:gd name="T59" fmla="*/ 386 w 386"/>
                  <a:gd name="T60" fmla="*/ 250 h 25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6" h="250">
                    <a:moveTo>
                      <a:pt x="386" y="106"/>
                    </a:moveTo>
                    <a:lnTo>
                      <a:pt x="356" y="76"/>
                    </a:lnTo>
                    <a:lnTo>
                      <a:pt x="333" y="61"/>
                    </a:lnTo>
                    <a:lnTo>
                      <a:pt x="318" y="0"/>
                    </a:lnTo>
                    <a:lnTo>
                      <a:pt x="15" y="8"/>
                    </a:lnTo>
                    <a:lnTo>
                      <a:pt x="0" y="8"/>
                    </a:lnTo>
                    <a:lnTo>
                      <a:pt x="15" y="38"/>
                    </a:lnTo>
                    <a:lnTo>
                      <a:pt x="0" y="68"/>
                    </a:lnTo>
                    <a:lnTo>
                      <a:pt x="15" y="91"/>
                    </a:lnTo>
                    <a:lnTo>
                      <a:pt x="30" y="167"/>
                    </a:lnTo>
                    <a:lnTo>
                      <a:pt x="46" y="174"/>
                    </a:lnTo>
                    <a:lnTo>
                      <a:pt x="53" y="243"/>
                    </a:lnTo>
                    <a:lnTo>
                      <a:pt x="295" y="235"/>
                    </a:lnTo>
                    <a:lnTo>
                      <a:pt x="318" y="250"/>
                    </a:lnTo>
                    <a:lnTo>
                      <a:pt x="341" y="205"/>
                    </a:lnTo>
                    <a:lnTo>
                      <a:pt x="333" y="167"/>
                    </a:lnTo>
                    <a:lnTo>
                      <a:pt x="371" y="159"/>
                    </a:lnTo>
                    <a:lnTo>
                      <a:pt x="386" y="137"/>
                    </a:lnTo>
                    <a:lnTo>
                      <a:pt x="386" y="106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2" name="Freeform 1210"/>
              <p:cNvSpPr>
                <a:spLocks/>
              </p:cNvSpPr>
              <p:nvPr/>
            </p:nvSpPr>
            <p:spPr bwMode="auto">
              <a:xfrm>
                <a:off x="2876" y="1743"/>
                <a:ext cx="386" cy="250"/>
              </a:xfrm>
              <a:custGeom>
                <a:avLst/>
                <a:gdLst>
                  <a:gd name="T0" fmla="*/ 386 w 386"/>
                  <a:gd name="T1" fmla="*/ 106 h 250"/>
                  <a:gd name="T2" fmla="*/ 356 w 386"/>
                  <a:gd name="T3" fmla="*/ 76 h 250"/>
                  <a:gd name="T4" fmla="*/ 333 w 386"/>
                  <a:gd name="T5" fmla="*/ 61 h 250"/>
                  <a:gd name="T6" fmla="*/ 318 w 386"/>
                  <a:gd name="T7" fmla="*/ 0 h 250"/>
                  <a:gd name="T8" fmla="*/ 15 w 386"/>
                  <a:gd name="T9" fmla="*/ 8 h 250"/>
                  <a:gd name="T10" fmla="*/ 0 w 386"/>
                  <a:gd name="T11" fmla="*/ 8 h 250"/>
                  <a:gd name="T12" fmla="*/ 15 w 386"/>
                  <a:gd name="T13" fmla="*/ 38 h 250"/>
                  <a:gd name="T14" fmla="*/ 0 w 386"/>
                  <a:gd name="T15" fmla="*/ 68 h 250"/>
                  <a:gd name="T16" fmla="*/ 15 w 386"/>
                  <a:gd name="T17" fmla="*/ 91 h 250"/>
                  <a:gd name="T18" fmla="*/ 30 w 386"/>
                  <a:gd name="T19" fmla="*/ 167 h 250"/>
                  <a:gd name="T20" fmla="*/ 46 w 386"/>
                  <a:gd name="T21" fmla="*/ 174 h 250"/>
                  <a:gd name="T22" fmla="*/ 53 w 386"/>
                  <a:gd name="T23" fmla="*/ 243 h 250"/>
                  <a:gd name="T24" fmla="*/ 295 w 386"/>
                  <a:gd name="T25" fmla="*/ 235 h 250"/>
                  <a:gd name="T26" fmla="*/ 318 w 386"/>
                  <a:gd name="T27" fmla="*/ 250 h 250"/>
                  <a:gd name="T28" fmla="*/ 341 w 386"/>
                  <a:gd name="T29" fmla="*/ 205 h 250"/>
                  <a:gd name="T30" fmla="*/ 333 w 386"/>
                  <a:gd name="T31" fmla="*/ 167 h 250"/>
                  <a:gd name="T32" fmla="*/ 371 w 386"/>
                  <a:gd name="T33" fmla="*/ 159 h 250"/>
                  <a:gd name="T34" fmla="*/ 386 w 386"/>
                  <a:gd name="T35" fmla="*/ 137 h 250"/>
                  <a:gd name="T36" fmla="*/ 386 w 386"/>
                  <a:gd name="T37" fmla="*/ 106 h 250"/>
                  <a:gd name="T38" fmla="*/ 386 w 386"/>
                  <a:gd name="T39" fmla="*/ 114 h 2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250"/>
                  <a:gd name="T62" fmla="*/ 386 w 386"/>
                  <a:gd name="T63" fmla="*/ 250 h 25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250">
                    <a:moveTo>
                      <a:pt x="386" y="106"/>
                    </a:moveTo>
                    <a:lnTo>
                      <a:pt x="356" y="76"/>
                    </a:lnTo>
                    <a:lnTo>
                      <a:pt x="333" y="61"/>
                    </a:lnTo>
                    <a:lnTo>
                      <a:pt x="318" y="0"/>
                    </a:lnTo>
                    <a:lnTo>
                      <a:pt x="15" y="8"/>
                    </a:lnTo>
                    <a:lnTo>
                      <a:pt x="0" y="8"/>
                    </a:lnTo>
                    <a:lnTo>
                      <a:pt x="15" y="38"/>
                    </a:lnTo>
                    <a:lnTo>
                      <a:pt x="0" y="68"/>
                    </a:lnTo>
                    <a:lnTo>
                      <a:pt x="15" y="91"/>
                    </a:lnTo>
                    <a:lnTo>
                      <a:pt x="30" y="167"/>
                    </a:lnTo>
                    <a:lnTo>
                      <a:pt x="46" y="174"/>
                    </a:lnTo>
                    <a:lnTo>
                      <a:pt x="53" y="243"/>
                    </a:lnTo>
                    <a:lnTo>
                      <a:pt x="295" y="235"/>
                    </a:lnTo>
                    <a:lnTo>
                      <a:pt x="318" y="250"/>
                    </a:lnTo>
                    <a:lnTo>
                      <a:pt x="341" y="205"/>
                    </a:lnTo>
                    <a:lnTo>
                      <a:pt x="333" y="167"/>
                    </a:lnTo>
                    <a:lnTo>
                      <a:pt x="371" y="159"/>
                    </a:lnTo>
                    <a:lnTo>
                      <a:pt x="386" y="137"/>
                    </a:lnTo>
                    <a:lnTo>
                      <a:pt x="386" y="106"/>
                    </a:lnTo>
                    <a:lnTo>
                      <a:pt x="386" y="114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3" name="Freeform 1211"/>
              <p:cNvSpPr>
                <a:spLocks/>
              </p:cNvSpPr>
              <p:nvPr/>
            </p:nvSpPr>
            <p:spPr bwMode="auto">
              <a:xfrm>
                <a:off x="2528" y="2024"/>
                <a:ext cx="477" cy="250"/>
              </a:xfrm>
              <a:custGeom>
                <a:avLst/>
                <a:gdLst>
                  <a:gd name="T0" fmla="*/ 477 w 477"/>
                  <a:gd name="T1" fmla="*/ 250 h 250"/>
                  <a:gd name="T2" fmla="*/ 0 w 477"/>
                  <a:gd name="T3" fmla="*/ 242 h 250"/>
                  <a:gd name="T4" fmla="*/ 15 w 477"/>
                  <a:gd name="T5" fmla="*/ 0 h 250"/>
                  <a:gd name="T6" fmla="*/ 431 w 477"/>
                  <a:gd name="T7" fmla="*/ 7 h 250"/>
                  <a:gd name="T8" fmla="*/ 454 w 477"/>
                  <a:gd name="T9" fmla="*/ 22 h 250"/>
                  <a:gd name="T10" fmla="*/ 454 w 477"/>
                  <a:gd name="T11" fmla="*/ 30 h 250"/>
                  <a:gd name="T12" fmla="*/ 439 w 477"/>
                  <a:gd name="T13" fmla="*/ 45 h 250"/>
                  <a:gd name="T14" fmla="*/ 477 w 477"/>
                  <a:gd name="T15" fmla="*/ 75 h 250"/>
                  <a:gd name="T16" fmla="*/ 477 w 477"/>
                  <a:gd name="T17" fmla="*/ 250 h 2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77"/>
                  <a:gd name="T28" fmla="*/ 0 h 250"/>
                  <a:gd name="T29" fmla="*/ 477 w 477"/>
                  <a:gd name="T30" fmla="*/ 250 h 25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77" h="250">
                    <a:moveTo>
                      <a:pt x="477" y="250"/>
                    </a:moveTo>
                    <a:lnTo>
                      <a:pt x="0" y="242"/>
                    </a:lnTo>
                    <a:lnTo>
                      <a:pt x="15" y="0"/>
                    </a:lnTo>
                    <a:lnTo>
                      <a:pt x="431" y="7"/>
                    </a:lnTo>
                    <a:lnTo>
                      <a:pt x="454" y="22"/>
                    </a:lnTo>
                    <a:lnTo>
                      <a:pt x="454" y="30"/>
                    </a:lnTo>
                    <a:lnTo>
                      <a:pt x="439" y="45"/>
                    </a:lnTo>
                    <a:lnTo>
                      <a:pt x="477" y="75"/>
                    </a:lnTo>
                    <a:lnTo>
                      <a:pt x="477" y="250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4" name="Freeform 1212"/>
              <p:cNvSpPr>
                <a:spLocks/>
              </p:cNvSpPr>
              <p:nvPr/>
            </p:nvSpPr>
            <p:spPr bwMode="auto">
              <a:xfrm>
                <a:off x="2528" y="2024"/>
                <a:ext cx="477" cy="257"/>
              </a:xfrm>
              <a:custGeom>
                <a:avLst/>
                <a:gdLst>
                  <a:gd name="T0" fmla="*/ 477 w 477"/>
                  <a:gd name="T1" fmla="*/ 250 h 257"/>
                  <a:gd name="T2" fmla="*/ 0 w 477"/>
                  <a:gd name="T3" fmla="*/ 242 h 257"/>
                  <a:gd name="T4" fmla="*/ 15 w 477"/>
                  <a:gd name="T5" fmla="*/ 0 h 257"/>
                  <a:gd name="T6" fmla="*/ 431 w 477"/>
                  <a:gd name="T7" fmla="*/ 7 h 257"/>
                  <a:gd name="T8" fmla="*/ 454 w 477"/>
                  <a:gd name="T9" fmla="*/ 22 h 257"/>
                  <a:gd name="T10" fmla="*/ 454 w 477"/>
                  <a:gd name="T11" fmla="*/ 30 h 257"/>
                  <a:gd name="T12" fmla="*/ 439 w 477"/>
                  <a:gd name="T13" fmla="*/ 45 h 257"/>
                  <a:gd name="T14" fmla="*/ 477 w 477"/>
                  <a:gd name="T15" fmla="*/ 75 h 257"/>
                  <a:gd name="T16" fmla="*/ 477 w 477"/>
                  <a:gd name="T17" fmla="*/ 250 h 257"/>
                  <a:gd name="T18" fmla="*/ 477 w 477"/>
                  <a:gd name="T19" fmla="*/ 257 h 2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77"/>
                  <a:gd name="T31" fmla="*/ 0 h 257"/>
                  <a:gd name="T32" fmla="*/ 477 w 477"/>
                  <a:gd name="T33" fmla="*/ 257 h 2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77" h="257">
                    <a:moveTo>
                      <a:pt x="477" y="250"/>
                    </a:moveTo>
                    <a:lnTo>
                      <a:pt x="0" y="242"/>
                    </a:lnTo>
                    <a:lnTo>
                      <a:pt x="15" y="0"/>
                    </a:lnTo>
                    <a:lnTo>
                      <a:pt x="431" y="7"/>
                    </a:lnTo>
                    <a:lnTo>
                      <a:pt x="454" y="22"/>
                    </a:lnTo>
                    <a:lnTo>
                      <a:pt x="454" y="30"/>
                    </a:lnTo>
                    <a:lnTo>
                      <a:pt x="439" y="45"/>
                    </a:lnTo>
                    <a:lnTo>
                      <a:pt x="477" y="75"/>
                    </a:lnTo>
                    <a:lnTo>
                      <a:pt x="477" y="250"/>
                    </a:lnTo>
                    <a:lnTo>
                      <a:pt x="477" y="257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5" name="Freeform 1213"/>
              <p:cNvSpPr>
                <a:spLocks/>
              </p:cNvSpPr>
              <p:nvPr/>
            </p:nvSpPr>
            <p:spPr bwMode="auto">
              <a:xfrm>
                <a:off x="3338" y="2061"/>
                <a:ext cx="461" cy="243"/>
              </a:xfrm>
              <a:custGeom>
                <a:avLst/>
                <a:gdLst>
                  <a:gd name="T0" fmla="*/ 423 w 461"/>
                  <a:gd name="T1" fmla="*/ 84 h 243"/>
                  <a:gd name="T2" fmla="*/ 416 w 461"/>
                  <a:gd name="T3" fmla="*/ 46 h 243"/>
                  <a:gd name="T4" fmla="*/ 393 w 461"/>
                  <a:gd name="T5" fmla="*/ 16 h 243"/>
                  <a:gd name="T6" fmla="*/ 371 w 461"/>
                  <a:gd name="T7" fmla="*/ 38 h 243"/>
                  <a:gd name="T8" fmla="*/ 348 w 461"/>
                  <a:gd name="T9" fmla="*/ 38 h 243"/>
                  <a:gd name="T10" fmla="*/ 310 w 461"/>
                  <a:gd name="T11" fmla="*/ 23 h 243"/>
                  <a:gd name="T12" fmla="*/ 295 w 461"/>
                  <a:gd name="T13" fmla="*/ 0 h 243"/>
                  <a:gd name="T14" fmla="*/ 272 w 461"/>
                  <a:gd name="T15" fmla="*/ 8 h 243"/>
                  <a:gd name="T16" fmla="*/ 272 w 461"/>
                  <a:gd name="T17" fmla="*/ 31 h 243"/>
                  <a:gd name="T18" fmla="*/ 234 w 461"/>
                  <a:gd name="T19" fmla="*/ 38 h 243"/>
                  <a:gd name="T20" fmla="*/ 234 w 461"/>
                  <a:gd name="T21" fmla="*/ 54 h 243"/>
                  <a:gd name="T22" fmla="*/ 204 w 461"/>
                  <a:gd name="T23" fmla="*/ 107 h 243"/>
                  <a:gd name="T24" fmla="*/ 181 w 461"/>
                  <a:gd name="T25" fmla="*/ 91 h 243"/>
                  <a:gd name="T26" fmla="*/ 166 w 461"/>
                  <a:gd name="T27" fmla="*/ 122 h 243"/>
                  <a:gd name="T28" fmla="*/ 151 w 461"/>
                  <a:gd name="T29" fmla="*/ 107 h 243"/>
                  <a:gd name="T30" fmla="*/ 136 w 461"/>
                  <a:gd name="T31" fmla="*/ 129 h 243"/>
                  <a:gd name="T32" fmla="*/ 106 w 461"/>
                  <a:gd name="T33" fmla="*/ 114 h 243"/>
                  <a:gd name="T34" fmla="*/ 106 w 461"/>
                  <a:gd name="T35" fmla="*/ 129 h 243"/>
                  <a:gd name="T36" fmla="*/ 91 w 461"/>
                  <a:gd name="T37" fmla="*/ 122 h 243"/>
                  <a:gd name="T38" fmla="*/ 83 w 461"/>
                  <a:gd name="T39" fmla="*/ 129 h 243"/>
                  <a:gd name="T40" fmla="*/ 83 w 461"/>
                  <a:gd name="T41" fmla="*/ 160 h 243"/>
                  <a:gd name="T42" fmla="*/ 53 w 461"/>
                  <a:gd name="T43" fmla="*/ 167 h 243"/>
                  <a:gd name="T44" fmla="*/ 60 w 461"/>
                  <a:gd name="T45" fmla="*/ 190 h 243"/>
                  <a:gd name="T46" fmla="*/ 22 w 461"/>
                  <a:gd name="T47" fmla="*/ 182 h 243"/>
                  <a:gd name="T48" fmla="*/ 15 w 461"/>
                  <a:gd name="T49" fmla="*/ 205 h 243"/>
                  <a:gd name="T50" fmla="*/ 15 w 461"/>
                  <a:gd name="T51" fmla="*/ 228 h 243"/>
                  <a:gd name="T52" fmla="*/ 0 w 461"/>
                  <a:gd name="T53" fmla="*/ 243 h 243"/>
                  <a:gd name="T54" fmla="*/ 91 w 461"/>
                  <a:gd name="T55" fmla="*/ 235 h 243"/>
                  <a:gd name="T56" fmla="*/ 83 w 461"/>
                  <a:gd name="T57" fmla="*/ 220 h 243"/>
                  <a:gd name="T58" fmla="*/ 363 w 461"/>
                  <a:gd name="T59" fmla="*/ 198 h 243"/>
                  <a:gd name="T60" fmla="*/ 401 w 461"/>
                  <a:gd name="T61" fmla="*/ 182 h 243"/>
                  <a:gd name="T62" fmla="*/ 461 w 461"/>
                  <a:gd name="T63" fmla="*/ 107 h 243"/>
                  <a:gd name="T64" fmla="*/ 423 w 461"/>
                  <a:gd name="T65" fmla="*/ 84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1"/>
                  <a:gd name="T100" fmla="*/ 0 h 243"/>
                  <a:gd name="T101" fmla="*/ 461 w 461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1" h="243">
                    <a:moveTo>
                      <a:pt x="423" y="84"/>
                    </a:moveTo>
                    <a:lnTo>
                      <a:pt x="416" y="46"/>
                    </a:lnTo>
                    <a:lnTo>
                      <a:pt x="393" y="16"/>
                    </a:lnTo>
                    <a:lnTo>
                      <a:pt x="371" y="38"/>
                    </a:lnTo>
                    <a:lnTo>
                      <a:pt x="348" y="38"/>
                    </a:lnTo>
                    <a:lnTo>
                      <a:pt x="310" y="23"/>
                    </a:lnTo>
                    <a:lnTo>
                      <a:pt x="295" y="0"/>
                    </a:lnTo>
                    <a:lnTo>
                      <a:pt x="272" y="8"/>
                    </a:lnTo>
                    <a:lnTo>
                      <a:pt x="272" y="31"/>
                    </a:lnTo>
                    <a:lnTo>
                      <a:pt x="234" y="38"/>
                    </a:lnTo>
                    <a:lnTo>
                      <a:pt x="234" y="54"/>
                    </a:lnTo>
                    <a:lnTo>
                      <a:pt x="204" y="107"/>
                    </a:lnTo>
                    <a:lnTo>
                      <a:pt x="181" y="91"/>
                    </a:lnTo>
                    <a:lnTo>
                      <a:pt x="166" y="122"/>
                    </a:lnTo>
                    <a:lnTo>
                      <a:pt x="151" y="107"/>
                    </a:lnTo>
                    <a:lnTo>
                      <a:pt x="136" y="129"/>
                    </a:lnTo>
                    <a:lnTo>
                      <a:pt x="106" y="114"/>
                    </a:lnTo>
                    <a:lnTo>
                      <a:pt x="106" y="129"/>
                    </a:lnTo>
                    <a:lnTo>
                      <a:pt x="91" y="122"/>
                    </a:lnTo>
                    <a:lnTo>
                      <a:pt x="83" y="129"/>
                    </a:lnTo>
                    <a:lnTo>
                      <a:pt x="83" y="160"/>
                    </a:lnTo>
                    <a:lnTo>
                      <a:pt x="53" y="167"/>
                    </a:lnTo>
                    <a:lnTo>
                      <a:pt x="60" y="190"/>
                    </a:lnTo>
                    <a:lnTo>
                      <a:pt x="22" y="182"/>
                    </a:lnTo>
                    <a:lnTo>
                      <a:pt x="15" y="205"/>
                    </a:lnTo>
                    <a:lnTo>
                      <a:pt x="15" y="228"/>
                    </a:lnTo>
                    <a:lnTo>
                      <a:pt x="0" y="243"/>
                    </a:lnTo>
                    <a:lnTo>
                      <a:pt x="91" y="235"/>
                    </a:lnTo>
                    <a:lnTo>
                      <a:pt x="83" y="220"/>
                    </a:lnTo>
                    <a:lnTo>
                      <a:pt x="363" y="198"/>
                    </a:lnTo>
                    <a:lnTo>
                      <a:pt x="401" y="182"/>
                    </a:lnTo>
                    <a:lnTo>
                      <a:pt x="461" y="107"/>
                    </a:lnTo>
                    <a:lnTo>
                      <a:pt x="423" y="84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6" name="Freeform 1214"/>
              <p:cNvSpPr>
                <a:spLocks/>
              </p:cNvSpPr>
              <p:nvPr/>
            </p:nvSpPr>
            <p:spPr bwMode="auto">
              <a:xfrm>
                <a:off x="3338" y="2061"/>
                <a:ext cx="461" cy="243"/>
              </a:xfrm>
              <a:custGeom>
                <a:avLst/>
                <a:gdLst>
                  <a:gd name="T0" fmla="*/ 423 w 461"/>
                  <a:gd name="T1" fmla="*/ 84 h 243"/>
                  <a:gd name="T2" fmla="*/ 416 w 461"/>
                  <a:gd name="T3" fmla="*/ 46 h 243"/>
                  <a:gd name="T4" fmla="*/ 393 w 461"/>
                  <a:gd name="T5" fmla="*/ 16 h 243"/>
                  <a:gd name="T6" fmla="*/ 371 w 461"/>
                  <a:gd name="T7" fmla="*/ 38 h 243"/>
                  <a:gd name="T8" fmla="*/ 348 w 461"/>
                  <a:gd name="T9" fmla="*/ 38 h 243"/>
                  <a:gd name="T10" fmla="*/ 310 w 461"/>
                  <a:gd name="T11" fmla="*/ 23 h 243"/>
                  <a:gd name="T12" fmla="*/ 295 w 461"/>
                  <a:gd name="T13" fmla="*/ 0 h 243"/>
                  <a:gd name="T14" fmla="*/ 272 w 461"/>
                  <a:gd name="T15" fmla="*/ 8 h 243"/>
                  <a:gd name="T16" fmla="*/ 272 w 461"/>
                  <a:gd name="T17" fmla="*/ 31 h 243"/>
                  <a:gd name="T18" fmla="*/ 234 w 461"/>
                  <a:gd name="T19" fmla="*/ 38 h 243"/>
                  <a:gd name="T20" fmla="*/ 234 w 461"/>
                  <a:gd name="T21" fmla="*/ 54 h 243"/>
                  <a:gd name="T22" fmla="*/ 204 w 461"/>
                  <a:gd name="T23" fmla="*/ 107 h 243"/>
                  <a:gd name="T24" fmla="*/ 181 w 461"/>
                  <a:gd name="T25" fmla="*/ 91 h 243"/>
                  <a:gd name="T26" fmla="*/ 166 w 461"/>
                  <a:gd name="T27" fmla="*/ 122 h 243"/>
                  <a:gd name="T28" fmla="*/ 151 w 461"/>
                  <a:gd name="T29" fmla="*/ 107 h 243"/>
                  <a:gd name="T30" fmla="*/ 136 w 461"/>
                  <a:gd name="T31" fmla="*/ 129 h 243"/>
                  <a:gd name="T32" fmla="*/ 106 w 461"/>
                  <a:gd name="T33" fmla="*/ 114 h 243"/>
                  <a:gd name="T34" fmla="*/ 106 w 461"/>
                  <a:gd name="T35" fmla="*/ 129 h 243"/>
                  <a:gd name="T36" fmla="*/ 91 w 461"/>
                  <a:gd name="T37" fmla="*/ 122 h 243"/>
                  <a:gd name="T38" fmla="*/ 83 w 461"/>
                  <a:gd name="T39" fmla="*/ 129 h 243"/>
                  <a:gd name="T40" fmla="*/ 83 w 461"/>
                  <a:gd name="T41" fmla="*/ 160 h 243"/>
                  <a:gd name="T42" fmla="*/ 53 w 461"/>
                  <a:gd name="T43" fmla="*/ 167 h 243"/>
                  <a:gd name="T44" fmla="*/ 60 w 461"/>
                  <a:gd name="T45" fmla="*/ 190 h 243"/>
                  <a:gd name="T46" fmla="*/ 22 w 461"/>
                  <a:gd name="T47" fmla="*/ 182 h 243"/>
                  <a:gd name="T48" fmla="*/ 15 w 461"/>
                  <a:gd name="T49" fmla="*/ 205 h 243"/>
                  <a:gd name="T50" fmla="*/ 15 w 461"/>
                  <a:gd name="T51" fmla="*/ 228 h 243"/>
                  <a:gd name="T52" fmla="*/ 0 w 461"/>
                  <a:gd name="T53" fmla="*/ 243 h 243"/>
                  <a:gd name="T54" fmla="*/ 91 w 461"/>
                  <a:gd name="T55" fmla="*/ 235 h 243"/>
                  <a:gd name="T56" fmla="*/ 83 w 461"/>
                  <a:gd name="T57" fmla="*/ 220 h 243"/>
                  <a:gd name="T58" fmla="*/ 363 w 461"/>
                  <a:gd name="T59" fmla="*/ 198 h 243"/>
                  <a:gd name="T60" fmla="*/ 401 w 461"/>
                  <a:gd name="T61" fmla="*/ 182 h 243"/>
                  <a:gd name="T62" fmla="*/ 461 w 461"/>
                  <a:gd name="T63" fmla="*/ 107 h 243"/>
                  <a:gd name="T64" fmla="*/ 423 w 461"/>
                  <a:gd name="T65" fmla="*/ 84 h 243"/>
                  <a:gd name="T66" fmla="*/ 423 w 461"/>
                  <a:gd name="T67" fmla="*/ 91 h 2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61"/>
                  <a:gd name="T103" fmla="*/ 0 h 243"/>
                  <a:gd name="T104" fmla="*/ 461 w 461"/>
                  <a:gd name="T105" fmla="*/ 243 h 24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61" h="243">
                    <a:moveTo>
                      <a:pt x="423" y="84"/>
                    </a:moveTo>
                    <a:lnTo>
                      <a:pt x="416" y="46"/>
                    </a:lnTo>
                    <a:lnTo>
                      <a:pt x="393" y="16"/>
                    </a:lnTo>
                    <a:lnTo>
                      <a:pt x="371" y="38"/>
                    </a:lnTo>
                    <a:lnTo>
                      <a:pt x="348" y="38"/>
                    </a:lnTo>
                    <a:lnTo>
                      <a:pt x="310" y="23"/>
                    </a:lnTo>
                    <a:lnTo>
                      <a:pt x="295" y="0"/>
                    </a:lnTo>
                    <a:lnTo>
                      <a:pt x="272" y="8"/>
                    </a:lnTo>
                    <a:lnTo>
                      <a:pt x="272" y="31"/>
                    </a:lnTo>
                    <a:lnTo>
                      <a:pt x="234" y="38"/>
                    </a:lnTo>
                    <a:lnTo>
                      <a:pt x="234" y="54"/>
                    </a:lnTo>
                    <a:lnTo>
                      <a:pt x="204" y="107"/>
                    </a:lnTo>
                    <a:lnTo>
                      <a:pt x="181" y="91"/>
                    </a:lnTo>
                    <a:lnTo>
                      <a:pt x="166" y="122"/>
                    </a:lnTo>
                    <a:lnTo>
                      <a:pt x="151" y="107"/>
                    </a:lnTo>
                    <a:lnTo>
                      <a:pt x="136" y="129"/>
                    </a:lnTo>
                    <a:lnTo>
                      <a:pt x="106" y="114"/>
                    </a:lnTo>
                    <a:lnTo>
                      <a:pt x="106" y="129"/>
                    </a:lnTo>
                    <a:lnTo>
                      <a:pt x="91" y="122"/>
                    </a:lnTo>
                    <a:lnTo>
                      <a:pt x="83" y="129"/>
                    </a:lnTo>
                    <a:lnTo>
                      <a:pt x="83" y="160"/>
                    </a:lnTo>
                    <a:lnTo>
                      <a:pt x="53" y="167"/>
                    </a:lnTo>
                    <a:lnTo>
                      <a:pt x="60" y="190"/>
                    </a:lnTo>
                    <a:lnTo>
                      <a:pt x="22" y="182"/>
                    </a:lnTo>
                    <a:lnTo>
                      <a:pt x="15" y="205"/>
                    </a:lnTo>
                    <a:lnTo>
                      <a:pt x="15" y="228"/>
                    </a:lnTo>
                    <a:lnTo>
                      <a:pt x="0" y="243"/>
                    </a:lnTo>
                    <a:lnTo>
                      <a:pt x="91" y="235"/>
                    </a:lnTo>
                    <a:lnTo>
                      <a:pt x="83" y="220"/>
                    </a:lnTo>
                    <a:lnTo>
                      <a:pt x="363" y="198"/>
                    </a:lnTo>
                    <a:lnTo>
                      <a:pt x="401" y="182"/>
                    </a:lnTo>
                    <a:lnTo>
                      <a:pt x="461" y="107"/>
                    </a:lnTo>
                    <a:lnTo>
                      <a:pt x="423" y="84"/>
                    </a:lnTo>
                    <a:lnTo>
                      <a:pt x="423" y="91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7" name="Freeform 1215"/>
              <p:cNvSpPr>
                <a:spLocks/>
              </p:cNvSpPr>
              <p:nvPr/>
            </p:nvSpPr>
            <p:spPr bwMode="auto">
              <a:xfrm>
                <a:off x="3043" y="2592"/>
                <a:ext cx="363" cy="318"/>
              </a:xfrm>
              <a:custGeom>
                <a:avLst/>
                <a:gdLst>
                  <a:gd name="T0" fmla="*/ 325 w 363"/>
                  <a:gd name="T1" fmla="*/ 288 h 318"/>
                  <a:gd name="T2" fmla="*/ 325 w 363"/>
                  <a:gd name="T3" fmla="*/ 265 h 318"/>
                  <a:gd name="T4" fmla="*/ 348 w 363"/>
                  <a:gd name="T5" fmla="*/ 220 h 318"/>
                  <a:gd name="T6" fmla="*/ 302 w 363"/>
                  <a:gd name="T7" fmla="*/ 243 h 318"/>
                  <a:gd name="T8" fmla="*/ 302 w 363"/>
                  <a:gd name="T9" fmla="*/ 220 h 318"/>
                  <a:gd name="T10" fmla="*/ 257 w 363"/>
                  <a:gd name="T11" fmla="*/ 227 h 318"/>
                  <a:gd name="T12" fmla="*/ 317 w 363"/>
                  <a:gd name="T13" fmla="*/ 220 h 318"/>
                  <a:gd name="T14" fmla="*/ 302 w 363"/>
                  <a:gd name="T15" fmla="*/ 159 h 318"/>
                  <a:gd name="T16" fmla="*/ 166 w 363"/>
                  <a:gd name="T17" fmla="*/ 144 h 318"/>
                  <a:gd name="T18" fmla="*/ 174 w 363"/>
                  <a:gd name="T19" fmla="*/ 114 h 318"/>
                  <a:gd name="T20" fmla="*/ 189 w 363"/>
                  <a:gd name="T21" fmla="*/ 91 h 318"/>
                  <a:gd name="T22" fmla="*/ 196 w 363"/>
                  <a:gd name="T23" fmla="*/ 68 h 318"/>
                  <a:gd name="T24" fmla="*/ 204 w 363"/>
                  <a:gd name="T25" fmla="*/ 46 h 318"/>
                  <a:gd name="T26" fmla="*/ 204 w 363"/>
                  <a:gd name="T27" fmla="*/ 30 h 318"/>
                  <a:gd name="T28" fmla="*/ 196 w 363"/>
                  <a:gd name="T29" fmla="*/ 0 h 318"/>
                  <a:gd name="T30" fmla="*/ 7 w 363"/>
                  <a:gd name="T31" fmla="*/ 91 h 318"/>
                  <a:gd name="T32" fmla="*/ 22 w 363"/>
                  <a:gd name="T33" fmla="*/ 250 h 318"/>
                  <a:gd name="T34" fmla="*/ 68 w 363"/>
                  <a:gd name="T35" fmla="*/ 265 h 318"/>
                  <a:gd name="T36" fmla="*/ 174 w 363"/>
                  <a:gd name="T37" fmla="*/ 281 h 318"/>
                  <a:gd name="T38" fmla="*/ 159 w 363"/>
                  <a:gd name="T39" fmla="*/ 258 h 318"/>
                  <a:gd name="T40" fmla="*/ 174 w 363"/>
                  <a:gd name="T41" fmla="*/ 265 h 318"/>
                  <a:gd name="T42" fmla="*/ 204 w 363"/>
                  <a:gd name="T43" fmla="*/ 288 h 318"/>
                  <a:gd name="T44" fmla="*/ 204 w 363"/>
                  <a:gd name="T45" fmla="*/ 296 h 318"/>
                  <a:gd name="T46" fmla="*/ 204 w 363"/>
                  <a:gd name="T47" fmla="*/ 303 h 318"/>
                  <a:gd name="T48" fmla="*/ 264 w 363"/>
                  <a:gd name="T49" fmla="*/ 296 h 318"/>
                  <a:gd name="T50" fmla="*/ 287 w 363"/>
                  <a:gd name="T51" fmla="*/ 303 h 318"/>
                  <a:gd name="T52" fmla="*/ 272 w 363"/>
                  <a:gd name="T53" fmla="*/ 281 h 318"/>
                  <a:gd name="T54" fmla="*/ 272 w 363"/>
                  <a:gd name="T55" fmla="*/ 250 h 318"/>
                  <a:gd name="T56" fmla="*/ 295 w 363"/>
                  <a:gd name="T57" fmla="*/ 281 h 318"/>
                  <a:gd name="T58" fmla="*/ 302 w 363"/>
                  <a:gd name="T59" fmla="*/ 296 h 318"/>
                  <a:gd name="T60" fmla="*/ 333 w 363"/>
                  <a:gd name="T61" fmla="*/ 311 h 318"/>
                  <a:gd name="T62" fmla="*/ 348 w 363"/>
                  <a:gd name="T63" fmla="*/ 303 h 318"/>
                  <a:gd name="T64" fmla="*/ 363 w 363"/>
                  <a:gd name="T65" fmla="*/ 296 h 31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3"/>
                  <a:gd name="T100" fmla="*/ 0 h 318"/>
                  <a:gd name="T101" fmla="*/ 363 w 363"/>
                  <a:gd name="T102" fmla="*/ 318 h 31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3" h="318">
                    <a:moveTo>
                      <a:pt x="363" y="296"/>
                    </a:moveTo>
                    <a:lnTo>
                      <a:pt x="325" y="288"/>
                    </a:lnTo>
                    <a:lnTo>
                      <a:pt x="310" y="265"/>
                    </a:lnTo>
                    <a:lnTo>
                      <a:pt x="325" y="265"/>
                    </a:lnTo>
                    <a:lnTo>
                      <a:pt x="340" y="258"/>
                    </a:lnTo>
                    <a:lnTo>
                      <a:pt x="348" y="220"/>
                    </a:lnTo>
                    <a:lnTo>
                      <a:pt x="317" y="250"/>
                    </a:lnTo>
                    <a:lnTo>
                      <a:pt x="302" y="243"/>
                    </a:lnTo>
                    <a:lnTo>
                      <a:pt x="310" y="227"/>
                    </a:lnTo>
                    <a:lnTo>
                      <a:pt x="302" y="220"/>
                    </a:lnTo>
                    <a:lnTo>
                      <a:pt x="280" y="235"/>
                    </a:lnTo>
                    <a:lnTo>
                      <a:pt x="257" y="227"/>
                    </a:lnTo>
                    <a:lnTo>
                      <a:pt x="272" y="205"/>
                    </a:lnTo>
                    <a:lnTo>
                      <a:pt x="317" y="220"/>
                    </a:lnTo>
                    <a:lnTo>
                      <a:pt x="295" y="182"/>
                    </a:lnTo>
                    <a:lnTo>
                      <a:pt x="302" y="159"/>
                    </a:lnTo>
                    <a:lnTo>
                      <a:pt x="174" y="167"/>
                    </a:lnTo>
                    <a:lnTo>
                      <a:pt x="166" y="144"/>
                    </a:lnTo>
                    <a:lnTo>
                      <a:pt x="181" y="114"/>
                    </a:lnTo>
                    <a:lnTo>
                      <a:pt x="174" y="114"/>
                    </a:lnTo>
                    <a:lnTo>
                      <a:pt x="196" y="99"/>
                    </a:lnTo>
                    <a:lnTo>
                      <a:pt x="189" y="91"/>
                    </a:lnTo>
                    <a:lnTo>
                      <a:pt x="212" y="68"/>
                    </a:lnTo>
                    <a:lnTo>
                      <a:pt x="196" y="68"/>
                    </a:lnTo>
                    <a:lnTo>
                      <a:pt x="219" y="53"/>
                    </a:lnTo>
                    <a:lnTo>
                      <a:pt x="204" y="46"/>
                    </a:lnTo>
                    <a:lnTo>
                      <a:pt x="212" y="38"/>
                    </a:lnTo>
                    <a:lnTo>
                      <a:pt x="204" y="30"/>
                    </a:lnTo>
                    <a:lnTo>
                      <a:pt x="196" y="30"/>
                    </a:lnTo>
                    <a:lnTo>
                      <a:pt x="196" y="0"/>
                    </a:lnTo>
                    <a:lnTo>
                      <a:pt x="0" y="8"/>
                    </a:lnTo>
                    <a:lnTo>
                      <a:pt x="7" y="91"/>
                    </a:lnTo>
                    <a:lnTo>
                      <a:pt x="45" y="167"/>
                    </a:lnTo>
                    <a:lnTo>
                      <a:pt x="22" y="250"/>
                    </a:lnTo>
                    <a:lnTo>
                      <a:pt x="22" y="273"/>
                    </a:lnTo>
                    <a:lnTo>
                      <a:pt x="68" y="265"/>
                    </a:lnTo>
                    <a:lnTo>
                      <a:pt x="166" y="288"/>
                    </a:lnTo>
                    <a:lnTo>
                      <a:pt x="174" y="281"/>
                    </a:lnTo>
                    <a:lnTo>
                      <a:pt x="136" y="265"/>
                    </a:lnTo>
                    <a:lnTo>
                      <a:pt x="159" y="258"/>
                    </a:lnTo>
                    <a:lnTo>
                      <a:pt x="159" y="265"/>
                    </a:lnTo>
                    <a:lnTo>
                      <a:pt x="174" y="265"/>
                    </a:lnTo>
                    <a:lnTo>
                      <a:pt x="181" y="281"/>
                    </a:lnTo>
                    <a:lnTo>
                      <a:pt x="204" y="288"/>
                    </a:lnTo>
                    <a:lnTo>
                      <a:pt x="212" y="303"/>
                    </a:lnTo>
                    <a:lnTo>
                      <a:pt x="204" y="296"/>
                    </a:lnTo>
                    <a:lnTo>
                      <a:pt x="196" y="296"/>
                    </a:lnTo>
                    <a:lnTo>
                      <a:pt x="204" y="303"/>
                    </a:lnTo>
                    <a:lnTo>
                      <a:pt x="234" y="318"/>
                    </a:lnTo>
                    <a:lnTo>
                      <a:pt x="264" y="296"/>
                    </a:lnTo>
                    <a:lnTo>
                      <a:pt x="280" y="311"/>
                    </a:lnTo>
                    <a:lnTo>
                      <a:pt x="287" y="303"/>
                    </a:lnTo>
                    <a:lnTo>
                      <a:pt x="287" y="281"/>
                    </a:lnTo>
                    <a:lnTo>
                      <a:pt x="272" y="281"/>
                    </a:lnTo>
                    <a:lnTo>
                      <a:pt x="264" y="265"/>
                    </a:lnTo>
                    <a:lnTo>
                      <a:pt x="272" y="250"/>
                    </a:lnTo>
                    <a:lnTo>
                      <a:pt x="280" y="281"/>
                    </a:lnTo>
                    <a:lnTo>
                      <a:pt x="295" y="281"/>
                    </a:lnTo>
                    <a:lnTo>
                      <a:pt x="295" y="265"/>
                    </a:lnTo>
                    <a:lnTo>
                      <a:pt x="302" y="296"/>
                    </a:lnTo>
                    <a:lnTo>
                      <a:pt x="317" y="288"/>
                    </a:lnTo>
                    <a:lnTo>
                      <a:pt x="333" y="311"/>
                    </a:lnTo>
                    <a:lnTo>
                      <a:pt x="340" y="303"/>
                    </a:lnTo>
                    <a:lnTo>
                      <a:pt x="348" y="303"/>
                    </a:lnTo>
                    <a:lnTo>
                      <a:pt x="355" y="318"/>
                    </a:lnTo>
                    <a:lnTo>
                      <a:pt x="363" y="296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8" name="Freeform 1216"/>
              <p:cNvSpPr>
                <a:spLocks/>
              </p:cNvSpPr>
              <p:nvPr/>
            </p:nvSpPr>
            <p:spPr bwMode="auto">
              <a:xfrm>
                <a:off x="3043" y="2592"/>
                <a:ext cx="363" cy="318"/>
              </a:xfrm>
              <a:custGeom>
                <a:avLst/>
                <a:gdLst>
                  <a:gd name="T0" fmla="*/ 325 w 363"/>
                  <a:gd name="T1" fmla="*/ 288 h 318"/>
                  <a:gd name="T2" fmla="*/ 325 w 363"/>
                  <a:gd name="T3" fmla="*/ 265 h 318"/>
                  <a:gd name="T4" fmla="*/ 348 w 363"/>
                  <a:gd name="T5" fmla="*/ 220 h 318"/>
                  <a:gd name="T6" fmla="*/ 302 w 363"/>
                  <a:gd name="T7" fmla="*/ 243 h 318"/>
                  <a:gd name="T8" fmla="*/ 302 w 363"/>
                  <a:gd name="T9" fmla="*/ 220 h 318"/>
                  <a:gd name="T10" fmla="*/ 257 w 363"/>
                  <a:gd name="T11" fmla="*/ 227 h 318"/>
                  <a:gd name="T12" fmla="*/ 317 w 363"/>
                  <a:gd name="T13" fmla="*/ 220 h 318"/>
                  <a:gd name="T14" fmla="*/ 302 w 363"/>
                  <a:gd name="T15" fmla="*/ 159 h 318"/>
                  <a:gd name="T16" fmla="*/ 166 w 363"/>
                  <a:gd name="T17" fmla="*/ 144 h 318"/>
                  <a:gd name="T18" fmla="*/ 174 w 363"/>
                  <a:gd name="T19" fmla="*/ 114 h 318"/>
                  <a:gd name="T20" fmla="*/ 189 w 363"/>
                  <a:gd name="T21" fmla="*/ 91 h 318"/>
                  <a:gd name="T22" fmla="*/ 196 w 363"/>
                  <a:gd name="T23" fmla="*/ 68 h 318"/>
                  <a:gd name="T24" fmla="*/ 204 w 363"/>
                  <a:gd name="T25" fmla="*/ 46 h 318"/>
                  <a:gd name="T26" fmla="*/ 204 w 363"/>
                  <a:gd name="T27" fmla="*/ 30 h 318"/>
                  <a:gd name="T28" fmla="*/ 196 w 363"/>
                  <a:gd name="T29" fmla="*/ 0 h 318"/>
                  <a:gd name="T30" fmla="*/ 7 w 363"/>
                  <a:gd name="T31" fmla="*/ 91 h 318"/>
                  <a:gd name="T32" fmla="*/ 22 w 363"/>
                  <a:gd name="T33" fmla="*/ 250 h 318"/>
                  <a:gd name="T34" fmla="*/ 68 w 363"/>
                  <a:gd name="T35" fmla="*/ 265 h 318"/>
                  <a:gd name="T36" fmla="*/ 174 w 363"/>
                  <a:gd name="T37" fmla="*/ 281 h 318"/>
                  <a:gd name="T38" fmla="*/ 159 w 363"/>
                  <a:gd name="T39" fmla="*/ 258 h 318"/>
                  <a:gd name="T40" fmla="*/ 174 w 363"/>
                  <a:gd name="T41" fmla="*/ 265 h 318"/>
                  <a:gd name="T42" fmla="*/ 204 w 363"/>
                  <a:gd name="T43" fmla="*/ 288 h 318"/>
                  <a:gd name="T44" fmla="*/ 204 w 363"/>
                  <a:gd name="T45" fmla="*/ 296 h 318"/>
                  <a:gd name="T46" fmla="*/ 204 w 363"/>
                  <a:gd name="T47" fmla="*/ 303 h 318"/>
                  <a:gd name="T48" fmla="*/ 264 w 363"/>
                  <a:gd name="T49" fmla="*/ 296 h 318"/>
                  <a:gd name="T50" fmla="*/ 287 w 363"/>
                  <a:gd name="T51" fmla="*/ 303 h 318"/>
                  <a:gd name="T52" fmla="*/ 272 w 363"/>
                  <a:gd name="T53" fmla="*/ 281 h 318"/>
                  <a:gd name="T54" fmla="*/ 272 w 363"/>
                  <a:gd name="T55" fmla="*/ 250 h 318"/>
                  <a:gd name="T56" fmla="*/ 295 w 363"/>
                  <a:gd name="T57" fmla="*/ 281 h 318"/>
                  <a:gd name="T58" fmla="*/ 302 w 363"/>
                  <a:gd name="T59" fmla="*/ 296 h 318"/>
                  <a:gd name="T60" fmla="*/ 333 w 363"/>
                  <a:gd name="T61" fmla="*/ 311 h 318"/>
                  <a:gd name="T62" fmla="*/ 348 w 363"/>
                  <a:gd name="T63" fmla="*/ 303 h 318"/>
                  <a:gd name="T64" fmla="*/ 363 w 363"/>
                  <a:gd name="T65" fmla="*/ 296 h 31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3"/>
                  <a:gd name="T100" fmla="*/ 0 h 318"/>
                  <a:gd name="T101" fmla="*/ 363 w 363"/>
                  <a:gd name="T102" fmla="*/ 318 h 31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3" h="318">
                    <a:moveTo>
                      <a:pt x="363" y="296"/>
                    </a:moveTo>
                    <a:lnTo>
                      <a:pt x="325" y="288"/>
                    </a:lnTo>
                    <a:lnTo>
                      <a:pt x="310" y="265"/>
                    </a:lnTo>
                    <a:lnTo>
                      <a:pt x="325" y="265"/>
                    </a:lnTo>
                    <a:lnTo>
                      <a:pt x="340" y="258"/>
                    </a:lnTo>
                    <a:lnTo>
                      <a:pt x="348" y="220"/>
                    </a:lnTo>
                    <a:lnTo>
                      <a:pt x="317" y="250"/>
                    </a:lnTo>
                    <a:lnTo>
                      <a:pt x="302" y="243"/>
                    </a:lnTo>
                    <a:lnTo>
                      <a:pt x="310" y="227"/>
                    </a:lnTo>
                    <a:lnTo>
                      <a:pt x="302" y="220"/>
                    </a:lnTo>
                    <a:lnTo>
                      <a:pt x="280" y="235"/>
                    </a:lnTo>
                    <a:lnTo>
                      <a:pt x="257" y="227"/>
                    </a:lnTo>
                    <a:lnTo>
                      <a:pt x="272" y="205"/>
                    </a:lnTo>
                    <a:lnTo>
                      <a:pt x="317" y="220"/>
                    </a:lnTo>
                    <a:lnTo>
                      <a:pt x="295" y="182"/>
                    </a:lnTo>
                    <a:lnTo>
                      <a:pt x="302" y="159"/>
                    </a:lnTo>
                    <a:lnTo>
                      <a:pt x="174" y="167"/>
                    </a:lnTo>
                    <a:lnTo>
                      <a:pt x="166" y="144"/>
                    </a:lnTo>
                    <a:lnTo>
                      <a:pt x="181" y="114"/>
                    </a:lnTo>
                    <a:lnTo>
                      <a:pt x="174" y="114"/>
                    </a:lnTo>
                    <a:lnTo>
                      <a:pt x="196" y="99"/>
                    </a:lnTo>
                    <a:lnTo>
                      <a:pt x="189" y="91"/>
                    </a:lnTo>
                    <a:lnTo>
                      <a:pt x="212" y="68"/>
                    </a:lnTo>
                    <a:lnTo>
                      <a:pt x="196" y="68"/>
                    </a:lnTo>
                    <a:lnTo>
                      <a:pt x="219" y="53"/>
                    </a:lnTo>
                    <a:lnTo>
                      <a:pt x="204" y="46"/>
                    </a:lnTo>
                    <a:lnTo>
                      <a:pt x="212" y="38"/>
                    </a:lnTo>
                    <a:lnTo>
                      <a:pt x="204" y="30"/>
                    </a:lnTo>
                    <a:lnTo>
                      <a:pt x="196" y="30"/>
                    </a:lnTo>
                    <a:lnTo>
                      <a:pt x="196" y="0"/>
                    </a:lnTo>
                    <a:lnTo>
                      <a:pt x="0" y="8"/>
                    </a:lnTo>
                    <a:lnTo>
                      <a:pt x="7" y="91"/>
                    </a:lnTo>
                    <a:lnTo>
                      <a:pt x="45" y="167"/>
                    </a:lnTo>
                    <a:lnTo>
                      <a:pt x="22" y="250"/>
                    </a:lnTo>
                    <a:lnTo>
                      <a:pt x="22" y="273"/>
                    </a:lnTo>
                    <a:lnTo>
                      <a:pt x="68" y="265"/>
                    </a:lnTo>
                    <a:lnTo>
                      <a:pt x="166" y="288"/>
                    </a:lnTo>
                    <a:lnTo>
                      <a:pt x="174" y="281"/>
                    </a:lnTo>
                    <a:lnTo>
                      <a:pt x="136" y="265"/>
                    </a:lnTo>
                    <a:lnTo>
                      <a:pt x="159" y="258"/>
                    </a:lnTo>
                    <a:lnTo>
                      <a:pt x="159" y="265"/>
                    </a:lnTo>
                    <a:lnTo>
                      <a:pt x="174" y="265"/>
                    </a:lnTo>
                    <a:lnTo>
                      <a:pt x="181" y="281"/>
                    </a:lnTo>
                    <a:lnTo>
                      <a:pt x="204" y="288"/>
                    </a:lnTo>
                    <a:lnTo>
                      <a:pt x="212" y="303"/>
                    </a:lnTo>
                    <a:lnTo>
                      <a:pt x="204" y="296"/>
                    </a:lnTo>
                    <a:lnTo>
                      <a:pt x="196" y="296"/>
                    </a:lnTo>
                    <a:lnTo>
                      <a:pt x="204" y="303"/>
                    </a:lnTo>
                    <a:lnTo>
                      <a:pt x="234" y="318"/>
                    </a:lnTo>
                    <a:lnTo>
                      <a:pt x="264" y="296"/>
                    </a:lnTo>
                    <a:lnTo>
                      <a:pt x="280" y="311"/>
                    </a:lnTo>
                    <a:lnTo>
                      <a:pt x="287" y="303"/>
                    </a:lnTo>
                    <a:lnTo>
                      <a:pt x="287" y="281"/>
                    </a:lnTo>
                    <a:lnTo>
                      <a:pt x="272" y="281"/>
                    </a:lnTo>
                    <a:lnTo>
                      <a:pt x="264" y="265"/>
                    </a:lnTo>
                    <a:lnTo>
                      <a:pt x="272" y="250"/>
                    </a:lnTo>
                    <a:lnTo>
                      <a:pt x="280" y="281"/>
                    </a:lnTo>
                    <a:lnTo>
                      <a:pt x="295" y="281"/>
                    </a:lnTo>
                    <a:lnTo>
                      <a:pt x="295" y="265"/>
                    </a:lnTo>
                    <a:lnTo>
                      <a:pt x="302" y="296"/>
                    </a:lnTo>
                    <a:lnTo>
                      <a:pt x="317" y="288"/>
                    </a:lnTo>
                    <a:lnTo>
                      <a:pt x="333" y="311"/>
                    </a:lnTo>
                    <a:lnTo>
                      <a:pt x="340" y="303"/>
                    </a:lnTo>
                    <a:lnTo>
                      <a:pt x="348" y="303"/>
                    </a:lnTo>
                    <a:lnTo>
                      <a:pt x="355" y="318"/>
                    </a:lnTo>
                    <a:lnTo>
                      <a:pt x="363" y="296"/>
                    </a:lnTo>
                    <a:lnTo>
                      <a:pt x="363" y="303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9" name="Freeform 1217"/>
              <p:cNvSpPr>
                <a:spLocks/>
              </p:cNvSpPr>
              <p:nvPr/>
            </p:nvSpPr>
            <p:spPr bwMode="auto">
              <a:xfrm>
                <a:off x="4321" y="1220"/>
                <a:ext cx="235" cy="372"/>
              </a:xfrm>
              <a:custGeom>
                <a:avLst/>
                <a:gdLst>
                  <a:gd name="T0" fmla="*/ 220 w 235"/>
                  <a:gd name="T1" fmla="*/ 182 h 372"/>
                  <a:gd name="T2" fmla="*/ 220 w 235"/>
                  <a:gd name="T3" fmla="*/ 174 h 372"/>
                  <a:gd name="T4" fmla="*/ 227 w 235"/>
                  <a:gd name="T5" fmla="*/ 167 h 372"/>
                  <a:gd name="T6" fmla="*/ 220 w 235"/>
                  <a:gd name="T7" fmla="*/ 159 h 372"/>
                  <a:gd name="T8" fmla="*/ 197 w 235"/>
                  <a:gd name="T9" fmla="*/ 152 h 372"/>
                  <a:gd name="T10" fmla="*/ 190 w 235"/>
                  <a:gd name="T11" fmla="*/ 129 h 372"/>
                  <a:gd name="T12" fmla="*/ 167 w 235"/>
                  <a:gd name="T13" fmla="*/ 121 h 372"/>
                  <a:gd name="T14" fmla="*/ 137 w 235"/>
                  <a:gd name="T15" fmla="*/ 23 h 372"/>
                  <a:gd name="T16" fmla="*/ 106 w 235"/>
                  <a:gd name="T17" fmla="*/ 0 h 372"/>
                  <a:gd name="T18" fmla="*/ 76 w 235"/>
                  <a:gd name="T19" fmla="*/ 30 h 372"/>
                  <a:gd name="T20" fmla="*/ 53 w 235"/>
                  <a:gd name="T21" fmla="*/ 8 h 372"/>
                  <a:gd name="T22" fmla="*/ 31 w 235"/>
                  <a:gd name="T23" fmla="*/ 83 h 372"/>
                  <a:gd name="T24" fmla="*/ 31 w 235"/>
                  <a:gd name="T25" fmla="*/ 144 h 372"/>
                  <a:gd name="T26" fmla="*/ 16 w 235"/>
                  <a:gd name="T27" fmla="*/ 182 h 372"/>
                  <a:gd name="T28" fmla="*/ 23 w 235"/>
                  <a:gd name="T29" fmla="*/ 190 h 372"/>
                  <a:gd name="T30" fmla="*/ 8 w 235"/>
                  <a:gd name="T31" fmla="*/ 190 h 372"/>
                  <a:gd name="T32" fmla="*/ 8 w 235"/>
                  <a:gd name="T33" fmla="*/ 205 h 372"/>
                  <a:gd name="T34" fmla="*/ 0 w 235"/>
                  <a:gd name="T35" fmla="*/ 205 h 372"/>
                  <a:gd name="T36" fmla="*/ 38 w 235"/>
                  <a:gd name="T37" fmla="*/ 349 h 372"/>
                  <a:gd name="T38" fmla="*/ 61 w 235"/>
                  <a:gd name="T39" fmla="*/ 372 h 372"/>
                  <a:gd name="T40" fmla="*/ 76 w 235"/>
                  <a:gd name="T41" fmla="*/ 311 h 372"/>
                  <a:gd name="T42" fmla="*/ 91 w 235"/>
                  <a:gd name="T43" fmla="*/ 296 h 372"/>
                  <a:gd name="T44" fmla="*/ 91 w 235"/>
                  <a:gd name="T45" fmla="*/ 288 h 372"/>
                  <a:gd name="T46" fmla="*/ 106 w 235"/>
                  <a:gd name="T47" fmla="*/ 303 h 372"/>
                  <a:gd name="T48" fmla="*/ 114 w 235"/>
                  <a:gd name="T49" fmla="*/ 273 h 372"/>
                  <a:gd name="T50" fmla="*/ 121 w 235"/>
                  <a:gd name="T51" fmla="*/ 281 h 372"/>
                  <a:gd name="T52" fmla="*/ 129 w 235"/>
                  <a:gd name="T53" fmla="*/ 273 h 372"/>
                  <a:gd name="T54" fmla="*/ 129 w 235"/>
                  <a:gd name="T55" fmla="*/ 243 h 372"/>
                  <a:gd name="T56" fmla="*/ 144 w 235"/>
                  <a:gd name="T57" fmla="*/ 228 h 372"/>
                  <a:gd name="T58" fmla="*/ 144 w 235"/>
                  <a:gd name="T59" fmla="*/ 250 h 372"/>
                  <a:gd name="T60" fmla="*/ 159 w 235"/>
                  <a:gd name="T61" fmla="*/ 250 h 372"/>
                  <a:gd name="T62" fmla="*/ 159 w 235"/>
                  <a:gd name="T63" fmla="*/ 228 h 372"/>
                  <a:gd name="T64" fmla="*/ 159 w 235"/>
                  <a:gd name="T65" fmla="*/ 235 h 372"/>
                  <a:gd name="T66" fmla="*/ 174 w 235"/>
                  <a:gd name="T67" fmla="*/ 220 h 372"/>
                  <a:gd name="T68" fmla="*/ 182 w 235"/>
                  <a:gd name="T69" fmla="*/ 235 h 372"/>
                  <a:gd name="T70" fmla="*/ 197 w 235"/>
                  <a:gd name="T71" fmla="*/ 205 h 372"/>
                  <a:gd name="T72" fmla="*/ 205 w 235"/>
                  <a:gd name="T73" fmla="*/ 212 h 372"/>
                  <a:gd name="T74" fmla="*/ 205 w 235"/>
                  <a:gd name="T75" fmla="*/ 197 h 372"/>
                  <a:gd name="T76" fmla="*/ 220 w 235"/>
                  <a:gd name="T77" fmla="*/ 197 h 372"/>
                  <a:gd name="T78" fmla="*/ 235 w 235"/>
                  <a:gd name="T79" fmla="*/ 174 h 372"/>
                  <a:gd name="T80" fmla="*/ 220 w 235"/>
                  <a:gd name="T81" fmla="*/ 182 h 37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35"/>
                  <a:gd name="T124" fmla="*/ 0 h 372"/>
                  <a:gd name="T125" fmla="*/ 235 w 235"/>
                  <a:gd name="T126" fmla="*/ 372 h 37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35" h="372">
                    <a:moveTo>
                      <a:pt x="220" y="182"/>
                    </a:moveTo>
                    <a:lnTo>
                      <a:pt x="220" y="174"/>
                    </a:lnTo>
                    <a:lnTo>
                      <a:pt x="227" y="167"/>
                    </a:lnTo>
                    <a:lnTo>
                      <a:pt x="220" y="159"/>
                    </a:lnTo>
                    <a:lnTo>
                      <a:pt x="197" y="152"/>
                    </a:lnTo>
                    <a:lnTo>
                      <a:pt x="190" y="129"/>
                    </a:lnTo>
                    <a:lnTo>
                      <a:pt x="167" y="121"/>
                    </a:lnTo>
                    <a:lnTo>
                      <a:pt x="137" y="23"/>
                    </a:lnTo>
                    <a:lnTo>
                      <a:pt x="106" y="0"/>
                    </a:lnTo>
                    <a:lnTo>
                      <a:pt x="76" y="30"/>
                    </a:lnTo>
                    <a:lnTo>
                      <a:pt x="53" y="8"/>
                    </a:lnTo>
                    <a:lnTo>
                      <a:pt x="31" y="83"/>
                    </a:lnTo>
                    <a:lnTo>
                      <a:pt x="31" y="144"/>
                    </a:lnTo>
                    <a:lnTo>
                      <a:pt x="16" y="182"/>
                    </a:lnTo>
                    <a:lnTo>
                      <a:pt x="23" y="190"/>
                    </a:lnTo>
                    <a:lnTo>
                      <a:pt x="8" y="190"/>
                    </a:lnTo>
                    <a:lnTo>
                      <a:pt x="8" y="205"/>
                    </a:lnTo>
                    <a:lnTo>
                      <a:pt x="0" y="205"/>
                    </a:lnTo>
                    <a:lnTo>
                      <a:pt x="38" y="349"/>
                    </a:lnTo>
                    <a:lnTo>
                      <a:pt x="61" y="372"/>
                    </a:lnTo>
                    <a:lnTo>
                      <a:pt x="76" y="311"/>
                    </a:lnTo>
                    <a:lnTo>
                      <a:pt x="91" y="296"/>
                    </a:lnTo>
                    <a:lnTo>
                      <a:pt x="91" y="288"/>
                    </a:lnTo>
                    <a:lnTo>
                      <a:pt x="106" y="303"/>
                    </a:lnTo>
                    <a:lnTo>
                      <a:pt x="114" y="273"/>
                    </a:lnTo>
                    <a:lnTo>
                      <a:pt x="121" y="281"/>
                    </a:lnTo>
                    <a:lnTo>
                      <a:pt x="129" y="273"/>
                    </a:lnTo>
                    <a:lnTo>
                      <a:pt x="129" y="243"/>
                    </a:lnTo>
                    <a:lnTo>
                      <a:pt x="144" y="228"/>
                    </a:lnTo>
                    <a:lnTo>
                      <a:pt x="144" y="250"/>
                    </a:lnTo>
                    <a:lnTo>
                      <a:pt x="159" y="250"/>
                    </a:lnTo>
                    <a:lnTo>
                      <a:pt x="159" y="228"/>
                    </a:lnTo>
                    <a:lnTo>
                      <a:pt x="159" y="235"/>
                    </a:lnTo>
                    <a:lnTo>
                      <a:pt x="174" y="220"/>
                    </a:lnTo>
                    <a:lnTo>
                      <a:pt x="182" y="235"/>
                    </a:lnTo>
                    <a:lnTo>
                      <a:pt x="197" y="205"/>
                    </a:lnTo>
                    <a:lnTo>
                      <a:pt x="205" y="212"/>
                    </a:lnTo>
                    <a:lnTo>
                      <a:pt x="205" y="197"/>
                    </a:lnTo>
                    <a:lnTo>
                      <a:pt x="220" y="197"/>
                    </a:lnTo>
                    <a:lnTo>
                      <a:pt x="235" y="174"/>
                    </a:lnTo>
                    <a:lnTo>
                      <a:pt x="220" y="182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0" name="Freeform 1218"/>
              <p:cNvSpPr>
                <a:spLocks/>
              </p:cNvSpPr>
              <p:nvPr/>
            </p:nvSpPr>
            <p:spPr bwMode="auto">
              <a:xfrm>
                <a:off x="4321" y="1220"/>
                <a:ext cx="235" cy="372"/>
              </a:xfrm>
              <a:custGeom>
                <a:avLst/>
                <a:gdLst>
                  <a:gd name="T0" fmla="*/ 220 w 235"/>
                  <a:gd name="T1" fmla="*/ 182 h 372"/>
                  <a:gd name="T2" fmla="*/ 220 w 235"/>
                  <a:gd name="T3" fmla="*/ 174 h 372"/>
                  <a:gd name="T4" fmla="*/ 227 w 235"/>
                  <a:gd name="T5" fmla="*/ 167 h 372"/>
                  <a:gd name="T6" fmla="*/ 220 w 235"/>
                  <a:gd name="T7" fmla="*/ 159 h 372"/>
                  <a:gd name="T8" fmla="*/ 197 w 235"/>
                  <a:gd name="T9" fmla="*/ 152 h 372"/>
                  <a:gd name="T10" fmla="*/ 190 w 235"/>
                  <a:gd name="T11" fmla="*/ 129 h 372"/>
                  <a:gd name="T12" fmla="*/ 167 w 235"/>
                  <a:gd name="T13" fmla="*/ 121 h 372"/>
                  <a:gd name="T14" fmla="*/ 137 w 235"/>
                  <a:gd name="T15" fmla="*/ 23 h 372"/>
                  <a:gd name="T16" fmla="*/ 106 w 235"/>
                  <a:gd name="T17" fmla="*/ 0 h 372"/>
                  <a:gd name="T18" fmla="*/ 76 w 235"/>
                  <a:gd name="T19" fmla="*/ 30 h 372"/>
                  <a:gd name="T20" fmla="*/ 53 w 235"/>
                  <a:gd name="T21" fmla="*/ 8 h 372"/>
                  <a:gd name="T22" fmla="*/ 31 w 235"/>
                  <a:gd name="T23" fmla="*/ 83 h 372"/>
                  <a:gd name="T24" fmla="*/ 31 w 235"/>
                  <a:gd name="T25" fmla="*/ 144 h 372"/>
                  <a:gd name="T26" fmla="*/ 16 w 235"/>
                  <a:gd name="T27" fmla="*/ 182 h 372"/>
                  <a:gd name="T28" fmla="*/ 23 w 235"/>
                  <a:gd name="T29" fmla="*/ 190 h 372"/>
                  <a:gd name="T30" fmla="*/ 8 w 235"/>
                  <a:gd name="T31" fmla="*/ 190 h 372"/>
                  <a:gd name="T32" fmla="*/ 8 w 235"/>
                  <a:gd name="T33" fmla="*/ 205 h 372"/>
                  <a:gd name="T34" fmla="*/ 0 w 235"/>
                  <a:gd name="T35" fmla="*/ 205 h 372"/>
                  <a:gd name="T36" fmla="*/ 38 w 235"/>
                  <a:gd name="T37" fmla="*/ 349 h 372"/>
                  <a:gd name="T38" fmla="*/ 61 w 235"/>
                  <a:gd name="T39" fmla="*/ 372 h 372"/>
                  <a:gd name="T40" fmla="*/ 76 w 235"/>
                  <a:gd name="T41" fmla="*/ 311 h 372"/>
                  <a:gd name="T42" fmla="*/ 91 w 235"/>
                  <a:gd name="T43" fmla="*/ 296 h 372"/>
                  <a:gd name="T44" fmla="*/ 91 w 235"/>
                  <a:gd name="T45" fmla="*/ 288 h 372"/>
                  <a:gd name="T46" fmla="*/ 106 w 235"/>
                  <a:gd name="T47" fmla="*/ 303 h 372"/>
                  <a:gd name="T48" fmla="*/ 114 w 235"/>
                  <a:gd name="T49" fmla="*/ 273 h 372"/>
                  <a:gd name="T50" fmla="*/ 121 w 235"/>
                  <a:gd name="T51" fmla="*/ 281 h 372"/>
                  <a:gd name="T52" fmla="*/ 129 w 235"/>
                  <a:gd name="T53" fmla="*/ 273 h 372"/>
                  <a:gd name="T54" fmla="*/ 129 w 235"/>
                  <a:gd name="T55" fmla="*/ 243 h 372"/>
                  <a:gd name="T56" fmla="*/ 144 w 235"/>
                  <a:gd name="T57" fmla="*/ 228 h 372"/>
                  <a:gd name="T58" fmla="*/ 144 w 235"/>
                  <a:gd name="T59" fmla="*/ 250 h 372"/>
                  <a:gd name="T60" fmla="*/ 159 w 235"/>
                  <a:gd name="T61" fmla="*/ 250 h 372"/>
                  <a:gd name="T62" fmla="*/ 159 w 235"/>
                  <a:gd name="T63" fmla="*/ 228 h 372"/>
                  <a:gd name="T64" fmla="*/ 159 w 235"/>
                  <a:gd name="T65" fmla="*/ 235 h 372"/>
                  <a:gd name="T66" fmla="*/ 174 w 235"/>
                  <a:gd name="T67" fmla="*/ 220 h 372"/>
                  <a:gd name="T68" fmla="*/ 182 w 235"/>
                  <a:gd name="T69" fmla="*/ 235 h 372"/>
                  <a:gd name="T70" fmla="*/ 197 w 235"/>
                  <a:gd name="T71" fmla="*/ 205 h 372"/>
                  <a:gd name="T72" fmla="*/ 205 w 235"/>
                  <a:gd name="T73" fmla="*/ 212 h 372"/>
                  <a:gd name="T74" fmla="*/ 205 w 235"/>
                  <a:gd name="T75" fmla="*/ 197 h 372"/>
                  <a:gd name="T76" fmla="*/ 220 w 235"/>
                  <a:gd name="T77" fmla="*/ 197 h 372"/>
                  <a:gd name="T78" fmla="*/ 235 w 235"/>
                  <a:gd name="T79" fmla="*/ 174 h 372"/>
                  <a:gd name="T80" fmla="*/ 220 w 235"/>
                  <a:gd name="T81" fmla="*/ 182 h 372"/>
                  <a:gd name="T82" fmla="*/ 220 w 235"/>
                  <a:gd name="T83" fmla="*/ 190 h 37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5"/>
                  <a:gd name="T127" fmla="*/ 0 h 372"/>
                  <a:gd name="T128" fmla="*/ 235 w 235"/>
                  <a:gd name="T129" fmla="*/ 372 h 37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5" h="372">
                    <a:moveTo>
                      <a:pt x="220" y="182"/>
                    </a:moveTo>
                    <a:lnTo>
                      <a:pt x="220" y="174"/>
                    </a:lnTo>
                    <a:lnTo>
                      <a:pt x="227" y="167"/>
                    </a:lnTo>
                    <a:lnTo>
                      <a:pt x="220" y="159"/>
                    </a:lnTo>
                    <a:lnTo>
                      <a:pt x="197" y="152"/>
                    </a:lnTo>
                    <a:lnTo>
                      <a:pt x="190" y="129"/>
                    </a:lnTo>
                    <a:lnTo>
                      <a:pt x="167" y="121"/>
                    </a:lnTo>
                    <a:lnTo>
                      <a:pt x="137" y="23"/>
                    </a:lnTo>
                    <a:lnTo>
                      <a:pt x="106" y="0"/>
                    </a:lnTo>
                    <a:lnTo>
                      <a:pt x="76" y="30"/>
                    </a:lnTo>
                    <a:lnTo>
                      <a:pt x="53" y="8"/>
                    </a:lnTo>
                    <a:lnTo>
                      <a:pt x="31" y="83"/>
                    </a:lnTo>
                    <a:lnTo>
                      <a:pt x="31" y="144"/>
                    </a:lnTo>
                    <a:lnTo>
                      <a:pt x="16" y="182"/>
                    </a:lnTo>
                    <a:lnTo>
                      <a:pt x="23" y="190"/>
                    </a:lnTo>
                    <a:lnTo>
                      <a:pt x="8" y="190"/>
                    </a:lnTo>
                    <a:lnTo>
                      <a:pt x="8" y="205"/>
                    </a:lnTo>
                    <a:lnTo>
                      <a:pt x="0" y="205"/>
                    </a:lnTo>
                    <a:lnTo>
                      <a:pt x="38" y="349"/>
                    </a:lnTo>
                    <a:lnTo>
                      <a:pt x="61" y="372"/>
                    </a:lnTo>
                    <a:lnTo>
                      <a:pt x="76" y="311"/>
                    </a:lnTo>
                    <a:lnTo>
                      <a:pt x="91" y="296"/>
                    </a:lnTo>
                    <a:lnTo>
                      <a:pt x="91" y="288"/>
                    </a:lnTo>
                    <a:lnTo>
                      <a:pt x="106" y="303"/>
                    </a:lnTo>
                    <a:lnTo>
                      <a:pt x="114" y="273"/>
                    </a:lnTo>
                    <a:lnTo>
                      <a:pt x="121" y="281"/>
                    </a:lnTo>
                    <a:lnTo>
                      <a:pt x="129" y="273"/>
                    </a:lnTo>
                    <a:lnTo>
                      <a:pt x="129" y="243"/>
                    </a:lnTo>
                    <a:lnTo>
                      <a:pt x="144" y="228"/>
                    </a:lnTo>
                    <a:lnTo>
                      <a:pt x="144" y="250"/>
                    </a:lnTo>
                    <a:lnTo>
                      <a:pt x="159" y="250"/>
                    </a:lnTo>
                    <a:lnTo>
                      <a:pt x="159" y="228"/>
                    </a:lnTo>
                    <a:lnTo>
                      <a:pt x="159" y="235"/>
                    </a:lnTo>
                    <a:lnTo>
                      <a:pt x="174" y="220"/>
                    </a:lnTo>
                    <a:lnTo>
                      <a:pt x="182" y="235"/>
                    </a:lnTo>
                    <a:lnTo>
                      <a:pt x="197" y="205"/>
                    </a:lnTo>
                    <a:lnTo>
                      <a:pt x="205" y="212"/>
                    </a:lnTo>
                    <a:lnTo>
                      <a:pt x="205" y="197"/>
                    </a:lnTo>
                    <a:lnTo>
                      <a:pt x="220" y="197"/>
                    </a:lnTo>
                    <a:lnTo>
                      <a:pt x="235" y="174"/>
                    </a:lnTo>
                    <a:lnTo>
                      <a:pt x="220" y="182"/>
                    </a:lnTo>
                    <a:lnTo>
                      <a:pt x="220" y="190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1" name="Freeform 1219"/>
              <p:cNvSpPr>
                <a:spLocks/>
              </p:cNvSpPr>
              <p:nvPr/>
            </p:nvSpPr>
            <p:spPr bwMode="auto">
              <a:xfrm>
                <a:off x="4488" y="1448"/>
                <a:ext cx="7" cy="15"/>
              </a:xfrm>
              <a:custGeom>
                <a:avLst/>
                <a:gdLst>
                  <a:gd name="T0" fmla="*/ 7 w 7"/>
                  <a:gd name="T1" fmla="*/ 7 h 15"/>
                  <a:gd name="T2" fmla="*/ 0 w 7"/>
                  <a:gd name="T3" fmla="*/ 7 h 15"/>
                  <a:gd name="T4" fmla="*/ 7 w 7"/>
                  <a:gd name="T5" fmla="*/ 15 h 15"/>
                  <a:gd name="T6" fmla="*/ 0 w 7"/>
                  <a:gd name="T7" fmla="*/ 15 h 15"/>
                  <a:gd name="T8" fmla="*/ 0 w 7"/>
                  <a:gd name="T9" fmla="*/ 0 h 15"/>
                  <a:gd name="T10" fmla="*/ 7 w 7"/>
                  <a:gd name="T11" fmla="*/ 7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15"/>
                  <a:gd name="T20" fmla="*/ 7 w 7"/>
                  <a:gd name="T21" fmla="*/ 15 h 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15">
                    <a:moveTo>
                      <a:pt x="7" y="7"/>
                    </a:moveTo>
                    <a:lnTo>
                      <a:pt x="0" y="7"/>
                    </a:lnTo>
                    <a:lnTo>
                      <a:pt x="7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2" name="Freeform 1220"/>
              <p:cNvSpPr>
                <a:spLocks/>
              </p:cNvSpPr>
              <p:nvPr/>
            </p:nvSpPr>
            <p:spPr bwMode="auto">
              <a:xfrm>
                <a:off x="4488" y="1448"/>
                <a:ext cx="7" cy="15"/>
              </a:xfrm>
              <a:custGeom>
                <a:avLst/>
                <a:gdLst>
                  <a:gd name="T0" fmla="*/ 7 w 7"/>
                  <a:gd name="T1" fmla="*/ 7 h 15"/>
                  <a:gd name="T2" fmla="*/ 0 w 7"/>
                  <a:gd name="T3" fmla="*/ 7 h 15"/>
                  <a:gd name="T4" fmla="*/ 7 w 7"/>
                  <a:gd name="T5" fmla="*/ 15 h 15"/>
                  <a:gd name="T6" fmla="*/ 0 w 7"/>
                  <a:gd name="T7" fmla="*/ 15 h 15"/>
                  <a:gd name="T8" fmla="*/ 0 w 7"/>
                  <a:gd name="T9" fmla="*/ 0 h 15"/>
                  <a:gd name="T10" fmla="*/ 7 w 7"/>
                  <a:gd name="T11" fmla="*/ 7 h 15"/>
                  <a:gd name="T12" fmla="*/ 7 w 7"/>
                  <a:gd name="T13" fmla="*/ 15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15"/>
                  <a:gd name="T23" fmla="*/ 7 w 7"/>
                  <a:gd name="T24" fmla="*/ 15 h 1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15">
                    <a:moveTo>
                      <a:pt x="7" y="7"/>
                    </a:moveTo>
                    <a:lnTo>
                      <a:pt x="0" y="7"/>
                    </a:lnTo>
                    <a:lnTo>
                      <a:pt x="7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1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3" name="Freeform 1221"/>
              <p:cNvSpPr>
                <a:spLocks/>
              </p:cNvSpPr>
              <p:nvPr/>
            </p:nvSpPr>
            <p:spPr bwMode="auto">
              <a:xfrm>
                <a:off x="3928" y="1925"/>
                <a:ext cx="287" cy="144"/>
              </a:xfrm>
              <a:custGeom>
                <a:avLst/>
                <a:gdLst>
                  <a:gd name="T0" fmla="*/ 287 w 287"/>
                  <a:gd name="T1" fmla="*/ 91 h 144"/>
                  <a:gd name="T2" fmla="*/ 250 w 287"/>
                  <a:gd name="T3" fmla="*/ 99 h 144"/>
                  <a:gd name="T4" fmla="*/ 219 w 287"/>
                  <a:gd name="T5" fmla="*/ 0 h 144"/>
                  <a:gd name="T6" fmla="*/ 0 w 287"/>
                  <a:gd name="T7" fmla="*/ 46 h 144"/>
                  <a:gd name="T8" fmla="*/ 8 w 287"/>
                  <a:gd name="T9" fmla="*/ 83 h 144"/>
                  <a:gd name="T10" fmla="*/ 45 w 287"/>
                  <a:gd name="T11" fmla="*/ 46 h 144"/>
                  <a:gd name="T12" fmla="*/ 60 w 287"/>
                  <a:gd name="T13" fmla="*/ 53 h 144"/>
                  <a:gd name="T14" fmla="*/ 76 w 287"/>
                  <a:gd name="T15" fmla="*/ 30 h 144"/>
                  <a:gd name="T16" fmla="*/ 98 w 287"/>
                  <a:gd name="T17" fmla="*/ 38 h 144"/>
                  <a:gd name="T18" fmla="*/ 113 w 287"/>
                  <a:gd name="T19" fmla="*/ 61 h 144"/>
                  <a:gd name="T20" fmla="*/ 151 w 287"/>
                  <a:gd name="T21" fmla="*/ 83 h 144"/>
                  <a:gd name="T22" fmla="*/ 166 w 287"/>
                  <a:gd name="T23" fmla="*/ 83 h 144"/>
                  <a:gd name="T24" fmla="*/ 166 w 287"/>
                  <a:gd name="T25" fmla="*/ 91 h 144"/>
                  <a:gd name="T26" fmla="*/ 159 w 287"/>
                  <a:gd name="T27" fmla="*/ 129 h 144"/>
                  <a:gd name="T28" fmla="*/ 174 w 287"/>
                  <a:gd name="T29" fmla="*/ 129 h 144"/>
                  <a:gd name="T30" fmla="*/ 174 w 287"/>
                  <a:gd name="T31" fmla="*/ 121 h 144"/>
                  <a:gd name="T32" fmla="*/ 219 w 287"/>
                  <a:gd name="T33" fmla="*/ 144 h 144"/>
                  <a:gd name="T34" fmla="*/ 212 w 287"/>
                  <a:gd name="T35" fmla="*/ 121 h 144"/>
                  <a:gd name="T36" fmla="*/ 189 w 287"/>
                  <a:gd name="T37" fmla="*/ 114 h 144"/>
                  <a:gd name="T38" fmla="*/ 189 w 287"/>
                  <a:gd name="T39" fmla="*/ 99 h 144"/>
                  <a:gd name="T40" fmla="*/ 212 w 287"/>
                  <a:gd name="T41" fmla="*/ 114 h 144"/>
                  <a:gd name="T42" fmla="*/ 189 w 287"/>
                  <a:gd name="T43" fmla="*/ 68 h 144"/>
                  <a:gd name="T44" fmla="*/ 197 w 287"/>
                  <a:gd name="T45" fmla="*/ 76 h 144"/>
                  <a:gd name="T46" fmla="*/ 197 w 287"/>
                  <a:gd name="T47" fmla="*/ 68 h 144"/>
                  <a:gd name="T48" fmla="*/ 182 w 287"/>
                  <a:gd name="T49" fmla="*/ 53 h 144"/>
                  <a:gd name="T50" fmla="*/ 189 w 287"/>
                  <a:gd name="T51" fmla="*/ 53 h 144"/>
                  <a:gd name="T52" fmla="*/ 204 w 287"/>
                  <a:gd name="T53" fmla="*/ 30 h 144"/>
                  <a:gd name="T54" fmla="*/ 204 w 287"/>
                  <a:gd name="T55" fmla="*/ 38 h 144"/>
                  <a:gd name="T56" fmla="*/ 204 w 287"/>
                  <a:gd name="T57" fmla="*/ 15 h 144"/>
                  <a:gd name="T58" fmla="*/ 212 w 287"/>
                  <a:gd name="T59" fmla="*/ 15 h 144"/>
                  <a:gd name="T60" fmla="*/ 212 w 287"/>
                  <a:gd name="T61" fmla="*/ 30 h 144"/>
                  <a:gd name="T62" fmla="*/ 219 w 287"/>
                  <a:gd name="T63" fmla="*/ 30 h 144"/>
                  <a:gd name="T64" fmla="*/ 212 w 287"/>
                  <a:gd name="T65" fmla="*/ 30 h 144"/>
                  <a:gd name="T66" fmla="*/ 204 w 287"/>
                  <a:gd name="T67" fmla="*/ 53 h 144"/>
                  <a:gd name="T68" fmla="*/ 219 w 287"/>
                  <a:gd name="T69" fmla="*/ 53 h 144"/>
                  <a:gd name="T70" fmla="*/ 212 w 287"/>
                  <a:gd name="T71" fmla="*/ 68 h 144"/>
                  <a:gd name="T72" fmla="*/ 219 w 287"/>
                  <a:gd name="T73" fmla="*/ 83 h 144"/>
                  <a:gd name="T74" fmla="*/ 212 w 287"/>
                  <a:gd name="T75" fmla="*/ 76 h 144"/>
                  <a:gd name="T76" fmla="*/ 212 w 287"/>
                  <a:gd name="T77" fmla="*/ 91 h 144"/>
                  <a:gd name="T78" fmla="*/ 219 w 287"/>
                  <a:gd name="T79" fmla="*/ 83 h 144"/>
                  <a:gd name="T80" fmla="*/ 219 w 287"/>
                  <a:gd name="T81" fmla="*/ 91 h 144"/>
                  <a:gd name="T82" fmla="*/ 212 w 287"/>
                  <a:gd name="T83" fmla="*/ 99 h 144"/>
                  <a:gd name="T84" fmla="*/ 219 w 287"/>
                  <a:gd name="T85" fmla="*/ 99 h 144"/>
                  <a:gd name="T86" fmla="*/ 212 w 287"/>
                  <a:gd name="T87" fmla="*/ 106 h 144"/>
                  <a:gd name="T88" fmla="*/ 219 w 287"/>
                  <a:gd name="T89" fmla="*/ 114 h 144"/>
                  <a:gd name="T90" fmla="*/ 242 w 287"/>
                  <a:gd name="T91" fmla="*/ 114 h 144"/>
                  <a:gd name="T92" fmla="*/ 250 w 287"/>
                  <a:gd name="T93" fmla="*/ 129 h 144"/>
                  <a:gd name="T94" fmla="*/ 242 w 287"/>
                  <a:gd name="T95" fmla="*/ 144 h 144"/>
                  <a:gd name="T96" fmla="*/ 265 w 287"/>
                  <a:gd name="T97" fmla="*/ 136 h 144"/>
                  <a:gd name="T98" fmla="*/ 280 w 287"/>
                  <a:gd name="T99" fmla="*/ 129 h 144"/>
                  <a:gd name="T100" fmla="*/ 287 w 287"/>
                  <a:gd name="T101" fmla="*/ 91 h 14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87"/>
                  <a:gd name="T154" fmla="*/ 0 h 144"/>
                  <a:gd name="T155" fmla="*/ 287 w 287"/>
                  <a:gd name="T156" fmla="*/ 144 h 14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87" h="144">
                    <a:moveTo>
                      <a:pt x="287" y="91"/>
                    </a:moveTo>
                    <a:lnTo>
                      <a:pt x="250" y="99"/>
                    </a:lnTo>
                    <a:lnTo>
                      <a:pt x="219" y="0"/>
                    </a:lnTo>
                    <a:lnTo>
                      <a:pt x="0" y="46"/>
                    </a:lnTo>
                    <a:lnTo>
                      <a:pt x="8" y="83"/>
                    </a:lnTo>
                    <a:lnTo>
                      <a:pt x="45" y="46"/>
                    </a:lnTo>
                    <a:lnTo>
                      <a:pt x="60" y="53"/>
                    </a:lnTo>
                    <a:lnTo>
                      <a:pt x="76" y="30"/>
                    </a:lnTo>
                    <a:lnTo>
                      <a:pt x="98" y="38"/>
                    </a:lnTo>
                    <a:lnTo>
                      <a:pt x="113" y="61"/>
                    </a:lnTo>
                    <a:lnTo>
                      <a:pt x="151" y="83"/>
                    </a:lnTo>
                    <a:lnTo>
                      <a:pt x="166" y="83"/>
                    </a:lnTo>
                    <a:lnTo>
                      <a:pt x="166" y="91"/>
                    </a:lnTo>
                    <a:lnTo>
                      <a:pt x="159" y="129"/>
                    </a:lnTo>
                    <a:lnTo>
                      <a:pt x="174" y="129"/>
                    </a:lnTo>
                    <a:lnTo>
                      <a:pt x="174" y="121"/>
                    </a:lnTo>
                    <a:lnTo>
                      <a:pt x="219" y="144"/>
                    </a:lnTo>
                    <a:lnTo>
                      <a:pt x="212" y="121"/>
                    </a:lnTo>
                    <a:lnTo>
                      <a:pt x="189" y="114"/>
                    </a:lnTo>
                    <a:lnTo>
                      <a:pt x="189" y="99"/>
                    </a:lnTo>
                    <a:lnTo>
                      <a:pt x="212" y="114"/>
                    </a:lnTo>
                    <a:lnTo>
                      <a:pt x="189" y="68"/>
                    </a:lnTo>
                    <a:lnTo>
                      <a:pt x="197" y="76"/>
                    </a:lnTo>
                    <a:lnTo>
                      <a:pt x="197" y="68"/>
                    </a:lnTo>
                    <a:lnTo>
                      <a:pt x="182" y="53"/>
                    </a:lnTo>
                    <a:lnTo>
                      <a:pt x="189" y="53"/>
                    </a:lnTo>
                    <a:lnTo>
                      <a:pt x="204" y="30"/>
                    </a:lnTo>
                    <a:lnTo>
                      <a:pt x="204" y="38"/>
                    </a:lnTo>
                    <a:lnTo>
                      <a:pt x="204" y="15"/>
                    </a:lnTo>
                    <a:lnTo>
                      <a:pt x="212" y="15"/>
                    </a:lnTo>
                    <a:lnTo>
                      <a:pt x="212" y="30"/>
                    </a:lnTo>
                    <a:lnTo>
                      <a:pt x="219" y="30"/>
                    </a:lnTo>
                    <a:lnTo>
                      <a:pt x="212" y="30"/>
                    </a:lnTo>
                    <a:lnTo>
                      <a:pt x="204" y="53"/>
                    </a:lnTo>
                    <a:lnTo>
                      <a:pt x="219" y="53"/>
                    </a:lnTo>
                    <a:lnTo>
                      <a:pt x="212" y="68"/>
                    </a:lnTo>
                    <a:lnTo>
                      <a:pt x="219" y="83"/>
                    </a:lnTo>
                    <a:lnTo>
                      <a:pt x="212" y="76"/>
                    </a:lnTo>
                    <a:lnTo>
                      <a:pt x="212" y="91"/>
                    </a:lnTo>
                    <a:lnTo>
                      <a:pt x="219" y="83"/>
                    </a:lnTo>
                    <a:lnTo>
                      <a:pt x="219" y="91"/>
                    </a:lnTo>
                    <a:lnTo>
                      <a:pt x="212" y="99"/>
                    </a:lnTo>
                    <a:lnTo>
                      <a:pt x="219" y="99"/>
                    </a:lnTo>
                    <a:lnTo>
                      <a:pt x="212" y="106"/>
                    </a:lnTo>
                    <a:lnTo>
                      <a:pt x="219" y="114"/>
                    </a:lnTo>
                    <a:lnTo>
                      <a:pt x="242" y="114"/>
                    </a:lnTo>
                    <a:lnTo>
                      <a:pt x="250" y="129"/>
                    </a:lnTo>
                    <a:lnTo>
                      <a:pt x="242" y="144"/>
                    </a:lnTo>
                    <a:lnTo>
                      <a:pt x="265" y="136"/>
                    </a:lnTo>
                    <a:lnTo>
                      <a:pt x="280" y="129"/>
                    </a:lnTo>
                    <a:lnTo>
                      <a:pt x="287" y="91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4" name="Freeform 1222"/>
              <p:cNvSpPr>
                <a:spLocks/>
              </p:cNvSpPr>
              <p:nvPr/>
            </p:nvSpPr>
            <p:spPr bwMode="auto">
              <a:xfrm>
                <a:off x="3928" y="1925"/>
                <a:ext cx="287" cy="144"/>
              </a:xfrm>
              <a:custGeom>
                <a:avLst/>
                <a:gdLst>
                  <a:gd name="T0" fmla="*/ 287 w 287"/>
                  <a:gd name="T1" fmla="*/ 91 h 144"/>
                  <a:gd name="T2" fmla="*/ 250 w 287"/>
                  <a:gd name="T3" fmla="*/ 99 h 144"/>
                  <a:gd name="T4" fmla="*/ 219 w 287"/>
                  <a:gd name="T5" fmla="*/ 0 h 144"/>
                  <a:gd name="T6" fmla="*/ 0 w 287"/>
                  <a:gd name="T7" fmla="*/ 46 h 144"/>
                  <a:gd name="T8" fmla="*/ 8 w 287"/>
                  <a:gd name="T9" fmla="*/ 83 h 144"/>
                  <a:gd name="T10" fmla="*/ 45 w 287"/>
                  <a:gd name="T11" fmla="*/ 46 h 144"/>
                  <a:gd name="T12" fmla="*/ 60 w 287"/>
                  <a:gd name="T13" fmla="*/ 53 h 144"/>
                  <a:gd name="T14" fmla="*/ 76 w 287"/>
                  <a:gd name="T15" fmla="*/ 30 h 144"/>
                  <a:gd name="T16" fmla="*/ 98 w 287"/>
                  <a:gd name="T17" fmla="*/ 38 h 144"/>
                  <a:gd name="T18" fmla="*/ 113 w 287"/>
                  <a:gd name="T19" fmla="*/ 61 h 144"/>
                  <a:gd name="T20" fmla="*/ 151 w 287"/>
                  <a:gd name="T21" fmla="*/ 83 h 144"/>
                  <a:gd name="T22" fmla="*/ 166 w 287"/>
                  <a:gd name="T23" fmla="*/ 83 h 144"/>
                  <a:gd name="T24" fmla="*/ 166 w 287"/>
                  <a:gd name="T25" fmla="*/ 91 h 144"/>
                  <a:gd name="T26" fmla="*/ 159 w 287"/>
                  <a:gd name="T27" fmla="*/ 129 h 144"/>
                  <a:gd name="T28" fmla="*/ 174 w 287"/>
                  <a:gd name="T29" fmla="*/ 129 h 144"/>
                  <a:gd name="T30" fmla="*/ 174 w 287"/>
                  <a:gd name="T31" fmla="*/ 121 h 144"/>
                  <a:gd name="T32" fmla="*/ 219 w 287"/>
                  <a:gd name="T33" fmla="*/ 144 h 144"/>
                  <a:gd name="T34" fmla="*/ 212 w 287"/>
                  <a:gd name="T35" fmla="*/ 121 h 144"/>
                  <a:gd name="T36" fmla="*/ 189 w 287"/>
                  <a:gd name="T37" fmla="*/ 114 h 144"/>
                  <a:gd name="T38" fmla="*/ 189 w 287"/>
                  <a:gd name="T39" fmla="*/ 99 h 144"/>
                  <a:gd name="T40" fmla="*/ 212 w 287"/>
                  <a:gd name="T41" fmla="*/ 114 h 144"/>
                  <a:gd name="T42" fmla="*/ 189 w 287"/>
                  <a:gd name="T43" fmla="*/ 68 h 144"/>
                  <a:gd name="T44" fmla="*/ 197 w 287"/>
                  <a:gd name="T45" fmla="*/ 76 h 144"/>
                  <a:gd name="T46" fmla="*/ 197 w 287"/>
                  <a:gd name="T47" fmla="*/ 68 h 144"/>
                  <a:gd name="T48" fmla="*/ 182 w 287"/>
                  <a:gd name="T49" fmla="*/ 53 h 144"/>
                  <a:gd name="T50" fmla="*/ 189 w 287"/>
                  <a:gd name="T51" fmla="*/ 53 h 144"/>
                  <a:gd name="T52" fmla="*/ 204 w 287"/>
                  <a:gd name="T53" fmla="*/ 30 h 144"/>
                  <a:gd name="T54" fmla="*/ 204 w 287"/>
                  <a:gd name="T55" fmla="*/ 38 h 144"/>
                  <a:gd name="T56" fmla="*/ 204 w 287"/>
                  <a:gd name="T57" fmla="*/ 15 h 144"/>
                  <a:gd name="T58" fmla="*/ 212 w 287"/>
                  <a:gd name="T59" fmla="*/ 15 h 144"/>
                  <a:gd name="T60" fmla="*/ 212 w 287"/>
                  <a:gd name="T61" fmla="*/ 30 h 144"/>
                  <a:gd name="T62" fmla="*/ 219 w 287"/>
                  <a:gd name="T63" fmla="*/ 30 h 144"/>
                  <a:gd name="T64" fmla="*/ 212 w 287"/>
                  <a:gd name="T65" fmla="*/ 30 h 144"/>
                  <a:gd name="T66" fmla="*/ 204 w 287"/>
                  <a:gd name="T67" fmla="*/ 53 h 144"/>
                  <a:gd name="T68" fmla="*/ 219 w 287"/>
                  <a:gd name="T69" fmla="*/ 53 h 144"/>
                  <a:gd name="T70" fmla="*/ 212 w 287"/>
                  <a:gd name="T71" fmla="*/ 68 h 144"/>
                  <a:gd name="T72" fmla="*/ 219 w 287"/>
                  <a:gd name="T73" fmla="*/ 83 h 144"/>
                  <a:gd name="T74" fmla="*/ 212 w 287"/>
                  <a:gd name="T75" fmla="*/ 76 h 144"/>
                  <a:gd name="T76" fmla="*/ 212 w 287"/>
                  <a:gd name="T77" fmla="*/ 91 h 144"/>
                  <a:gd name="T78" fmla="*/ 219 w 287"/>
                  <a:gd name="T79" fmla="*/ 83 h 144"/>
                  <a:gd name="T80" fmla="*/ 219 w 287"/>
                  <a:gd name="T81" fmla="*/ 91 h 144"/>
                  <a:gd name="T82" fmla="*/ 212 w 287"/>
                  <a:gd name="T83" fmla="*/ 99 h 144"/>
                  <a:gd name="T84" fmla="*/ 219 w 287"/>
                  <a:gd name="T85" fmla="*/ 99 h 144"/>
                  <a:gd name="T86" fmla="*/ 212 w 287"/>
                  <a:gd name="T87" fmla="*/ 106 h 144"/>
                  <a:gd name="T88" fmla="*/ 219 w 287"/>
                  <a:gd name="T89" fmla="*/ 114 h 144"/>
                  <a:gd name="T90" fmla="*/ 242 w 287"/>
                  <a:gd name="T91" fmla="*/ 114 h 144"/>
                  <a:gd name="T92" fmla="*/ 250 w 287"/>
                  <a:gd name="T93" fmla="*/ 129 h 144"/>
                  <a:gd name="T94" fmla="*/ 242 w 287"/>
                  <a:gd name="T95" fmla="*/ 144 h 144"/>
                  <a:gd name="T96" fmla="*/ 265 w 287"/>
                  <a:gd name="T97" fmla="*/ 136 h 144"/>
                  <a:gd name="T98" fmla="*/ 280 w 287"/>
                  <a:gd name="T99" fmla="*/ 129 h 144"/>
                  <a:gd name="T100" fmla="*/ 287 w 287"/>
                  <a:gd name="T101" fmla="*/ 91 h 144"/>
                  <a:gd name="T102" fmla="*/ 287 w 287"/>
                  <a:gd name="T103" fmla="*/ 99 h 14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87"/>
                  <a:gd name="T157" fmla="*/ 0 h 144"/>
                  <a:gd name="T158" fmla="*/ 287 w 287"/>
                  <a:gd name="T159" fmla="*/ 144 h 14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87" h="144">
                    <a:moveTo>
                      <a:pt x="287" y="91"/>
                    </a:moveTo>
                    <a:lnTo>
                      <a:pt x="250" y="99"/>
                    </a:lnTo>
                    <a:lnTo>
                      <a:pt x="219" y="0"/>
                    </a:lnTo>
                    <a:lnTo>
                      <a:pt x="0" y="46"/>
                    </a:lnTo>
                    <a:lnTo>
                      <a:pt x="8" y="83"/>
                    </a:lnTo>
                    <a:lnTo>
                      <a:pt x="45" y="46"/>
                    </a:lnTo>
                    <a:lnTo>
                      <a:pt x="60" y="53"/>
                    </a:lnTo>
                    <a:lnTo>
                      <a:pt x="76" y="30"/>
                    </a:lnTo>
                    <a:lnTo>
                      <a:pt x="98" y="38"/>
                    </a:lnTo>
                    <a:lnTo>
                      <a:pt x="113" y="61"/>
                    </a:lnTo>
                    <a:lnTo>
                      <a:pt x="151" y="83"/>
                    </a:lnTo>
                    <a:lnTo>
                      <a:pt x="166" y="83"/>
                    </a:lnTo>
                    <a:lnTo>
                      <a:pt x="166" y="91"/>
                    </a:lnTo>
                    <a:lnTo>
                      <a:pt x="159" y="129"/>
                    </a:lnTo>
                    <a:lnTo>
                      <a:pt x="174" y="129"/>
                    </a:lnTo>
                    <a:lnTo>
                      <a:pt x="174" y="121"/>
                    </a:lnTo>
                    <a:lnTo>
                      <a:pt x="219" y="144"/>
                    </a:lnTo>
                    <a:lnTo>
                      <a:pt x="212" y="121"/>
                    </a:lnTo>
                    <a:lnTo>
                      <a:pt x="189" y="114"/>
                    </a:lnTo>
                    <a:lnTo>
                      <a:pt x="189" y="99"/>
                    </a:lnTo>
                    <a:lnTo>
                      <a:pt x="212" y="114"/>
                    </a:lnTo>
                    <a:lnTo>
                      <a:pt x="189" y="68"/>
                    </a:lnTo>
                    <a:lnTo>
                      <a:pt x="197" y="76"/>
                    </a:lnTo>
                    <a:lnTo>
                      <a:pt x="197" y="68"/>
                    </a:lnTo>
                    <a:lnTo>
                      <a:pt x="182" y="53"/>
                    </a:lnTo>
                    <a:lnTo>
                      <a:pt x="189" y="53"/>
                    </a:lnTo>
                    <a:lnTo>
                      <a:pt x="204" y="30"/>
                    </a:lnTo>
                    <a:lnTo>
                      <a:pt x="204" y="38"/>
                    </a:lnTo>
                    <a:lnTo>
                      <a:pt x="204" y="15"/>
                    </a:lnTo>
                    <a:lnTo>
                      <a:pt x="212" y="15"/>
                    </a:lnTo>
                    <a:lnTo>
                      <a:pt x="212" y="30"/>
                    </a:lnTo>
                    <a:lnTo>
                      <a:pt x="219" y="30"/>
                    </a:lnTo>
                    <a:lnTo>
                      <a:pt x="212" y="30"/>
                    </a:lnTo>
                    <a:lnTo>
                      <a:pt x="204" y="53"/>
                    </a:lnTo>
                    <a:lnTo>
                      <a:pt x="219" y="53"/>
                    </a:lnTo>
                    <a:lnTo>
                      <a:pt x="212" y="68"/>
                    </a:lnTo>
                    <a:lnTo>
                      <a:pt x="219" y="83"/>
                    </a:lnTo>
                    <a:lnTo>
                      <a:pt x="212" y="76"/>
                    </a:lnTo>
                    <a:lnTo>
                      <a:pt x="212" y="91"/>
                    </a:lnTo>
                    <a:lnTo>
                      <a:pt x="219" y="83"/>
                    </a:lnTo>
                    <a:lnTo>
                      <a:pt x="219" y="91"/>
                    </a:lnTo>
                    <a:lnTo>
                      <a:pt x="212" y="99"/>
                    </a:lnTo>
                    <a:lnTo>
                      <a:pt x="219" y="99"/>
                    </a:lnTo>
                    <a:lnTo>
                      <a:pt x="212" y="106"/>
                    </a:lnTo>
                    <a:lnTo>
                      <a:pt x="219" y="114"/>
                    </a:lnTo>
                    <a:lnTo>
                      <a:pt x="242" y="114"/>
                    </a:lnTo>
                    <a:lnTo>
                      <a:pt x="250" y="129"/>
                    </a:lnTo>
                    <a:lnTo>
                      <a:pt x="242" y="144"/>
                    </a:lnTo>
                    <a:lnTo>
                      <a:pt x="265" y="136"/>
                    </a:lnTo>
                    <a:lnTo>
                      <a:pt x="280" y="129"/>
                    </a:lnTo>
                    <a:lnTo>
                      <a:pt x="287" y="91"/>
                    </a:lnTo>
                    <a:lnTo>
                      <a:pt x="287" y="99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5" name="Freeform 1223"/>
              <p:cNvSpPr>
                <a:spLocks/>
              </p:cNvSpPr>
              <p:nvPr/>
            </p:nvSpPr>
            <p:spPr bwMode="auto">
              <a:xfrm>
                <a:off x="4246" y="1607"/>
                <a:ext cx="212" cy="113"/>
              </a:xfrm>
              <a:custGeom>
                <a:avLst/>
                <a:gdLst>
                  <a:gd name="T0" fmla="*/ 196 w 212"/>
                  <a:gd name="T1" fmla="*/ 53 h 113"/>
                  <a:gd name="T2" fmla="*/ 189 w 212"/>
                  <a:gd name="T3" fmla="*/ 60 h 113"/>
                  <a:gd name="T4" fmla="*/ 204 w 212"/>
                  <a:gd name="T5" fmla="*/ 75 h 113"/>
                  <a:gd name="T6" fmla="*/ 189 w 212"/>
                  <a:gd name="T7" fmla="*/ 83 h 113"/>
                  <a:gd name="T8" fmla="*/ 159 w 212"/>
                  <a:gd name="T9" fmla="*/ 68 h 113"/>
                  <a:gd name="T10" fmla="*/ 151 w 212"/>
                  <a:gd name="T11" fmla="*/ 53 h 113"/>
                  <a:gd name="T12" fmla="*/ 136 w 212"/>
                  <a:gd name="T13" fmla="*/ 53 h 113"/>
                  <a:gd name="T14" fmla="*/ 159 w 212"/>
                  <a:gd name="T15" fmla="*/ 15 h 113"/>
                  <a:gd name="T16" fmla="*/ 144 w 212"/>
                  <a:gd name="T17" fmla="*/ 15 h 113"/>
                  <a:gd name="T18" fmla="*/ 136 w 212"/>
                  <a:gd name="T19" fmla="*/ 0 h 113"/>
                  <a:gd name="T20" fmla="*/ 113 w 212"/>
                  <a:gd name="T21" fmla="*/ 22 h 113"/>
                  <a:gd name="T22" fmla="*/ 45 w 212"/>
                  <a:gd name="T23" fmla="*/ 38 h 113"/>
                  <a:gd name="T24" fmla="*/ 0 w 212"/>
                  <a:gd name="T25" fmla="*/ 45 h 113"/>
                  <a:gd name="T26" fmla="*/ 0 w 212"/>
                  <a:gd name="T27" fmla="*/ 106 h 113"/>
                  <a:gd name="T28" fmla="*/ 98 w 212"/>
                  <a:gd name="T29" fmla="*/ 83 h 113"/>
                  <a:gd name="T30" fmla="*/ 121 w 212"/>
                  <a:gd name="T31" fmla="*/ 75 h 113"/>
                  <a:gd name="T32" fmla="*/ 128 w 212"/>
                  <a:gd name="T33" fmla="*/ 98 h 113"/>
                  <a:gd name="T34" fmla="*/ 144 w 212"/>
                  <a:gd name="T35" fmla="*/ 98 h 113"/>
                  <a:gd name="T36" fmla="*/ 144 w 212"/>
                  <a:gd name="T37" fmla="*/ 106 h 113"/>
                  <a:gd name="T38" fmla="*/ 151 w 212"/>
                  <a:gd name="T39" fmla="*/ 113 h 113"/>
                  <a:gd name="T40" fmla="*/ 174 w 212"/>
                  <a:gd name="T41" fmla="*/ 83 h 113"/>
                  <a:gd name="T42" fmla="*/ 174 w 212"/>
                  <a:gd name="T43" fmla="*/ 106 h 113"/>
                  <a:gd name="T44" fmla="*/ 212 w 212"/>
                  <a:gd name="T45" fmla="*/ 83 h 113"/>
                  <a:gd name="T46" fmla="*/ 212 w 212"/>
                  <a:gd name="T47" fmla="*/ 75 h 113"/>
                  <a:gd name="T48" fmla="*/ 196 w 212"/>
                  <a:gd name="T49" fmla="*/ 53 h 11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12"/>
                  <a:gd name="T76" fmla="*/ 0 h 113"/>
                  <a:gd name="T77" fmla="*/ 212 w 212"/>
                  <a:gd name="T78" fmla="*/ 113 h 11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12" h="113">
                    <a:moveTo>
                      <a:pt x="196" y="53"/>
                    </a:moveTo>
                    <a:lnTo>
                      <a:pt x="189" y="60"/>
                    </a:lnTo>
                    <a:lnTo>
                      <a:pt x="204" y="75"/>
                    </a:lnTo>
                    <a:lnTo>
                      <a:pt x="189" y="83"/>
                    </a:lnTo>
                    <a:lnTo>
                      <a:pt x="159" y="68"/>
                    </a:lnTo>
                    <a:lnTo>
                      <a:pt x="151" y="53"/>
                    </a:lnTo>
                    <a:lnTo>
                      <a:pt x="136" y="53"/>
                    </a:lnTo>
                    <a:lnTo>
                      <a:pt x="159" y="15"/>
                    </a:lnTo>
                    <a:lnTo>
                      <a:pt x="144" y="15"/>
                    </a:lnTo>
                    <a:lnTo>
                      <a:pt x="136" y="0"/>
                    </a:lnTo>
                    <a:lnTo>
                      <a:pt x="113" y="22"/>
                    </a:lnTo>
                    <a:lnTo>
                      <a:pt x="45" y="38"/>
                    </a:lnTo>
                    <a:lnTo>
                      <a:pt x="0" y="45"/>
                    </a:lnTo>
                    <a:lnTo>
                      <a:pt x="0" y="106"/>
                    </a:lnTo>
                    <a:lnTo>
                      <a:pt x="98" y="83"/>
                    </a:lnTo>
                    <a:lnTo>
                      <a:pt x="121" y="75"/>
                    </a:lnTo>
                    <a:lnTo>
                      <a:pt x="128" y="98"/>
                    </a:lnTo>
                    <a:lnTo>
                      <a:pt x="144" y="98"/>
                    </a:lnTo>
                    <a:lnTo>
                      <a:pt x="144" y="106"/>
                    </a:lnTo>
                    <a:lnTo>
                      <a:pt x="151" y="113"/>
                    </a:lnTo>
                    <a:lnTo>
                      <a:pt x="174" y="83"/>
                    </a:lnTo>
                    <a:lnTo>
                      <a:pt x="174" y="106"/>
                    </a:lnTo>
                    <a:lnTo>
                      <a:pt x="212" y="83"/>
                    </a:lnTo>
                    <a:lnTo>
                      <a:pt x="212" y="75"/>
                    </a:lnTo>
                    <a:lnTo>
                      <a:pt x="196" y="53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6" name="Freeform 1224"/>
              <p:cNvSpPr>
                <a:spLocks/>
              </p:cNvSpPr>
              <p:nvPr/>
            </p:nvSpPr>
            <p:spPr bwMode="auto">
              <a:xfrm>
                <a:off x="4246" y="1607"/>
                <a:ext cx="212" cy="113"/>
              </a:xfrm>
              <a:custGeom>
                <a:avLst/>
                <a:gdLst>
                  <a:gd name="T0" fmla="*/ 196 w 212"/>
                  <a:gd name="T1" fmla="*/ 53 h 113"/>
                  <a:gd name="T2" fmla="*/ 189 w 212"/>
                  <a:gd name="T3" fmla="*/ 60 h 113"/>
                  <a:gd name="T4" fmla="*/ 204 w 212"/>
                  <a:gd name="T5" fmla="*/ 75 h 113"/>
                  <a:gd name="T6" fmla="*/ 189 w 212"/>
                  <a:gd name="T7" fmla="*/ 83 h 113"/>
                  <a:gd name="T8" fmla="*/ 159 w 212"/>
                  <a:gd name="T9" fmla="*/ 68 h 113"/>
                  <a:gd name="T10" fmla="*/ 151 w 212"/>
                  <a:gd name="T11" fmla="*/ 53 h 113"/>
                  <a:gd name="T12" fmla="*/ 136 w 212"/>
                  <a:gd name="T13" fmla="*/ 53 h 113"/>
                  <a:gd name="T14" fmla="*/ 159 w 212"/>
                  <a:gd name="T15" fmla="*/ 15 h 113"/>
                  <a:gd name="T16" fmla="*/ 144 w 212"/>
                  <a:gd name="T17" fmla="*/ 15 h 113"/>
                  <a:gd name="T18" fmla="*/ 136 w 212"/>
                  <a:gd name="T19" fmla="*/ 0 h 113"/>
                  <a:gd name="T20" fmla="*/ 113 w 212"/>
                  <a:gd name="T21" fmla="*/ 22 h 113"/>
                  <a:gd name="T22" fmla="*/ 45 w 212"/>
                  <a:gd name="T23" fmla="*/ 38 h 113"/>
                  <a:gd name="T24" fmla="*/ 0 w 212"/>
                  <a:gd name="T25" fmla="*/ 45 h 113"/>
                  <a:gd name="T26" fmla="*/ 0 w 212"/>
                  <a:gd name="T27" fmla="*/ 106 h 113"/>
                  <a:gd name="T28" fmla="*/ 98 w 212"/>
                  <a:gd name="T29" fmla="*/ 83 h 113"/>
                  <a:gd name="T30" fmla="*/ 121 w 212"/>
                  <a:gd name="T31" fmla="*/ 75 h 113"/>
                  <a:gd name="T32" fmla="*/ 128 w 212"/>
                  <a:gd name="T33" fmla="*/ 98 h 113"/>
                  <a:gd name="T34" fmla="*/ 144 w 212"/>
                  <a:gd name="T35" fmla="*/ 98 h 113"/>
                  <a:gd name="T36" fmla="*/ 144 w 212"/>
                  <a:gd name="T37" fmla="*/ 106 h 113"/>
                  <a:gd name="T38" fmla="*/ 151 w 212"/>
                  <a:gd name="T39" fmla="*/ 113 h 113"/>
                  <a:gd name="T40" fmla="*/ 174 w 212"/>
                  <a:gd name="T41" fmla="*/ 83 h 113"/>
                  <a:gd name="T42" fmla="*/ 174 w 212"/>
                  <a:gd name="T43" fmla="*/ 106 h 113"/>
                  <a:gd name="T44" fmla="*/ 212 w 212"/>
                  <a:gd name="T45" fmla="*/ 83 h 113"/>
                  <a:gd name="T46" fmla="*/ 212 w 212"/>
                  <a:gd name="T47" fmla="*/ 75 h 113"/>
                  <a:gd name="T48" fmla="*/ 196 w 212"/>
                  <a:gd name="T49" fmla="*/ 53 h 113"/>
                  <a:gd name="T50" fmla="*/ 196 w 212"/>
                  <a:gd name="T51" fmla="*/ 60 h 11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12"/>
                  <a:gd name="T79" fmla="*/ 0 h 113"/>
                  <a:gd name="T80" fmla="*/ 212 w 212"/>
                  <a:gd name="T81" fmla="*/ 113 h 11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12" h="113">
                    <a:moveTo>
                      <a:pt x="196" y="53"/>
                    </a:moveTo>
                    <a:lnTo>
                      <a:pt x="189" y="60"/>
                    </a:lnTo>
                    <a:lnTo>
                      <a:pt x="204" y="75"/>
                    </a:lnTo>
                    <a:lnTo>
                      <a:pt x="189" y="83"/>
                    </a:lnTo>
                    <a:lnTo>
                      <a:pt x="159" y="68"/>
                    </a:lnTo>
                    <a:lnTo>
                      <a:pt x="151" y="53"/>
                    </a:lnTo>
                    <a:lnTo>
                      <a:pt x="136" y="53"/>
                    </a:lnTo>
                    <a:lnTo>
                      <a:pt x="159" y="15"/>
                    </a:lnTo>
                    <a:lnTo>
                      <a:pt x="144" y="15"/>
                    </a:lnTo>
                    <a:lnTo>
                      <a:pt x="136" y="0"/>
                    </a:lnTo>
                    <a:lnTo>
                      <a:pt x="113" y="22"/>
                    </a:lnTo>
                    <a:lnTo>
                      <a:pt x="45" y="38"/>
                    </a:lnTo>
                    <a:lnTo>
                      <a:pt x="0" y="45"/>
                    </a:lnTo>
                    <a:lnTo>
                      <a:pt x="0" y="106"/>
                    </a:lnTo>
                    <a:lnTo>
                      <a:pt x="98" y="83"/>
                    </a:lnTo>
                    <a:lnTo>
                      <a:pt x="121" y="75"/>
                    </a:lnTo>
                    <a:lnTo>
                      <a:pt x="128" y="98"/>
                    </a:lnTo>
                    <a:lnTo>
                      <a:pt x="144" y="98"/>
                    </a:lnTo>
                    <a:lnTo>
                      <a:pt x="144" y="106"/>
                    </a:lnTo>
                    <a:lnTo>
                      <a:pt x="151" y="113"/>
                    </a:lnTo>
                    <a:lnTo>
                      <a:pt x="174" y="83"/>
                    </a:lnTo>
                    <a:lnTo>
                      <a:pt x="174" y="106"/>
                    </a:lnTo>
                    <a:lnTo>
                      <a:pt x="212" y="83"/>
                    </a:lnTo>
                    <a:lnTo>
                      <a:pt x="212" y="75"/>
                    </a:lnTo>
                    <a:lnTo>
                      <a:pt x="196" y="53"/>
                    </a:lnTo>
                    <a:lnTo>
                      <a:pt x="196" y="60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7" name="Freeform 1225"/>
              <p:cNvSpPr>
                <a:spLocks/>
              </p:cNvSpPr>
              <p:nvPr/>
            </p:nvSpPr>
            <p:spPr bwMode="auto">
              <a:xfrm>
                <a:off x="3224" y="1417"/>
                <a:ext cx="371" cy="182"/>
              </a:xfrm>
              <a:custGeom>
                <a:avLst/>
                <a:gdLst>
                  <a:gd name="T0" fmla="*/ 348 w 371"/>
                  <a:gd name="T1" fmla="*/ 76 h 182"/>
                  <a:gd name="T2" fmla="*/ 341 w 371"/>
                  <a:gd name="T3" fmla="*/ 53 h 182"/>
                  <a:gd name="T4" fmla="*/ 303 w 371"/>
                  <a:gd name="T5" fmla="*/ 61 h 182"/>
                  <a:gd name="T6" fmla="*/ 303 w 371"/>
                  <a:gd name="T7" fmla="*/ 38 h 182"/>
                  <a:gd name="T8" fmla="*/ 242 w 371"/>
                  <a:gd name="T9" fmla="*/ 53 h 182"/>
                  <a:gd name="T10" fmla="*/ 212 w 371"/>
                  <a:gd name="T11" fmla="*/ 76 h 182"/>
                  <a:gd name="T12" fmla="*/ 174 w 371"/>
                  <a:gd name="T13" fmla="*/ 76 h 182"/>
                  <a:gd name="T14" fmla="*/ 144 w 371"/>
                  <a:gd name="T15" fmla="*/ 46 h 182"/>
                  <a:gd name="T16" fmla="*/ 129 w 371"/>
                  <a:gd name="T17" fmla="*/ 38 h 182"/>
                  <a:gd name="T18" fmla="*/ 114 w 371"/>
                  <a:gd name="T19" fmla="*/ 53 h 182"/>
                  <a:gd name="T20" fmla="*/ 121 w 371"/>
                  <a:gd name="T21" fmla="*/ 23 h 182"/>
                  <a:gd name="T22" fmla="*/ 144 w 371"/>
                  <a:gd name="T23" fmla="*/ 0 h 182"/>
                  <a:gd name="T24" fmla="*/ 136 w 371"/>
                  <a:gd name="T25" fmla="*/ 0 h 182"/>
                  <a:gd name="T26" fmla="*/ 83 w 371"/>
                  <a:gd name="T27" fmla="*/ 38 h 182"/>
                  <a:gd name="T28" fmla="*/ 0 w 371"/>
                  <a:gd name="T29" fmla="*/ 76 h 182"/>
                  <a:gd name="T30" fmla="*/ 23 w 371"/>
                  <a:gd name="T31" fmla="*/ 99 h 182"/>
                  <a:gd name="T32" fmla="*/ 136 w 371"/>
                  <a:gd name="T33" fmla="*/ 121 h 182"/>
                  <a:gd name="T34" fmla="*/ 136 w 371"/>
                  <a:gd name="T35" fmla="*/ 129 h 182"/>
                  <a:gd name="T36" fmla="*/ 159 w 371"/>
                  <a:gd name="T37" fmla="*/ 137 h 182"/>
                  <a:gd name="T38" fmla="*/ 152 w 371"/>
                  <a:gd name="T39" fmla="*/ 167 h 182"/>
                  <a:gd name="T40" fmla="*/ 167 w 371"/>
                  <a:gd name="T41" fmla="*/ 167 h 182"/>
                  <a:gd name="T42" fmla="*/ 174 w 371"/>
                  <a:gd name="T43" fmla="*/ 182 h 182"/>
                  <a:gd name="T44" fmla="*/ 197 w 371"/>
                  <a:gd name="T45" fmla="*/ 114 h 182"/>
                  <a:gd name="T46" fmla="*/ 205 w 371"/>
                  <a:gd name="T47" fmla="*/ 137 h 182"/>
                  <a:gd name="T48" fmla="*/ 227 w 371"/>
                  <a:gd name="T49" fmla="*/ 114 h 182"/>
                  <a:gd name="T50" fmla="*/ 220 w 371"/>
                  <a:gd name="T51" fmla="*/ 137 h 182"/>
                  <a:gd name="T52" fmla="*/ 242 w 371"/>
                  <a:gd name="T53" fmla="*/ 114 h 182"/>
                  <a:gd name="T54" fmla="*/ 273 w 371"/>
                  <a:gd name="T55" fmla="*/ 106 h 182"/>
                  <a:gd name="T56" fmla="*/ 280 w 371"/>
                  <a:gd name="T57" fmla="*/ 91 h 182"/>
                  <a:gd name="T58" fmla="*/ 326 w 371"/>
                  <a:gd name="T59" fmla="*/ 114 h 182"/>
                  <a:gd name="T60" fmla="*/ 326 w 371"/>
                  <a:gd name="T61" fmla="*/ 91 h 182"/>
                  <a:gd name="T62" fmla="*/ 371 w 371"/>
                  <a:gd name="T63" fmla="*/ 91 h 182"/>
                  <a:gd name="T64" fmla="*/ 348 w 371"/>
                  <a:gd name="T65" fmla="*/ 76 h 1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1"/>
                  <a:gd name="T100" fmla="*/ 0 h 182"/>
                  <a:gd name="T101" fmla="*/ 371 w 371"/>
                  <a:gd name="T102" fmla="*/ 182 h 1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1" h="182">
                    <a:moveTo>
                      <a:pt x="348" y="76"/>
                    </a:moveTo>
                    <a:lnTo>
                      <a:pt x="341" y="53"/>
                    </a:lnTo>
                    <a:lnTo>
                      <a:pt x="303" y="61"/>
                    </a:lnTo>
                    <a:lnTo>
                      <a:pt x="303" y="38"/>
                    </a:lnTo>
                    <a:lnTo>
                      <a:pt x="242" y="53"/>
                    </a:lnTo>
                    <a:lnTo>
                      <a:pt x="212" y="76"/>
                    </a:lnTo>
                    <a:lnTo>
                      <a:pt x="174" y="76"/>
                    </a:lnTo>
                    <a:lnTo>
                      <a:pt x="144" y="46"/>
                    </a:lnTo>
                    <a:lnTo>
                      <a:pt x="129" y="38"/>
                    </a:lnTo>
                    <a:lnTo>
                      <a:pt x="114" y="53"/>
                    </a:lnTo>
                    <a:lnTo>
                      <a:pt x="121" y="23"/>
                    </a:lnTo>
                    <a:lnTo>
                      <a:pt x="144" y="0"/>
                    </a:lnTo>
                    <a:lnTo>
                      <a:pt x="136" y="0"/>
                    </a:lnTo>
                    <a:lnTo>
                      <a:pt x="83" y="38"/>
                    </a:lnTo>
                    <a:lnTo>
                      <a:pt x="0" y="76"/>
                    </a:lnTo>
                    <a:lnTo>
                      <a:pt x="23" y="99"/>
                    </a:lnTo>
                    <a:lnTo>
                      <a:pt x="136" y="121"/>
                    </a:lnTo>
                    <a:lnTo>
                      <a:pt x="136" y="129"/>
                    </a:lnTo>
                    <a:lnTo>
                      <a:pt x="159" y="137"/>
                    </a:lnTo>
                    <a:lnTo>
                      <a:pt x="152" y="167"/>
                    </a:lnTo>
                    <a:lnTo>
                      <a:pt x="167" y="167"/>
                    </a:lnTo>
                    <a:lnTo>
                      <a:pt x="174" y="182"/>
                    </a:lnTo>
                    <a:lnTo>
                      <a:pt x="197" y="114"/>
                    </a:lnTo>
                    <a:lnTo>
                      <a:pt x="205" y="137"/>
                    </a:lnTo>
                    <a:lnTo>
                      <a:pt x="227" y="114"/>
                    </a:lnTo>
                    <a:lnTo>
                      <a:pt x="220" y="137"/>
                    </a:lnTo>
                    <a:lnTo>
                      <a:pt x="242" y="114"/>
                    </a:lnTo>
                    <a:lnTo>
                      <a:pt x="273" y="106"/>
                    </a:lnTo>
                    <a:lnTo>
                      <a:pt x="280" y="91"/>
                    </a:lnTo>
                    <a:lnTo>
                      <a:pt x="326" y="114"/>
                    </a:lnTo>
                    <a:lnTo>
                      <a:pt x="326" y="91"/>
                    </a:lnTo>
                    <a:lnTo>
                      <a:pt x="371" y="91"/>
                    </a:lnTo>
                    <a:lnTo>
                      <a:pt x="348" y="76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8" name="Freeform 1226"/>
              <p:cNvSpPr>
                <a:spLocks/>
              </p:cNvSpPr>
              <p:nvPr/>
            </p:nvSpPr>
            <p:spPr bwMode="auto">
              <a:xfrm>
                <a:off x="3224" y="1417"/>
                <a:ext cx="371" cy="182"/>
              </a:xfrm>
              <a:custGeom>
                <a:avLst/>
                <a:gdLst>
                  <a:gd name="T0" fmla="*/ 348 w 371"/>
                  <a:gd name="T1" fmla="*/ 76 h 182"/>
                  <a:gd name="T2" fmla="*/ 341 w 371"/>
                  <a:gd name="T3" fmla="*/ 53 h 182"/>
                  <a:gd name="T4" fmla="*/ 303 w 371"/>
                  <a:gd name="T5" fmla="*/ 61 h 182"/>
                  <a:gd name="T6" fmla="*/ 303 w 371"/>
                  <a:gd name="T7" fmla="*/ 38 h 182"/>
                  <a:gd name="T8" fmla="*/ 242 w 371"/>
                  <a:gd name="T9" fmla="*/ 53 h 182"/>
                  <a:gd name="T10" fmla="*/ 212 w 371"/>
                  <a:gd name="T11" fmla="*/ 76 h 182"/>
                  <a:gd name="T12" fmla="*/ 174 w 371"/>
                  <a:gd name="T13" fmla="*/ 76 h 182"/>
                  <a:gd name="T14" fmla="*/ 144 w 371"/>
                  <a:gd name="T15" fmla="*/ 46 h 182"/>
                  <a:gd name="T16" fmla="*/ 129 w 371"/>
                  <a:gd name="T17" fmla="*/ 38 h 182"/>
                  <a:gd name="T18" fmla="*/ 114 w 371"/>
                  <a:gd name="T19" fmla="*/ 53 h 182"/>
                  <a:gd name="T20" fmla="*/ 121 w 371"/>
                  <a:gd name="T21" fmla="*/ 23 h 182"/>
                  <a:gd name="T22" fmla="*/ 144 w 371"/>
                  <a:gd name="T23" fmla="*/ 0 h 182"/>
                  <a:gd name="T24" fmla="*/ 136 w 371"/>
                  <a:gd name="T25" fmla="*/ 0 h 182"/>
                  <a:gd name="T26" fmla="*/ 83 w 371"/>
                  <a:gd name="T27" fmla="*/ 38 h 182"/>
                  <a:gd name="T28" fmla="*/ 0 w 371"/>
                  <a:gd name="T29" fmla="*/ 76 h 182"/>
                  <a:gd name="T30" fmla="*/ 23 w 371"/>
                  <a:gd name="T31" fmla="*/ 99 h 182"/>
                  <a:gd name="T32" fmla="*/ 136 w 371"/>
                  <a:gd name="T33" fmla="*/ 121 h 182"/>
                  <a:gd name="T34" fmla="*/ 136 w 371"/>
                  <a:gd name="T35" fmla="*/ 129 h 182"/>
                  <a:gd name="T36" fmla="*/ 159 w 371"/>
                  <a:gd name="T37" fmla="*/ 137 h 182"/>
                  <a:gd name="T38" fmla="*/ 152 w 371"/>
                  <a:gd name="T39" fmla="*/ 167 h 182"/>
                  <a:gd name="T40" fmla="*/ 167 w 371"/>
                  <a:gd name="T41" fmla="*/ 167 h 182"/>
                  <a:gd name="T42" fmla="*/ 174 w 371"/>
                  <a:gd name="T43" fmla="*/ 182 h 182"/>
                  <a:gd name="T44" fmla="*/ 197 w 371"/>
                  <a:gd name="T45" fmla="*/ 114 h 182"/>
                  <a:gd name="T46" fmla="*/ 205 w 371"/>
                  <a:gd name="T47" fmla="*/ 137 h 182"/>
                  <a:gd name="T48" fmla="*/ 227 w 371"/>
                  <a:gd name="T49" fmla="*/ 114 h 182"/>
                  <a:gd name="T50" fmla="*/ 220 w 371"/>
                  <a:gd name="T51" fmla="*/ 137 h 182"/>
                  <a:gd name="T52" fmla="*/ 242 w 371"/>
                  <a:gd name="T53" fmla="*/ 114 h 182"/>
                  <a:gd name="T54" fmla="*/ 273 w 371"/>
                  <a:gd name="T55" fmla="*/ 106 h 182"/>
                  <a:gd name="T56" fmla="*/ 280 w 371"/>
                  <a:gd name="T57" fmla="*/ 91 h 182"/>
                  <a:gd name="T58" fmla="*/ 326 w 371"/>
                  <a:gd name="T59" fmla="*/ 114 h 182"/>
                  <a:gd name="T60" fmla="*/ 326 w 371"/>
                  <a:gd name="T61" fmla="*/ 91 h 182"/>
                  <a:gd name="T62" fmla="*/ 371 w 371"/>
                  <a:gd name="T63" fmla="*/ 91 h 182"/>
                  <a:gd name="T64" fmla="*/ 348 w 371"/>
                  <a:gd name="T65" fmla="*/ 76 h 182"/>
                  <a:gd name="T66" fmla="*/ 348 w 371"/>
                  <a:gd name="T67" fmla="*/ 84 h 1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71"/>
                  <a:gd name="T103" fmla="*/ 0 h 182"/>
                  <a:gd name="T104" fmla="*/ 371 w 371"/>
                  <a:gd name="T105" fmla="*/ 182 h 1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71" h="182">
                    <a:moveTo>
                      <a:pt x="348" y="76"/>
                    </a:moveTo>
                    <a:lnTo>
                      <a:pt x="341" y="53"/>
                    </a:lnTo>
                    <a:lnTo>
                      <a:pt x="303" y="61"/>
                    </a:lnTo>
                    <a:lnTo>
                      <a:pt x="303" y="38"/>
                    </a:lnTo>
                    <a:lnTo>
                      <a:pt x="242" y="53"/>
                    </a:lnTo>
                    <a:lnTo>
                      <a:pt x="212" y="76"/>
                    </a:lnTo>
                    <a:lnTo>
                      <a:pt x="174" y="76"/>
                    </a:lnTo>
                    <a:lnTo>
                      <a:pt x="144" y="46"/>
                    </a:lnTo>
                    <a:lnTo>
                      <a:pt x="129" y="38"/>
                    </a:lnTo>
                    <a:lnTo>
                      <a:pt x="114" y="53"/>
                    </a:lnTo>
                    <a:lnTo>
                      <a:pt x="121" y="23"/>
                    </a:lnTo>
                    <a:lnTo>
                      <a:pt x="144" y="0"/>
                    </a:lnTo>
                    <a:lnTo>
                      <a:pt x="136" y="0"/>
                    </a:lnTo>
                    <a:lnTo>
                      <a:pt x="83" y="38"/>
                    </a:lnTo>
                    <a:lnTo>
                      <a:pt x="0" y="76"/>
                    </a:lnTo>
                    <a:lnTo>
                      <a:pt x="23" y="99"/>
                    </a:lnTo>
                    <a:lnTo>
                      <a:pt x="136" y="121"/>
                    </a:lnTo>
                    <a:lnTo>
                      <a:pt x="136" y="129"/>
                    </a:lnTo>
                    <a:lnTo>
                      <a:pt x="159" y="137"/>
                    </a:lnTo>
                    <a:lnTo>
                      <a:pt x="152" y="167"/>
                    </a:lnTo>
                    <a:lnTo>
                      <a:pt x="167" y="167"/>
                    </a:lnTo>
                    <a:lnTo>
                      <a:pt x="174" y="182"/>
                    </a:lnTo>
                    <a:lnTo>
                      <a:pt x="197" y="114"/>
                    </a:lnTo>
                    <a:lnTo>
                      <a:pt x="205" y="137"/>
                    </a:lnTo>
                    <a:lnTo>
                      <a:pt x="227" y="114"/>
                    </a:lnTo>
                    <a:lnTo>
                      <a:pt x="220" y="137"/>
                    </a:lnTo>
                    <a:lnTo>
                      <a:pt x="242" y="114"/>
                    </a:lnTo>
                    <a:lnTo>
                      <a:pt x="273" y="106"/>
                    </a:lnTo>
                    <a:lnTo>
                      <a:pt x="280" y="91"/>
                    </a:lnTo>
                    <a:lnTo>
                      <a:pt x="326" y="114"/>
                    </a:lnTo>
                    <a:lnTo>
                      <a:pt x="326" y="91"/>
                    </a:lnTo>
                    <a:lnTo>
                      <a:pt x="371" y="91"/>
                    </a:lnTo>
                    <a:lnTo>
                      <a:pt x="348" y="76"/>
                    </a:lnTo>
                    <a:lnTo>
                      <a:pt x="348" y="84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9" name="Freeform 1227"/>
              <p:cNvSpPr>
                <a:spLocks/>
              </p:cNvSpPr>
              <p:nvPr/>
            </p:nvSpPr>
            <p:spPr bwMode="auto">
              <a:xfrm>
                <a:off x="3466" y="1531"/>
                <a:ext cx="243" cy="333"/>
              </a:xfrm>
              <a:custGeom>
                <a:avLst/>
                <a:gdLst>
                  <a:gd name="T0" fmla="*/ 243 w 243"/>
                  <a:gd name="T1" fmla="*/ 235 h 333"/>
                  <a:gd name="T2" fmla="*/ 235 w 243"/>
                  <a:gd name="T3" fmla="*/ 242 h 333"/>
                  <a:gd name="T4" fmla="*/ 235 w 243"/>
                  <a:gd name="T5" fmla="*/ 235 h 333"/>
                  <a:gd name="T6" fmla="*/ 227 w 243"/>
                  <a:gd name="T7" fmla="*/ 235 h 333"/>
                  <a:gd name="T8" fmla="*/ 197 w 243"/>
                  <a:gd name="T9" fmla="*/ 318 h 333"/>
                  <a:gd name="T10" fmla="*/ 121 w 243"/>
                  <a:gd name="T11" fmla="*/ 326 h 333"/>
                  <a:gd name="T12" fmla="*/ 0 w 243"/>
                  <a:gd name="T13" fmla="*/ 333 h 333"/>
                  <a:gd name="T14" fmla="*/ 23 w 243"/>
                  <a:gd name="T15" fmla="*/ 265 h 333"/>
                  <a:gd name="T16" fmla="*/ 0 w 243"/>
                  <a:gd name="T17" fmla="*/ 182 h 333"/>
                  <a:gd name="T18" fmla="*/ 8 w 243"/>
                  <a:gd name="T19" fmla="*/ 98 h 333"/>
                  <a:gd name="T20" fmla="*/ 46 w 243"/>
                  <a:gd name="T21" fmla="*/ 53 h 333"/>
                  <a:gd name="T22" fmla="*/ 46 w 243"/>
                  <a:gd name="T23" fmla="*/ 91 h 333"/>
                  <a:gd name="T24" fmla="*/ 53 w 243"/>
                  <a:gd name="T25" fmla="*/ 45 h 333"/>
                  <a:gd name="T26" fmla="*/ 76 w 243"/>
                  <a:gd name="T27" fmla="*/ 30 h 333"/>
                  <a:gd name="T28" fmla="*/ 68 w 243"/>
                  <a:gd name="T29" fmla="*/ 23 h 333"/>
                  <a:gd name="T30" fmla="*/ 76 w 243"/>
                  <a:gd name="T31" fmla="*/ 7 h 333"/>
                  <a:gd name="T32" fmla="*/ 84 w 243"/>
                  <a:gd name="T33" fmla="*/ 0 h 333"/>
                  <a:gd name="T34" fmla="*/ 159 w 243"/>
                  <a:gd name="T35" fmla="*/ 23 h 333"/>
                  <a:gd name="T36" fmla="*/ 174 w 243"/>
                  <a:gd name="T37" fmla="*/ 53 h 333"/>
                  <a:gd name="T38" fmla="*/ 167 w 243"/>
                  <a:gd name="T39" fmla="*/ 53 h 333"/>
                  <a:gd name="T40" fmla="*/ 174 w 243"/>
                  <a:gd name="T41" fmla="*/ 76 h 333"/>
                  <a:gd name="T42" fmla="*/ 182 w 243"/>
                  <a:gd name="T43" fmla="*/ 106 h 333"/>
                  <a:gd name="T44" fmla="*/ 152 w 243"/>
                  <a:gd name="T45" fmla="*/ 136 h 333"/>
                  <a:gd name="T46" fmla="*/ 152 w 243"/>
                  <a:gd name="T47" fmla="*/ 167 h 333"/>
                  <a:gd name="T48" fmla="*/ 167 w 243"/>
                  <a:gd name="T49" fmla="*/ 167 h 333"/>
                  <a:gd name="T50" fmla="*/ 182 w 243"/>
                  <a:gd name="T51" fmla="*/ 136 h 333"/>
                  <a:gd name="T52" fmla="*/ 205 w 243"/>
                  <a:gd name="T53" fmla="*/ 121 h 333"/>
                  <a:gd name="T54" fmla="*/ 227 w 243"/>
                  <a:gd name="T55" fmla="*/ 136 h 333"/>
                  <a:gd name="T56" fmla="*/ 243 w 243"/>
                  <a:gd name="T57" fmla="*/ 205 h 333"/>
                  <a:gd name="T58" fmla="*/ 243 w 243"/>
                  <a:gd name="T59" fmla="*/ 235 h 33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43"/>
                  <a:gd name="T91" fmla="*/ 0 h 333"/>
                  <a:gd name="T92" fmla="*/ 243 w 243"/>
                  <a:gd name="T93" fmla="*/ 333 h 33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43" h="333">
                    <a:moveTo>
                      <a:pt x="243" y="235"/>
                    </a:moveTo>
                    <a:lnTo>
                      <a:pt x="235" y="242"/>
                    </a:lnTo>
                    <a:lnTo>
                      <a:pt x="235" y="235"/>
                    </a:lnTo>
                    <a:lnTo>
                      <a:pt x="227" y="235"/>
                    </a:lnTo>
                    <a:lnTo>
                      <a:pt x="197" y="318"/>
                    </a:lnTo>
                    <a:lnTo>
                      <a:pt x="121" y="326"/>
                    </a:lnTo>
                    <a:lnTo>
                      <a:pt x="0" y="333"/>
                    </a:lnTo>
                    <a:lnTo>
                      <a:pt x="23" y="265"/>
                    </a:lnTo>
                    <a:lnTo>
                      <a:pt x="0" y="182"/>
                    </a:lnTo>
                    <a:lnTo>
                      <a:pt x="8" y="98"/>
                    </a:lnTo>
                    <a:lnTo>
                      <a:pt x="46" y="53"/>
                    </a:lnTo>
                    <a:lnTo>
                      <a:pt x="46" y="91"/>
                    </a:lnTo>
                    <a:lnTo>
                      <a:pt x="53" y="45"/>
                    </a:lnTo>
                    <a:lnTo>
                      <a:pt x="76" y="30"/>
                    </a:lnTo>
                    <a:lnTo>
                      <a:pt x="68" y="23"/>
                    </a:lnTo>
                    <a:lnTo>
                      <a:pt x="76" y="7"/>
                    </a:lnTo>
                    <a:lnTo>
                      <a:pt x="84" y="0"/>
                    </a:lnTo>
                    <a:lnTo>
                      <a:pt x="159" y="23"/>
                    </a:lnTo>
                    <a:lnTo>
                      <a:pt x="174" y="53"/>
                    </a:lnTo>
                    <a:lnTo>
                      <a:pt x="167" y="53"/>
                    </a:lnTo>
                    <a:lnTo>
                      <a:pt x="174" y="76"/>
                    </a:lnTo>
                    <a:lnTo>
                      <a:pt x="182" y="106"/>
                    </a:lnTo>
                    <a:lnTo>
                      <a:pt x="152" y="136"/>
                    </a:lnTo>
                    <a:lnTo>
                      <a:pt x="152" y="167"/>
                    </a:lnTo>
                    <a:lnTo>
                      <a:pt x="167" y="167"/>
                    </a:lnTo>
                    <a:lnTo>
                      <a:pt x="182" y="136"/>
                    </a:lnTo>
                    <a:lnTo>
                      <a:pt x="205" y="121"/>
                    </a:lnTo>
                    <a:lnTo>
                      <a:pt x="227" y="136"/>
                    </a:lnTo>
                    <a:lnTo>
                      <a:pt x="243" y="205"/>
                    </a:lnTo>
                    <a:lnTo>
                      <a:pt x="243" y="235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0" name="Freeform 1228"/>
              <p:cNvSpPr>
                <a:spLocks/>
              </p:cNvSpPr>
              <p:nvPr/>
            </p:nvSpPr>
            <p:spPr bwMode="auto">
              <a:xfrm>
                <a:off x="3466" y="1531"/>
                <a:ext cx="243" cy="333"/>
              </a:xfrm>
              <a:custGeom>
                <a:avLst/>
                <a:gdLst>
                  <a:gd name="T0" fmla="*/ 243 w 243"/>
                  <a:gd name="T1" fmla="*/ 235 h 333"/>
                  <a:gd name="T2" fmla="*/ 235 w 243"/>
                  <a:gd name="T3" fmla="*/ 242 h 333"/>
                  <a:gd name="T4" fmla="*/ 235 w 243"/>
                  <a:gd name="T5" fmla="*/ 235 h 333"/>
                  <a:gd name="T6" fmla="*/ 227 w 243"/>
                  <a:gd name="T7" fmla="*/ 235 h 333"/>
                  <a:gd name="T8" fmla="*/ 197 w 243"/>
                  <a:gd name="T9" fmla="*/ 318 h 333"/>
                  <a:gd name="T10" fmla="*/ 121 w 243"/>
                  <a:gd name="T11" fmla="*/ 326 h 333"/>
                  <a:gd name="T12" fmla="*/ 0 w 243"/>
                  <a:gd name="T13" fmla="*/ 333 h 333"/>
                  <a:gd name="T14" fmla="*/ 23 w 243"/>
                  <a:gd name="T15" fmla="*/ 265 h 333"/>
                  <a:gd name="T16" fmla="*/ 0 w 243"/>
                  <a:gd name="T17" fmla="*/ 182 h 333"/>
                  <a:gd name="T18" fmla="*/ 8 w 243"/>
                  <a:gd name="T19" fmla="*/ 98 h 333"/>
                  <a:gd name="T20" fmla="*/ 46 w 243"/>
                  <a:gd name="T21" fmla="*/ 53 h 333"/>
                  <a:gd name="T22" fmla="*/ 46 w 243"/>
                  <a:gd name="T23" fmla="*/ 91 h 333"/>
                  <a:gd name="T24" fmla="*/ 53 w 243"/>
                  <a:gd name="T25" fmla="*/ 45 h 333"/>
                  <a:gd name="T26" fmla="*/ 76 w 243"/>
                  <a:gd name="T27" fmla="*/ 30 h 333"/>
                  <a:gd name="T28" fmla="*/ 68 w 243"/>
                  <a:gd name="T29" fmla="*/ 23 h 333"/>
                  <a:gd name="T30" fmla="*/ 76 w 243"/>
                  <a:gd name="T31" fmla="*/ 7 h 333"/>
                  <a:gd name="T32" fmla="*/ 84 w 243"/>
                  <a:gd name="T33" fmla="*/ 0 h 333"/>
                  <a:gd name="T34" fmla="*/ 159 w 243"/>
                  <a:gd name="T35" fmla="*/ 23 h 333"/>
                  <a:gd name="T36" fmla="*/ 174 w 243"/>
                  <a:gd name="T37" fmla="*/ 53 h 333"/>
                  <a:gd name="T38" fmla="*/ 167 w 243"/>
                  <a:gd name="T39" fmla="*/ 53 h 333"/>
                  <a:gd name="T40" fmla="*/ 174 w 243"/>
                  <a:gd name="T41" fmla="*/ 76 h 333"/>
                  <a:gd name="T42" fmla="*/ 182 w 243"/>
                  <a:gd name="T43" fmla="*/ 106 h 333"/>
                  <a:gd name="T44" fmla="*/ 152 w 243"/>
                  <a:gd name="T45" fmla="*/ 136 h 333"/>
                  <a:gd name="T46" fmla="*/ 152 w 243"/>
                  <a:gd name="T47" fmla="*/ 167 h 333"/>
                  <a:gd name="T48" fmla="*/ 167 w 243"/>
                  <a:gd name="T49" fmla="*/ 167 h 333"/>
                  <a:gd name="T50" fmla="*/ 182 w 243"/>
                  <a:gd name="T51" fmla="*/ 136 h 333"/>
                  <a:gd name="T52" fmla="*/ 205 w 243"/>
                  <a:gd name="T53" fmla="*/ 121 h 333"/>
                  <a:gd name="T54" fmla="*/ 227 w 243"/>
                  <a:gd name="T55" fmla="*/ 136 h 333"/>
                  <a:gd name="T56" fmla="*/ 243 w 243"/>
                  <a:gd name="T57" fmla="*/ 205 h 333"/>
                  <a:gd name="T58" fmla="*/ 243 w 243"/>
                  <a:gd name="T59" fmla="*/ 235 h 333"/>
                  <a:gd name="T60" fmla="*/ 243 w 243"/>
                  <a:gd name="T61" fmla="*/ 242 h 33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43"/>
                  <a:gd name="T94" fmla="*/ 0 h 333"/>
                  <a:gd name="T95" fmla="*/ 243 w 243"/>
                  <a:gd name="T96" fmla="*/ 333 h 33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43" h="333">
                    <a:moveTo>
                      <a:pt x="243" y="235"/>
                    </a:moveTo>
                    <a:lnTo>
                      <a:pt x="235" y="242"/>
                    </a:lnTo>
                    <a:lnTo>
                      <a:pt x="235" y="235"/>
                    </a:lnTo>
                    <a:lnTo>
                      <a:pt x="227" y="235"/>
                    </a:lnTo>
                    <a:lnTo>
                      <a:pt x="197" y="318"/>
                    </a:lnTo>
                    <a:lnTo>
                      <a:pt x="121" y="326"/>
                    </a:lnTo>
                    <a:lnTo>
                      <a:pt x="0" y="333"/>
                    </a:lnTo>
                    <a:lnTo>
                      <a:pt x="23" y="265"/>
                    </a:lnTo>
                    <a:lnTo>
                      <a:pt x="0" y="182"/>
                    </a:lnTo>
                    <a:lnTo>
                      <a:pt x="8" y="98"/>
                    </a:lnTo>
                    <a:lnTo>
                      <a:pt x="46" y="53"/>
                    </a:lnTo>
                    <a:lnTo>
                      <a:pt x="46" y="91"/>
                    </a:lnTo>
                    <a:lnTo>
                      <a:pt x="53" y="45"/>
                    </a:lnTo>
                    <a:lnTo>
                      <a:pt x="76" y="30"/>
                    </a:lnTo>
                    <a:lnTo>
                      <a:pt x="68" y="23"/>
                    </a:lnTo>
                    <a:lnTo>
                      <a:pt x="76" y="7"/>
                    </a:lnTo>
                    <a:lnTo>
                      <a:pt x="84" y="0"/>
                    </a:lnTo>
                    <a:lnTo>
                      <a:pt x="159" y="23"/>
                    </a:lnTo>
                    <a:lnTo>
                      <a:pt x="174" y="53"/>
                    </a:lnTo>
                    <a:lnTo>
                      <a:pt x="167" y="53"/>
                    </a:lnTo>
                    <a:lnTo>
                      <a:pt x="174" y="76"/>
                    </a:lnTo>
                    <a:lnTo>
                      <a:pt x="182" y="106"/>
                    </a:lnTo>
                    <a:lnTo>
                      <a:pt x="152" y="136"/>
                    </a:lnTo>
                    <a:lnTo>
                      <a:pt x="152" y="167"/>
                    </a:lnTo>
                    <a:lnTo>
                      <a:pt x="167" y="167"/>
                    </a:lnTo>
                    <a:lnTo>
                      <a:pt x="182" y="136"/>
                    </a:lnTo>
                    <a:lnTo>
                      <a:pt x="205" y="121"/>
                    </a:lnTo>
                    <a:lnTo>
                      <a:pt x="227" y="136"/>
                    </a:lnTo>
                    <a:lnTo>
                      <a:pt x="243" y="205"/>
                    </a:lnTo>
                    <a:lnTo>
                      <a:pt x="243" y="235"/>
                    </a:lnTo>
                    <a:lnTo>
                      <a:pt x="243" y="242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1" name="Freeform 1229"/>
              <p:cNvSpPr>
                <a:spLocks/>
              </p:cNvSpPr>
              <p:nvPr/>
            </p:nvSpPr>
            <p:spPr bwMode="auto">
              <a:xfrm>
                <a:off x="2846" y="1281"/>
                <a:ext cx="424" cy="470"/>
              </a:xfrm>
              <a:custGeom>
                <a:avLst/>
                <a:gdLst>
                  <a:gd name="T0" fmla="*/ 356 w 424"/>
                  <a:gd name="T1" fmla="*/ 136 h 470"/>
                  <a:gd name="T2" fmla="*/ 287 w 424"/>
                  <a:gd name="T3" fmla="*/ 204 h 470"/>
                  <a:gd name="T4" fmla="*/ 295 w 424"/>
                  <a:gd name="T5" fmla="*/ 212 h 470"/>
                  <a:gd name="T6" fmla="*/ 272 w 424"/>
                  <a:gd name="T7" fmla="*/ 212 h 470"/>
                  <a:gd name="T8" fmla="*/ 280 w 424"/>
                  <a:gd name="T9" fmla="*/ 257 h 470"/>
                  <a:gd name="T10" fmla="*/ 250 w 424"/>
                  <a:gd name="T11" fmla="*/ 288 h 470"/>
                  <a:gd name="T12" fmla="*/ 257 w 424"/>
                  <a:gd name="T13" fmla="*/ 311 h 470"/>
                  <a:gd name="T14" fmla="*/ 257 w 424"/>
                  <a:gd name="T15" fmla="*/ 326 h 470"/>
                  <a:gd name="T16" fmla="*/ 250 w 424"/>
                  <a:gd name="T17" fmla="*/ 364 h 470"/>
                  <a:gd name="T18" fmla="*/ 333 w 424"/>
                  <a:gd name="T19" fmla="*/ 424 h 470"/>
                  <a:gd name="T20" fmla="*/ 348 w 424"/>
                  <a:gd name="T21" fmla="*/ 462 h 470"/>
                  <a:gd name="T22" fmla="*/ 45 w 424"/>
                  <a:gd name="T23" fmla="*/ 470 h 470"/>
                  <a:gd name="T24" fmla="*/ 45 w 424"/>
                  <a:gd name="T25" fmla="*/ 326 h 470"/>
                  <a:gd name="T26" fmla="*/ 23 w 424"/>
                  <a:gd name="T27" fmla="*/ 303 h 470"/>
                  <a:gd name="T28" fmla="*/ 38 w 424"/>
                  <a:gd name="T29" fmla="*/ 273 h 470"/>
                  <a:gd name="T30" fmla="*/ 0 w 424"/>
                  <a:gd name="T31" fmla="*/ 30 h 470"/>
                  <a:gd name="T32" fmla="*/ 113 w 424"/>
                  <a:gd name="T33" fmla="*/ 30 h 470"/>
                  <a:gd name="T34" fmla="*/ 113 w 424"/>
                  <a:gd name="T35" fmla="*/ 0 h 470"/>
                  <a:gd name="T36" fmla="*/ 129 w 424"/>
                  <a:gd name="T37" fmla="*/ 0 h 470"/>
                  <a:gd name="T38" fmla="*/ 144 w 424"/>
                  <a:gd name="T39" fmla="*/ 53 h 470"/>
                  <a:gd name="T40" fmla="*/ 189 w 424"/>
                  <a:gd name="T41" fmla="*/ 60 h 470"/>
                  <a:gd name="T42" fmla="*/ 189 w 424"/>
                  <a:gd name="T43" fmla="*/ 68 h 470"/>
                  <a:gd name="T44" fmla="*/ 234 w 424"/>
                  <a:gd name="T45" fmla="*/ 60 h 470"/>
                  <a:gd name="T46" fmla="*/ 250 w 424"/>
                  <a:gd name="T47" fmla="*/ 60 h 470"/>
                  <a:gd name="T48" fmla="*/ 265 w 424"/>
                  <a:gd name="T49" fmla="*/ 91 h 470"/>
                  <a:gd name="T50" fmla="*/ 287 w 424"/>
                  <a:gd name="T51" fmla="*/ 76 h 470"/>
                  <a:gd name="T52" fmla="*/ 310 w 424"/>
                  <a:gd name="T53" fmla="*/ 98 h 470"/>
                  <a:gd name="T54" fmla="*/ 348 w 424"/>
                  <a:gd name="T55" fmla="*/ 83 h 470"/>
                  <a:gd name="T56" fmla="*/ 356 w 424"/>
                  <a:gd name="T57" fmla="*/ 98 h 470"/>
                  <a:gd name="T58" fmla="*/ 424 w 424"/>
                  <a:gd name="T59" fmla="*/ 98 h 470"/>
                  <a:gd name="T60" fmla="*/ 356 w 424"/>
                  <a:gd name="T61" fmla="*/ 136 h 47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24"/>
                  <a:gd name="T94" fmla="*/ 0 h 470"/>
                  <a:gd name="T95" fmla="*/ 424 w 424"/>
                  <a:gd name="T96" fmla="*/ 470 h 47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24" h="470">
                    <a:moveTo>
                      <a:pt x="356" y="136"/>
                    </a:moveTo>
                    <a:lnTo>
                      <a:pt x="287" y="204"/>
                    </a:lnTo>
                    <a:lnTo>
                      <a:pt x="295" y="212"/>
                    </a:lnTo>
                    <a:lnTo>
                      <a:pt x="272" y="212"/>
                    </a:lnTo>
                    <a:lnTo>
                      <a:pt x="280" y="257"/>
                    </a:lnTo>
                    <a:lnTo>
                      <a:pt x="250" y="288"/>
                    </a:lnTo>
                    <a:lnTo>
                      <a:pt x="257" y="311"/>
                    </a:lnTo>
                    <a:lnTo>
                      <a:pt x="257" y="326"/>
                    </a:lnTo>
                    <a:lnTo>
                      <a:pt x="250" y="364"/>
                    </a:lnTo>
                    <a:lnTo>
                      <a:pt x="333" y="424"/>
                    </a:lnTo>
                    <a:lnTo>
                      <a:pt x="348" y="462"/>
                    </a:lnTo>
                    <a:lnTo>
                      <a:pt x="45" y="470"/>
                    </a:lnTo>
                    <a:lnTo>
                      <a:pt x="45" y="326"/>
                    </a:lnTo>
                    <a:lnTo>
                      <a:pt x="23" y="303"/>
                    </a:lnTo>
                    <a:lnTo>
                      <a:pt x="38" y="273"/>
                    </a:lnTo>
                    <a:lnTo>
                      <a:pt x="0" y="30"/>
                    </a:lnTo>
                    <a:lnTo>
                      <a:pt x="113" y="30"/>
                    </a:lnTo>
                    <a:lnTo>
                      <a:pt x="113" y="0"/>
                    </a:lnTo>
                    <a:lnTo>
                      <a:pt x="129" y="0"/>
                    </a:lnTo>
                    <a:lnTo>
                      <a:pt x="144" y="53"/>
                    </a:lnTo>
                    <a:lnTo>
                      <a:pt x="189" y="60"/>
                    </a:lnTo>
                    <a:lnTo>
                      <a:pt x="189" y="68"/>
                    </a:lnTo>
                    <a:lnTo>
                      <a:pt x="234" y="60"/>
                    </a:lnTo>
                    <a:lnTo>
                      <a:pt x="250" y="60"/>
                    </a:lnTo>
                    <a:lnTo>
                      <a:pt x="265" y="91"/>
                    </a:lnTo>
                    <a:lnTo>
                      <a:pt x="287" y="76"/>
                    </a:lnTo>
                    <a:lnTo>
                      <a:pt x="310" y="98"/>
                    </a:lnTo>
                    <a:lnTo>
                      <a:pt x="348" y="83"/>
                    </a:lnTo>
                    <a:lnTo>
                      <a:pt x="356" y="98"/>
                    </a:lnTo>
                    <a:lnTo>
                      <a:pt x="424" y="98"/>
                    </a:lnTo>
                    <a:lnTo>
                      <a:pt x="356" y="136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2" name="Freeform 1230"/>
              <p:cNvSpPr>
                <a:spLocks/>
              </p:cNvSpPr>
              <p:nvPr/>
            </p:nvSpPr>
            <p:spPr bwMode="auto">
              <a:xfrm>
                <a:off x="2846" y="1281"/>
                <a:ext cx="424" cy="470"/>
              </a:xfrm>
              <a:custGeom>
                <a:avLst/>
                <a:gdLst>
                  <a:gd name="T0" fmla="*/ 356 w 424"/>
                  <a:gd name="T1" fmla="*/ 136 h 470"/>
                  <a:gd name="T2" fmla="*/ 287 w 424"/>
                  <a:gd name="T3" fmla="*/ 204 h 470"/>
                  <a:gd name="T4" fmla="*/ 295 w 424"/>
                  <a:gd name="T5" fmla="*/ 212 h 470"/>
                  <a:gd name="T6" fmla="*/ 272 w 424"/>
                  <a:gd name="T7" fmla="*/ 212 h 470"/>
                  <a:gd name="T8" fmla="*/ 280 w 424"/>
                  <a:gd name="T9" fmla="*/ 257 h 470"/>
                  <a:gd name="T10" fmla="*/ 250 w 424"/>
                  <a:gd name="T11" fmla="*/ 288 h 470"/>
                  <a:gd name="T12" fmla="*/ 257 w 424"/>
                  <a:gd name="T13" fmla="*/ 311 h 470"/>
                  <a:gd name="T14" fmla="*/ 257 w 424"/>
                  <a:gd name="T15" fmla="*/ 326 h 470"/>
                  <a:gd name="T16" fmla="*/ 250 w 424"/>
                  <a:gd name="T17" fmla="*/ 364 h 470"/>
                  <a:gd name="T18" fmla="*/ 333 w 424"/>
                  <a:gd name="T19" fmla="*/ 424 h 470"/>
                  <a:gd name="T20" fmla="*/ 348 w 424"/>
                  <a:gd name="T21" fmla="*/ 462 h 470"/>
                  <a:gd name="T22" fmla="*/ 45 w 424"/>
                  <a:gd name="T23" fmla="*/ 470 h 470"/>
                  <a:gd name="T24" fmla="*/ 45 w 424"/>
                  <a:gd name="T25" fmla="*/ 326 h 470"/>
                  <a:gd name="T26" fmla="*/ 23 w 424"/>
                  <a:gd name="T27" fmla="*/ 303 h 470"/>
                  <a:gd name="T28" fmla="*/ 38 w 424"/>
                  <a:gd name="T29" fmla="*/ 273 h 470"/>
                  <a:gd name="T30" fmla="*/ 0 w 424"/>
                  <a:gd name="T31" fmla="*/ 30 h 470"/>
                  <a:gd name="T32" fmla="*/ 113 w 424"/>
                  <a:gd name="T33" fmla="*/ 30 h 470"/>
                  <a:gd name="T34" fmla="*/ 113 w 424"/>
                  <a:gd name="T35" fmla="*/ 0 h 470"/>
                  <a:gd name="T36" fmla="*/ 129 w 424"/>
                  <a:gd name="T37" fmla="*/ 0 h 470"/>
                  <a:gd name="T38" fmla="*/ 144 w 424"/>
                  <a:gd name="T39" fmla="*/ 53 h 470"/>
                  <a:gd name="T40" fmla="*/ 189 w 424"/>
                  <a:gd name="T41" fmla="*/ 60 h 470"/>
                  <a:gd name="T42" fmla="*/ 189 w 424"/>
                  <a:gd name="T43" fmla="*/ 68 h 470"/>
                  <a:gd name="T44" fmla="*/ 234 w 424"/>
                  <a:gd name="T45" fmla="*/ 60 h 470"/>
                  <a:gd name="T46" fmla="*/ 250 w 424"/>
                  <a:gd name="T47" fmla="*/ 60 h 470"/>
                  <a:gd name="T48" fmla="*/ 265 w 424"/>
                  <a:gd name="T49" fmla="*/ 91 h 470"/>
                  <a:gd name="T50" fmla="*/ 287 w 424"/>
                  <a:gd name="T51" fmla="*/ 76 h 470"/>
                  <a:gd name="T52" fmla="*/ 310 w 424"/>
                  <a:gd name="T53" fmla="*/ 98 h 470"/>
                  <a:gd name="T54" fmla="*/ 348 w 424"/>
                  <a:gd name="T55" fmla="*/ 83 h 470"/>
                  <a:gd name="T56" fmla="*/ 356 w 424"/>
                  <a:gd name="T57" fmla="*/ 98 h 470"/>
                  <a:gd name="T58" fmla="*/ 424 w 424"/>
                  <a:gd name="T59" fmla="*/ 98 h 470"/>
                  <a:gd name="T60" fmla="*/ 356 w 424"/>
                  <a:gd name="T61" fmla="*/ 136 h 470"/>
                  <a:gd name="T62" fmla="*/ 356 w 424"/>
                  <a:gd name="T63" fmla="*/ 144 h 47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24"/>
                  <a:gd name="T97" fmla="*/ 0 h 470"/>
                  <a:gd name="T98" fmla="*/ 424 w 424"/>
                  <a:gd name="T99" fmla="*/ 470 h 47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24" h="470">
                    <a:moveTo>
                      <a:pt x="356" y="136"/>
                    </a:moveTo>
                    <a:lnTo>
                      <a:pt x="287" y="204"/>
                    </a:lnTo>
                    <a:lnTo>
                      <a:pt x="295" y="212"/>
                    </a:lnTo>
                    <a:lnTo>
                      <a:pt x="272" y="212"/>
                    </a:lnTo>
                    <a:lnTo>
                      <a:pt x="280" y="257"/>
                    </a:lnTo>
                    <a:lnTo>
                      <a:pt x="250" y="288"/>
                    </a:lnTo>
                    <a:lnTo>
                      <a:pt x="257" y="311"/>
                    </a:lnTo>
                    <a:lnTo>
                      <a:pt x="257" y="326"/>
                    </a:lnTo>
                    <a:lnTo>
                      <a:pt x="250" y="364"/>
                    </a:lnTo>
                    <a:lnTo>
                      <a:pt x="333" y="424"/>
                    </a:lnTo>
                    <a:lnTo>
                      <a:pt x="348" y="462"/>
                    </a:lnTo>
                    <a:lnTo>
                      <a:pt x="45" y="470"/>
                    </a:lnTo>
                    <a:lnTo>
                      <a:pt x="45" y="326"/>
                    </a:lnTo>
                    <a:lnTo>
                      <a:pt x="23" y="303"/>
                    </a:lnTo>
                    <a:lnTo>
                      <a:pt x="38" y="273"/>
                    </a:lnTo>
                    <a:lnTo>
                      <a:pt x="0" y="30"/>
                    </a:lnTo>
                    <a:lnTo>
                      <a:pt x="113" y="30"/>
                    </a:lnTo>
                    <a:lnTo>
                      <a:pt x="113" y="0"/>
                    </a:lnTo>
                    <a:lnTo>
                      <a:pt x="129" y="0"/>
                    </a:lnTo>
                    <a:lnTo>
                      <a:pt x="144" y="53"/>
                    </a:lnTo>
                    <a:lnTo>
                      <a:pt x="189" y="60"/>
                    </a:lnTo>
                    <a:lnTo>
                      <a:pt x="189" y="68"/>
                    </a:lnTo>
                    <a:lnTo>
                      <a:pt x="234" y="60"/>
                    </a:lnTo>
                    <a:lnTo>
                      <a:pt x="250" y="60"/>
                    </a:lnTo>
                    <a:lnTo>
                      <a:pt x="265" y="91"/>
                    </a:lnTo>
                    <a:lnTo>
                      <a:pt x="287" y="76"/>
                    </a:lnTo>
                    <a:lnTo>
                      <a:pt x="310" y="98"/>
                    </a:lnTo>
                    <a:lnTo>
                      <a:pt x="348" y="83"/>
                    </a:lnTo>
                    <a:lnTo>
                      <a:pt x="356" y="98"/>
                    </a:lnTo>
                    <a:lnTo>
                      <a:pt x="424" y="98"/>
                    </a:lnTo>
                    <a:lnTo>
                      <a:pt x="356" y="136"/>
                    </a:lnTo>
                    <a:lnTo>
                      <a:pt x="356" y="144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3" name="Freeform 1231"/>
              <p:cNvSpPr>
                <a:spLocks/>
              </p:cNvSpPr>
              <p:nvPr/>
            </p:nvSpPr>
            <p:spPr bwMode="auto">
              <a:xfrm>
                <a:off x="3209" y="2418"/>
                <a:ext cx="235" cy="394"/>
              </a:xfrm>
              <a:custGeom>
                <a:avLst/>
                <a:gdLst>
                  <a:gd name="T0" fmla="*/ 220 w 235"/>
                  <a:gd name="T1" fmla="*/ 250 h 394"/>
                  <a:gd name="T2" fmla="*/ 235 w 235"/>
                  <a:gd name="T3" fmla="*/ 379 h 394"/>
                  <a:gd name="T4" fmla="*/ 167 w 235"/>
                  <a:gd name="T5" fmla="*/ 379 h 394"/>
                  <a:gd name="T6" fmla="*/ 159 w 235"/>
                  <a:gd name="T7" fmla="*/ 394 h 394"/>
                  <a:gd name="T8" fmla="*/ 151 w 235"/>
                  <a:gd name="T9" fmla="*/ 394 h 394"/>
                  <a:gd name="T10" fmla="*/ 129 w 235"/>
                  <a:gd name="T11" fmla="*/ 356 h 394"/>
                  <a:gd name="T12" fmla="*/ 136 w 235"/>
                  <a:gd name="T13" fmla="*/ 333 h 394"/>
                  <a:gd name="T14" fmla="*/ 8 w 235"/>
                  <a:gd name="T15" fmla="*/ 341 h 394"/>
                  <a:gd name="T16" fmla="*/ 0 w 235"/>
                  <a:gd name="T17" fmla="*/ 318 h 394"/>
                  <a:gd name="T18" fmla="*/ 15 w 235"/>
                  <a:gd name="T19" fmla="*/ 288 h 394"/>
                  <a:gd name="T20" fmla="*/ 8 w 235"/>
                  <a:gd name="T21" fmla="*/ 288 h 394"/>
                  <a:gd name="T22" fmla="*/ 30 w 235"/>
                  <a:gd name="T23" fmla="*/ 273 h 394"/>
                  <a:gd name="T24" fmla="*/ 23 w 235"/>
                  <a:gd name="T25" fmla="*/ 265 h 394"/>
                  <a:gd name="T26" fmla="*/ 46 w 235"/>
                  <a:gd name="T27" fmla="*/ 242 h 394"/>
                  <a:gd name="T28" fmla="*/ 30 w 235"/>
                  <a:gd name="T29" fmla="*/ 242 h 394"/>
                  <a:gd name="T30" fmla="*/ 53 w 235"/>
                  <a:gd name="T31" fmla="*/ 227 h 394"/>
                  <a:gd name="T32" fmla="*/ 38 w 235"/>
                  <a:gd name="T33" fmla="*/ 220 h 394"/>
                  <a:gd name="T34" fmla="*/ 46 w 235"/>
                  <a:gd name="T35" fmla="*/ 212 h 394"/>
                  <a:gd name="T36" fmla="*/ 38 w 235"/>
                  <a:gd name="T37" fmla="*/ 204 h 394"/>
                  <a:gd name="T38" fmla="*/ 30 w 235"/>
                  <a:gd name="T39" fmla="*/ 204 h 394"/>
                  <a:gd name="T40" fmla="*/ 30 w 235"/>
                  <a:gd name="T41" fmla="*/ 174 h 394"/>
                  <a:gd name="T42" fmla="*/ 38 w 235"/>
                  <a:gd name="T43" fmla="*/ 151 h 394"/>
                  <a:gd name="T44" fmla="*/ 38 w 235"/>
                  <a:gd name="T45" fmla="*/ 136 h 394"/>
                  <a:gd name="T46" fmla="*/ 23 w 235"/>
                  <a:gd name="T47" fmla="*/ 136 h 394"/>
                  <a:gd name="T48" fmla="*/ 23 w 235"/>
                  <a:gd name="T49" fmla="*/ 121 h 394"/>
                  <a:gd name="T50" fmla="*/ 38 w 235"/>
                  <a:gd name="T51" fmla="*/ 121 h 394"/>
                  <a:gd name="T52" fmla="*/ 30 w 235"/>
                  <a:gd name="T53" fmla="*/ 98 h 394"/>
                  <a:gd name="T54" fmla="*/ 46 w 235"/>
                  <a:gd name="T55" fmla="*/ 83 h 394"/>
                  <a:gd name="T56" fmla="*/ 38 w 235"/>
                  <a:gd name="T57" fmla="*/ 76 h 394"/>
                  <a:gd name="T58" fmla="*/ 61 w 235"/>
                  <a:gd name="T59" fmla="*/ 60 h 394"/>
                  <a:gd name="T60" fmla="*/ 61 w 235"/>
                  <a:gd name="T61" fmla="*/ 30 h 394"/>
                  <a:gd name="T62" fmla="*/ 76 w 235"/>
                  <a:gd name="T63" fmla="*/ 22 h 394"/>
                  <a:gd name="T64" fmla="*/ 76 w 235"/>
                  <a:gd name="T65" fmla="*/ 7 h 394"/>
                  <a:gd name="T66" fmla="*/ 220 w 235"/>
                  <a:gd name="T67" fmla="*/ 0 h 394"/>
                  <a:gd name="T68" fmla="*/ 227 w 235"/>
                  <a:gd name="T69" fmla="*/ 7 h 394"/>
                  <a:gd name="T70" fmla="*/ 220 w 235"/>
                  <a:gd name="T71" fmla="*/ 250 h 39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35"/>
                  <a:gd name="T109" fmla="*/ 0 h 394"/>
                  <a:gd name="T110" fmla="*/ 235 w 235"/>
                  <a:gd name="T111" fmla="*/ 394 h 39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35" h="394">
                    <a:moveTo>
                      <a:pt x="220" y="250"/>
                    </a:moveTo>
                    <a:lnTo>
                      <a:pt x="235" y="379"/>
                    </a:lnTo>
                    <a:lnTo>
                      <a:pt x="167" y="379"/>
                    </a:lnTo>
                    <a:lnTo>
                      <a:pt x="159" y="394"/>
                    </a:lnTo>
                    <a:lnTo>
                      <a:pt x="151" y="394"/>
                    </a:lnTo>
                    <a:lnTo>
                      <a:pt x="129" y="356"/>
                    </a:lnTo>
                    <a:lnTo>
                      <a:pt x="136" y="333"/>
                    </a:lnTo>
                    <a:lnTo>
                      <a:pt x="8" y="341"/>
                    </a:lnTo>
                    <a:lnTo>
                      <a:pt x="0" y="318"/>
                    </a:lnTo>
                    <a:lnTo>
                      <a:pt x="15" y="288"/>
                    </a:lnTo>
                    <a:lnTo>
                      <a:pt x="8" y="288"/>
                    </a:lnTo>
                    <a:lnTo>
                      <a:pt x="30" y="273"/>
                    </a:lnTo>
                    <a:lnTo>
                      <a:pt x="23" y="265"/>
                    </a:lnTo>
                    <a:lnTo>
                      <a:pt x="46" y="242"/>
                    </a:lnTo>
                    <a:lnTo>
                      <a:pt x="30" y="242"/>
                    </a:lnTo>
                    <a:lnTo>
                      <a:pt x="53" y="227"/>
                    </a:lnTo>
                    <a:lnTo>
                      <a:pt x="38" y="220"/>
                    </a:lnTo>
                    <a:lnTo>
                      <a:pt x="46" y="212"/>
                    </a:lnTo>
                    <a:lnTo>
                      <a:pt x="38" y="204"/>
                    </a:lnTo>
                    <a:lnTo>
                      <a:pt x="30" y="204"/>
                    </a:lnTo>
                    <a:lnTo>
                      <a:pt x="30" y="174"/>
                    </a:lnTo>
                    <a:lnTo>
                      <a:pt x="38" y="151"/>
                    </a:lnTo>
                    <a:lnTo>
                      <a:pt x="38" y="136"/>
                    </a:lnTo>
                    <a:lnTo>
                      <a:pt x="23" y="136"/>
                    </a:lnTo>
                    <a:lnTo>
                      <a:pt x="23" y="121"/>
                    </a:lnTo>
                    <a:lnTo>
                      <a:pt x="38" y="121"/>
                    </a:lnTo>
                    <a:lnTo>
                      <a:pt x="30" y="98"/>
                    </a:lnTo>
                    <a:lnTo>
                      <a:pt x="46" y="83"/>
                    </a:lnTo>
                    <a:lnTo>
                      <a:pt x="38" y="76"/>
                    </a:lnTo>
                    <a:lnTo>
                      <a:pt x="61" y="60"/>
                    </a:lnTo>
                    <a:lnTo>
                      <a:pt x="61" y="30"/>
                    </a:lnTo>
                    <a:lnTo>
                      <a:pt x="76" y="22"/>
                    </a:lnTo>
                    <a:lnTo>
                      <a:pt x="76" y="7"/>
                    </a:lnTo>
                    <a:lnTo>
                      <a:pt x="220" y="0"/>
                    </a:lnTo>
                    <a:lnTo>
                      <a:pt x="227" y="7"/>
                    </a:lnTo>
                    <a:lnTo>
                      <a:pt x="220" y="250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4" name="Freeform 1232"/>
              <p:cNvSpPr>
                <a:spLocks/>
              </p:cNvSpPr>
              <p:nvPr/>
            </p:nvSpPr>
            <p:spPr bwMode="auto">
              <a:xfrm>
                <a:off x="3209" y="2418"/>
                <a:ext cx="235" cy="394"/>
              </a:xfrm>
              <a:custGeom>
                <a:avLst/>
                <a:gdLst>
                  <a:gd name="T0" fmla="*/ 220 w 235"/>
                  <a:gd name="T1" fmla="*/ 250 h 394"/>
                  <a:gd name="T2" fmla="*/ 235 w 235"/>
                  <a:gd name="T3" fmla="*/ 379 h 394"/>
                  <a:gd name="T4" fmla="*/ 167 w 235"/>
                  <a:gd name="T5" fmla="*/ 379 h 394"/>
                  <a:gd name="T6" fmla="*/ 159 w 235"/>
                  <a:gd name="T7" fmla="*/ 394 h 394"/>
                  <a:gd name="T8" fmla="*/ 151 w 235"/>
                  <a:gd name="T9" fmla="*/ 394 h 394"/>
                  <a:gd name="T10" fmla="*/ 129 w 235"/>
                  <a:gd name="T11" fmla="*/ 356 h 394"/>
                  <a:gd name="T12" fmla="*/ 136 w 235"/>
                  <a:gd name="T13" fmla="*/ 333 h 394"/>
                  <a:gd name="T14" fmla="*/ 8 w 235"/>
                  <a:gd name="T15" fmla="*/ 341 h 394"/>
                  <a:gd name="T16" fmla="*/ 0 w 235"/>
                  <a:gd name="T17" fmla="*/ 318 h 394"/>
                  <a:gd name="T18" fmla="*/ 15 w 235"/>
                  <a:gd name="T19" fmla="*/ 288 h 394"/>
                  <a:gd name="T20" fmla="*/ 8 w 235"/>
                  <a:gd name="T21" fmla="*/ 288 h 394"/>
                  <a:gd name="T22" fmla="*/ 30 w 235"/>
                  <a:gd name="T23" fmla="*/ 273 h 394"/>
                  <a:gd name="T24" fmla="*/ 23 w 235"/>
                  <a:gd name="T25" fmla="*/ 265 h 394"/>
                  <a:gd name="T26" fmla="*/ 46 w 235"/>
                  <a:gd name="T27" fmla="*/ 242 h 394"/>
                  <a:gd name="T28" fmla="*/ 30 w 235"/>
                  <a:gd name="T29" fmla="*/ 242 h 394"/>
                  <a:gd name="T30" fmla="*/ 53 w 235"/>
                  <a:gd name="T31" fmla="*/ 227 h 394"/>
                  <a:gd name="T32" fmla="*/ 38 w 235"/>
                  <a:gd name="T33" fmla="*/ 220 h 394"/>
                  <a:gd name="T34" fmla="*/ 46 w 235"/>
                  <a:gd name="T35" fmla="*/ 212 h 394"/>
                  <a:gd name="T36" fmla="*/ 38 w 235"/>
                  <a:gd name="T37" fmla="*/ 204 h 394"/>
                  <a:gd name="T38" fmla="*/ 30 w 235"/>
                  <a:gd name="T39" fmla="*/ 204 h 394"/>
                  <a:gd name="T40" fmla="*/ 30 w 235"/>
                  <a:gd name="T41" fmla="*/ 174 h 394"/>
                  <a:gd name="T42" fmla="*/ 38 w 235"/>
                  <a:gd name="T43" fmla="*/ 151 h 394"/>
                  <a:gd name="T44" fmla="*/ 38 w 235"/>
                  <a:gd name="T45" fmla="*/ 136 h 394"/>
                  <a:gd name="T46" fmla="*/ 23 w 235"/>
                  <a:gd name="T47" fmla="*/ 136 h 394"/>
                  <a:gd name="T48" fmla="*/ 23 w 235"/>
                  <a:gd name="T49" fmla="*/ 121 h 394"/>
                  <a:gd name="T50" fmla="*/ 38 w 235"/>
                  <a:gd name="T51" fmla="*/ 121 h 394"/>
                  <a:gd name="T52" fmla="*/ 30 w 235"/>
                  <a:gd name="T53" fmla="*/ 98 h 394"/>
                  <a:gd name="T54" fmla="*/ 46 w 235"/>
                  <a:gd name="T55" fmla="*/ 83 h 394"/>
                  <a:gd name="T56" fmla="*/ 38 w 235"/>
                  <a:gd name="T57" fmla="*/ 76 h 394"/>
                  <a:gd name="T58" fmla="*/ 61 w 235"/>
                  <a:gd name="T59" fmla="*/ 60 h 394"/>
                  <a:gd name="T60" fmla="*/ 61 w 235"/>
                  <a:gd name="T61" fmla="*/ 30 h 394"/>
                  <a:gd name="T62" fmla="*/ 76 w 235"/>
                  <a:gd name="T63" fmla="*/ 22 h 394"/>
                  <a:gd name="T64" fmla="*/ 76 w 235"/>
                  <a:gd name="T65" fmla="*/ 7 h 394"/>
                  <a:gd name="T66" fmla="*/ 220 w 235"/>
                  <a:gd name="T67" fmla="*/ 0 h 394"/>
                  <a:gd name="T68" fmla="*/ 227 w 235"/>
                  <a:gd name="T69" fmla="*/ 7 h 394"/>
                  <a:gd name="T70" fmla="*/ 220 w 235"/>
                  <a:gd name="T71" fmla="*/ 250 h 394"/>
                  <a:gd name="T72" fmla="*/ 220 w 235"/>
                  <a:gd name="T73" fmla="*/ 257 h 39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35"/>
                  <a:gd name="T112" fmla="*/ 0 h 394"/>
                  <a:gd name="T113" fmla="*/ 235 w 235"/>
                  <a:gd name="T114" fmla="*/ 394 h 39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35" h="394">
                    <a:moveTo>
                      <a:pt x="220" y="250"/>
                    </a:moveTo>
                    <a:lnTo>
                      <a:pt x="235" y="379"/>
                    </a:lnTo>
                    <a:lnTo>
                      <a:pt x="167" y="379"/>
                    </a:lnTo>
                    <a:lnTo>
                      <a:pt x="159" y="394"/>
                    </a:lnTo>
                    <a:lnTo>
                      <a:pt x="151" y="394"/>
                    </a:lnTo>
                    <a:lnTo>
                      <a:pt x="129" y="356"/>
                    </a:lnTo>
                    <a:lnTo>
                      <a:pt x="136" y="333"/>
                    </a:lnTo>
                    <a:lnTo>
                      <a:pt x="8" y="341"/>
                    </a:lnTo>
                    <a:lnTo>
                      <a:pt x="0" y="318"/>
                    </a:lnTo>
                    <a:lnTo>
                      <a:pt x="15" y="288"/>
                    </a:lnTo>
                    <a:lnTo>
                      <a:pt x="8" y="288"/>
                    </a:lnTo>
                    <a:lnTo>
                      <a:pt x="30" y="273"/>
                    </a:lnTo>
                    <a:lnTo>
                      <a:pt x="23" y="265"/>
                    </a:lnTo>
                    <a:lnTo>
                      <a:pt x="46" y="242"/>
                    </a:lnTo>
                    <a:lnTo>
                      <a:pt x="30" y="242"/>
                    </a:lnTo>
                    <a:lnTo>
                      <a:pt x="53" y="227"/>
                    </a:lnTo>
                    <a:lnTo>
                      <a:pt x="38" y="220"/>
                    </a:lnTo>
                    <a:lnTo>
                      <a:pt x="46" y="212"/>
                    </a:lnTo>
                    <a:lnTo>
                      <a:pt x="38" y="204"/>
                    </a:lnTo>
                    <a:lnTo>
                      <a:pt x="30" y="204"/>
                    </a:lnTo>
                    <a:lnTo>
                      <a:pt x="30" y="174"/>
                    </a:lnTo>
                    <a:lnTo>
                      <a:pt x="38" y="151"/>
                    </a:lnTo>
                    <a:lnTo>
                      <a:pt x="38" y="136"/>
                    </a:lnTo>
                    <a:lnTo>
                      <a:pt x="23" y="136"/>
                    </a:lnTo>
                    <a:lnTo>
                      <a:pt x="23" y="121"/>
                    </a:lnTo>
                    <a:lnTo>
                      <a:pt x="38" y="121"/>
                    </a:lnTo>
                    <a:lnTo>
                      <a:pt x="30" y="98"/>
                    </a:lnTo>
                    <a:lnTo>
                      <a:pt x="46" y="83"/>
                    </a:lnTo>
                    <a:lnTo>
                      <a:pt x="38" y="76"/>
                    </a:lnTo>
                    <a:lnTo>
                      <a:pt x="61" y="60"/>
                    </a:lnTo>
                    <a:lnTo>
                      <a:pt x="61" y="30"/>
                    </a:lnTo>
                    <a:lnTo>
                      <a:pt x="76" y="22"/>
                    </a:lnTo>
                    <a:lnTo>
                      <a:pt x="76" y="7"/>
                    </a:lnTo>
                    <a:lnTo>
                      <a:pt x="220" y="0"/>
                    </a:lnTo>
                    <a:lnTo>
                      <a:pt x="227" y="7"/>
                    </a:lnTo>
                    <a:lnTo>
                      <a:pt x="220" y="250"/>
                    </a:lnTo>
                    <a:lnTo>
                      <a:pt x="220" y="257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5" name="Freeform 1233"/>
              <p:cNvSpPr>
                <a:spLocks/>
              </p:cNvSpPr>
              <p:nvPr/>
            </p:nvSpPr>
            <p:spPr bwMode="auto">
              <a:xfrm>
                <a:off x="2929" y="1978"/>
                <a:ext cx="424" cy="372"/>
              </a:xfrm>
              <a:custGeom>
                <a:avLst/>
                <a:gdLst>
                  <a:gd name="T0" fmla="*/ 424 w 424"/>
                  <a:gd name="T1" fmla="*/ 288 h 372"/>
                  <a:gd name="T2" fmla="*/ 394 w 424"/>
                  <a:gd name="T3" fmla="*/ 265 h 372"/>
                  <a:gd name="T4" fmla="*/ 394 w 424"/>
                  <a:gd name="T5" fmla="*/ 228 h 372"/>
                  <a:gd name="T6" fmla="*/ 341 w 424"/>
                  <a:gd name="T7" fmla="*/ 190 h 372"/>
                  <a:gd name="T8" fmla="*/ 356 w 424"/>
                  <a:gd name="T9" fmla="*/ 137 h 372"/>
                  <a:gd name="T10" fmla="*/ 333 w 424"/>
                  <a:gd name="T11" fmla="*/ 129 h 372"/>
                  <a:gd name="T12" fmla="*/ 318 w 424"/>
                  <a:gd name="T13" fmla="*/ 137 h 372"/>
                  <a:gd name="T14" fmla="*/ 310 w 424"/>
                  <a:gd name="T15" fmla="*/ 106 h 372"/>
                  <a:gd name="T16" fmla="*/ 273 w 424"/>
                  <a:gd name="T17" fmla="*/ 68 h 372"/>
                  <a:gd name="T18" fmla="*/ 265 w 424"/>
                  <a:gd name="T19" fmla="*/ 15 h 372"/>
                  <a:gd name="T20" fmla="*/ 242 w 424"/>
                  <a:gd name="T21" fmla="*/ 0 h 372"/>
                  <a:gd name="T22" fmla="*/ 0 w 424"/>
                  <a:gd name="T23" fmla="*/ 8 h 372"/>
                  <a:gd name="T24" fmla="*/ 30 w 424"/>
                  <a:gd name="T25" fmla="*/ 53 h 372"/>
                  <a:gd name="T26" fmla="*/ 53 w 424"/>
                  <a:gd name="T27" fmla="*/ 68 h 372"/>
                  <a:gd name="T28" fmla="*/ 53 w 424"/>
                  <a:gd name="T29" fmla="*/ 76 h 372"/>
                  <a:gd name="T30" fmla="*/ 38 w 424"/>
                  <a:gd name="T31" fmla="*/ 91 h 372"/>
                  <a:gd name="T32" fmla="*/ 76 w 424"/>
                  <a:gd name="T33" fmla="*/ 121 h 372"/>
                  <a:gd name="T34" fmla="*/ 76 w 424"/>
                  <a:gd name="T35" fmla="*/ 341 h 372"/>
                  <a:gd name="T36" fmla="*/ 318 w 424"/>
                  <a:gd name="T37" fmla="*/ 334 h 372"/>
                  <a:gd name="T38" fmla="*/ 363 w 424"/>
                  <a:gd name="T39" fmla="*/ 326 h 372"/>
                  <a:gd name="T40" fmla="*/ 371 w 424"/>
                  <a:gd name="T41" fmla="*/ 341 h 372"/>
                  <a:gd name="T42" fmla="*/ 348 w 424"/>
                  <a:gd name="T43" fmla="*/ 372 h 372"/>
                  <a:gd name="T44" fmla="*/ 394 w 424"/>
                  <a:gd name="T45" fmla="*/ 364 h 372"/>
                  <a:gd name="T46" fmla="*/ 401 w 424"/>
                  <a:gd name="T47" fmla="*/ 326 h 372"/>
                  <a:gd name="T48" fmla="*/ 401 w 424"/>
                  <a:gd name="T49" fmla="*/ 318 h 372"/>
                  <a:gd name="T50" fmla="*/ 401 w 424"/>
                  <a:gd name="T51" fmla="*/ 326 h 372"/>
                  <a:gd name="T52" fmla="*/ 409 w 424"/>
                  <a:gd name="T53" fmla="*/ 326 h 372"/>
                  <a:gd name="T54" fmla="*/ 424 w 424"/>
                  <a:gd name="T55" fmla="*/ 311 h 372"/>
                  <a:gd name="T56" fmla="*/ 424 w 424"/>
                  <a:gd name="T57" fmla="*/ 288 h 37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24"/>
                  <a:gd name="T88" fmla="*/ 0 h 372"/>
                  <a:gd name="T89" fmla="*/ 424 w 424"/>
                  <a:gd name="T90" fmla="*/ 372 h 37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24" h="372">
                    <a:moveTo>
                      <a:pt x="424" y="288"/>
                    </a:moveTo>
                    <a:lnTo>
                      <a:pt x="394" y="265"/>
                    </a:lnTo>
                    <a:lnTo>
                      <a:pt x="394" y="228"/>
                    </a:lnTo>
                    <a:lnTo>
                      <a:pt x="341" y="190"/>
                    </a:lnTo>
                    <a:lnTo>
                      <a:pt x="356" y="137"/>
                    </a:lnTo>
                    <a:lnTo>
                      <a:pt x="333" y="129"/>
                    </a:lnTo>
                    <a:lnTo>
                      <a:pt x="318" y="137"/>
                    </a:lnTo>
                    <a:lnTo>
                      <a:pt x="310" y="106"/>
                    </a:lnTo>
                    <a:lnTo>
                      <a:pt x="273" y="68"/>
                    </a:lnTo>
                    <a:lnTo>
                      <a:pt x="265" y="15"/>
                    </a:lnTo>
                    <a:lnTo>
                      <a:pt x="242" y="0"/>
                    </a:lnTo>
                    <a:lnTo>
                      <a:pt x="0" y="8"/>
                    </a:lnTo>
                    <a:lnTo>
                      <a:pt x="30" y="53"/>
                    </a:lnTo>
                    <a:lnTo>
                      <a:pt x="53" y="68"/>
                    </a:lnTo>
                    <a:lnTo>
                      <a:pt x="53" y="76"/>
                    </a:lnTo>
                    <a:lnTo>
                      <a:pt x="38" y="91"/>
                    </a:lnTo>
                    <a:lnTo>
                      <a:pt x="76" y="121"/>
                    </a:lnTo>
                    <a:lnTo>
                      <a:pt x="76" y="341"/>
                    </a:lnTo>
                    <a:lnTo>
                      <a:pt x="318" y="334"/>
                    </a:lnTo>
                    <a:lnTo>
                      <a:pt x="363" y="326"/>
                    </a:lnTo>
                    <a:lnTo>
                      <a:pt x="371" y="341"/>
                    </a:lnTo>
                    <a:lnTo>
                      <a:pt x="348" y="372"/>
                    </a:lnTo>
                    <a:lnTo>
                      <a:pt x="394" y="364"/>
                    </a:lnTo>
                    <a:lnTo>
                      <a:pt x="401" y="326"/>
                    </a:lnTo>
                    <a:lnTo>
                      <a:pt x="401" y="318"/>
                    </a:lnTo>
                    <a:lnTo>
                      <a:pt x="401" y="326"/>
                    </a:lnTo>
                    <a:lnTo>
                      <a:pt x="409" y="326"/>
                    </a:lnTo>
                    <a:lnTo>
                      <a:pt x="424" y="311"/>
                    </a:lnTo>
                    <a:lnTo>
                      <a:pt x="424" y="288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6" name="Freeform 1234"/>
              <p:cNvSpPr>
                <a:spLocks/>
              </p:cNvSpPr>
              <p:nvPr/>
            </p:nvSpPr>
            <p:spPr bwMode="auto">
              <a:xfrm>
                <a:off x="2929" y="1978"/>
                <a:ext cx="424" cy="372"/>
              </a:xfrm>
              <a:custGeom>
                <a:avLst/>
                <a:gdLst>
                  <a:gd name="T0" fmla="*/ 424 w 424"/>
                  <a:gd name="T1" fmla="*/ 288 h 372"/>
                  <a:gd name="T2" fmla="*/ 394 w 424"/>
                  <a:gd name="T3" fmla="*/ 265 h 372"/>
                  <a:gd name="T4" fmla="*/ 394 w 424"/>
                  <a:gd name="T5" fmla="*/ 228 h 372"/>
                  <a:gd name="T6" fmla="*/ 341 w 424"/>
                  <a:gd name="T7" fmla="*/ 190 h 372"/>
                  <a:gd name="T8" fmla="*/ 356 w 424"/>
                  <a:gd name="T9" fmla="*/ 137 h 372"/>
                  <a:gd name="T10" fmla="*/ 333 w 424"/>
                  <a:gd name="T11" fmla="*/ 129 h 372"/>
                  <a:gd name="T12" fmla="*/ 318 w 424"/>
                  <a:gd name="T13" fmla="*/ 137 h 372"/>
                  <a:gd name="T14" fmla="*/ 310 w 424"/>
                  <a:gd name="T15" fmla="*/ 106 h 372"/>
                  <a:gd name="T16" fmla="*/ 273 w 424"/>
                  <a:gd name="T17" fmla="*/ 68 h 372"/>
                  <a:gd name="T18" fmla="*/ 265 w 424"/>
                  <a:gd name="T19" fmla="*/ 15 h 372"/>
                  <a:gd name="T20" fmla="*/ 242 w 424"/>
                  <a:gd name="T21" fmla="*/ 0 h 372"/>
                  <a:gd name="T22" fmla="*/ 0 w 424"/>
                  <a:gd name="T23" fmla="*/ 8 h 372"/>
                  <a:gd name="T24" fmla="*/ 30 w 424"/>
                  <a:gd name="T25" fmla="*/ 53 h 372"/>
                  <a:gd name="T26" fmla="*/ 53 w 424"/>
                  <a:gd name="T27" fmla="*/ 68 h 372"/>
                  <a:gd name="T28" fmla="*/ 53 w 424"/>
                  <a:gd name="T29" fmla="*/ 76 h 372"/>
                  <a:gd name="T30" fmla="*/ 38 w 424"/>
                  <a:gd name="T31" fmla="*/ 91 h 372"/>
                  <a:gd name="T32" fmla="*/ 76 w 424"/>
                  <a:gd name="T33" fmla="*/ 121 h 372"/>
                  <a:gd name="T34" fmla="*/ 76 w 424"/>
                  <a:gd name="T35" fmla="*/ 341 h 372"/>
                  <a:gd name="T36" fmla="*/ 318 w 424"/>
                  <a:gd name="T37" fmla="*/ 334 h 372"/>
                  <a:gd name="T38" fmla="*/ 363 w 424"/>
                  <a:gd name="T39" fmla="*/ 326 h 372"/>
                  <a:gd name="T40" fmla="*/ 371 w 424"/>
                  <a:gd name="T41" fmla="*/ 341 h 372"/>
                  <a:gd name="T42" fmla="*/ 348 w 424"/>
                  <a:gd name="T43" fmla="*/ 372 h 372"/>
                  <a:gd name="T44" fmla="*/ 394 w 424"/>
                  <a:gd name="T45" fmla="*/ 364 h 372"/>
                  <a:gd name="T46" fmla="*/ 401 w 424"/>
                  <a:gd name="T47" fmla="*/ 326 h 372"/>
                  <a:gd name="T48" fmla="*/ 401 w 424"/>
                  <a:gd name="T49" fmla="*/ 318 h 372"/>
                  <a:gd name="T50" fmla="*/ 401 w 424"/>
                  <a:gd name="T51" fmla="*/ 326 h 372"/>
                  <a:gd name="T52" fmla="*/ 409 w 424"/>
                  <a:gd name="T53" fmla="*/ 326 h 372"/>
                  <a:gd name="T54" fmla="*/ 424 w 424"/>
                  <a:gd name="T55" fmla="*/ 311 h 372"/>
                  <a:gd name="T56" fmla="*/ 424 w 424"/>
                  <a:gd name="T57" fmla="*/ 288 h 372"/>
                  <a:gd name="T58" fmla="*/ 424 w 424"/>
                  <a:gd name="T59" fmla="*/ 296 h 37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24"/>
                  <a:gd name="T91" fmla="*/ 0 h 372"/>
                  <a:gd name="T92" fmla="*/ 424 w 424"/>
                  <a:gd name="T93" fmla="*/ 372 h 372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24" h="372">
                    <a:moveTo>
                      <a:pt x="424" y="288"/>
                    </a:moveTo>
                    <a:lnTo>
                      <a:pt x="394" y="265"/>
                    </a:lnTo>
                    <a:lnTo>
                      <a:pt x="394" y="228"/>
                    </a:lnTo>
                    <a:lnTo>
                      <a:pt x="341" y="190"/>
                    </a:lnTo>
                    <a:lnTo>
                      <a:pt x="356" y="137"/>
                    </a:lnTo>
                    <a:lnTo>
                      <a:pt x="333" y="129"/>
                    </a:lnTo>
                    <a:lnTo>
                      <a:pt x="318" y="137"/>
                    </a:lnTo>
                    <a:lnTo>
                      <a:pt x="310" y="106"/>
                    </a:lnTo>
                    <a:lnTo>
                      <a:pt x="273" y="68"/>
                    </a:lnTo>
                    <a:lnTo>
                      <a:pt x="265" y="15"/>
                    </a:lnTo>
                    <a:lnTo>
                      <a:pt x="242" y="0"/>
                    </a:lnTo>
                    <a:lnTo>
                      <a:pt x="0" y="8"/>
                    </a:lnTo>
                    <a:lnTo>
                      <a:pt x="30" y="53"/>
                    </a:lnTo>
                    <a:lnTo>
                      <a:pt x="53" y="68"/>
                    </a:lnTo>
                    <a:lnTo>
                      <a:pt x="53" y="76"/>
                    </a:lnTo>
                    <a:lnTo>
                      <a:pt x="38" y="91"/>
                    </a:lnTo>
                    <a:lnTo>
                      <a:pt x="76" y="121"/>
                    </a:lnTo>
                    <a:lnTo>
                      <a:pt x="76" y="341"/>
                    </a:lnTo>
                    <a:lnTo>
                      <a:pt x="318" y="334"/>
                    </a:lnTo>
                    <a:lnTo>
                      <a:pt x="363" y="326"/>
                    </a:lnTo>
                    <a:lnTo>
                      <a:pt x="371" y="341"/>
                    </a:lnTo>
                    <a:lnTo>
                      <a:pt x="348" y="372"/>
                    </a:lnTo>
                    <a:lnTo>
                      <a:pt x="394" y="364"/>
                    </a:lnTo>
                    <a:lnTo>
                      <a:pt x="401" y="326"/>
                    </a:lnTo>
                    <a:lnTo>
                      <a:pt x="401" y="318"/>
                    </a:lnTo>
                    <a:lnTo>
                      <a:pt x="401" y="326"/>
                    </a:lnTo>
                    <a:lnTo>
                      <a:pt x="409" y="326"/>
                    </a:lnTo>
                    <a:lnTo>
                      <a:pt x="424" y="311"/>
                    </a:lnTo>
                    <a:lnTo>
                      <a:pt x="424" y="288"/>
                    </a:lnTo>
                    <a:lnTo>
                      <a:pt x="424" y="296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7" name="Freeform 1235"/>
              <p:cNvSpPr>
                <a:spLocks/>
              </p:cNvSpPr>
              <p:nvPr/>
            </p:nvSpPr>
            <p:spPr bwMode="auto">
              <a:xfrm>
                <a:off x="1824" y="1197"/>
                <a:ext cx="659" cy="417"/>
              </a:xfrm>
              <a:custGeom>
                <a:avLst/>
                <a:gdLst>
                  <a:gd name="T0" fmla="*/ 636 w 659"/>
                  <a:gd name="T1" fmla="*/ 341 h 417"/>
                  <a:gd name="T2" fmla="*/ 659 w 659"/>
                  <a:gd name="T3" fmla="*/ 99 h 417"/>
                  <a:gd name="T4" fmla="*/ 273 w 659"/>
                  <a:gd name="T5" fmla="*/ 46 h 417"/>
                  <a:gd name="T6" fmla="*/ 23 w 659"/>
                  <a:gd name="T7" fmla="*/ 0 h 417"/>
                  <a:gd name="T8" fmla="*/ 0 w 659"/>
                  <a:gd name="T9" fmla="*/ 76 h 417"/>
                  <a:gd name="T10" fmla="*/ 16 w 659"/>
                  <a:gd name="T11" fmla="*/ 106 h 417"/>
                  <a:gd name="T12" fmla="*/ 8 w 659"/>
                  <a:gd name="T13" fmla="*/ 129 h 417"/>
                  <a:gd name="T14" fmla="*/ 31 w 659"/>
                  <a:gd name="T15" fmla="*/ 144 h 417"/>
                  <a:gd name="T16" fmla="*/ 53 w 659"/>
                  <a:gd name="T17" fmla="*/ 197 h 417"/>
                  <a:gd name="T18" fmla="*/ 76 w 659"/>
                  <a:gd name="T19" fmla="*/ 205 h 417"/>
                  <a:gd name="T20" fmla="*/ 46 w 659"/>
                  <a:gd name="T21" fmla="*/ 288 h 417"/>
                  <a:gd name="T22" fmla="*/ 53 w 659"/>
                  <a:gd name="T23" fmla="*/ 296 h 417"/>
                  <a:gd name="T24" fmla="*/ 84 w 659"/>
                  <a:gd name="T25" fmla="*/ 281 h 417"/>
                  <a:gd name="T26" fmla="*/ 99 w 659"/>
                  <a:gd name="T27" fmla="*/ 349 h 417"/>
                  <a:gd name="T28" fmla="*/ 114 w 659"/>
                  <a:gd name="T29" fmla="*/ 364 h 417"/>
                  <a:gd name="T30" fmla="*/ 121 w 659"/>
                  <a:gd name="T31" fmla="*/ 395 h 417"/>
                  <a:gd name="T32" fmla="*/ 159 w 659"/>
                  <a:gd name="T33" fmla="*/ 387 h 417"/>
                  <a:gd name="T34" fmla="*/ 205 w 659"/>
                  <a:gd name="T35" fmla="*/ 395 h 417"/>
                  <a:gd name="T36" fmla="*/ 212 w 659"/>
                  <a:gd name="T37" fmla="*/ 379 h 417"/>
                  <a:gd name="T38" fmla="*/ 227 w 659"/>
                  <a:gd name="T39" fmla="*/ 410 h 417"/>
                  <a:gd name="T40" fmla="*/ 235 w 659"/>
                  <a:gd name="T41" fmla="*/ 364 h 417"/>
                  <a:gd name="T42" fmla="*/ 628 w 659"/>
                  <a:gd name="T43" fmla="*/ 417 h 417"/>
                  <a:gd name="T44" fmla="*/ 636 w 659"/>
                  <a:gd name="T45" fmla="*/ 341 h 41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59"/>
                  <a:gd name="T70" fmla="*/ 0 h 417"/>
                  <a:gd name="T71" fmla="*/ 659 w 659"/>
                  <a:gd name="T72" fmla="*/ 417 h 41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59" h="417">
                    <a:moveTo>
                      <a:pt x="636" y="341"/>
                    </a:moveTo>
                    <a:lnTo>
                      <a:pt x="659" y="99"/>
                    </a:lnTo>
                    <a:lnTo>
                      <a:pt x="273" y="46"/>
                    </a:lnTo>
                    <a:lnTo>
                      <a:pt x="23" y="0"/>
                    </a:lnTo>
                    <a:lnTo>
                      <a:pt x="0" y="76"/>
                    </a:lnTo>
                    <a:lnTo>
                      <a:pt x="16" y="106"/>
                    </a:lnTo>
                    <a:lnTo>
                      <a:pt x="8" y="129"/>
                    </a:lnTo>
                    <a:lnTo>
                      <a:pt x="31" y="144"/>
                    </a:lnTo>
                    <a:lnTo>
                      <a:pt x="53" y="197"/>
                    </a:lnTo>
                    <a:lnTo>
                      <a:pt x="76" y="205"/>
                    </a:lnTo>
                    <a:lnTo>
                      <a:pt x="46" y="288"/>
                    </a:lnTo>
                    <a:lnTo>
                      <a:pt x="53" y="296"/>
                    </a:lnTo>
                    <a:lnTo>
                      <a:pt x="84" y="281"/>
                    </a:lnTo>
                    <a:lnTo>
                      <a:pt x="99" y="349"/>
                    </a:lnTo>
                    <a:lnTo>
                      <a:pt x="114" y="364"/>
                    </a:lnTo>
                    <a:lnTo>
                      <a:pt x="121" y="395"/>
                    </a:lnTo>
                    <a:lnTo>
                      <a:pt x="159" y="387"/>
                    </a:lnTo>
                    <a:lnTo>
                      <a:pt x="205" y="395"/>
                    </a:lnTo>
                    <a:lnTo>
                      <a:pt x="212" y="379"/>
                    </a:lnTo>
                    <a:lnTo>
                      <a:pt x="227" y="410"/>
                    </a:lnTo>
                    <a:lnTo>
                      <a:pt x="235" y="364"/>
                    </a:lnTo>
                    <a:lnTo>
                      <a:pt x="628" y="417"/>
                    </a:lnTo>
                    <a:lnTo>
                      <a:pt x="636" y="341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8" name="Freeform 1236"/>
              <p:cNvSpPr>
                <a:spLocks/>
              </p:cNvSpPr>
              <p:nvPr/>
            </p:nvSpPr>
            <p:spPr bwMode="auto">
              <a:xfrm>
                <a:off x="1824" y="1197"/>
                <a:ext cx="659" cy="417"/>
              </a:xfrm>
              <a:custGeom>
                <a:avLst/>
                <a:gdLst>
                  <a:gd name="T0" fmla="*/ 636 w 659"/>
                  <a:gd name="T1" fmla="*/ 341 h 417"/>
                  <a:gd name="T2" fmla="*/ 659 w 659"/>
                  <a:gd name="T3" fmla="*/ 99 h 417"/>
                  <a:gd name="T4" fmla="*/ 273 w 659"/>
                  <a:gd name="T5" fmla="*/ 46 h 417"/>
                  <a:gd name="T6" fmla="*/ 23 w 659"/>
                  <a:gd name="T7" fmla="*/ 0 h 417"/>
                  <a:gd name="T8" fmla="*/ 0 w 659"/>
                  <a:gd name="T9" fmla="*/ 76 h 417"/>
                  <a:gd name="T10" fmla="*/ 16 w 659"/>
                  <a:gd name="T11" fmla="*/ 106 h 417"/>
                  <a:gd name="T12" fmla="*/ 8 w 659"/>
                  <a:gd name="T13" fmla="*/ 129 h 417"/>
                  <a:gd name="T14" fmla="*/ 31 w 659"/>
                  <a:gd name="T15" fmla="*/ 144 h 417"/>
                  <a:gd name="T16" fmla="*/ 53 w 659"/>
                  <a:gd name="T17" fmla="*/ 197 h 417"/>
                  <a:gd name="T18" fmla="*/ 76 w 659"/>
                  <a:gd name="T19" fmla="*/ 205 h 417"/>
                  <a:gd name="T20" fmla="*/ 46 w 659"/>
                  <a:gd name="T21" fmla="*/ 288 h 417"/>
                  <a:gd name="T22" fmla="*/ 53 w 659"/>
                  <a:gd name="T23" fmla="*/ 296 h 417"/>
                  <a:gd name="T24" fmla="*/ 84 w 659"/>
                  <a:gd name="T25" fmla="*/ 281 h 417"/>
                  <a:gd name="T26" fmla="*/ 99 w 659"/>
                  <a:gd name="T27" fmla="*/ 349 h 417"/>
                  <a:gd name="T28" fmla="*/ 114 w 659"/>
                  <a:gd name="T29" fmla="*/ 364 h 417"/>
                  <a:gd name="T30" fmla="*/ 121 w 659"/>
                  <a:gd name="T31" fmla="*/ 395 h 417"/>
                  <a:gd name="T32" fmla="*/ 159 w 659"/>
                  <a:gd name="T33" fmla="*/ 387 h 417"/>
                  <a:gd name="T34" fmla="*/ 205 w 659"/>
                  <a:gd name="T35" fmla="*/ 395 h 417"/>
                  <a:gd name="T36" fmla="*/ 212 w 659"/>
                  <a:gd name="T37" fmla="*/ 379 h 417"/>
                  <a:gd name="T38" fmla="*/ 227 w 659"/>
                  <a:gd name="T39" fmla="*/ 410 h 417"/>
                  <a:gd name="T40" fmla="*/ 235 w 659"/>
                  <a:gd name="T41" fmla="*/ 364 h 417"/>
                  <a:gd name="T42" fmla="*/ 628 w 659"/>
                  <a:gd name="T43" fmla="*/ 417 h 417"/>
                  <a:gd name="T44" fmla="*/ 636 w 659"/>
                  <a:gd name="T45" fmla="*/ 341 h 417"/>
                  <a:gd name="T46" fmla="*/ 636 w 659"/>
                  <a:gd name="T47" fmla="*/ 349 h 41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59"/>
                  <a:gd name="T73" fmla="*/ 0 h 417"/>
                  <a:gd name="T74" fmla="*/ 659 w 659"/>
                  <a:gd name="T75" fmla="*/ 417 h 41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59" h="417">
                    <a:moveTo>
                      <a:pt x="636" y="341"/>
                    </a:moveTo>
                    <a:lnTo>
                      <a:pt x="659" y="99"/>
                    </a:lnTo>
                    <a:lnTo>
                      <a:pt x="273" y="46"/>
                    </a:lnTo>
                    <a:lnTo>
                      <a:pt x="23" y="0"/>
                    </a:lnTo>
                    <a:lnTo>
                      <a:pt x="0" y="76"/>
                    </a:lnTo>
                    <a:lnTo>
                      <a:pt x="16" y="106"/>
                    </a:lnTo>
                    <a:lnTo>
                      <a:pt x="8" y="129"/>
                    </a:lnTo>
                    <a:lnTo>
                      <a:pt x="31" y="144"/>
                    </a:lnTo>
                    <a:lnTo>
                      <a:pt x="53" y="197"/>
                    </a:lnTo>
                    <a:lnTo>
                      <a:pt x="76" y="205"/>
                    </a:lnTo>
                    <a:lnTo>
                      <a:pt x="46" y="288"/>
                    </a:lnTo>
                    <a:lnTo>
                      <a:pt x="53" y="296"/>
                    </a:lnTo>
                    <a:lnTo>
                      <a:pt x="84" y="281"/>
                    </a:lnTo>
                    <a:lnTo>
                      <a:pt x="99" y="349"/>
                    </a:lnTo>
                    <a:lnTo>
                      <a:pt x="114" y="364"/>
                    </a:lnTo>
                    <a:lnTo>
                      <a:pt x="121" y="395"/>
                    </a:lnTo>
                    <a:lnTo>
                      <a:pt x="159" y="387"/>
                    </a:lnTo>
                    <a:lnTo>
                      <a:pt x="205" y="395"/>
                    </a:lnTo>
                    <a:lnTo>
                      <a:pt x="212" y="379"/>
                    </a:lnTo>
                    <a:lnTo>
                      <a:pt x="227" y="410"/>
                    </a:lnTo>
                    <a:lnTo>
                      <a:pt x="235" y="364"/>
                    </a:lnTo>
                    <a:lnTo>
                      <a:pt x="628" y="417"/>
                    </a:lnTo>
                    <a:lnTo>
                      <a:pt x="636" y="341"/>
                    </a:lnTo>
                    <a:lnTo>
                      <a:pt x="636" y="349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9" name="Freeform 1237"/>
              <p:cNvSpPr>
                <a:spLocks/>
              </p:cNvSpPr>
              <p:nvPr/>
            </p:nvSpPr>
            <p:spPr bwMode="auto">
              <a:xfrm>
                <a:off x="2430" y="1773"/>
                <a:ext cx="529" cy="258"/>
              </a:xfrm>
              <a:custGeom>
                <a:avLst/>
                <a:gdLst>
                  <a:gd name="T0" fmla="*/ 529 w 529"/>
                  <a:gd name="T1" fmla="*/ 258 h 258"/>
                  <a:gd name="T2" fmla="*/ 113 w 529"/>
                  <a:gd name="T3" fmla="*/ 251 h 258"/>
                  <a:gd name="T4" fmla="*/ 121 w 529"/>
                  <a:gd name="T5" fmla="*/ 167 h 258"/>
                  <a:gd name="T6" fmla="*/ 0 w 529"/>
                  <a:gd name="T7" fmla="*/ 160 h 258"/>
                  <a:gd name="T8" fmla="*/ 7 w 529"/>
                  <a:gd name="T9" fmla="*/ 0 h 258"/>
                  <a:gd name="T10" fmla="*/ 340 w 529"/>
                  <a:gd name="T11" fmla="*/ 16 h 258"/>
                  <a:gd name="T12" fmla="*/ 363 w 529"/>
                  <a:gd name="T13" fmla="*/ 38 h 258"/>
                  <a:gd name="T14" fmla="*/ 408 w 529"/>
                  <a:gd name="T15" fmla="*/ 31 h 258"/>
                  <a:gd name="T16" fmla="*/ 461 w 529"/>
                  <a:gd name="T17" fmla="*/ 61 h 258"/>
                  <a:gd name="T18" fmla="*/ 476 w 529"/>
                  <a:gd name="T19" fmla="*/ 137 h 258"/>
                  <a:gd name="T20" fmla="*/ 492 w 529"/>
                  <a:gd name="T21" fmla="*/ 144 h 258"/>
                  <a:gd name="T22" fmla="*/ 499 w 529"/>
                  <a:gd name="T23" fmla="*/ 213 h 258"/>
                  <a:gd name="T24" fmla="*/ 529 w 529"/>
                  <a:gd name="T25" fmla="*/ 258 h 25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9"/>
                  <a:gd name="T40" fmla="*/ 0 h 258"/>
                  <a:gd name="T41" fmla="*/ 529 w 529"/>
                  <a:gd name="T42" fmla="*/ 258 h 25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9" h="258">
                    <a:moveTo>
                      <a:pt x="529" y="258"/>
                    </a:moveTo>
                    <a:lnTo>
                      <a:pt x="113" y="251"/>
                    </a:lnTo>
                    <a:lnTo>
                      <a:pt x="121" y="167"/>
                    </a:lnTo>
                    <a:lnTo>
                      <a:pt x="0" y="160"/>
                    </a:lnTo>
                    <a:lnTo>
                      <a:pt x="7" y="0"/>
                    </a:lnTo>
                    <a:lnTo>
                      <a:pt x="340" y="16"/>
                    </a:lnTo>
                    <a:lnTo>
                      <a:pt x="363" y="38"/>
                    </a:lnTo>
                    <a:lnTo>
                      <a:pt x="408" y="31"/>
                    </a:lnTo>
                    <a:lnTo>
                      <a:pt x="461" y="61"/>
                    </a:lnTo>
                    <a:lnTo>
                      <a:pt x="476" y="137"/>
                    </a:lnTo>
                    <a:lnTo>
                      <a:pt x="492" y="144"/>
                    </a:lnTo>
                    <a:lnTo>
                      <a:pt x="499" y="213"/>
                    </a:lnTo>
                    <a:lnTo>
                      <a:pt x="529" y="258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0" name="Freeform 1238"/>
              <p:cNvSpPr>
                <a:spLocks/>
              </p:cNvSpPr>
              <p:nvPr/>
            </p:nvSpPr>
            <p:spPr bwMode="auto">
              <a:xfrm>
                <a:off x="2430" y="1773"/>
                <a:ext cx="529" cy="266"/>
              </a:xfrm>
              <a:custGeom>
                <a:avLst/>
                <a:gdLst>
                  <a:gd name="T0" fmla="*/ 529 w 529"/>
                  <a:gd name="T1" fmla="*/ 258 h 266"/>
                  <a:gd name="T2" fmla="*/ 113 w 529"/>
                  <a:gd name="T3" fmla="*/ 251 h 266"/>
                  <a:gd name="T4" fmla="*/ 121 w 529"/>
                  <a:gd name="T5" fmla="*/ 167 h 266"/>
                  <a:gd name="T6" fmla="*/ 0 w 529"/>
                  <a:gd name="T7" fmla="*/ 160 h 266"/>
                  <a:gd name="T8" fmla="*/ 7 w 529"/>
                  <a:gd name="T9" fmla="*/ 0 h 266"/>
                  <a:gd name="T10" fmla="*/ 340 w 529"/>
                  <a:gd name="T11" fmla="*/ 16 h 266"/>
                  <a:gd name="T12" fmla="*/ 363 w 529"/>
                  <a:gd name="T13" fmla="*/ 38 h 266"/>
                  <a:gd name="T14" fmla="*/ 408 w 529"/>
                  <a:gd name="T15" fmla="*/ 31 h 266"/>
                  <a:gd name="T16" fmla="*/ 461 w 529"/>
                  <a:gd name="T17" fmla="*/ 61 h 266"/>
                  <a:gd name="T18" fmla="*/ 476 w 529"/>
                  <a:gd name="T19" fmla="*/ 137 h 266"/>
                  <a:gd name="T20" fmla="*/ 492 w 529"/>
                  <a:gd name="T21" fmla="*/ 144 h 266"/>
                  <a:gd name="T22" fmla="*/ 499 w 529"/>
                  <a:gd name="T23" fmla="*/ 213 h 266"/>
                  <a:gd name="T24" fmla="*/ 529 w 529"/>
                  <a:gd name="T25" fmla="*/ 258 h 266"/>
                  <a:gd name="T26" fmla="*/ 529 w 529"/>
                  <a:gd name="T27" fmla="*/ 266 h 26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29"/>
                  <a:gd name="T43" fmla="*/ 0 h 266"/>
                  <a:gd name="T44" fmla="*/ 529 w 529"/>
                  <a:gd name="T45" fmla="*/ 266 h 26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29" h="266">
                    <a:moveTo>
                      <a:pt x="529" y="258"/>
                    </a:moveTo>
                    <a:lnTo>
                      <a:pt x="113" y="251"/>
                    </a:lnTo>
                    <a:lnTo>
                      <a:pt x="121" y="167"/>
                    </a:lnTo>
                    <a:lnTo>
                      <a:pt x="0" y="160"/>
                    </a:lnTo>
                    <a:lnTo>
                      <a:pt x="7" y="0"/>
                    </a:lnTo>
                    <a:lnTo>
                      <a:pt x="340" y="16"/>
                    </a:lnTo>
                    <a:lnTo>
                      <a:pt x="363" y="38"/>
                    </a:lnTo>
                    <a:lnTo>
                      <a:pt x="408" y="31"/>
                    </a:lnTo>
                    <a:lnTo>
                      <a:pt x="461" y="61"/>
                    </a:lnTo>
                    <a:lnTo>
                      <a:pt x="476" y="137"/>
                    </a:lnTo>
                    <a:lnTo>
                      <a:pt x="492" y="144"/>
                    </a:lnTo>
                    <a:lnTo>
                      <a:pt x="499" y="213"/>
                    </a:lnTo>
                    <a:lnTo>
                      <a:pt x="529" y="258"/>
                    </a:lnTo>
                    <a:lnTo>
                      <a:pt x="529" y="266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1" name="Freeform 1239"/>
              <p:cNvSpPr>
                <a:spLocks/>
              </p:cNvSpPr>
              <p:nvPr/>
            </p:nvSpPr>
            <p:spPr bwMode="auto">
              <a:xfrm>
                <a:off x="1439" y="1690"/>
                <a:ext cx="408" cy="629"/>
              </a:xfrm>
              <a:custGeom>
                <a:avLst/>
                <a:gdLst>
                  <a:gd name="T0" fmla="*/ 325 w 408"/>
                  <a:gd name="T1" fmla="*/ 478 h 629"/>
                  <a:gd name="T2" fmla="*/ 310 w 408"/>
                  <a:gd name="T3" fmla="*/ 553 h 629"/>
                  <a:gd name="T4" fmla="*/ 295 w 408"/>
                  <a:gd name="T5" fmla="*/ 538 h 629"/>
                  <a:gd name="T6" fmla="*/ 272 w 408"/>
                  <a:gd name="T7" fmla="*/ 538 h 629"/>
                  <a:gd name="T8" fmla="*/ 257 w 408"/>
                  <a:gd name="T9" fmla="*/ 629 h 629"/>
                  <a:gd name="T10" fmla="*/ 0 w 408"/>
                  <a:gd name="T11" fmla="*/ 235 h 629"/>
                  <a:gd name="T12" fmla="*/ 60 w 408"/>
                  <a:gd name="T13" fmla="*/ 0 h 629"/>
                  <a:gd name="T14" fmla="*/ 234 w 408"/>
                  <a:gd name="T15" fmla="*/ 46 h 629"/>
                  <a:gd name="T16" fmla="*/ 408 w 408"/>
                  <a:gd name="T17" fmla="*/ 83 h 629"/>
                  <a:gd name="T18" fmla="*/ 325 w 408"/>
                  <a:gd name="T19" fmla="*/ 478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8"/>
                  <a:gd name="T31" fmla="*/ 0 h 629"/>
                  <a:gd name="T32" fmla="*/ 408 w 408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8" h="629">
                    <a:moveTo>
                      <a:pt x="325" y="478"/>
                    </a:moveTo>
                    <a:lnTo>
                      <a:pt x="310" y="553"/>
                    </a:lnTo>
                    <a:lnTo>
                      <a:pt x="295" y="538"/>
                    </a:lnTo>
                    <a:lnTo>
                      <a:pt x="272" y="538"/>
                    </a:lnTo>
                    <a:lnTo>
                      <a:pt x="257" y="629"/>
                    </a:lnTo>
                    <a:lnTo>
                      <a:pt x="0" y="235"/>
                    </a:lnTo>
                    <a:lnTo>
                      <a:pt x="60" y="0"/>
                    </a:lnTo>
                    <a:lnTo>
                      <a:pt x="234" y="46"/>
                    </a:lnTo>
                    <a:lnTo>
                      <a:pt x="408" y="83"/>
                    </a:lnTo>
                    <a:lnTo>
                      <a:pt x="325" y="478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2" name="Freeform 1240"/>
              <p:cNvSpPr>
                <a:spLocks/>
              </p:cNvSpPr>
              <p:nvPr/>
            </p:nvSpPr>
            <p:spPr bwMode="auto">
              <a:xfrm>
                <a:off x="1439" y="1690"/>
                <a:ext cx="408" cy="629"/>
              </a:xfrm>
              <a:custGeom>
                <a:avLst/>
                <a:gdLst>
                  <a:gd name="T0" fmla="*/ 325 w 408"/>
                  <a:gd name="T1" fmla="*/ 478 h 629"/>
                  <a:gd name="T2" fmla="*/ 310 w 408"/>
                  <a:gd name="T3" fmla="*/ 553 h 629"/>
                  <a:gd name="T4" fmla="*/ 295 w 408"/>
                  <a:gd name="T5" fmla="*/ 538 h 629"/>
                  <a:gd name="T6" fmla="*/ 272 w 408"/>
                  <a:gd name="T7" fmla="*/ 538 h 629"/>
                  <a:gd name="T8" fmla="*/ 257 w 408"/>
                  <a:gd name="T9" fmla="*/ 629 h 629"/>
                  <a:gd name="T10" fmla="*/ 0 w 408"/>
                  <a:gd name="T11" fmla="*/ 235 h 629"/>
                  <a:gd name="T12" fmla="*/ 60 w 408"/>
                  <a:gd name="T13" fmla="*/ 0 h 629"/>
                  <a:gd name="T14" fmla="*/ 234 w 408"/>
                  <a:gd name="T15" fmla="*/ 46 h 629"/>
                  <a:gd name="T16" fmla="*/ 408 w 408"/>
                  <a:gd name="T17" fmla="*/ 83 h 629"/>
                  <a:gd name="T18" fmla="*/ 325 w 408"/>
                  <a:gd name="T19" fmla="*/ 478 h 629"/>
                  <a:gd name="T20" fmla="*/ 325 w 408"/>
                  <a:gd name="T21" fmla="*/ 485 h 6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08"/>
                  <a:gd name="T34" fmla="*/ 0 h 629"/>
                  <a:gd name="T35" fmla="*/ 408 w 408"/>
                  <a:gd name="T36" fmla="*/ 629 h 6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08" h="629">
                    <a:moveTo>
                      <a:pt x="325" y="478"/>
                    </a:moveTo>
                    <a:lnTo>
                      <a:pt x="310" y="553"/>
                    </a:lnTo>
                    <a:lnTo>
                      <a:pt x="295" y="538"/>
                    </a:lnTo>
                    <a:lnTo>
                      <a:pt x="272" y="538"/>
                    </a:lnTo>
                    <a:lnTo>
                      <a:pt x="257" y="629"/>
                    </a:lnTo>
                    <a:lnTo>
                      <a:pt x="0" y="235"/>
                    </a:lnTo>
                    <a:lnTo>
                      <a:pt x="60" y="0"/>
                    </a:lnTo>
                    <a:lnTo>
                      <a:pt x="234" y="46"/>
                    </a:lnTo>
                    <a:lnTo>
                      <a:pt x="408" y="83"/>
                    </a:lnTo>
                    <a:lnTo>
                      <a:pt x="325" y="478"/>
                    </a:lnTo>
                    <a:lnTo>
                      <a:pt x="325" y="48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3" name="Freeform 1241"/>
              <p:cNvSpPr>
                <a:spLocks/>
              </p:cNvSpPr>
              <p:nvPr/>
            </p:nvSpPr>
            <p:spPr bwMode="auto">
              <a:xfrm>
                <a:off x="4284" y="1425"/>
                <a:ext cx="98" cy="220"/>
              </a:xfrm>
              <a:custGeom>
                <a:avLst/>
                <a:gdLst>
                  <a:gd name="T0" fmla="*/ 75 w 98"/>
                  <a:gd name="T1" fmla="*/ 144 h 220"/>
                  <a:gd name="T2" fmla="*/ 37 w 98"/>
                  <a:gd name="T3" fmla="*/ 0 h 220"/>
                  <a:gd name="T4" fmla="*/ 15 w 98"/>
                  <a:gd name="T5" fmla="*/ 7 h 220"/>
                  <a:gd name="T6" fmla="*/ 15 w 98"/>
                  <a:gd name="T7" fmla="*/ 30 h 220"/>
                  <a:gd name="T8" fmla="*/ 22 w 98"/>
                  <a:gd name="T9" fmla="*/ 68 h 220"/>
                  <a:gd name="T10" fmla="*/ 0 w 98"/>
                  <a:gd name="T11" fmla="*/ 91 h 220"/>
                  <a:gd name="T12" fmla="*/ 0 w 98"/>
                  <a:gd name="T13" fmla="*/ 151 h 220"/>
                  <a:gd name="T14" fmla="*/ 7 w 98"/>
                  <a:gd name="T15" fmla="*/ 220 h 220"/>
                  <a:gd name="T16" fmla="*/ 75 w 98"/>
                  <a:gd name="T17" fmla="*/ 204 h 220"/>
                  <a:gd name="T18" fmla="*/ 98 w 98"/>
                  <a:gd name="T19" fmla="*/ 182 h 220"/>
                  <a:gd name="T20" fmla="*/ 98 w 98"/>
                  <a:gd name="T21" fmla="*/ 167 h 220"/>
                  <a:gd name="T22" fmla="*/ 75 w 98"/>
                  <a:gd name="T23" fmla="*/ 144 h 2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8"/>
                  <a:gd name="T37" fmla="*/ 0 h 220"/>
                  <a:gd name="T38" fmla="*/ 98 w 98"/>
                  <a:gd name="T39" fmla="*/ 220 h 22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8" h="220">
                    <a:moveTo>
                      <a:pt x="75" y="144"/>
                    </a:moveTo>
                    <a:lnTo>
                      <a:pt x="37" y="0"/>
                    </a:lnTo>
                    <a:lnTo>
                      <a:pt x="15" y="7"/>
                    </a:lnTo>
                    <a:lnTo>
                      <a:pt x="15" y="30"/>
                    </a:lnTo>
                    <a:lnTo>
                      <a:pt x="22" y="68"/>
                    </a:lnTo>
                    <a:lnTo>
                      <a:pt x="0" y="91"/>
                    </a:lnTo>
                    <a:lnTo>
                      <a:pt x="0" y="151"/>
                    </a:lnTo>
                    <a:lnTo>
                      <a:pt x="7" y="220"/>
                    </a:lnTo>
                    <a:lnTo>
                      <a:pt x="75" y="204"/>
                    </a:lnTo>
                    <a:lnTo>
                      <a:pt x="98" y="182"/>
                    </a:lnTo>
                    <a:lnTo>
                      <a:pt x="98" y="167"/>
                    </a:lnTo>
                    <a:lnTo>
                      <a:pt x="75" y="144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4" name="Freeform 1242"/>
              <p:cNvSpPr>
                <a:spLocks/>
              </p:cNvSpPr>
              <p:nvPr/>
            </p:nvSpPr>
            <p:spPr bwMode="auto">
              <a:xfrm>
                <a:off x="4284" y="1425"/>
                <a:ext cx="98" cy="220"/>
              </a:xfrm>
              <a:custGeom>
                <a:avLst/>
                <a:gdLst>
                  <a:gd name="T0" fmla="*/ 75 w 98"/>
                  <a:gd name="T1" fmla="*/ 144 h 220"/>
                  <a:gd name="T2" fmla="*/ 37 w 98"/>
                  <a:gd name="T3" fmla="*/ 0 h 220"/>
                  <a:gd name="T4" fmla="*/ 15 w 98"/>
                  <a:gd name="T5" fmla="*/ 7 h 220"/>
                  <a:gd name="T6" fmla="*/ 15 w 98"/>
                  <a:gd name="T7" fmla="*/ 30 h 220"/>
                  <a:gd name="T8" fmla="*/ 22 w 98"/>
                  <a:gd name="T9" fmla="*/ 68 h 220"/>
                  <a:gd name="T10" fmla="*/ 0 w 98"/>
                  <a:gd name="T11" fmla="*/ 91 h 220"/>
                  <a:gd name="T12" fmla="*/ 0 w 98"/>
                  <a:gd name="T13" fmla="*/ 151 h 220"/>
                  <a:gd name="T14" fmla="*/ 7 w 98"/>
                  <a:gd name="T15" fmla="*/ 220 h 220"/>
                  <a:gd name="T16" fmla="*/ 75 w 98"/>
                  <a:gd name="T17" fmla="*/ 204 h 220"/>
                  <a:gd name="T18" fmla="*/ 98 w 98"/>
                  <a:gd name="T19" fmla="*/ 182 h 220"/>
                  <a:gd name="T20" fmla="*/ 98 w 98"/>
                  <a:gd name="T21" fmla="*/ 167 h 220"/>
                  <a:gd name="T22" fmla="*/ 75 w 98"/>
                  <a:gd name="T23" fmla="*/ 144 h 220"/>
                  <a:gd name="T24" fmla="*/ 75 w 98"/>
                  <a:gd name="T25" fmla="*/ 151 h 2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8"/>
                  <a:gd name="T40" fmla="*/ 0 h 220"/>
                  <a:gd name="T41" fmla="*/ 98 w 98"/>
                  <a:gd name="T42" fmla="*/ 220 h 22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8" h="220">
                    <a:moveTo>
                      <a:pt x="75" y="144"/>
                    </a:moveTo>
                    <a:lnTo>
                      <a:pt x="37" y="0"/>
                    </a:lnTo>
                    <a:lnTo>
                      <a:pt x="15" y="7"/>
                    </a:lnTo>
                    <a:lnTo>
                      <a:pt x="15" y="30"/>
                    </a:lnTo>
                    <a:lnTo>
                      <a:pt x="22" y="68"/>
                    </a:lnTo>
                    <a:lnTo>
                      <a:pt x="0" y="91"/>
                    </a:lnTo>
                    <a:lnTo>
                      <a:pt x="0" y="151"/>
                    </a:lnTo>
                    <a:lnTo>
                      <a:pt x="7" y="220"/>
                    </a:lnTo>
                    <a:lnTo>
                      <a:pt x="75" y="204"/>
                    </a:lnTo>
                    <a:lnTo>
                      <a:pt x="98" y="182"/>
                    </a:lnTo>
                    <a:lnTo>
                      <a:pt x="98" y="167"/>
                    </a:lnTo>
                    <a:lnTo>
                      <a:pt x="75" y="144"/>
                    </a:lnTo>
                    <a:lnTo>
                      <a:pt x="75" y="151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5" name="Freeform 1243"/>
              <p:cNvSpPr>
                <a:spLocks/>
              </p:cNvSpPr>
              <p:nvPr/>
            </p:nvSpPr>
            <p:spPr bwMode="auto">
              <a:xfrm>
                <a:off x="4170" y="1781"/>
                <a:ext cx="83" cy="197"/>
              </a:xfrm>
              <a:custGeom>
                <a:avLst/>
                <a:gdLst>
                  <a:gd name="T0" fmla="*/ 68 w 83"/>
                  <a:gd name="T1" fmla="*/ 30 h 197"/>
                  <a:gd name="T2" fmla="*/ 61 w 83"/>
                  <a:gd name="T3" fmla="*/ 68 h 197"/>
                  <a:gd name="T4" fmla="*/ 76 w 83"/>
                  <a:gd name="T5" fmla="*/ 68 h 197"/>
                  <a:gd name="T6" fmla="*/ 83 w 83"/>
                  <a:gd name="T7" fmla="*/ 121 h 197"/>
                  <a:gd name="T8" fmla="*/ 76 w 83"/>
                  <a:gd name="T9" fmla="*/ 99 h 197"/>
                  <a:gd name="T10" fmla="*/ 76 w 83"/>
                  <a:gd name="T11" fmla="*/ 129 h 197"/>
                  <a:gd name="T12" fmla="*/ 53 w 83"/>
                  <a:gd name="T13" fmla="*/ 190 h 197"/>
                  <a:gd name="T14" fmla="*/ 45 w 83"/>
                  <a:gd name="T15" fmla="*/ 197 h 197"/>
                  <a:gd name="T16" fmla="*/ 45 w 83"/>
                  <a:gd name="T17" fmla="*/ 182 h 197"/>
                  <a:gd name="T18" fmla="*/ 0 w 83"/>
                  <a:gd name="T19" fmla="*/ 167 h 197"/>
                  <a:gd name="T20" fmla="*/ 0 w 83"/>
                  <a:gd name="T21" fmla="*/ 136 h 197"/>
                  <a:gd name="T22" fmla="*/ 38 w 83"/>
                  <a:gd name="T23" fmla="*/ 99 h 197"/>
                  <a:gd name="T24" fmla="*/ 0 w 83"/>
                  <a:gd name="T25" fmla="*/ 61 h 197"/>
                  <a:gd name="T26" fmla="*/ 0 w 83"/>
                  <a:gd name="T27" fmla="*/ 38 h 197"/>
                  <a:gd name="T28" fmla="*/ 15 w 83"/>
                  <a:gd name="T29" fmla="*/ 0 h 197"/>
                  <a:gd name="T30" fmla="*/ 68 w 83"/>
                  <a:gd name="T31" fmla="*/ 23 h 197"/>
                  <a:gd name="T32" fmla="*/ 68 w 83"/>
                  <a:gd name="T33" fmla="*/ 30 h 1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3"/>
                  <a:gd name="T52" fmla="*/ 0 h 197"/>
                  <a:gd name="T53" fmla="*/ 83 w 83"/>
                  <a:gd name="T54" fmla="*/ 197 h 19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3" h="197">
                    <a:moveTo>
                      <a:pt x="68" y="30"/>
                    </a:moveTo>
                    <a:lnTo>
                      <a:pt x="61" y="68"/>
                    </a:lnTo>
                    <a:lnTo>
                      <a:pt x="76" y="68"/>
                    </a:lnTo>
                    <a:lnTo>
                      <a:pt x="83" y="121"/>
                    </a:lnTo>
                    <a:lnTo>
                      <a:pt x="76" y="99"/>
                    </a:lnTo>
                    <a:lnTo>
                      <a:pt x="76" y="129"/>
                    </a:lnTo>
                    <a:lnTo>
                      <a:pt x="53" y="190"/>
                    </a:lnTo>
                    <a:lnTo>
                      <a:pt x="45" y="197"/>
                    </a:lnTo>
                    <a:lnTo>
                      <a:pt x="45" y="182"/>
                    </a:lnTo>
                    <a:lnTo>
                      <a:pt x="0" y="167"/>
                    </a:lnTo>
                    <a:lnTo>
                      <a:pt x="0" y="136"/>
                    </a:lnTo>
                    <a:lnTo>
                      <a:pt x="38" y="99"/>
                    </a:lnTo>
                    <a:lnTo>
                      <a:pt x="0" y="61"/>
                    </a:lnTo>
                    <a:lnTo>
                      <a:pt x="0" y="38"/>
                    </a:lnTo>
                    <a:lnTo>
                      <a:pt x="15" y="0"/>
                    </a:lnTo>
                    <a:lnTo>
                      <a:pt x="68" y="23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6" name="Freeform 1244"/>
              <p:cNvSpPr>
                <a:spLocks/>
              </p:cNvSpPr>
              <p:nvPr/>
            </p:nvSpPr>
            <p:spPr bwMode="auto">
              <a:xfrm>
                <a:off x="4170" y="1781"/>
                <a:ext cx="83" cy="197"/>
              </a:xfrm>
              <a:custGeom>
                <a:avLst/>
                <a:gdLst>
                  <a:gd name="T0" fmla="*/ 68 w 83"/>
                  <a:gd name="T1" fmla="*/ 30 h 197"/>
                  <a:gd name="T2" fmla="*/ 61 w 83"/>
                  <a:gd name="T3" fmla="*/ 68 h 197"/>
                  <a:gd name="T4" fmla="*/ 76 w 83"/>
                  <a:gd name="T5" fmla="*/ 68 h 197"/>
                  <a:gd name="T6" fmla="*/ 83 w 83"/>
                  <a:gd name="T7" fmla="*/ 121 h 197"/>
                  <a:gd name="T8" fmla="*/ 76 w 83"/>
                  <a:gd name="T9" fmla="*/ 99 h 197"/>
                  <a:gd name="T10" fmla="*/ 76 w 83"/>
                  <a:gd name="T11" fmla="*/ 129 h 197"/>
                  <a:gd name="T12" fmla="*/ 53 w 83"/>
                  <a:gd name="T13" fmla="*/ 190 h 197"/>
                  <a:gd name="T14" fmla="*/ 45 w 83"/>
                  <a:gd name="T15" fmla="*/ 197 h 197"/>
                  <a:gd name="T16" fmla="*/ 45 w 83"/>
                  <a:gd name="T17" fmla="*/ 182 h 197"/>
                  <a:gd name="T18" fmla="*/ 0 w 83"/>
                  <a:gd name="T19" fmla="*/ 167 h 197"/>
                  <a:gd name="T20" fmla="*/ 0 w 83"/>
                  <a:gd name="T21" fmla="*/ 136 h 197"/>
                  <a:gd name="T22" fmla="*/ 38 w 83"/>
                  <a:gd name="T23" fmla="*/ 99 h 197"/>
                  <a:gd name="T24" fmla="*/ 0 w 83"/>
                  <a:gd name="T25" fmla="*/ 61 h 197"/>
                  <a:gd name="T26" fmla="*/ 0 w 83"/>
                  <a:gd name="T27" fmla="*/ 38 h 197"/>
                  <a:gd name="T28" fmla="*/ 15 w 83"/>
                  <a:gd name="T29" fmla="*/ 0 h 197"/>
                  <a:gd name="T30" fmla="*/ 68 w 83"/>
                  <a:gd name="T31" fmla="*/ 23 h 197"/>
                  <a:gd name="T32" fmla="*/ 68 w 83"/>
                  <a:gd name="T33" fmla="*/ 30 h 197"/>
                  <a:gd name="T34" fmla="*/ 68 w 83"/>
                  <a:gd name="T35" fmla="*/ 38 h 19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3"/>
                  <a:gd name="T55" fmla="*/ 0 h 197"/>
                  <a:gd name="T56" fmla="*/ 83 w 83"/>
                  <a:gd name="T57" fmla="*/ 197 h 19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3" h="197">
                    <a:moveTo>
                      <a:pt x="68" y="30"/>
                    </a:moveTo>
                    <a:lnTo>
                      <a:pt x="61" y="68"/>
                    </a:lnTo>
                    <a:lnTo>
                      <a:pt x="76" y="68"/>
                    </a:lnTo>
                    <a:lnTo>
                      <a:pt x="83" y="121"/>
                    </a:lnTo>
                    <a:lnTo>
                      <a:pt x="76" y="99"/>
                    </a:lnTo>
                    <a:lnTo>
                      <a:pt x="76" y="129"/>
                    </a:lnTo>
                    <a:lnTo>
                      <a:pt x="53" y="190"/>
                    </a:lnTo>
                    <a:lnTo>
                      <a:pt x="45" y="197"/>
                    </a:lnTo>
                    <a:lnTo>
                      <a:pt x="45" y="182"/>
                    </a:lnTo>
                    <a:lnTo>
                      <a:pt x="0" y="167"/>
                    </a:lnTo>
                    <a:lnTo>
                      <a:pt x="0" y="136"/>
                    </a:lnTo>
                    <a:lnTo>
                      <a:pt x="38" y="99"/>
                    </a:lnTo>
                    <a:lnTo>
                      <a:pt x="0" y="61"/>
                    </a:lnTo>
                    <a:lnTo>
                      <a:pt x="0" y="38"/>
                    </a:lnTo>
                    <a:lnTo>
                      <a:pt x="15" y="0"/>
                    </a:lnTo>
                    <a:lnTo>
                      <a:pt x="68" y="23"/>
                    </a:lnTo>
                    <a:lnTo>
                      <a:pt x="68" y="30"/>
                    </a:lnTo>
                    <a:lnTo>
                      <a:pt x="68" y="38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7" name="Freeform 1245"/>
              <p:cNvSpPr>
                <a:spLocks/>
              </p:cNvSpPr>
              <p:nvPr/>
            </p:nvSpPr>
            <p:spPr bwMode="auto">
              <a:xfrm>
                <a:off x="2021" y="2221"/>
                <a:ext cx="447" cy="462"/>
              </a:xfrm>
              <a:custGeom>
                <a:avLst/>
                <a:gdLst>
                  <a:gd name="T0" fmla="*/ 447 w 447"/>
                  <a:gd name="T1" fmla="*/ 38 h 462"/>
                  <a:gd name="T2" fmla="*/ 61 w 447"/>
                  <a:gd name="T3" fmla="*/ 0 h 462"/>
                  <a:gd name="T4" fmla="*/ 0 w 447"/>
                  <a:gd name="T5" fmla="*/ 454 h 462"/>
                  <a:gd name="T6" fmla="*/ 53 w 447"/>
                  <a:gd name="T7" fmla="*/ 462 h 462"/>
                  <a:gd name="T8" fmla="*/ 61 w 447"/>
                  <a:gd name="T9" fmla="*/ 424 h 462"/>
                  <a:gd name="T10" fmla="*/ 174 w 447"/>
                  <a:gd name="T11" fmla="*/ 439 h 462"/>
                  <a:gd name="T12" fmla="*/ 167 w 447"/>
                  <a:gd name="T13" fmla="*/ 417 h 462"/>
                  <a:gd name="T14" fmla="*/ 409 w 447"/>
                  <a:gd name="T15" fmla="*/ 439 h 462"/>
                  <a:gd name="T16" fmla="*/ 447 w 447"/>
                  <a:gd name="T17" fmla="*/ 75 h 462"/>
                  <a:gd name="T18" fmla="*/ 447 w 447"/>
                  <a:gd name="T19" fmla="*/ 38 h 4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7"/>
                  <a:gd name="T31" fmla="*/ 0 h 462"/>
                  <a:gd name="T32" fmla="*/ 447 w 447"/>
                  <a:gd name="T33" fmla="*/ 462 h 46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7" h="462">
                    <a:moveTo>
                      <a:pt x="447" y="38"/>
                    </a:moveTo>
                    <a:lnTo>
                      <a:pt x="61" y="0"/>
                    </a:lnTo>
                    <a:lnTo>
                      <a:pt x="0" y="454"/>
                    </a:lnTo>
                    <a:lnTo>
                      <a:pt x="53" y="462"/>
                    </a:lnTo>
                    <a:lnTo>
                      <a:pt x="61" y="424"/>
                    </a:lnTo>
                    <a:lnTo>
                      <a:pt x="174" y="439"/>
                    </a:lnTo>
                    <a:lnTo>
                      <a:pt x="167" y="417"/>
                    </a:lnTo>
                    <a:lnTo>
                      <a:pt x="409" y="439"/>
                    </a:lnTo>
                    <a:lnTo>
                      <a:pt x="447" y="75"/>
                    </a:lnTo>
                    <a:lnTo>
                      <a:pt x="447" y="38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8" name="Freeform 1246"/>
              <p:cNvSpPr>
                <a:spLocks/>
              </p:cNvSpPr>
              <p:nvPr/>
            </p:nvSpPr>
            <p:spPr bwMode="auto">
              <a:xfrm>
                <a:off x="2021" y="2221"/>
                <a:ext cx="447" cy="462"/>
              </a:xfrm>
              <a:custGeom>
                <a:avLst/>
                <a:gdLst>
                  <a:gd name="T0" fmla="*/ 447 w 447"/>
                  <a:gd name="T1" fmla="*/ 38 h 462"/>
                  <a:gd name="T2" fmla="*/ 61 w 447"/>
                  <a:gd name="T3" fmla="*/ 0 h 462"/>
                  <a:gd name="T4" fmla="*/ 0 w 447"/>
                  <a:gd name="T5" fmla="*/ 454 h 462"/>
                  <a:gd name="T6" fmla="*/ 53 w 447"/>
                  <a:gd name="T7" fmla="*/ 462 h 462"/>
                  <a:gd name="T8" fmla="*/ 61 w 447"/>
                  <a:gd name="T9" fmla="*/ 424 h 462"/>
                  <a:gd name="T10" fmla="*/ 174 w 447"/>
                  <a:gd name="T11" fmla="*/ 439 h 462"/>
                  <a:gd name="T12" fmla="*/ 167 w 447"/>
                  <a:gd name="T13" fmla="*/ 417 h 462"/>
                  <a:gd name="T14" fmla="*/ 409 w 447"/>
                  <a:gd name="T15" fmla="*/ 439 h 462"/>
                  <a:gd name="T16" fmla="*/ 447 w 447"/>
                  <a:gd name="T17" fmla="*/ 75 h 462"/>
                  <a:gd name="T18" fmla="*/ 447 w 447"/>
                  <a:gd name="T19" fmla="*/ 38 h 462"/>
                  <a:gd name="T20" fmla="*/ 447 w 447"/>
                  <a:gd name="T21" fmla="*/ 45 h 4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7"/>
                  <a:gd name="T34" fmla="*/ 0 h 462"/>
                  <a:gd name="T35" fmla="*/ 447 w 447"/>
                  <a:gd name="T36" fmla="*/ 462 h 46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7" h="462">
                    <a:moveTo>
                      <a:pt x="447" y="38"/>
                    </a:moveTo>
                    <a:lnTo>
                      <a:pt x="61" y="0"/>
                    </a:lnTo>
                    <a:lnTo>
                      <a:pt x="0" y="454"/>
                    </a:lnTo>
                    <a:lnTo>
                      <a:pt x="53" y="462"/>
                    </a:lnTo>
                    <a:lnTo>
                      <a:pt x="61" y="424"/>
                    </a:lnTo>
                    <a:lnTo>
                      <a:pt x="174" y="439"/>
                    </a:lnTo>
                    <a:lnTo>
                      <a:pt x="167" y="417"/>
                    </a:lnTo>
                    <a:lnTo>
                      <a:pt x="409" y="439"/>
                    </a:lnTo>
                    <a:lnTo>
                      <a:pt x="447" y="75"/>
                    </a:lnTo>
                    <a:lnTo>
                      <a:pt x="447" y="38"/>
                    </a:lnTo>
                    <a:lnTo>
                      <a:pt x="447" y="4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9" name="Freeform 1247"/>
              <p:cNvSpPr>
                <a:spLocks/>
              </p:cNvSpPr>
              <p:nvPr/>
            </p:nvSpPr>
            <p:spPr bwMode="auto">
              <a:xfrm>
                <a:off x="3875" y="1478"/>
                <a:ext cx="386" cy="349"/>
              </a:xfrm>
              <a:custGeom>
                <a:avLst/>
                <a:gdLst>
                  <a:gd name="T0" fmla="*/ 371 w 386"/>
                  <a:gd name="T1" fmla="*/ 174 h 349"/>
                  <a:gd name="T2" fmla="*/ 371 w 386"/>
                  <a:gd name="T3" fmla="*/ 235 h 349"/>
                  <a:gd name="T4" fmla="*/ 386 w 386"/>
                  <a:gd name="T5" fmla="*/ 303 h 349"/>
                  <a:gd name="T6" fmla="*/ 371 w 386"/>
                  <a:gd name="T7" fmla="*/ 311 h 349"/>
                  <a:gd name="T8" fmla="*/ 378 w 386"/>
                  <a:gd name="T9" fmla="*/ 318 h 349"/>
                  <a:gd name="T10" fmla="*/ 363 w 386"/>
                  <a:gd name="T11" fmla="*/ 349 h 349"/>
                  <a:gd name="T12" fmla="*/ 363 w 386"/>
                  <a:gd name="T13" fmla="*/ 326 h 349"/>
                  <a:gd name="T14" fmla="*/ 310 w 386"/>
                  <a:gd name="T15" fmla="*/ 303 h 349"/>
                  <a:gd name="T16" fmla="*/ 295 w 386"/>
                  <a:gd name="T17" fmla="*/ 303 h 349"/>
                  <a:gd name="T18" fmla="*/ 280 w 386"/>
                  <a:gd name="T19" fmla="*/ 273 h 349"/>
                  <a:gd name="T20" fmla="*/ 265 w 386"/>
                  <a:gd name="T21" fmla="*/ 265 h 349"/>
                  <a:gd name="T22" fmla="*/ 8 w 386"/>
                  <a:gd name="T23" fmla="*/ 311 h 349"/>
                  <a:gd name="T24" fmla="*/ 0 w 386"/>
                  <a:gd name="T25" fmla="*/ 295 h 349"/>
                  <a:gd name="T26" fmla="*/ 45 w 386"/>
                  <a:gd name="T27" fmla="*/ 242 h 349"/>
                  <a:gd name="T28" fmla="*/ 30 w 386"/>
                  <a:gd name="T29" fmla="*/ 204 h 349"/>
                  <a:gd name="T30" fmla="*/ 61 w 386"/>
                  <a:gd name="T31" fmla="*/ 189 h 349"/>
                  <a:gd name="T32" fmla="*/ 151 w 386"/>
                  <a:gd name="T33" fmla="*/ 182 h 349"/>
                  <a:gd name="T34" fmla="*/ 189 w 386"/>
                  <a:gd name="T35" fmla="*/ 151 h 349"/>
                  <a:gd name="T36" fmla="*/ 174 w 386"/>
                  <a:gd name="T37" fmla="*/ 129 h 349"/>
                  <a:gd name="T38" fmla="*/ 189 w 386"/>
                  <a:gd name="T39" fmla="*/ 114 h 349"/>
                  <a:gd name="T40" fmla="*/ 182 w 386"/>
                  <a:gd name="T41" fmla="*/ 106 h 349"/>
                  <a:gd name="T42" fmla="*/ 174 w 386"/>
                  <a:gd name="T43" fmla="*/ 121 h 349"/>
                  <a:gd name="T44" fmla="*/ 166 w 386"/>
                  <a:gd name="T45" fmla="*/ 106 h 349"/>
                  <a:gd name="T46" fmla="*/ 235 w 386"/>
                  <a:gd name="T47" fmla="*/ 23 h 349"/>
                  <a:gd name="T48" fmla="*/ 325 w 386"/>
                  <a:gd name="T49" fmla="*/ 0 h 349"/>
                  <a:gd name="T50" fmla="*/ 348 w 386"/>
                  <a:gd name="T51" fmla="*/ 98 h 349"/>
                  <a:gd name="T52" fmla="*/ 371 w 386"/>
                  <a:gd name="T53" fmla="*/ 174 h 34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86"/>
                  <a:gd name="T82" fmla="*/ 0 h 349"/>
                  <a:gd name="T83" fmla="*/ 386 w 386"/>
                  <a:gd name="T84" fmla="*/ 349 h 34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86" h="349">
                    <a:moveTo>
                      <a:pt x="371" y="174"/>
                    </a:moveTo>
                    <a:lnTo>
                      <a:pt x="371" y="235"/>
                    </a:lnTo>
                    <a:lnTo>
                      <a:pt x="386" y="303"/>
                    </a:lnTo>
                    <a:lnTo>
                      <a:pt x="371" y="311"/>
                    </a:lnTo>
                    <a:lnTo>
                      <a:pt x="378" y="318"/>
                    </a:lnTo>
                    <a:lnTo>
                      <a:pt x="363" y="349"/>
                    </a:lnTo>
                    <a:lnTo>
                      <a:pt x="363" y="326"/>
                    </a:lnTo>
                    <a:lnTo>
                      <a:pt x="310" y="303"/>
                    </a:lnTo>
                    <a:lnTo>
                      <a:pt x="295" y="303"/>
                    </a:lnTo>
                    <a:lnTo>
                      <a:pt x="280" y="273"/>
                    </a:lnTo>
                    <a:lnTo>
                      <a:pt x="265" y="265"/>
                    </a:lnTo>
                    <a:lnTo>
                      <a:pt x="8" y="311"/>
                    </a:lnTo>
                    <a:lnTo>
                      <a:pt x="0" y="295"/>
                    </a:lnTo>
                    <a:lnTo>
                      <a:pt x="45" y="242"/>
                    </a:lnTo>
                    <a:lnTo>
                      <a:pt x="30" y="204"/>
                    </a:lnTo>
                    <a:lnTo>
                      <a:pt x="61" y="189"/>
                    </a:lnTo>
                    <a:lnTo>
                      <a:pt x="151" y="182"/>
                    </a:lnTo>
                    <a:lnTo>
                      <a:pt x="189" y="151"/>
                    </a:lnTo>
                    <a:lnTo>
                      <a:pt x="174" y="129"/>
                    </a:lnTo>
                    <a:lnTo>
                      <a:pt x="189" y="114"/>
                    </a:lnTo>
                    <a:lnTo>
                      <a:pt x="182" y="106"/>
                    </a:lnTo>
                    <a:lnTo>
                      <a:pt x="174" y="121"/>
                    </a:lnTo>
                    <a:lnTo>
                      <a:pt x="166" y="106"/>
                    </a:lnTo>
                    <a:lnTo>
                      <a:pt x="235" y="23"/>
                    </a:lnTo>
                    <a:lnTo>
                      <a:pt x="325" y="0"/>
                    </a:lnTo>
                    <a:lnTo>
                      <a:pt x="348" y="98"/>
                    </a:lnTo>
                    <a:lnTo>
                      <a:pt x="371" y="174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0" name="Freeform 1248"/>
              <p:cNvSpPr>
                <a:spLocks/>
              </p:cNvSpPr>
              <p:nvPr/>
            </p:nvSpPr>
            <p:spPr bwMode="auto">
              <a:xfrm>
                <a:off x="3875" y="1478"/>
                <a:ext cx="386" cy="349"/>
              </a:xfrm>
              <a:custGeom>
                <a:avLst/>
                <a:gdLst>
                  <a:gd name="T0" fmla="*/ 371 w 386"/>
                  <a:gd name="T1" fmla="*/ 174 h 349"/>
                  <a:gd name="T2" fmla="*/ 371 w 386"/>
                  <a:gd name="T3" fmla="*/ 235 h 349"/>
                  <a:gd name="T4" fmla="*/ 386 w 386"/>
                  <a:gd name="T5" fmla="*/ 303 h 349"/>
                  <a:gd name="T6" fmla="*/ 371 w 386"/>
                  <a:gd name="T7" fmla="*/ 311 h 349"/>
                  <a:gd name="T8" fmla="*/ 378 w 386"/>
                  <a:gd name="T9" fmla="*/ 318 h 349"/>
                  <a:gd name="T10" fmla="*/ 363 w 386"/>
                  <a:gd name="T11" fmla="*/ 349 h 349"/>
                  <a:gd name="T12" fmla="*/ 363 w 386"/>
                  <a:gd name="T13" fmla="*/ 326 h 349"/>
                  <a:gd name="T14" fmla="*/ 310 w 386"/>
                  <a:gd name="T15" fmla="*/ 303 h 349"/>
                  <a:gd name="T16" fmla="*/ 295 w 386"/>
                  <a:gd name="T17" fmla="*/ 303 h 349"/>
                  <a:gd name="T18" fmla="*/ 280 w 386"/>
                  <a:gd name="T19" fmla="*/ 273 h 349"/>
                  <a:gd name="T20" fmla="*/ 265 w 386"/>
                  <a:gd name="T21" fmla="*/ 265 h 349"/>
                  <a:gd name="T22" fmla="*/ 8 w 386"/>
                  <a:gd name="T23" fmla="*/ 311 h 349"/>
                  <a:gd name="T24" fmla="*/ 0 w 386"/>
                  <a:gd name="T25" fmla="*/ 295 h 349"/>
                  <a:gd name="T26" fmla="*/ 45 w 386"/>
                  <a:gd name="T27" fmla="*/ 242 h 349"/>
                  <a:gd name="T28" fmla="*/ 30 w 386"/>
                  <a:gd name="T29" fmla="*/ 204 h 349"/>
                  <a:gd name="T30" fmla="*/ 61 w 386"/>
                  <a:gd name="T31" fmla="*/ 189 h 349"/>
                  <a:gd name="T32" fmla="*/ 151 w 386"/>
                  <a:gd name="T33" fmla="*/ 182 h 349"/>
                  <a:gd name="T34" fmla="*/ 189 w 386"/>
                  <a:gd name="T35" fmla="*/ 151 h 349"/>
                  <a:gd name="T36" fmla="*/ 174 w 386"/>
                  <a:gd name="T37" fmla="*/ 129 h 349"/>
                  <a:gd name="T38" fmla="*/ 189 w 386"/>
                  <a:gd name="T39" fmla="*/ 114 h 349"/>
                  <a:gd name="T40" fmla="*/ 182 w 386"/>
                  <a:gd name="T41" fmla="*/ 106 h 349"/>
                  <a:gd name="T42" fmla="*/ 174 w 386"/>
                  <a:gd name="T43" fmla="*/ 121 h 349"/>
                  <a:gd name="T44" fmla="*/ 166 w 386"/>
                  <a:gd name="T45" fmla="*/ 106 h 349"/>
                  <a:gd name="T46" fmla="*/ 235 w 386"/>
                  <a:gd name="T47" fmla="*/ 23 h 349"/>
                  <a:gd name="T48" fmla="*/ 325 w 386"/>
                  <a:gd name="T49" fmla="*/ 0 h 349"/>
                  <a:gd name="T50" fmla="*/ 348 w 386"/>
                  <a:gd name="T51" fmla="*/ 98 h 349"/>
                  <a:gd name="T52" fmla="*/ 371 w 386"/>
                  <a:gd name="T53" fmla="*/ 174 h 349"/>
                  <a:gd name="T54" fmla="*/ 371 w 386"/>
                  <a:gd name="T55" fmla="*/ 182 h 34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86"/>
                  <a:gd name="T85" fmla="*/ 0 h 349"/>
                  <a:gd name="T86" fmla="*/ 386 w 386"/>
                  <a:gd name="T87" fmla="*/ 349 h 34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86" h="349">
                    <a:moveTo>
                      <a:pt x="371" y="174"/>
                    </a:moveTo>
                    <a:lnTo>
                      <a:pt x="371" y="235"/>
                    </a:lnTo>
                    <a:lnTo>
                      <a:pt x="386" y="303"/>
                    </a:lnTo>
                    <a:lnTo>
                      <a:pt x="371" y="311"/>
                    </a:lnTo>
                    <a:lnTo>
                      <a:pt x="378" y="318"/>
                    </a:lnTo>
                    <a:lnTo>
                      <a:pt x="363" y="349"/>
                    </a:lnTo>
                    <a:lnTo>
                      <a:pt x="363" y="326"/>
                    </a:lnTo>
                    <a:lnTo>
                      <a:pt x="310" y="303"/>
                    </a:lnTo>
                    <a:lnTo>
                      <a:pt x="295" y="303"/>
                    </a:lnTo>
                    <a:lnTo>
                      <a:pt x="280" y="273"/>
                    </a:lnTo>
                    <a:lnTo>
                      <a:pt x="265" y="265"/>
                    </a:lnTo>
                    <a:lnTo>
                      <a:pt x="8" y="311"/>
                    </a:lnTo>
                    <a:lnTo>
                      <a:pt x="0" y="295"/>
                    </a:lnTo>
                    <a:lnTo>
                      <a:pt x="45" y="242"/>
                    </a:lnTo>
                    <a:lnTo>
                      <a:pt x="30" y="204"/>
                    </a:lnTo>
                    <a:lnTo>
                      <a:pt x="61" y="189"/>
                    </a:lnTo>
                    <a:lnTo>
                      <a:pt x="151" y="182"/>
                    </a:lnTo>
                    <a:lnTo>
                      <a:pt x="189" y="151"/>
                    </a:lnTo>
                    <a:lnTo>
                      <a:pt x="174" y="129"/>
                    </a:lnTo>
                    <a:lnTo>
                      <a:pt x="189" y="114"/>
                    </a:lnTo>
                    <a:lnTo>
                      <a:pt x="182" y="106"/>
                    </a:lnTo>
                    <a:lnTo>
                      <a:pt x="174" y="121"/>
                    </a:lnTo>
                    <a:lnTo>
                      <a:pt x="166" y="106"/>
                    </a:lnTo>
                    <a:lnTo>
                      <a:pt x="235" y="23"/>
                    </a:lnTo>
                    <a:lnTo>
                      <a:pt x="325" y="0"/>
                    </a:lnTo>
                    <a:lnTo>
                      <a:pt x="348" y="98"/>
                    </a:lnTo>
                    <a:lnTo>
                      <a:pt x="371" y="174"/>
                    </a:lnTo>
                    <a:lnTo>
                      <a:pt x="371" y="182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1" name="Freeform 1249"/>
              <p:cNvSpPr>
                <a:spLocks/>
              </p:cNvSpPr>
              <p:nvPr/>
            </p:nvSpPr>
            <p:spPr bwMode="auto">
              <a:xfrm>
                <a:off x="3678" y="2183"/>
                <a:ext cx="545" cy="242"/>
              </a:xfrm>
              <a:custGeom>
                <a:avLst/>
                <a:gdLst>
                  <a:gd name="T0" fmla="*/ 530 w 545"/>
                  <a:gd name="T1" fmla="*/ 45 h 242"/>
                  <a:gd name="T2" fmla="*/ 522 w 545"/>
                  <a:gd name="T3" fmla="*/ 68 h 242"/>
                  <a:gd name="T4" fmla="*/ 522 w 545"/>
                  <a:gd name="T5" fmla="*/ 45 h 242"/>
                  <a:gd name="T6" fmla="*/ 477 w 545"/>
                  <a:gd name="T7" fmla="*/ 60 h 242"/>
                  <a:gd name="T8" fmla="*/ 477 w 545"/>
                  <a:gd name="T9" fmla="*/ 30 h 242"/>
                  <a:gd name="T10" fmla="*/ 485 w 545"/>
                  <a:gd name="T11" fmla="*/ 53 h 242"/>
                  <a:gd name="T12" fmla="*/ 500 w 545"/>
                  <a:gd name="T13" fmla="*/ 38 h 242"/>
                  <a:gd name="T14" fmla="*/ 492 w 545"/>
                  <a:gd name="T15" fmla="*/ 30 h 242"/>
                  <a:gd name="T16" fmla="*/ 515 w 545"/>
                  <a:gd name="T17" fmla="*/ 30 h 242"/>
                  <a:gd name="T18" fmla="*/ 507 w 545"/>
                  <a:gd name="T19" fmla="*/ 23 h 242"/>
                  <a:gd name="T20" fmla="*/ 522 w 545"/>
                  <a:gd name="T21" fmla="*/ 30 h 242"/>
                  <a:gd name="T22" fmla="*/ 515 w 545"/>
                  <a:gd name="T23" fmla="*/ 15 h 242"/>
                  <a:gd name="T24" fmla="*/ 537 w 545"/>
                  <a:gd name="T25" fmla="*/ 30 h 242"/>
                  <a:gd name="T26" fmla="*/ 507 w 545"/>
                  <a:gd name="T27" fmla="*/ 0 h 242"/>
                  <a:gd name="T28" fmla="*/ 500 w 545"/>
                  <a:gd name="T29" fmla="*/ 0 h 242"/>
                  <a:gd name="T30" fmla="*/ 152 w 545"/>
                  <a:gd name="T31" fmla="*/ 60 h 242"/>
                  <a:gd name="T32" fmla="*/ 152 w 545"/>
                  <a:gd name="T33" fmla="*/ 83 h 242"/>
                  <a:gd name="T34" fmla="*/ 136 w 545"/>
                  <a:gd name="T35" fmla="*/ 98 h 242"/>
                  <a:gd name="T36" fmla="*/ 106 w 545"/>
                  <a:gd name="T37" fmla="*/ 121 h 242"/>
                  <a:gd name="T38" fmla="*/ 99 w 545"/>
                  <a:gd name="T39" fmla="*/ 113 h 242"/>
                  <a:gd name="T40" fmla="*/ 76 w 545"/>
                  <a:gd name="T41" fmla="*/ 136 h 242"/>
                  <a:gd name="T42" fmla="*/ 23 w 545"/>
                  <a:gd name="T43" fmla="*/ 167 h 242"/>
                  <a:gd name="T44" fmla="*/ 15 w 545"/>
                  <a:gd name="T45" fmla="*/ 189 h 242"/>
                  <a:gd name="T46" fmla="*/ 0 w 545"/>
                  <a:gd name="T47" fmla="*/ 189 h 242"/>
                  <a:gd name="T48" fmla="*/ 0 w 545"/>
                  <a:gd name="T49" fmla="*/ 212 h 242"/>
                  <a:gd name="T50" fmla="*/ 76 w 545"/>
                  <a:gd name="T51" fmla="*/ 197 h 242"/>
                  <a:gd name="T52" fmla="*/ 121 w 545"/>
                  <a:gd name="T53" fmla="*/ 174 h 242"/>
                  <a:gd name="T54" fmla="*/ 212 w 545"/>
                  <a:gd name="T55" fmla="*/ 167 h 242"/>
                  <a:gd name="T56" fmla="*/ 235 w 545"/>
                  <a:gd name="T57" fmla="*/ 189 h 242"/>
                  <a:gd name="T58" fmla="*/ 303 w 545"/>
                  <a:gd name="T59" fmla="*/ 182 h 242"/>
                  <a:gd name="T60" fmla="*/ 394 w 545"/>
                  <a:gd name="T61" fmla="*/ 242 h 242"/>
                  <a:gd name="T62" fmla="*/ 424 w 545"/>
                  <a:gd name="T63" fmla="*/ 235 h 242"/>
                  <a:gd name="T64" fmla="*/ 424 w 545"/>
                  <a:gd name="T65" fmla="*/ 212 h 242"/>
                  <a:gd name="T66" fmla="*/ 432 w 545"/>
                  <a:gd name="T67" fmla="*/ 227 h 242"/>
                  <a:gd name="T68" fmla="*/ 439 w 545"/>
                  <a:gd name="T69" fmla="*/ 189 h 242"/>
                  <a:gd name="T70" fmla="*/ 462 w 545"/>
                  <a:gd name="T71" fmla="*/ 174 h 242"/>
                  <a:gd name="T72" fmla="*/ 454 w 545"/>
                  <a:gd name="T73" fmla="*/ 159 h 242"/>
                  <a:gd name="T74" fmla="*/ 462 w 545"/>
                  <a:gd name="T75" fmla="*/ 174 h 242"/>
                  <a:gd name="T76" fmla="*/ 469 w 545"/>
                  <a:gd name="T77" fmla="*/ 159 h 242"/>
                  <a:gd name="T78" fmla="*/ 500 w 545"/>
                  <a:gd name="T79" fmla="*/ 151 h 242"/>
                  <a:gd name="T80" fmla="*/ 500 w 545"/>
                  <a:gd name="T81" fmla="*/ 144 h 242"/>
                  <a:gd name="T82" fmla="*/ 507 w 545"/>
                  <a:gd name="T83" fmla="*/ 151 h 242"/>
                  <a:gd name="T84" fmla="*/ 500 w 545"/>
                  <a:gd name="T85" fmla="*/ 144 h 242"/>
                  <a:gd name="T86" fmla="*/ 507 w 545"/>
                  <a:gd name="T87" fmla="*/ 151 h 242"/>
                  <a:gd name="T88" fmla="*/ 522 w 545"/>
                  <a:gd name="T89" fmla="*/ 136 h 242"/>
                  <a:gd name="T90" fmla="*/ 522 w 545"/>
                  <a:gd name="T91" fmla="*/ 121 h 242"/>
                  <a:gd name="T92" fmla="*/ 515 w 545"/>
                  <a:gd name="T93" fmla="*/ 136 h 242"/>
                  <a:gd name="T94" fmla="*/ 507 w 545"/>
                  <a:gd name="T95" fmla="*/ 121 h 242"/>
                  <a:gd name="T96" fmla="*/ 507 w 545"/>
                  <a:gd name="T97" fmla="*/ 136 h 242"/>
                  <a:gd name="T98" fmla="*/ 500 w 545"/>
                  <a:gd name="T99" fmla="*/ 129 h 242"/>
                  <a:gd name="T100" fmla="*/ 485 w 545"/>
                  <a:gd name="T101" fmla="*/ 136 h 242"/>
                  <a:gd name="T102" fmla="*/ 469 w 545"/>
                  <a:gd name="T103" fmla="*/ 121 h 242"/>
                  <a:gd name="T104" fmla="*/ 485 w 545"/>
                  <a:gd name="T105" fmla="*/ 136 h 242"/>
                  <a:gd name="T106" fmla="*/ 507 w 545"/>
                  <a:gd name="T107" fmla="*/ 106 h 242"/>
                  <a:gd name="T108" fmla="*/ 469 w 545"/>
                  <a:gd name="T109" fmla="*/ 106 h 242"/>
                  <a:gd name="T110" fmla="*/ 462 w 545"/>
                  <a:gd name="T111" fmla="*/ 91 h 242"/>
                  <a:gd name="T112" fmla="*/ 492 w 545"/>
                  <a:gd name="T113" fmla="*/ 98 h 242"/>
                  <a:gd name="T114" fmla="*/ 485 w 545"/>
                  <a:gd name="T115" fmla="*/ 91 h 242"/>
                  <a:gd name="T116" fmla="*/ 500 w 545"/>
                  <a:gd name="T117" fmla="*/ 83 h 242"/>
                  <a:gd name="T118" fmla="*/ 500 w 545"/>
                  <a:gd name="T119" fmla="*/ 98 h 242"/>
                  <a:gd name="T120" fmla="*/ 522 w 545"/>
                  <a:gd name="T121" fmla="*/ 98 h 242"/>
                  <a:gd name="T122" fmla="*/ 545 w 545"/>
                  <a:gd name="T123" fmla="*/ 68 h 242"/>
                  <a:gd name="T124" fmla="*/ 530 w 545"/>
                  <a:gd name="T125" fmla="*/ 45 h 24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45"/>
                  <a:gd name="T190" fmla="*/ 0 h 242"/>
                  <a:gd name="T191" fmla="*/ 545 w 545"/>
                  <a:gd name="T192" fmla="*/ 242 h 24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45" h="242">
                    <a:moveTo>
                      <a:pt x="530" y="45"/>
                    </a:moveTo>
                    <a:lnTo>
                      <a:pt x="522" y="68"/>
                    </a:lnTo>
                    <a:lnTo>
                      <a:pt x="522" y="45"/>
                    </a:lnTo>
                    <a:lnTo>
                      <a:pt x="477" y="60"/>
                    </a:lnTo>
                    <a:lnTo>
                      <a:pt x="477" y="30"/>
                    </a:lnTo>
                    <a:lnTo>
                      <a:pt x="485" y="53"/>
                    </a:lnTo>
                    <a:lnTo>
                      <a:pt x="500" y="38"/>
                    </a:lnTo>
                    <a:lnTo>
                      <a:pt x="492" y="30"/>
                    </a:lnTo>
                    <a:lnTo>
                      <a:pt x="515" y="30"/>
                    </a:lnTo>
                    <a:lnTo>
                      <a:pt x="507" y="23"/>
                    </a:lnTo>
                    <a:lnTo>
                      <a:pt x="522" y="30"/>
                    </a:lnTo>
                    <a:lnTo>
                      <a:pt x="515" y="15"/>
                    </a:lnTo>
                    <a:lnTo>
                      <a:pt x="537" y="30"/>
                    </a:lnTo>
                    <a:lnTo>
                      <a:pt x="507" y="0"/>
                    </a:lnTo>
                    <a:lnTo>
                      <a:pt x="500" y="0"/>
                    </a:lnTo>
                    <a:lnTo>
                      <a:pt x="152" y="60"/>
                    </a:lnTo>
                    <a:lnTo>
                      <a:pt x="152" y="83"/>
                    </a:lnTo>
                    <a:lnTo>
                      <a:pt x="136" y="98"/>
                    </a:lnTo>
                    <a:lnTo>
                      <a:pt x="106" y="121"/>
                    </a:lnTo>
                    <a:lnTo>
                      <a:pt x="99" y="113"/>
                    </a:lnTo>
                    <a:lnTo>
                      <a:pt x="76" y="136"/>
                    </a:lnTo>
                    <a:lnTo>
                      <a:pt x="23" y="167"/>
                    </a:lnTo>
                    <a:lnTo>
                      <a:pt x="15" y="189"/>
                    </a:lnTo>
                    <a:lnTo>
                      <a:pt x="0" y="189"/>
                    </a:lnTo>
                    <a:lnTo>
                      <a:pt x="0" y="212"/>
                    </a:lnTo>
                    <a:lnTo>
                      <a:pt x="76" y="197"/>
                    </a:lnTo>
                    <a:lnTo>
                      <a:pt x="121" y="174"/>
                    </a:lnTo>
                    <a:lnTo>
                      <a:pt x="212" y="167"/>
                    </a:lnTo>
                    <a:lnTo>
                      <a:pt x="235" y="189"/>
                    </a:lnTo>
                    <a:lnTo>
                      <a:pt x="303" y="182"/>
                    </a:lnTo>
                    <a:lnTo>
                      <a:pt x="394" y="242"/>
                    </a:lnTo>
                    <a:lnTo>
                      <a:pt x="424" y="235"/>
                    </a:lnTo>
                    <a:lnTo>
                      <a:pt x="424" y="212"/>
                    </a:lnTo>
                    <a:lnTo>
                      <a:pt x="432" y="227"/>
                    </a:lnTo>
                    <a:lnTo>
                      <a:pt x="439" y="189"/>
                    </a:lnTo>
                    <a:lnTo>
                      <a:pt x="462" y="174"/>
                    </a:lnTo>
                    <a:lnTo>
                      <a:pt x="454" y="159"/>
                    </a:lnTo>
                    <a:lnTo>
                      <a:pt x="462" y="174"/>
                    </a:lnTo>
                    <a:lnTo>
                      <a:pt x="469" y="159"/>
                    </a:lnTo>
                    <a:lnTo>
                      <a:pt x="500" y="151"/>
                    </a:lnTo>
                    <a:lnTo>
                      <a:pt x="500" y="144"/>
                    </a:lnTo>
                    <a:lnTo>
                      <a:pt x="507" y="151"/>
                    </a:lnTo>
                    <a:lnTo>
                      <a:pt x="500" y="144"/>
                    </a:lnTo>
                    <a:lnTo>
                      <a:pt x="507" y="151"/>
                    </a:lnTo>
                    <a:lnTo>
                      <a:pt x="522" y="136"/>
                    </a:lnTo>
                    <a:lnTo>
                      <a:pt x="522" y="121"/>
                    </a:lnTo>
                    <a:lnTo>
                      <a:pt x="515" y="136"/>
                    </a:lnTo>
                    <a:lnTo>
                      <a:pt x="507" y="121"/>
                    </a:lnTo>
                    <a:lnTo>
                      <a:pt x="507" y="136"/>
                    </a:lnTo>
                    <a:lnTo>
                      <a:pt x="500" y="129"/>
                    </a:lnTo>
                    <a:lnTo>
                      <a:pt x="485" y="136"/>
                    </a:lnTo>
                    <a:lnTo>
                      <a:pt x="469" y="121"/>
                    </a:lnTo>
                    <a:lnTo>
                      <a:pt x="485" y="136"/>
                    </a:lnTo>
                    <a:lnTo>
                      <a:pt x="507" y="106"/>
                    </a:lnTo>
                    <a:lnTo>
                      <a:pt x="469" y="106"/>
                    </a:lnTo>
                    <a:lnTo>
                      <a:pt x="462" y="91"/>
                    </a:lnTo>
                    <a:lnTo>
                      <a:pt x="492" y="98"/>
                    </a:lnTo>
                    <a:lnTo>
                      <a:pt x="485" y="91"/>
                    </a:lnTo>
                    <a:lnTo>
                      <a:pt x="500" y="83"/>
                    </a:lnTo>
                    <a:lnTo>
                      <a:pt x="500" y="98"/>
                    </a:lnTo>
                    <a:lnTo>
                      <a:pt x="522" y="98"/>
                    </a:lnTo>
                    <a:lnTo>
                      <a:pt x="545" y="68"/>
                    </a:lnTo>
                    <a:lnTo>
                      <a:pt x="530" y="45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2" name="Freeform 1250"/>
              <p:cNvSpPr>
                <a:spLocks/>
              </p:cNvSpPr>
              <p:nvPr/>
            </p:nvSpPr>
            <p:spPr bwMode="auto">
              <a:xfrm>
                <a:off x="3678" y="2183"/>
                <a:ext cx="545" cy="242"/>
              </a:xfrm>
              <a:custGeom>
                <a:avLst/>
                <a:gdLst>
                  <a:gd name="T0" fmla="*/ 522 w 545"/>
                  <a:gd name="T1" fmla="*/ 68 h 242"/>
                  <a:gd name="T2" fmla="*/ 477 w 545"/>
                  <a:gd name="T3" fmla="*/ 60 h 242"/>
                  <a:gd name="T4" fmla="*/ 485 w 545"/>
                  <a:gd name="T5" fmla="*/ 53 h 242"/>
                  <a:gd name="T6" fmla="*/ 492 w 545"/>
                  <a:gd name="T7" fmla="*/ 30 h 242"/>
                  <a:gd name="T8" fmla="*/ 507 w 545"/>
                  <a:gd name="T9" fmla="*/ 23 h 242"/>
                  <a:gd name="T10" fmla="*/ 515 w 545"/>
                  <a:gd name="T11" fmla="*/ 15 h 242"/>
                  <a:gd name="T12" fmla="*/ 507 w 545"/>
                  <a:gd name="T13" fmla="*/ 0 h 242"/>
                  <a:gd name="T14" fmla="*/ 152 w 545"/>
                  <a:gd name="T15" fmla="*/ 60 h 242"/>
                  <a:gd name="T16" fmla="*/ 136 w 545"/>
                  <a:gd name="T17" fmla="*/ 98 h 242"/>
                  <a:gd name="T18" fmla="*/ 99 w 545"/>
                  <a:gd name="T19" fmla="*/ 113 h 242"/>
                  <a:gd name="T20" fmla="*/ 23 w 545"/>
                  <a:gd name="T21" fmla="*/ 167 h 242"/>
                  <a:gd name="T22" fmla="*/ 0 w 545"/>
                  <a:gd name="T23" fmla="*/ 189 h 242"/>
                  <a:gd name="T24" fmla="*/ 76 w 545"/>
                  <a:gd name="T25" fmla="*/ 197 h 242"/>
                  <a:gd name="T26" fmla="*/ 212 w 545"/>
                  <a:gd name="T27" fmla="*/ 167 h 242"/>
                  <a:gd name="T28" fmla="*/ 303 w 545"/>
                  <a:gd name="T29" fmla="*/ 182 h 242"/>
                  <a:gd name="T30" fmla="*/ 424 w 545"/>
                  <a:gd name="T31" fmla="*/ 235 h 242"/>
                  <a:gd name="T32" fmla="*/ 432 w 545"/>
                  <a:gd name="T33" fmla="*/ 227 h 242"/>
                  <a:gd name="T34" fmla="*/ 462 w 545"/>
                  <a:gd name="T35" fmla="*/ 174 h 242"/>
                  <a:gd name="T36" fmla="*/ 462 w 545"/>
                  <a:gd name="T37" fmla="*/ 174 h 242"/>
                  <a:gd name="T38" fmla="*/ 500 w 545"/>
                  <a:gd name="T39" fmla="*/ 151 h 242"/>
                  <a:gd name="T40" fmla="*/ 507 w 545"/>
                  <a:gd name="T41" fmla="*/ 151 h 242"/>
                  <a:gd name="T42" fmla="*/ 507 w 545"/>
                  <a:gd name="T43" fmla="*/ 151 h 242"/>
                  <a:gd name="T44" fmla="*/ 522 w 545"/>
                  <a:gd name="T45" fmla="*/ 121 h 242"/>
                  <a:gd name="T46" fmla="*/ 507 w 545"/>
                  <a:gd name="T47" fmla="*/ 121 h 242"/>
                  <a:gd name="T48" fmla="*/ 500 w 545"/>
                  <a:gd name="T49" fmla="*/ 129 h 242"/>
                  <a:gd name="T50" fmla="*/ 469 w 545"/>
                  <a:gd name="T51" fmla="*/ 121 h 242"/>
                  <a:gd name="T52" fmla="*/ 507 w 545"/>
                  <a:gd name="T53" fmla="*/ 106 h 242"/>
                  <a:gd name="T54" fmla="*/ 462 w 545"/>
                  <a:gd name="T55" fmla="*/ 91 h 242"/>
                  <a:gd name="T56" fmla="*/ 485 w 545"/>
                  <a:gd name="T57" fmla="*/ 91 h 242"/>
                  <a:gd name="T58" fmla="*/ 500 w 545"/>
                  <a:gd name="T59" fmla="*/ 98 h 242"/>
                  <a:gd name="T60" fmla="*/ 545 w 545"/>
                  <a:gd name="T61" fmla="*/ 68 h 242"/>
                  <a:gd name="T62" fmla="*/ 530 w 545"/>
                  <a:gd name="T63" fmla="*/ 53 h 24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45"/>
                  <a:gd name="T97" fmla="*/ 0 h 242"/>
                  <a:gd name="T98" fmla="*/ 545 w 545"/>
                  <a:gd name="T99" fmla="*/ 242 h 24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45" h="242">
                    <a:moveTo>
                      <a:pt x="530" y="45"/>
                    </a:moveTo>
                    <a:lnTo>
                      <a:pt x="522" y="68"/>
                    </a:lnTo>
                    <a:lnTo>
                      <a:pt x="522" y="45"/>
                    </a:lnTo>
                    <a:lnTo>
                      <a:pt x="477" y="60"/>
                    </a:lnTo>
                    <a:lnTo>
                      <a:pt x="477" y="30"/>
                    </a:lnTo>
                    <a:lnTo>
                      <a:pt x="485" y="53"/>
                    </a:lnTo>
                    <a:lnTo>
                      <a:pt x="500" y="38"/>
                    </a:lnTo>
                    <a:lnTo>
                      <a:pt x="492" y="30"/>
                    </a:lnTo>
                    <a:lnTo>
                      <a:pt x="515" y="30"/>
                    </a:lnTo>
                    <a:lnTo>
                      <a:pt x="507" y="23"/>
                    </a:lnTo>
                    <a:lnTo>
                      <a:pt x="522" y="30"/>
                    </a:lnTo>
                    <a:lnTo>
                      <a:pt x="515" y="15"/>
                    </a:lnTo>
                    <a:lnTo>
                      <a:pt x="537" y="30"/>
                    </a:lnTo>
                    <a:lnTo>
                      <a:pt x="507" y="0"/>
                    </a:lnTo>
                    <a:lnTo>
                      <a:pt x="500" y="0"/>
                    </a:lnTo>
                    <a:lnTo>
                      <a:pt x="152" y="60"/>
                    </a:lnTo>
                    <a:lnTo>
                      <a:pt x="152" y="83"/>
                    </a:lnTo>
                    <a:lnTo>
                      <a:pt x="136" y="98"/>
                    </a:lnTo>
                    <a:lnTo>
                      <a:pt x="106" y="121"/>
                    </a:lnTo>
                    <a:lnTo>
                      <a:pt x="99" y="113"/>
                    </a:lnTo>
                    <a:lnTo>
                      <a:pt x="76" y="136"/>
                    </a:lnTo>
                    <a:lnTo>
                      <a:pt x="23" y="167"/>
                    </a:lnTo>
                    <a:lnTo>
                      <a:pt x="15" y="189"/>
                    </a:lnTo>
                    <a:lnTo>
                      <a:pt x="0" y="189"/>
                    </a:lnTo>
                    <a:lnTo>
                      <a:pt x="0" y="212"/>
                    </a:lnTo>
                    <a:lnTo>
                      <a:pt x="76" y="197"/>
                    </a:lnTo>
                    <a:lnTo>
                      <a:pt x="121" y="174"/>
                    </a:lnTo>
                    <a:lnTo>
                      <a:pt x="212" y="167"/>
                    </a:lnTo>
                    <a:lnTo>
                      <a:pt x="235" y="189"/>
                    </a:lnTo>
                    <a:lnTo>
                      <a:pt x="303" y="182"/>
                    </a:lnTo>
                    <a:lnTo>
                      <a:pt x="394" y="242"/>
                    </a:lnTo>
                    <a:lnTo>
                      <a:pt x="424" y="235"/>
                    </a:lnTo>
                    <a:lnTo>
                      <a:pt x="424" y="212"/>
                    </a:lnTo>
                    <a:lnTo>
                      <a:pt x="432" y="227"/>
                    </a:lnTo>
                    <a:lnTo>
                      <a:pt x="439" y="189"/>
                    </a:lnTo>
                    <a:lnTo>
                      <a:pt x="462" y="174"/>
                    </a:lnTo>
                    <a:lnTo>
                      <a:pt x="454" y="159"/>
                    </a:lnTo>
                    <a:lnTo>
                      <a:pt x="462" y="174"/>
                    </a:lnTo>
                    <a:lnTo>
                      <a:pt x="469" y="159"/>
                    </a:lnTo>
                    <a:lnTo>
                      <a:pt x="500" y="151"/>
                    </a:lnTo>
                    <a:lnTo>
                      <a:pt x="500" y="144"/>
                    </a:lnTo>
                    <a:lnTo>
                      <a:pt x="507" y="151"/>
                    </a:lnTo>
                    <a:lnTo>
                      <a:pt x="500" y="144"/>
                    </a:lnTo>
                    <a:lnTo>
                      <a:pt x="507" y="151"/>
                    </a:lnTo>
                    <a:lnTo>
                      <a:pt x="522" y="136"/>
                    </a:lnTo>
                    <a:lnTo>
                      <a:pt x="522" y="121"/>
                    </a:lnTo>
                    <a:lnTo>
                      <a:pt x="515" y="136"/>
                    </a:lnTo>
                    <a:lnTo>
                      <a:pt x="507" y="121"/>
                    </a:lnTo>
                    <a:lnTo>
                      <a:pt x="507" y="136"/>
                    </a:lnTo>
                    <a:lnTo>
                      <a:pt x="500" y="129"/>
                    </a:lnTo>
                    <a:lnTo>
                      <a:pt x="485" y="136"/>
                    </a:lnTo>
                    <a:lnTo>
                      <a:pt x="469" y="121"/>
                    </a:lnTo>
                    <a:lnTo>
                      <a:pt x="485" y="136"/>
                    </a:lnTo>
                    <a:lnTo>
                      <a:pt x="507" y="106"/>
                    </a:lnTo>
                    <a:lnTo>
                      <a:pt x="469" y="106"/>
                    </a:lnTo>
                    <a:lnTo>
                      <a:pt x="462" y="91"/>
                    </a:lnTo>
                    <a:lnTo>
                      <a:pt x="492" y="98"/>
                    </a:lnTo>
                    <a:lnTo>
                      <a:pt x="485" y="91"/>
                    </a:lnTo>
                    <a:lnTo>
                      <a:pt x="500" y="83"/>
                    </a:lnTo>
                    <a:lnTo>
                      <a:pt x="500" y="98"/>
                    </a:lnTo>
                    <a:lnTo>
                      <a:pt x="522" y="98"/>
                    </a:lnTo>
                    <a:lnTo>
                      <a:pt x="545" y="68"/>
                    </a:lnTo>
                    <a:lnTo>
                      <a:pt x="530" y="45"/>
                    </a:lnTo>
                    <a:lnTo>
                      <a:pt x="530" y="53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3" name="Line 1251"/>
              <p:cNvSpPr>
                <a:spLocks noChangeShapeType="1"/>
              </p:cNvSpPr>
              <p:nvPr/>
            </p:nvSpPr>
            <p:spPr bwMode="auto">
              <a:xfrm>
                <a:off x="4200" y="2183"/>
                <a:ext cx="8" cy="23"/>
              </a:xfrm>
              <a:prstGeom prst="line">
                <a:avLst/>
              </a:prstGeom>
              <a:noFill/>
              <a:ln w="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4" name="Freeform 1252"/>
              <p:cNvSpPr>
                <a:spLocks/>
              </p:cNvSpPr>
              <p:nvPr/>
            </p:nvSpPr>
            <p:spPr bwMode="auto">
              <a:xfrm>
                <a:off x="2460" y="1296"/>
                <a:ext cx="424" cy="258"/>
              </a:xfrm>
              <a:custGeom>
                <a:avLst/>
                <a:gdLst>
                  <a:gd name="T0" fmla="*/ 424 w 424"/>
                  <a:gd name="T1" fmla="*/ 258 h 258"/>
                  <a:gd name="T2" fmla="*/ 0 w 424"/>
                  <a:gd name="T3" fmla="*/ 242 h 258"/>
                  <a:gd name="T4" fmla="*/ 23 w 424"/>
                  <a:gd name="T5" fmla="*/ 0 h 258"/>
                  <a:gd name="T6" fmla="*/ 386 w 424"/>
                  <a:gd name="T7" fmla="*/ 15 h 258"/>
                  <a:gd name="T8" fmla="*/ 424 w 424"/>
                  <a:gd name="T9" fmla="*/ 258 h 2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4"/>
                  <a:gd name="T16" fmla="*/ 0 h 258"/>
                  <a:gd name="T17" fmla="*/ 424 w 424"/>
                  <a:gd name="T18" fmla="*/ 258 h 2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4" h="258">
                    <a:moveTo>
                      <a:pt x="424" y="258"/>
                    </a:moveTo>
                    <a:lnTo>
                      <a:pt x="0" y="242"/>
                    </a:lnTo>
                    <a:lnTo>
                      <a:pt x="23" y="0"/>
                    </a:lnTo>
                    <a:lnTo>
                      <a:pt x="386" y="15"/>
                    </a:lnTo>
                    <a:lnTo>
                      <a:pt x="424" y="258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5" name="Freeform 1253"/>
              <p:cNvSpPr>
                <a:spLocks/>
              </p:cNvSpPr>
              <p:nvPr/>
            </p:nvSpPr>
            <p:spPr bwMode="auto">
              <a:xfrm>
                <a:off x="2460" y="1296"/>
                <a:ext cx="424" cy="265"/>
              </a:xfrm>
              <a:custGeom>
                <a:avLst/>
                <a:gdLst>
                  <a:gd name="T0" fmla="*/ 424 w 424"/>
                  <a:gd name="T1" fmla="*/ 258 h 265"/>
                  <a:gd name="T2" fmla="*/ 0 w 424"/>
                  <a:gd name="T3" fmla="*/ 242 h 265"/>
                  <a:gd name="T4" fmla="*/ 23 w 424"/>
                  <a:gd name="T5" fmla="*/ 0 h 265"/>
                  <a:gd name="T6" fmla="*/ 386 w 424"/>
                  <a:gd name="T7" fmla="*/ 15 h 265"/>
                  <a:gd name="T8" fmla="*/ 424 w 424"/>
                  <a:gd name="T9" fmla="*/ 258 h 265"/>
                  <a:gd name="T10" fmla="*/ 424 w 424"/>
                  <a:gd name="T11" fmla="*/ 265 h 2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4"/>
                  <a:gd name="T19" fmla="*/ 0 h 265"/>
                  <a:gd name="T20" fmla="*/ 424 w 424"/>
                  <a:gd name="T21" fmla="*/ 265 h 2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4" h="265">
                    <a:moveTo>
                      <a:pt x="424" y="258"/>
                    </a:moveTo>
                    <a:lnTo>
                      <a:pt x="0" y="242"/>
                    </a:lnTo>
                    <a:lnTo>
                      <a:pt x="23" y="0"/>
                    </a:lnTo>
                    <a:lnTo>
                      <a:pt x="386" y="15"/>
                    </a:lnTo>
                    <a:lnTo>
                      <a:pt x="424" y="258"/>
                    </a:lnTo>
                    <a:lnTo>
                      <a:pt x="424" y="26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6" name="Freeform 1254"/>
              <p:cNvSpPr>
                <a:spLocks/>
              </p:cNvSpPr>
              <p:nvPr/>
            </p:nvSpPr>
            <p:spPr bwMode="auto">
              <a:xfrm>
                <a:off x="3587" y="1804"/>
                <a:ext cx="265" cy="303"/>
              </a:xfrm>
              <a:custGeom>
                <a:avLst/>
                <a:gdLst>
                  <a:gd name="T0" fmla="*/ 250 w 265"/>
                  <a:gd name="T1" fmla="*/ 0 h 303"/>
                  <a:gd name="T2" fmla="*/ 182 w 265"/>
                  <a:gd name="T3" fmla="*/ 45 h 303"/>
                  <a:gd name="T4" fmla="*/ 137 w 265"/>
                  <a:gd name="T5" fmla="*/ 60 h 303"/>
                  <a:gd name="T6" fmla="*/ 106 w 265"/>
                  <a:gd name="T7" fmla="*/ 60 h 303"/>
                  <a:gd name="T8" fmla="*/ 122 w 265"/>
                  <a:gd name="T9" fmla="*/ 53 h 303"/>
                  <a:gd name="T10" fmla="*/ 106 w 265"/>
                  <a:gd name="T11" fmla="*/ 53 h 303"/>
                  <a:gd name="T12" fmla="*/ 76 w 265"/>
                  <a:gd name="T13" fmla="*/ 45 h 303"/>
                  <a:gd name="T14" fmla="*/ 0 w 265"/>
                  <a:gd name="T15" fmla="*/ 53 h 303"/>
                  <a:gd name="T16" fmla="*/ 23 w 265"/>
                  <a:gd name="T17" fmla="*/ 265 h 303"/>
                  <a:gd name="T18" fmla="*/ 46 w 265"/>
                  <a:gd name="T19" fmla="*/ 257 h 303"/>
                  <a:gd name="T20" fmla="*/ 61 w 265"/>
                  <a:gd name="T21" fmla="*/ 280 h 303"/>
                  <a:gd name="T22" fmla="*/ 99 w 265"/>
                  <a:gd name="T23" fmla="*/ 295 h 303"/>
                  <a:gd name="T24" fmla="*/ 122 w 265"/>
                  <a:gd name="T25" fmla="*/ 295 h 303"/>
                  <a:gd name="T26" fmla="*/ 144 w 265"/>
                  <a:gd name="T27" fmla="*/ 273 h 303"/>
                  <a:gd name="T28" fmla="*/ 167 w 265"/>
                  <a:gd name="T29" fmla="*/ 303 h 303"/>
                  <a:gd name="T30" fmla="*/ 190 w 265"/>
                  <a:gd name="T31" fmla="*/ 280 h 303"/>
                  <a:gd name="T32" fmla="*/ 190 w 265"/>
                  <a:gd name="T33" fmla="*/ 250 h 303"/>
                  <a:gd name="T34" fmla="*/ 212 w 265"/>
                  <a:gd name="T35" fmla="*/ 250 h 303"/>
                  <a:gd name="T36" fmla="*/ 212 w 265"/>
                  <a:gd name="T37" fmla="*/ 227 h 303"/>
                  <a:gd name="T38" fmla="*/ 258 w 265"/>
                  <a:gd name="T39" fmla="*/ 189 h 303"/>
                  <a:gd name="T40" fmla="*/ 265 w 265"/>
                  <a:gd name="T41" fmla="*/ 129 h 303"/>
                  <a:gd name="T42" fmla="*/ 258 w 265"/>
                  <a:gd name="T43" fmla="*/ 106 h 303"/>
                  <a:gd name="T44" fmla="*/ 265 w 265"/>
                  <a:gd name="T45" fmla="*/ 106 h 303"/>
                  <a:gd name="T46" fmla="*/ 250 w 265"/>
                  <a:gd name="T47" fmla="*/ 0 h 30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65"/>
                  <a:gd name="T73" fmla="*/ 0 h 303"/>
                  <a:gd name="T74" fmla="*/ 265 w 265"/>
                  <a:gd name="T75" fmla="*/ 303 h 30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65" h="303">
                    <a:moveTo>
                      <a:pt x="250" y="0"/>
                    </a:moveTo>
                    <a:lnTo>
                      <a:pt x="182" y="45"/>
                    </a:lnTo>
                    <a:lnTo>
                      <a:pt x="137" y="60"/>
                    </a:lnTo>
                    <a:lnTo>
                      <a:pt x="106" y="60"/>
                    </a:lnTo>
                    <a:lnTo>
                      <a:pt x="122" y="53"/>
                    </a:lnTo>
                    <a:lnTo>
                      <a:pt x="106" y="53"/>
                    </a:lnTo>
                    <a:lnTo>
                      <a:pt x="76" y="45"/>
                    </a:lnTo>
                    <a:lnTo>
                      <a:pt x="0" y="53"/>
                    </a:lnTo>
                    <a:lnTo>
                      <a:pt x="23" y="265"/>
                    </a:lnTo>
                    <a:lnTo>
                      <a:pt x="46" y="257"/>
                    </a:lnTo>
                    <a:lnTo>
                      <a:pt x="61" y="280"/>
                    </a:lnTo>
                    <a:lnTo>
                      <a:pt x="99" y="295"/>
                    </a:lnTo>
                    <a:lnTo>
                      <a:pt x="122" y="295"/>
                    </a:lnTo>
                    <a:lnTo>
                      <a:pt x="144" y="273"/>
                    </a:lnTo>
                    <a:lnTo>
                      <a:pt x="167" y="303"/>
                    </a:lnTo>
                    <a:lnTo>
                      <a:pt x="190" y="280"/>
                    </a:lnTo>
                    <a:lnTo>
                      <a:pt x="190" y="250"/>
                    </a:lnTo>
                    <a:lnTo>
                      <a:pt x="212" y="250"/>
                    </a:lnTo>
                    <a:lnTo>
                      <a:pt x="212" y="227"/>
                    </a:lnTo>
                    <a:lnTo>
                      <a:pt x="258" y="189"/>
                    </a:lnTo>
                    <a:lnTo>
                      <a:pt x="265" y="129"/>
                    </a:lnTo>
                    <a:lnTo>
                      <a:pt x="258" y="106"/>
                    </a:lnTo>
                    <a:lnTo>
                      <a:pt x="265" y="10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7" name="Freeform 1255"/>
              <p:cNvSpPr>
                <a:spLocks/>
              </p:cNvSpPr>
              <p:nvPr/>
            </p:nvSpPr>
            <p:spPr bwMode="auto">
              <a:xfrm>
                <a:off x="3587" y="1804"/>
                <a:ext cx="265" cy="303"/>
              </a:xfrm>
              <a:custGeom>
                <a:avLst/>
                <a:gdLst>
                  <a:gd name="T0" fmla="*/ 250 w 265"/>
                  <a:gd name="T1" fmla="*/ 0 h 303"/>
                  <a:gd name="T2" fmla="*/ 182 w 265"/>
                  <a:gd name="T3" fmla="*/ 45 h 303"/>
                  <a:gd name="T4" fmla="*/ 137 w 265"/>
                  <a:gd name="T5" fmla="*/ 60 h 303"/>
                  <a:gd name="T6" fmla="*/ 106 w 265"/>
                  <a:gd name="T7" fmla="*/ 60 h 303"/>
                  <a:gd name="T8" fmla="*/ 122 w 265"/>
                  <a:gd name="T9" fmla="*/ 53 h 303"/>
                  <a:gd name="T10" fmla="*/ 106 w 265"/>
                  <a:gd name="T11" fmla="*/ 53 h 303"/>
                  <a:gd name="T12" fmla="*/ 76 w 265"/>
                  <a:gd name="T13" fmla="*/ 45 h 303"/>
                  <a:gd name="T14" fmla="*/ 0 w 265"/>
                  <a:gd name="T15" fmla="*/ 53 h 303"/>
                  <a:gd name="T16" fmla="*/ 23 w 265"/>
                  <a:gd name="T17" fmla="*/ 265 h 303"/>
                  <a:gd name="T18" fmla="*/ 46 w 265"/>
                  <a:gd name="T19" fmla="*/ 257 h 303"/>
                  <a:gd name="T20" fmla="*/ 61 w 265"/>
                  <a:gd name="T21" fmla="*/ 280 h 303"/>
                  <a:gd name="T22" fmla="*/ 99 w 265"/>
                  <a:gd name="T23" fmla="*/ 295 h 303"/>
                  <a:gd name="T24" fmla="*/ 122 w 265"/>
                  <a:gd name="T25" fmla="*/ 295 h 303"/>
                  <a:gd name="T26" fmla="*/ 144 w 265"/>
                  <a:gd name="T27" fmla="*/ 273 h 303"/>
                  <a:gd name="T28" fmla="*/ 167 w 265"/>
                  <a:gd name="T29" fmla="*/ 303 h 303"/>
                  <a:gd name="T30" fmla="*/ 190 w 265"/>
                  <a:gd name="T31" fmla="*/ 280 h 303"/>
                  <a:gd name="T32" fmla="*/ 190 w 265"/>
                  <a:gd name="T33" fmla="*/ 250 h 303"/>
                  <a:gd name="T34" fmla="*/ 212 w 265"/>
                  <a:gd name="T35" fmla="*/ 250 h 303"/>
                  <a:gd name="T36" fmla="*/ 212 w 265"/>
                  <a:gd name="T37" fmla="*/ 227 h 303"/>
                  <a:gd name="T38" fmla="*/ 258 w 265"/>
                  <a:gd name="T39" fmla="*/ 189 h 303"/>
                  <a:gd name="T40" fmla="*/ 265 w 265"/>
                  <a:gd name="T41" fmla="*/ 129 h 303"/>
                  <a:gd name="T42" fmla="*/ 258 w 265"/>
                  <a:gd name="T43" fmla="*/ 106 h 303"/>
                  <a:gd name="T44" fmla="*/ 265 w 265"/>
                  <a:gd name="T45" fmla="*/ 106 h 303"/>
                  <a:gd name="T46" fmla="*/ 250 w 265"/>
                  <a:gd name="T47" fmla="*/ 0 h 303"/>
                  <a:gd name="T48" fmla="*/ 250 w 265"/>
                  <a:gd name="T49" fmla="*/ 7 h 30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65"/>
                  <a:gd name="T76" fmla="*/ 0 h 303"/>
                  <a:gd name="T77" fmla="*/ 265 w 265"/>
                  <a:gd name="T78" fmla="*/ 303 h 30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65" h="303">
                    <a:moveTo>
                      <a:pt x="250" y="0"/>
                    </a:moveTo>
                    <a:lnTo>
                      <a:pt x="182" y="45"/>
                    </a:lnTo>
                    <a:lnTo>
                      <a:pt x="137" y="60"/>
                    </a:lnTo>
                    <a:lnTo>
                      <a:pt x="106" y="60"/>
                    </a:lnTo>
                    <a:lnTo>
                      <a:pt x="122" y="53"/>
                    </a:lnTo>
                    <a:lnTo>
                      <a:pt x="106" y="53"/>
                    </a:lnTo>
                    <a:lnTo>
                      <a:pt x="76" y="45"/>
                    </a:lnTo>
                    <a:lnTo>
                      <a:pt x="0" y="53"/>
                    </a:lnTo>
                    <a:lnTo>
                      <a:pt x="23" y="265"/>
                    </a:lnTo>
                    <a:lnTo>
                      <a:pt x="46" y="257"/>
                    </a:lnTo>
                    <a:lnTo>
                      <a:pt x="61" y="280"/>
                    </a:lnTo>
                    <a:lnTo>
                      <a:pt x="99" y="295"/>
                    </a:lnTo>
                    <a:lnTo>
                      <a:pt x="122" y="295"/>
                    </a:lnTo>
                    <a:lnTo>
                      <a:pt x="144" y="273"/>
                    </a:lnTo>
                    <a:lnTo>
                      <a:pt x="167" y="303"/>
                    </a:lnTo>
                    <a:lnTo>
                      <a:pt x="190" y="280"/>
                    </a:lnTo>
                    <a:lnTo>
                      <a:pt x="190" y="250"/>
                    </a:lnTo>
                    <a:lnTo>
                      <a:pt x="212" y="250"/>
                    </a:lnTo>
                    <a:lnTo>
                      <a:pt x="212" y="227"/>
                    </a:lnTo>
                    <a:lnTo>
                      <a:pt x="258" y="189"/>
                    </a:lnTo>
                    <a:lnTo>
                      <a:pt x="265" y="129"/>
                    </a:lnTo>
                    <a:lnTo>
                      <a:pt x="258" y="106"/>
                    </a:lnTo>
                    <a:lnTo>
                      <a:pt x="265" y="106"/>
                    </a:lnTo>
                    <a:lnTo>
                      <a:pt x="250" y="0"/>
                    </a:lnTo>
                    <a:lnTo>
                      <a:pt x="250" y="7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8" name="Freeform 1256"/>
              <p:cNvSpPr>
                <a:spLocks/>
              </p:cNvSpPr>
              <p:nvPr/>
            </p:nvSpPr>
            <p:spPr bwMode="auto">
              <a:xfrm>
                <a:off x="2468" y="2259"/>
                <a:ext cx="552" cy="288"/>
              </a:xfrm>
              <a:custGeom>
                <a:avLst/>
                <a:gdLst>
                  <a:gd name="T0" fmla="*/ 544 w 552"/>
                  <a:gd name="T1" fmla="*/ 288 h 288"/>
                  <a:gd name="T2" fmla="*/ 499 w 552"/>
                  <a:gd name="T3" fmla="*/ 265 h 288"/>
                  <a:gd name="T4" fmla="*/ 438 w 552"/>
                  <a:gd name="T5" fmla="*/ 272 h 288"/>
                  <a:gd name="T6" fmla="*/ 423 w 552"/>
                  <a:gd name="T7" fmla="*/ 288 h 288"/>
                  <a:gd name="T8" fmla="*/ 408 w 552"/>
                  <a:gd name="T9" fmla="*/ 272 h 288"/>
                  <a:gd name="T10" fmla="*/ 393 w 552"/>
                  <a:gd name="T11" fmla="*/ 272 h 288"/>
                  <a:gd name="T12" fmla="*/ 378 w 552"/>
                  <a:gd name="T13" fmla="*/ 265 h 288"/>
                  <a:gd name="T14" fmla="*/ 370 w 552"/>
                  <a:gd name="T15" fmla="*/ 280 h 288"/>
                  <a:gd name="T16" fmla="*/ 363 w 552"/>
                  <a:gd name="T17" fmla="*/ 265 h 288"/>
                  <a:gd name="T18" fmla="*/ 348 w 552"/>
                  <a:gd name="T19" fmla="*/ 272 h 288"/>
                  <a:gd name="T20" fmla="*/ 333 w 552"/>
                  <a:gd name="T21" fmla="*/ 257 h 288"/>
                  <a:gd name="T22" fmla="*/ 317 w 552"/>
                  <a:gd name="T23" fmla="*/ 272 h 288"/>
                  <a:gd name="T24" fmla="*/ 302 w 552"/>
                  <a:gd name="T25" fmla="*/ 250 h 288"/>
                  <a:gd name="T26" fmla="*/ 280 w 552"/>
                  <a:gd name="T27" fmla="*/ 257 h 288"/>
                  <a:gd name="T28" fmla="*/ 234 w 552"/>
                  <a:gd name="T29" fmla="*/ 242 h 288"/>
                  <a:gd name="T30" fmla="*/ 227 w 552"/>
                  <a:gd name="T31" fmla="*/ 219 h 288"/>
                  <a:gd name="T32" fmla="*/ 204 w 552"/>
                  <a:gd name="T33" fmla="*/ 227 h 288"/>
                  <a:gd name="T34" fmla="*/ 181 w 552"/>
                  <a:gd name="T35" fmla="*/ 212 h 288"/>
                  <a:gd name="T36" fmla="*/ 189 w 552"/>
                  <a:gd name="T37" fmla="*/ 53 h 288"/>
                  <a:gd name="T38" fmla="*/ 0 w 552"/>
                  <a:gd name="T39" fmla="*/ 37 h 288"/>
                  <a:gd name="T40" fmla="*/ 0 w 552"/>
                  <a:gd name="T41" fmla="*/ 0 h 288"/>
                  <a:gd name="T42" fmla="*/ 60 w 552"/>
                  <a:gd name="T43" fmla="*/ 7 h 288"/>
                  <a:gd name="T44" fmla="*/ 537 w 552"/>
                  <a:gd name="T45" fmla="*/ 15 h 288"/>
                  <a:gd name="T46" fmla="*/ 537 w 552"/>
                  <a:gd name="T47" fmla="*/ 60 h 288"/>
                  <a:gd name="T48" fmla="*/ 552 w 552"/>
                  <a:gd name="T49" fmla="*/ 144 h 288"/>
                  <a:gd name="T50" fmla="*/ 544 w 552"/>
                  <a:gd name="T51" fmla="*/ 288 h 28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52"/>
                  <a:gd name="T79" fmla="*/ 0 h 288"/>
                  <a:gd name="T80" fmla="*/ 552 w 552"/>
                  <a:gd name="T81" fmla="*/ 288 h 28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52" h="288">
                    <a:moveTo>
                      <a:pt x="544" y="288"/>
                    </a:moveTo>
                    <a:lnTo>
                      <a:pt x="499" y="265"/>
                    </a:lnTo>
                    <a:lnTo>
                      <a:pt x="438" y="272"/>
                    </a:lnTo>
                    <a:lnTo>
                      <a:pt x="423" y="288"/>
                    </a:lnTo>
                    <a:lnTo>
                      <a:pt x="408" y="272"/>
                    </a:lnTo>
                    <a:lnTo>
                      <a:pt x="393" y="272"/>
                    </a:lnTo>
                    <a:lnTo>
                      <a:pt x="378" y="265"/>
                    </a:lnTo>
                    <a:lnTo>
                      <a:pt x="370" y="280"/>
                    </a:lnTo>
                    <a:lnTo>
                      <a:pt x="363" y="265"/>
                    </a:lnTo>
                    <a:lnTo>
                      <a:pt x="348" y="272"/>
                    </a:lnTo>
                    <a:lnTo>
                      <a:pt x="333" y="257"/>
                    </a:lnTo>
                    <a:lnTo>
                      <a:pt x="317" y="272"/>
                    </a:lnTo>
                    <a:lnTo>
                      <a:pt x="302" y="250"/>
                    </a:lnTo>
                    <a:lnTo>
                      <a:pt x="280" y="257"/>
                    </a:lnTo>
                    <a:lnTo>
                      <a:pt x="234" y="242"/>
                    </a:lnTo>
                    <a:lnTo>
                      <a:pt x="227" y="219"/>
                    </a:lnTo>
                    <a:lnTo>
                      <a:pt x="204" y="227"/>
                    </a:lnTo>
                    <a:lnTo>
                      <a:pt x="181" y="212"/>
                    </a:lnTo>
                    <a:lnTo>
                      <a:pt x="189" y="53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60" y="7"/>
                    </a:lnTo>
                    <a:lnTo>
                      <a:pt x="537" y="15"/>
                    </a:lnTo>
                    <a:lnTo>
                      <a:pt x="537" y="60"/>
                    </a:lnTo>
                    <a:lnTo>
                      <a:pt x="552" y="144"/>
                    </a:lnTo>
                    <a:lnTo>
                      <a:pt x="544" y="288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9" name="Freeform 1257"/>
              <p:cNvSpPr>
                <a:spLocks/>
              </p:cNvSpPr>
              <p:nvPr/>
            </p:nvSpPr>
            <p:spPr bwMode="auto">
              <a:xfrm>
                <a:off x="2468" y="2259"/>
                <a:ext cx="552" cy="295"/>
              </a:xfrm>
              <a:custGeom>
                <a:avLst/>
                <a:gdLst>
                  <a:gd name="T0" fmla="*/ 544 w 552"/>
                  <a:gd name="T1" fmla="*/ 288 h 295"/>
                  <a:gd name="T2" fmla="*/ 499 w 552"/>
                  <a:gd name="T3" fmla="*/ 265 h 295"/>
                  <a:gd name="T4" fmla="*/ 438 w 552"/>
                  <a:gd name="T5" fmla="*/ 272 h 295"/>
                  <a:gd name="T6" fmla="*/ 423 w 552"/>
                  <a:gd name="T7" fmla="*/ 288 h 295"/>
                  <a:gd name="T8" fmla="*/ 408 w 552"/>
                  <a:gd name="T9" fmla="*/ 272 h 295"/>
                  <a:gd name="T10" fmla="*/ 393 w 552"/>
                  <a:gd name="T11" fmla="*/ 272 h 295"/>
                  <a:gd name="T12" fmla="*/ 378 w 552"/>
                  <a:gd name="T13" fmla="*/ 265 h 295"/>
                  <a:gd name="T14" fmla="*/ 370 w 552"/>
                  <a:gd name="T15" fmla="*/ 280 h 295"/>
                  <a:gd name="T16" fmla="*/ 363 w 552"/>
                  <a:gd name="T17" fmla="*/ 265 h 295"/>
                  <a:gd name="T18" fmla="*/ 348 w 552"/>
                  <a:gd name="T19" fmla="*/ 272 h 295"/>
                  <a:gd name="T20" fmla="*/ 333 w 552"/>
                  <a:gd name="T21" fmla="*/ 257 h 295"/>
                  <a:gd name="T22" fmla="*/ 317 w 552"/>
                  <a:gd name="T23" fmla="*/ 272 h 295"/>
                  <a:gd name="T24" fmla="*/ 302 w 552"/>
                  <a:gd name="T25" fmla="*/ 250 h 295"/>
                  <a:gd name="T26" fmla="*/ 280 w 552"/>
                  <a:gd name="T27" fmla="*/ 257 h 295"/>
                  <a:gd name="T28" fmla="*/ 234 w 552"/>
                  <a:gd name="T29" fmla="*/ 242 h 295"/>
                  <a:gd name="T30" fmla="*/ 227 w 552"/>
                  <a:gd name="T31" fmla="*/ 219 h 295"/>
                  <a:gd name="T32" fmla="*/ 204 w 552"/>
                  <a:gd name="T33" fmla="*/ 227 h 295"/>
                  <a:gd name="T34" fmla="*/ 181 w 552"/>
                  <a:gd name="T35" fmla="*/ 212 h 295"/>
                  <a:gd name="T36" fmla="*/ 189 w 552"/>
                  <a:gd name="T37" fmla="*/ 53 h 295"/>
                  <a:gd name="T38" fmla="*/ 0 w 552"/>
                  <a:gd name="T39" fmla="*/ 37 h 295"/>
                  <a:gd name="T40" fmla="*/ 0 w 552"/>
                  <a:gd name="T41" fmla="*/ 0 h 295"/>
                  <a:gd name="T42" fmla="*/ 60 w 552"/>
                  <a:gd name="T43" fmla="*/ 7 h 295"/>
                  <a:gd name="T44" fmla="*/ 537 w 552"/>
                  <a:gd name="T45" fmla="*/ 15 h 295"/>
                  <a:gd name="T46" fmla="*/ 537 w 552"/>
                  <a:gd name="T47" fmla="*/ 60 h 295"/>
                  <a:gd name="T48" fmla="*/ 552 w 552"/>
                  <a:gd name="T49" fmla="*/ 144 h 295"/>
                  <a:gd name="T50" fmla="*/ 544 w 552"/>
                  <a:gd name="T51" fmla="*/ 288 h 295"/>
                  <a:gd name="T52" fmla="*/ 544 w 552"/>
                  <a:gd name="T53" fmla="*/ 295 h 29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52"/>
                  <a:gd name="T82" fmla="*/ 0 h 295"/>
                  <a:gd name="T83" fmla="*/ 552 w 552"/>
                  <a:gd name="T84" fmla="*/ 295 h 29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52" h="295">
                    <a:moveTo>
                      <a:pt x="544" y="288"/>
                    </a:moveTo>
                    <a:lnTo>
                      <a:pt x="499" y="265"/>
                    </a:lnTo>
                    <a:lnTo>
                      <a:pt x="438" y="272"/>
                    </a:lnTo>
                    <a:lnTo>
                      <a:pt x="423" y="288"/>
                    </a:lnTo>
                    <a:lnTo>
                      <a:pt x="408" y="272"/>
                    </a:lnTo>
                    <a:lnTo>
                      <a:pt x="393" y="272"/>
                    </a:lnTo>
                    <a:lnTo>
                      <a:pt x="378" y="265"/>
                    </a:lnTo>
                    <a:lnTo>
                      <a:pt x="370" y="280"/>
                    </a:lnTo>
                    <a:lnTo>
                      <a:pt x="363" y="265"/>
                    </a:lnTo>
                    <a:lnTo>
                      <a:pt x="348" y="272"/>
                    </a:lnTo>
                    <a:lnTo>
                      <a:pt x="333" y="257"/>
                    </a:lnTo>
                    <a:lnTo>
                      <a:pt x="317" y="272"/>
                    </a:lnTo>
                    <a:lnTo>
                      <a:pt x="302" y="250"/>
                    </a:lnTo>
                    <a:lnTo>
                      <a:pt x="280" y="257"/>
                    </a:lnTo>
                    <a:lnTo>
                      <a:pt x="234" y="242"/>
                    </a:lnTo>
                    <a:lnTo>
                      <a:pt x="227" y="219"/>
                    </a:lnTo>
                    <a:lnTo>
                      <a:pt x="204" y="227"/>
                    </a:lnTo>
                    <a:lnTo>
                      <a:pt x="181" y="212"/>
                    </a:lnTo>
                    <a:lnTo>
                      <a:pt x="189" y="53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60" y="7"/>
                    </a:lnTo>
                    <a:lnTo>
                      <a:pt x="537" y="15"/>
                    </a:lnTo>
                    <a:lnTo>
                      <a:pt x="537" y="60"/>
                    </a:lnTo>
                    <a:lnTo>
                      <a:pt x="552" y="144"/>
                    </a:lnTo>
                    <a:lnTo>
                      <a:pt x="544" y="288"/>
                    </a:lnTo>
                    <a:lnTo>
                      <a:pt x="544" y="29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0" name="Freeform 1258"/>
              <p:cNvSpPr>
                <a:spLocks/>
              </p:cNvSpPr>
              <p:nvPr/>
            </p:nvSpPr>
            <p:spPr bwMode="auto">
              <a:xfrm>
                <a:off x="1257" y="1303"/>
                <a:ext cx="507" cy="433"/>
              </a:xfrm>
              <a:custGeom>
                <a:avLst/>
                <a:gdLst>
                  <a:gd name="T0" fmla="*/ 492 w 507"/>
                  <a:gd name="T1" fmla="*/ 114 h 433"/>
                  <a:gd name="T2" fmla="*/ 378 w 507"/>
                  <a:gd name="T3" fmla="*/ 91 h 433"/>
                  <a:gd name="T4" fmla="*/ 250 w 507"/>
                  <a:gd name="T5" fmla="*/ 91 h 433"/>
                  <a:gd name="T6" fmla="*/ 212 w 507"/>
                  <a:gd name="T7" fmla="*/ 76 h 433"/>
                  <a:gd name="T8" fmla="*/ 182 w 507"/>
                  <a:gd name="T9" fmla="*/ 76 h 433"/>
                  <a:gd name="T10" fmla="*/ 159 w 507"/>
                  <a:gd name="T11" fmla="*/ 61 h 433"/>
                  <a:gd name="T12" fmla="*/ 166 w 507"/>
                  <a:gd name="T13" fmla="*/ 31 h 433"/>
                  <a:gd name="T14" fmla="*/ 151 w 507"/>
                  <a:gd name="T15" fmla="*/ 16 h 433"/>
                  <a:gd name="T16" fmla="*/ 136 w 507"/>
                  <a:gd name="T17" fmla="*/ 8 h 433"/>
                  <a:gd name="T18" fmla="*/ 129 w 507"/>
                  <a:gd name="T19" fmla="*/ 0 h 433"/>
                  <a:gd name="T20" fmla="*/ 106 w 507"/>
                  <a:gd name="T21" fmla="*/ 0 h 433"/>
                  <a:gd name="T22" fmla="*/ 45 w 507"/>
                  <a:gd name="T23" fmla="*/ 175 h 433"/>
                  <a:gd name="T24" fmla="*/ 0 w 507"/>
                  <a:gd name="T25" fmla="*/ 251 h 433"/>
                  <a:gd name="T26" fmla="*/ 0 w 507"/>
                  <a:gd name="T27" fmla="*/ 319 h 433"/>
                  <a:gd name="T28" fmla="*/ 242 w 507"/>
                  <a:gd name="T29" fmla="*/ 387 h 433"/>
                  <a:gd name="T30" fmla="*/ 416 w 507"/>
                  <a:gd name="T31" fmla="*/ 433 h 433"/>
                  <a:gd name="T32" fmla="*/ 461 w 507"/>
                  <a:gd name="T33" fmla="*/ 258 h 433"/>
                  <a:gd name="T34" fmla="*/ 439 w 507"/>
                  <a:gd name="T35" fmla="*/ 235 h 433"/>
                  <a:gd name="T36" fmla="*/ 507 w 507"/>
                  <a:gd name="T37" fmla="*/ 152 h 433"/>
                  <a:gd name="T38" fmla="*/ 492 w 507"/>
                  <a:gd name="T39" fmla="*/ 114 h 43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07"/>
                  <a:gd name="T61" fmla="*/ 0 h 433"/>
                  <a:gd name="T62" fmla="*/ 507 w 507"/>
                  <a:gd name="T63" fmla="*/ 433 h 43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07" h="433">
                    <a:moveTo>
                      <a:pt x="492" y="114"/>
                    </a:moveTo>
                    <a:lnTo>
                      <a:pt x="378" y="91"/>
                    </a:lnTo>
                    <a:lnTo>
                      <a:pt x="250" y="91"/>
                    </a:lnTo>
                    <a:lnTo>
                      <a:pt x="212" y="76"/>
                    </a:lnTo>
                    <a:lnTo>
                      <a:pt x="182" y="76"/>
                    </a:lnTo>
                    <a:lnTo>
                      <a:pt x="159" y="61"/>
                    </a:lnTo>
                    <a:lnTo>
                      <a:pt x="166" y="31"/>
                    </a:lnTo>
                    <a:lnTo>
                      <a:pt x="151" y="16"/>
                    </a:lnTo>
                    <a:lnTo>
                      <a:pt x="136" y="8"/>
                    </a:lnTo>
                    <a:lnTo>
                      <a:pt x="129" y="0"/>
                    </a:lnTo>
                    <a:lnTo>
                      <a:pt x="106" y="0"/>
                    </a:lnTo>
                    <a:lnTo>
                      <a:pt x="45" y="175"/>
                    </a:lnTo>
                    <a:lnTo>
                      <a:pt x="0" y="251"/>
                    </a:lnTo>
                    <a:lnTo>
                      <a:pt x="0" y="319"/>
                    </a:lnTo>
                    <a:lnTo>
                      <a:pt x="242" y="387"/>
                    </a:lnTo>
                    <a:lnTo>
                      <a:pt x="416" y="433"/>
                    </a:lnTo>
                    <a:lnTo>
                      <a:pt x="461" y="258"/>
                    </a:lnTo>
                    <a:lnTo>
                      <a:pt x="439" y="235"/>
                    </a:lnTo>
                    <a:lnTo>
                      <a:pt x="507" y="152"/>
                    </a:lnTo>
                    <a:lnTo>
                      <a:pt x="492" y="114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1" name="Freeform 1259"/>
              <p:cNvSpPr>
                <a:spLocks/>
              </p:cNvSpPr>
              <p:nvPr/>
            </p:nvSpPr>
            <p:spPr bwMode="auto">
              <a:xfrm>
                <a:off x="1257" y="1303"/>
                <a:ext cx="507" cy="433"/>
              </a:xfrm>
              <a:custGeom>
                <a:avLst/>
                <a:gdLst>
                  <a:gd name="T0" fmla="*/ 492 w 507"/>
                  <a:gd name="T1" fmla="*/ 114 h 433"/>
                  <a:gd name="T2" fmla="*/ 378 w 507"/>
                  <a:gd name="T3" fmla="*/ 91 h 433"/>
                  <a:gd name="T4" fmla="*/ 250 w 507"/>
                  <a:gd name="T5" fmla="*/ 91 h 433"/>
                  <a:gd name="T6" fmla="*/ 212 w 507"/>
                  <a:gd name="T7" fmla="*/ 76 h 433"/>
                  <a:gd name="T8" fmla="*/ 182 w 507"/>
                  <a:gd name="T9" fmla="*/ 76 h 433"/>
                  <a:gd name="T10" fmla="*/ 159 w 507"/>
                  <a:gd name="T11" fmla="*/ 61 h 433"/>
                  <a:gd name="T12" fmla="*/ 166 w 507"/>
                  <a:gd name="T13" fmla="*/ 31 h 433"/>
                  <a:gd name="T14" fmla="*/ 151 w 507"/>
                  <a:gd name="T15" fmla="*/ 16 h 433"/>
                  <a:gd name="T16" fmla="*/ 136 w 507"/>
                  <a:gd name="T17" fmla="*/ 8 h 433"/>
                  <a:gd name="T18" fmla="*/ 129 w 507"/>
                  <a:gd name="T19" fmla="*/ 0 h 433"/>
                  <a:gd name="T20" fmla="*/ 106 w 507"/>
                  <a:gd name="T21" fmla="*/ 0 h 433"/>
                  <a:gd name="T22" fmla="*/ 45 w 507"/>
                  <a:gd name="T23" fmla="*/ 175 h 433"/>
                  <a:gd name="T24" fmla="*/ 0 w 507"/>
                  <a:gd name="T25" fmla="*/ 251 h 433"/>
                  <a:gd name="T26" fmla="*/ 0 w 507"/>
                  <a:gd name="T27" fmla="*/ 319 h 433"/>
                  <a:gd name="T28" fmla="*/ 242 w 507"/>
                  <a:gd name="T29" fmla="*/ 387 h 433"/>
                  <a:gd name="T30" fmla="*/ 416 w 507"/>
                  <a:gd name="T31" fmla="*/ 433 h 433"/>
                  <a:gd name="T32" fmla="*/ 461 w 507"/>
                  <a:gd name="T33" fmla="*/ 258 h 433"/>
                  <a:gd name="T34" fmla="*/ 439 w 507"/>
                  <a:gd name="T35" fmla="*/ 235 h 433"/>
                  <a:gd name="T36" fmla="*/ 507 w 507"/>
                  <a:gd name="T37" fmla="*/ 152 h 433"/>
                  <a:gd name="T38" fmla="*/ 492 w 507"/>
                  <a:gd name="T39" fmla="*/ 114 h 433"/>
                  <a:gd name="T40" fmla="*/ 492 w 507"/>
                  <a:gd name="T41" fmla="*/ 122 h 4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7"/>
                  <a:gd name="T64" fmla="*/ 0 h 433"/>
                  <a:gd name="T65" fmla="*/ 507 w 507"/>
                  <a:gd name="T66" fmla="*/ 433 h 43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7" h="433">
                    <a:moveTo>
                      <a:pt x="492" y="114"/>
                    </a:moveTo>
                    <a:lnTo>
                      <a:pt x="378" y="91"/>
                    </a:lnTo>
                    <a:lnTo>
                      <a:pt x="250" y="91"/>
                    </a:lnTo>
                    <a:lnTo>
                      <a:pt x="212" y="76"/>
                    </a:lnTo>
                    <a:lnTo>
                      <a:pt x="182" y="76"/>
                    </a:lnTo>
                    <a:lnTo>
                      <a:pt x="159" y="61"/>
                    </a:lnTo>
                    <a:lnTo>
                      <a:pt x="166" y="31"/>
                    </a:lnTo>
                    <a:lnTo>
                      <a:pt x="151" y="16"/>
                    </a:lnTo>
                    <a:lnTo>
                      <a:pt x="136" y="8"/>
                    </a:lnTo>
                    <a:lnTo>
                      <a:pt x="129" y="0"/>
                    </a:lnTo>
                    <a:lnTo>
                      <a:pt x="106" y="0"/>
                    </a:lnTo>
                    <a:lnTo>
                      <a:pt x="45" y="175"/>
                    </a:lnTo>
                    <a:lnTo>
                      <a:pt x="0" y="251"/>
                    </a:lnTo>
                    <a:lnTo>
                      <a:pt x="0" y="319"/>
                    </a:lnTo>
                    <a:lnTo>
                      <a:pt x="242" y="387"/>
                    </a:lnTo>
                    <a:lnTo>
                      <a:pt x="416" y="433"/>
                    </a:lnTo>
                    <a:lnTo>
                      <a:pt x="461" y="258"/>
                    </a:lnTo>
                    <a:lnTo>
                      <a:pt x="439" y="235"/>
                    </a:lnTo>
                    <a:lnTo>
                      <a:pt x="507" y="152"/>
                    </a:lnTo>
                    <a:lnTo>
                      <a:pt x="492" y="114"/>
                    </a:lnTo>
                    <a:lnTo>
                      <a:pt x="492" y="122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2" name="Freeform 1260"/>
              <p:cNvSpPr>
                <a:spLocks/>
              </p:cNvSpPr>
              <p:nvPr/>
            </p:nvSpPr>
            <p:spPr bwMode="auto">
              <a:xfrm>
                <a:off x="3837" y="1743"/>
                <a:ext cx="371" cy="235"/>
              </a:xfrm>
              <a:custGeom>
                <a:avLst/>
                <a:gdLst>
                  <a:gd name="T0" fmla="*/ 333 w 371"/>
                  <a:gd name="T1" fmla="*/ 38 h 235"/>
                  <a:gd name="T2" fmla="*/ 318 w 371"/>
                  <a:gd name="T3" fmla="*/ 8 h 235"/>
                  <a:gd name="T4" fmla="*/ 303 w 371"/>
                  <a:gd name="T5" fmla="*/ 0 h 235"/>
                  <a:gd name="T6" fmla="*/ 46 w 371"/>
                  <a:gd name="T7" fmla="*/ 46 h 235"/>
                  <a:gd name="T8" fmla="*/ 38 w 371"/>
                  <a:gd name="T9" fmla="*/ 30 h 235"/>
                  <a:gd name="T10" fmla="*/ 0 w 371"/>
                  <a:gd name="T11" fmla="*/ 61 h 235"/>
                  <a:gd name="T12" fmla="*/ 15 w 371"/>
                  <a:gd name="T13" fmla="*/ 167 h 235"/>
                  <a:gd name="T14" fmla="*/ 30 w 371"/>
                  <a:gd name="T15" fmla="*/ 235 h 235"/>
                  <a:gd name="T16" fmla="*/ 91 w 371"/>
                  <a:gd name="T17" fmla="*/ 228 h 235"/>
                  <a:gd name="T18" fmla="*/ 310 w 371"/>
                  <a:gd name="T19" fmla="*/ 182 h 235"/>
                  <a:gd name="T20" fmla="*/ 333 w 371"/>
                  <a:gd name="T21" fmla="*/ 174 h 235"/>
                  <a:gd name="T22" fmla="*/ 371 w 371"/>
                  <a:gd name="T23" fmla="*/ 137 h 235"/>
                  <a:gd name="T24" fmla="*/ 333 w 371"/>
                  <a:gd name="T25" fmla="*/ 99 h 235"/>
                  <a:gd name="T26" fmla="*/ 333 w 371"/>
                  <a:gd name="T27" fmla="*/ 76 h 235"/>
                  <a:gd name="T28" fmla="*/ 348 w 371"/>
                  <a:gd name="T29" fmla="*/ 38 h 235"/>
                  <a:gd name="T30" fmla="*/ 333 w 371"/>
                  <a:gd name="T31" fmla="*/ 38 h 2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71"/>
                  <a:gd name="T49" fmla="*/ 0 h 235"/>
                  <a:gd name="T50" fmla="*/ 371 w 371"/>
                  <a:gd name="T51" fmla="*/ 235 h 2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71" h="235">
                    <a:moveTo>
                      <a:pt x="333" y="38"/>
                    </a:moveTo>
                    <a:lnTo>
                      <a:pt x="318" y="8"/>
                    </a:lnTo>
                    <a:lnTo>
                      <a:pt x="303" y="0"/>
                    </a:lnTo>
                    <a:lnTo>
                      <a:pt x="46" y="46"/>
                    </a:lnTo>
                    <a:lnTo>
                      <a:pt x="38" y="30"/>
                    </a:lnTo>
                    <a:lnTo>
                      <a:pt x="0" y="61"/>
                    </a:lnTo>
                    <a:lnTo>
                      <a:pt x="15" y="167"/>
                    </a:lnTo>
                    <a:lnTo>
                      <a:pt x="30" y="235"/>
                    </a:lnTo>
                    <a:lnTo>
                      <a:pt x="91" y="228"/>
                    </a:lnTo>
                    <a:lnTo>
                      <a:pt x="310" y="182"/>
                    </a:lnTo>
                    <a:lnTo>
                      <a:pt x="333" y="174"/>
                    </a:lnTo>
                    <a:lnTo>
                      <a:pt x="371" y="137"/>
                    </a:lnTo>
                    <a:lnTo>
                      <a:pt x="333" y="99"/>
                    </a:lnTo>
                    <a:lnTo>
                      <a:pt x="333" y="76"/>
                    </a:lnTo>
                    <a:lnTo>
                      <a:pt x="348" y="38"/>
                    </a:lnTo>
                    <a:lnTo>
                      <a:pt x="333" y="38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3" name="Freeform 1261"/>
              <p:cNvSpPr>
                <a:spLocks/>
              </p:cNvSpPr>
              <p:nvPr/>
            </p:nvSpPr>
            <p:spPr bwMode="auto">
              <a:xfrm>
                <a:off x="3837" y="1743"/>
                <a:ext cx="371" cy="235"/>
              </a:xfrm>
              <a:custGeom>
                <a:avLst/>
                <a:gdLst>
                  <a:gd name="T0" fmla="*/ 333 w 371"/>
                  <a:gd name="T1" fmla="*/ 38 h 235"/>
                  <a:gd name="T2" fmla="*/ 318 w 371"/>
                  <a:gd name="T3" fmla="*/ 8 h 235"/>
                  <a:gd name="T4" fmla="*/ 303 w 371"/>
                  <a:gd name="T5" fmla="*/ 0 h 235"/>
                  <a:gd name="T6" fmla="*/ 46 w 371"/>
                  <a:gd name="T7" fmla="*/ 46 h 235"/>
                  <a:gd name="T8" fmla="*/ 38 w 371"/>
                  <a:gd name="T9" fmla="*/ 30 h 235"/>
                  <a:gd name="T10" fmla="*/ 0 w 371"/>
                  <a:gd name="T11" fmla="*/ 61 h 235"/>
                  <a:gd name="T12" fmla="*/ 15 w 371"/>
                  <a:gd name="T13" fmla="*/ 167 h 235"/>
                  <a:gd name="T14" fmla="*/ 30 w 371"/>
                  <a:gd name="T15" fmla="*/ 235 h 235"/>
                  <a:gd name="T16" fmla="*/ 91 w 371"/>
                  <a:gd name="T17" fmla="*/ 228 h 235"/>
                  <a:gd name="T18" fmla="*/ 310 w 371"/>
                  <a:gd name="T19" fmla="*/ 182 h 235"/>
                  <a:gd name="T20" fmla="*/ 333 w 371"/>
                  <a:gd name="T21" fmla="*/ 174 h 235"/>
                  <a:gd name="T22" fmla="*/ 371 w 371"/>
                  <a:gd name="T23" fmla="*/ 137 h 235"/>
                  <a:gd name="T24" fmla="*/ 333 w 371"/>
                  <a:gd name="T25" fmla="*/ 99 h 235"/>
                  <a:gd name="T26" fmla="*/ 333 w 371"/>
                  <a:gd name="T27" fmla="*/ 76 h 235"/>
                  <a:gd name="T28" fmla="*/ 348 w 371"/>
                  <a:gd name="T29" fmla="*/ 38 h 235"/>
                  <a:gd name="T30" fmla="*/ 333 w 371"/>
                  <a:gd name="T31" fmla="*/ 38 h 235"/>
                  <a:gd name="T32" fmla="*/ 333 w 371"/>
                  <a:gd name="T33" fmla="*/ 46 h 23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1"/>
                  <a:gd name="T52" fmla="*/ 0 h 235"/>
                  <a:gd name="T53" fmla="*/ 371 w 371"/>
                  <a:gd name="T54" fmla="*/ 235 h 23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1" h="235">
                    <a:moveTo>
                      <a:pt x="333" y="38"/>
                    </a:moveTo>
                    <a:lnTo>
                      <a:pt x="318" y="8"/>
                    </a:lnTo>
                    <a:lnTo>
                      <a:pt x="303" y="0"/>
                    </a:lnTo>
                    <a:lnTo>
                      <a:pt x="46" y="46"/>
                    </a:lnTo>
                    <a:lnTo>
                      <a:pt x="38" y="30"/>
                    </a:lnTo>
                    <a:lnTo>
                      <a:pt x="0" y="61"/>
                    </a:lnTo>
                    <a:lnTo>
                      <a:pt x="15" y="167"/>
                    </a:lnTo>
                    <a:lnTo>
                      <a:pt x="30" y="235"/>
                    </a:lnTo>
                    <a:lnTo>
                      <a:pt x="91" y="228"/>
                    </a:lnTo>
                    <a:lnTo>
                      <a:pt x="310" y="182"/>
                    </a:lnTo>
                    <a:lnTo>
                      <a:pt x="333" y="174"/>
                    </a:lnTo>
                    <a:lnTo>
                      <a:pt x="371" y="137"/>
                    </a:lnTo>
                    <a:lnTo>
                      <a:pt x="333" y="99"/>
                    </a:lnTo>
                    <a:lnTo>
                      <a:pt x="333" y="76"/>
                    </a:lnTo>
                    <a:lnTo>
                      <a:pt x="348" y="38"/>
                    </a:lnTo>
                    <a:lnTo>
                      <a:pt x="333" y="38"/>
                    </a:lnTo>
                    <a:lnTo>
                      <a:pt x="333" y="46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4" name="Freeform 1262"/>
              <p:cNvSpPr>
                <a:spLocks/>
              </p:cNvSpPr>
              <p:nvPr/>
            </p:nvSpPr>
            <p:spPr bwMode="auto">
              <a:xfrm>
                <a:off x="4344" y="1682"/>
                <a:ext cx="30" cy="69"/>
              </a:xfrm>
              <a:custGeom>
                <a:avLst/>
                <a:gdLst>
                  <a:gd name="T0" fmla="*/ 30 w 30"/>
                  <a:gd name="T1" fmla="*/ 23 h 69"/>
                  <a:gd name="T2" fmla="*/ 23 w 30"/>
                  <a:gd name="T3" fmla="*/ 0 h 69"/>
                  <a:gd name="T4" fmla="*/ 0 w 30"/>
                  <a:gd name="T5" fmla="*/ 8 h 69"/>
                  <a:gd name="T6" fmla="*/ 15 w 30"/>
                  <a:gd name="T7" fmla="*/ 54 h 69"/>
                  <a:gd name="T8" fmla="*/ 8 w 30"/>
                  <a:gd name="T9" fmla="*/ 69 h 69"/>
                  <a:gd name="T10" fmla="*/ 30 w 30"/>
                  <a:gd name="T11" fmla="*/ 54 h 69"/>
                  <a:gd name="T12" fmla="*/ 30 w 30"/>
                  <a:gd name="T13" fmla="*/ 23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"/>
                  <a:gd name="T22" fmla="*/ 0 h 69"/>
                  <a:gd name="T23" fmla="*/ 30 w 30"/>
                  <a:gd name="T24" fmla="*/ 69 h 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" h="69">
                    <a:moveTo>
                      <a:pt x="30" y="23"/>
                    </a:moveTo>
                    <a:lnTo>
                      <a:pt x="23" y="0"/>
                    </a:lnTo>
                    <a:lnTo>
                      <a:pt x="0" y="8"/>
                    </a:lnTo>
                    <a:lnTo>
                      <a:pt x="15" y="54"/>
                    </a:lnTo>
                    <a:lnTo>
                      <a:pt x="8" y="69"/>
                    </a:lnTo>
                    <a:lnTo>
                      <a:pt x="30" y="54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5" name="Freeform 1263"/>
              <p:cNvSpPr>
                <a:spLocks/>
              </p:cNvSpPr>
              <p:nvPr/>
            </p:nvSpPr>
            <p:spPr bwMode="auto">
              <a:xfrm>
                <a:off x="4344" y="1682"/>
                <a:ext cx="30" cy="69"/>
              </a:xfrm>
              <a:custGeom>
                <a:avLst/>
                <a:gdLst>
                  <a:gd name="T0" fmla="*/ 30 w 30"/>
                  <a:gd name="T1" fmla="*/ 23 h 69"/>
                  <a:gd name="T2" fmla="*/ 23 w 30"/>
                  <a:gd name="T3" fmla="*/ 0 h 69"/>
                  <a:gd name="T4" fmla="*/ 0 w 30"/>
                  <a:gd name="T5" fmla="*/ 8 h 69"/>
                  <a:gd name="T6" fmla="*/ 15 w 30"/>
                  <a:gd name="T7" fmla="*/ 54 h 69"/>
                  <a:gd name="T8" fmla="*/ 8 w 30"/>
                  <a:gd name="T9" fmla="*/ 69 h 69"/>
                  <a:gd name="T10" fmla="*/ 30 w 30"/>
                  <a:gd name="T11" fmla="*/ 54 h 69"/>
                  <a:gd name="T12" fmla="*/ 30 w 30"/>
                  <a:gd name="T13" fmla="*/ 23 h 69"/>
                  <a:gd name="T14" fmla="*/ 30 w 30"/>
                  <a:gd name="T15" fmla="*/ 31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"/>
                  <a:gd name="T25" fmla="*/ 0 h 69"/>
                  <a:gd name="T26" fmla="*/ 30 w 30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" h="69">
                    <a:moveTo>
                      <a:pt x="30" y="23"/>
                    </a:moveTo>
                    <a:lnTo>
                      <a:pt x="23" y="0"/>
                    </a:lnTo>
                    <a:lnTo>
                      <a:pt x="0" y="8"/>
                    </a:lnTo>
                    <a:lnTo>
                      <a:pt x="15" y="54"/>
                    </a:lnTo>
                    <a:lnTo>
                      <a:pt x="8" y="69"/>
                    </a:lnTo>
                    <a:lnTo>
                      <a:pt x="30" y="54"/>
                    </a:lnTo>
                    <a:lnTo>
                      <a:pt x="30" y="23"/>
                    </a:lnTo>
                    <a:lnTo>
                      <a:pt x="30" y="31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6" name="Freeform 1264"/>
              <p:cNvSpPr>
                <a:spLocks/>
              </p:cNvSpPr>
              <p:nvPr/>
            </p:nvSpPr>
            <p:spPr bwMode="auto">
              <a:xfrm>
                <a:off x="4390" y="1705"/>
                <a:ext cx="7" cy="15"/>
              </a:xfrm>
              <a:custGeom>
                <a:avLst/>
                <a:gdLst>
                  <a:gd name="T0" fmla="*/ 0 w 7"/>
                  <a:gd name="T1" fmla="*/ 0 h 15"/>
                  <a:gd name="T2" fmla="*/ 0 w 7"/>
                  <a:gd name="T3" fmla="*/ 8 h 15"/>
                  <a:gd name="T4" fmla="*/ 7 w 7"/>
                  <a:gd name="T5" fmla="*/ 15 h 15"/>
                  <a:gd name="T6" fmla="*/ 0 w 7"/>
                  <a:gd name="T7" fmla="*/ 0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15"/>
                  <a:gd name="T14" fmla="*/ 7 w 7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15">
                    <a:moveTo>
                      <a:pt x="0" y="0"/>
                    </a:moveTo>
                    <a:lnTo>
                      <a:pt x="0" y="8"/>
                    </a:lnTo>
                    <a:lnTo>
                      <a:pt x="7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7" name="Freeform 1265"/>
              <p:cNvSpPr>
                <a:spLocks/>
              </p:cNvSpPr>
              <p:nvPr/>
            </p:nvSpPr>
            <p:spPr bwMode="auto">
              <a:xfrm>
                <a:off x="4390" y="1705"/>
                <a:ext cx="7" cy="15"/>
              </a:xfrm>
              <a:custGeom>
                <a:avLst/>
                <a:gdLst>
                  <a:gd name="T0" fmla="*/ 0 w 7"/>
                  <a:gd name="T1" fmla="*/ 0 h 15"/>
                  <a:gd name="T2" fmla="*/ 0 w 7"/>
                  <a:gd name="T3" fmla="*/ 8 h 15"/>
                  <a:gd name="T4" fmla="*/ 7 w 7"/>
                  <a:gd name="T5" fmla="*/ 15 h 15"/>
                  <a:gd name="T6" fmla="*/ 0 w 7"/>
                  <a:gd name="T7" fmla="*/ 0 h 15"/>
                  <a:gd name="T8" fmla="*/ 0 w 7"/>
                  <a:gd name="T9" fmla="*/ 8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15"/>
                  <a:gd name="T17" fmla="*/ 7 w 7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15">
                    <a:moveTo>
                      <a:pt x="0" y="0"/>
                    </a:moveTo>
                    <a:lnTo>
                      <a:pt x="0" y="8"/>
                    </a:lnTo>
                    <a:lnTo>
                      <a:pt x="7" y="15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8" name="Freeform 1266"/>
              <p:cNvSpPr>
                <a:spLocks/>
              </p:cNvSpPr>
              <p:nvPr/>
            </p:nvSpPr>
            <p:spPr bwMode="auto">
              <a:xfrm>
                <a:off x="3746" y="2350"/>
                <a:ext cx="326" cy="250"/>
              </a:xfrm>
              <a:custGeom>
                <a:avLst/>
                <a:gdLst>
                  <a:gd name="T0" fmla="*/ 326 w 326"/>
                  <a:gd name="T1" fmla="*/ 75 h 250"/>
                  <a:gd name="T2" fmla="*/ 235 w 326"/>
                  <a:gd name="T3" fmla="*/ 15 h 250"/>
                  <a:gd name="T4" fmla="*/ 167 w 326"/>
                  <a:gd name="T5" fmla="*/ 22 h 250"/>
                  <a:gd name="T6" fmla="*/ 144 w 326"/>
                  <a:gd name="T7" fmla="*/ 0 h 250"/>
                  <a:gd name="T8" fmla="*/ 53 w 326"/>
                  <a:gd name="T9" fmla="*/ 7 h 250"/>
                  <a:gd name="T10" fmla="*/ 8 w 326"/>
                  <a:gd name="T11" fmla="*/ 30 h 250"/>
                  <a:gd name="T12" fmla="*/ 0 w 326"/>
                  <a:gd name="T13" fmla="*/ 60 h 250"/>
                  <a:gd name="T14" fmla="*/ 31 w 326"/>
                  <a:gd name="T15" fmla="*/ 75 h 250"/>
                  <a:gd name="T16" fmla="*/ 61 w 326"/>
                  <a:gd name="T17" fmla="*/ 113 h 250"/>
                  <a:gd name="T18" fmla="*/ 137 w 326"/>
                  <a:gd name="T19" fmla="*/ 174 h 250"/>
                  <a:gd name="T20" fmla="*/ 174 w 326"/>
                  <a:gd name="T21" fmla="*/ 235 h 250"/>
                  <a:gd name="T22" fmla="*/ 190 w 326"/>
                  <a:gd name="T23" fmla="*/ 250 h 250"/>
                  <a:gd name="T24" fmla="*/ 197 w 326"/>
                  <a:gd name="T25" fmla="*/ 204 h 250"/>
                  <a:gd name="T26" fmla="*/ 227 w 326"/>
                  <a:gd name="T27" fmla="*/ 212 h 250"/>
                  <a:gd name="T28" fmla="*/ 235 w 326"/>
                  <a:gd name="T29" fmla="*/ 189 h 250"/>
                  <a:gd name="T30" fmla="*/ 235 w 326"/>
                  <a:gd name="T31" fmla="*/ 204 h 250"/>
                  <a:gd name="T32" fmla="*/ 242 w 326"/>
                  <a:gd name="T33" fmla="*/ 197 h 250"/>
                  <a:gd name="T34" fmla="*/ 235 w 326"/>
                  <a:gd name="T35" fmla="*/ 197 h 250"/>
                  <a:gd name="T36" fmla="*/ 250 w 326"/>
                  <a:gd name="T37" fmla="*/ 189 h 250"/>
                  <a:gd name="T38" fmla="*/ 242 w 326"/>
                  <a:gd name="T39" fmla="*/ 174 h 250"/>
                  <a:gd name="T40" fmla="*/ 258 w 326"/>
                  <a:gd name="T41" fmla="*/ 181 h 250"/>
                  <a:gd name="T42" fmla="*/ 288 w 326"/>
                  <a:gd name="T43" fmla="*/ 144 h 250"/>
                  <a:gd name="T44" fmla="*/ 280 w 326"/>
                  <a:gd name="T45" fmla="*/ 121 h 250"/>
                  <a:gd name="T46" fmla="*/ 288 w 326"/>
                  <a:gd name="T47" fmla="*/ 113 h 250"/>
                  <a:gd name="T48" fmla="*/ 288 w 326"/>
                  <a:gd name="T49" fmla="*/ 128 h 250"/>
                  <a:gd name="T50" fmla="*/ 326 w 326"/>
                  <a:gd name="T51" fmla="*/ 75 h 25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26"/>
                  <a:gd name="T79" fmla="*/ 0 h 250"/>
                  <a:gd name="T80" fmla="*/ 326 w 326"/>
                  <a:gd name="T81" fmla="*/ 250 h 25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26" h="250">
                    <a:moveTo>
                      <a:pt x="326" y="75"/>
                    </a:moveTo>
                    <a:lnTo>
                      <a:pt x="235" y="15"/>
                    </a:lnTo>
                    <a:lnTo>
                      <a:pt x="167" y="22"/>
                    </a:lnTo>
                    <a:lnTo>
                      <a:pt x="144" y="0"/>
                    </a:lnTo>
                    <a:lnTo>
                      <a:pt x="53" y="7"/>
                    </a:lnTo>
                    <a:lnTo>
                      <a:pt x="8" y="30"/>
                    </a:lnTo>
                    <a:lnTo>
                      <a:pt x="0" y="60"/>
                    </a:lnTo>
                    <a:lnTo>
                      <a:pt x="31" y="75"/>
                    </a:lnTo>
                    <a:lnTo>
                      <a:pt x="61" y="113"/>
                    </a:lnTo>
                    <a:lnTo>
                      <a:pt x="137" y="174"/>
                    </a:lnTo>
                    <a:lnTo>
                      <a:pt x="174" y="235"/>
                    </a:lnTo>
                    <a:lnTo>
                      <a:pt x="190" y="250"/>
                    </a:lnTo>
                    <a:lnTo>
                      <a:pt x="197" y="204"/>
                    </a:lnTo>
                    <a:lnTo>
                      <a:pt x="227" y="212"/>
                    </a:lnTo>
                    <a:lnTo>
                      <a:pt x="235" y="189"/>
                    </a:lnTo>
                    <a:lnTo>
                      <a:pt x="235" y="204"/>
                    </a:lnTo>
                    <a:lnTo>
                      <a:pt x="242" y="197"/>
                    </a:lnTo>
                    <a:lnTo>
                      <a:pt x="235" y="197"/>
                    </a:lnTo>
                    <a:lnTo>
                      <a:pt x="250" y="189"/>
                    </a:lnTo>
                    <a:lnTo>
                      <a:pt x="242" y="174"/>
                    </a:lnTo>
                    <a:lnTo>
                      <a:pt x="258" y="181"/>
                    </a:lnTo>
                    <a:lnTo>
                      <a:pt x="288" y="144"/>
                    </a:lnTo>
                    <a:lnTo>
                      <a:pt x="280" y="121"/>
                    </a:lnTo>
                    <a:lnTo>
                      <a:pt x="288" y="113"/>
                    </a:lnTo>
                    <a:lnTo>
                      <a:pt x="288" y="128"/>
                    </a:lnTo>
                    <a:lnTo>
                      <a:pt x="326" y="75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9" name="Freeform 1267"/>
              <p:cNvSpPr>
                <a:spLocks/>
              </p:cNvSpPr>
              <p:nvPr/>
            </p:nvSpPr>
            <p:spPr bwMode="auto">
              <a:xfrm>
                <a:off x="3746" y="2350"/>
                <a:ext cx="326" cy="250"/>
              </a:xfrm>
              <a:custGeom>
                <a:avLst/>
                <a:gdLst>
                  <a:gd name="T0" fmla="*/ 326 w 326"/>
                  <a:gd name="T1" fmla="*/ 75 h 250"/>
                  <a:gd name="T2" fmla="*/ 235 w 326"/>
                  <a:gd name="T3" fmla="*/ 15 h 250"/>
                  <a:gd name="T4" fmla="*/ 167 w 326"/>
                  <a:gd name="T5" fmla="*/ 22 h 250"/>
                  <a:gd name="T6" fmla="*/ 144 w 326"/>
                  <a:gd name="T7" fmla="*/ 0 h 250"/>
                  <a:gd name="T8" fmla="*/ 53 w 326"/>
                  <a:gd name="T9" fmla="*/ 7 h 250"/>
                  <a:gd name="T10" fmla="*/ 8 w 326"/>
                  <a:gd name="T11" fmla="*/ 30 h 250"/>
                  <a:gd name="T12" fmla="*/ 0 w 326"/>
                  <a:gd name="T13" fmla="*/ 60 h 250"/>
                  <a:gd name="T14" fmla="*/ 31 w 326"/>
                  <a:gd name="T15" fmla="*/ 75 h 250"/>
                  <a:gd name="T16" fmla="*/ 61 w 326"/>
                  <a:gd name="T17" fmla="*/ 113 h 250"/>
                  <a:gd name="T18" fmla="*/ 137 w 326"/>
                  <a:gd name="T19" fmla="*/ 174 h 250"/>
                  <a:gd name="T20" fmla="*/ 174 w 326"/>
                  <a:gd name="T21" fmla="*/ 235 h 250"/>
                  <a:gd name="T22" fmla="*/ 190 w 326"/>
                  <a:gd name="T23" fmla="*/ 250 h 250"/>
                  <a:gd name="T24" fmla="*/ 197 w 326"/>
                  <a:gd name="T25" fmla="*/ 204 h 250"/>
                  <a:gd name="T26" fmla="*/ 227 w 326"/>
                  <a:gd name="T27" fmla="*/ 212 h 250"/>
                  <a:gd name="T28" fmla="*/ 235 w 326"/>
                  <a:gd name="T29" fmla="*/ 189 h 250"/>
                  <a:gd name="T30" fmla="*/ 235 w 326"/>
                  <a:gd name="T31" fmla="*/ 204 h 250"/>
                  <a:gd name="T32" fmla="*/ 242 w 326"/>
                  <a:gd name="T33" fmla="*/ 197 h 250"/>
                  <a:gd name="T34" fmla="*/ 235 w 326"/>
                  <a:gd name="T35" fmla="*/ 197 h 250"/>
                  <a:gd name="T36" fmla="*/ 250 w 326"/>
                  <a:gd name="T37" fmla="*/ 189 h 250"/>
                  <a:gd name="T38" fmla="*/ 242 w 326"/>
                  <a:gd name="T39" fmla="*/ 174 h 250"/>
                  <a:gd name="T40" fmla="*/ 258 w 326"/>
                  <a:gd name="T41" fmla="*/ 181 h 250"/>
                  <a:gd name="T42" fmla="*/ 288 w 326"/>
                  <a:gd name="T43" fmla="*/ 144 h 250"/>
                  <a:gd name="T44" fmla="*/ 280 w 326"/>
                  <a:gd name="T45" fmla="*/ 121 h 250"/>
                  <a:gd name="T46" fmla="*/ 288 w 326"/>
                  <a:gd name="T47" fmla="*/ 113 h 250"/>
                  <a:gd name="T48" fmla="*/ 288 w 326"/>
                  <a:gd name="T49" fmla="*/ 128 h 250"/>
                  <a:gd name="T50" fmla="*/ 326 w 326"/>
                  <a:gd name="T51" fmla="*/ 75 h 250"/>
                  <a:gd name="T52" fmla="*/ 326 w 326"/>
                  <a:gd name="T53" fmla="*/ 83 h 25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26"/>
                  <a:gd name="T82" fmla="*/ 0 h 250"/>
                  <a:gd name="T83" fmla="*/ 326 w 326"/>
                  <a:gd name="T84" fmla="*/ 250 h 25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26" h="250">
                    <a:moveTo>
                      <a:pt x="326" y="75"/>
                    </a:moveTo>
                    <a:lnTo>
                      <a:pt x="235" y="15"/>
                    </a:lnTo>
                    <a:lnTo>
                      <a:pt x="167" y="22"/>
                    </a:lnTo>
                    <a:lnTo>
                      <a:pt x="144" y="0"/>
                    </a:lnTo>
                    <a:lnTo>
                      <a:pt x="53" y="7"/>
                    </a:lnTo>
                    <a:lnTo>
                      <a:pt x="8" y="30"/>
                    </a:lnTo>
                    <a:lnTo>
                      <a:pt x="0" y="60"/>
                    </a:lnTo>
                    <a:lnTo>
                      <a:pt x="31" y="75"/>
                    </a:lnTo>
                    <a:lnTo>
                      <a:pt x="61" y="113"/>
                    </a:lnTo>
                    <a:lnTo>
                      <a:pt x="137" y="174"/>
                    </a:lnTo>
                    <a:lnTo>
                      <a:pt x="174" y="235"/>
                    </a:lnTo>
                    <a:lnTo>
                      <a:pt x="190" y="250"/>
                    </a:lnTo>
                    <a:lnTo>
                      <a:pt x="197" y="204"/>
                    </a:lnTo>
                    <a:lnTo>
                      <a:pt x="227" y="212"/>
                    </a:lnTo>
                    <a:lnTo>
                      <a:pt x="235" y="189"/>
                    </a:lnTo>
                    <a:lnTo>
                      <a:pt x="235" y="204"/>
                    </a:lnTo>
                    <a:lnTo>
                      <a:pt x="242" y="197"/>
                    </a:lnTo>
                    <a:lnTo>
                      <a:pt x="235" y="197"/>
                    </a:lnTo>
                    <a:lnTo>
                      <a:pt x="250" y="189"/>
                    </a:lnTo>
                    <a:lnTo>
                      <a:pt x="242" y="174"/>
                    </a:lnTo>
                    <a:lnTo>
                      <a:pt x="258" y="181"/>
                    </a:lnTo>
                    <a:lnTo>
                      <a:pt x="288" y="144"/>
                    </a:lnTo>
                    <a:lnTo>
                      <a:pt x="280" y="121"/>
                    </a:lnTo>
                    <a:lnTo>
                      <a:pt x="288" y="113"/>
                    </a:lnTo>
                    <a:lnTo>
                      <a:pt x="288" y="128"/>
                    </a:lnTo>
                    <a:lnTo>
                      <a:pt x="326" y="75"/>
                    </a:lnTo>
                    <a:lnTo>
                      <a:pt x="326" y="83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0" name="Freeform 1268"/>
              <p:cNvSpPr>
                <a:spLocks/>
              </p:cNvSpPr>
              <p:nvPr/>
            </p:nvSpPr>
            <p:spPr bwMode="auto">
              <a:xfrm>
                <a:off x="2437" y="1538"/>
                <a:ext cx="454" cy="296"/>
              </a:xfrm>
              <a:custGeom>
                <a:avLst/>
                <a:gdLst>
                  <a:gd name="T0" fmla="*/ 439 w 454"/>
                  <a:gd name="T1" fmla="*/ 273 h 296"/>
                  <a:gd name="T2" fmla="*/ 454 w 454"/>
                  <a:gd name="T3" fmla="*/ 296 h 296"/>
                  <a:gd name="T4" fmla="*/ 401 w 454"/>
                  <a:gd name="T5" fmla="*/ 266 h 296"/>
                  <a:gd name="T6" fmla="*/ 356 w 454"/>
                  <a:gd name="T7" fmla="*/ 273 h 296"/>
                  <a:gd name="T8" fmla="*/ 333 w 454"/>
                  <a:gd name="T9" fmla="*/ 251 h 296"/>
                  <a:gd name="T10" fmla="*/ 0 w 454"/>
                  <a:gd name="T11" fmla="*/ 235 h 296"/>
                  <a:gd name="T12" fmla="*/ 15 w 454"/>
                  <a:gd name="T13" fmla="*/ 76 h 296"/>
                  <a:gd name="T14" fmla="*/ 23 w 454"/>
                  <a:gd name="T15" fmla="*/ 0 h 296"/>
                  <a:gd name="T16" fmla="*/ 447 w 454"/>
                  <a:gd name="T17" fmla="*/ 16 h 296"/>
                  <a:gd name="T18" fmla="*/ 432 w 454"/>
                  <a:gd name="T19" fmla="*/ 46 h 296"/>
                  <a:gd name="T20" fmla="*/ 454 w 454"/>
                  <a:gd name="T21" fmla="*/ 69 h 296"/>
                  <a:gd name="T22" fmla="*/ 454 w 454"/>
                  <a:gd name="T23" fmla="*/ 213 h 296"/>
                  <a:gd name="T24" fmla="*/ 439 w 454"/>
                  <a:gd name="T25" fmla="*/ 213 h 296"/>
                  <a:gd name="T26" fmla="*/ 454 w 454"/>
                  <a:gd name="T27" fmla="*/ 243 h 296"/>
                  <a:gd name="T28" fmla="*/ 439 w 454"/>
                  <a:gd name="T29" fmla="*/ 273 h 29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4"/>
                  <a:gd name="T46" fmla="*/ 0 h 296"/>
                  <a:gd name="T47" fmla="*/ 454 w 454"/>
                  <a:gd name="T48" fmla="*/ 296 h 29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4" h="296">
                    <a:moveTo>
                      <a:pt x="439" y="273"/>
                    </a:moveTo>
                    <a:lnTo>
                      <a:pt x="454" y="296"/>
                    </a:lnTo>
                    <a:lnTo>
                      <a:pt x="401" y="266"/>
                    </a:lnTo>
                    <a:lnTo>
                      <a:pt x="356" y="273"/>
                    </a:lnTo>
                    <a:lnTo>
                      <a:pt x="333" y="251"/>
                    </a:lnTo>
                    <a:lnTo>
                      <a:pt x="0" y="235"/>
                    </a:lnTo>
                    <a:lnTo>
                      <a:pt x="15" y="76"/>
                    </a:lnTo>
                    <a:lnTo>
                      <a:pt x="23" y="0"/>
                    </a:lnTo>
                    <a:lnTo>
                      <a:pt x="447" y="16"/>
                    </a:lnTo>
                    <a:lnTo>
                      <a:pt x="432" y="46"/>
                    </a:lnTo>
                    <a:lnTo>
                      <a:pt x="454" y="69"/>
                    </a:lnTo>
                    <a:lnTo>
                      <a:pt x="454" y="213"/>
                    </a:lnTo>
                    <a:lnTo>
                      <a:pt x="439" y="213"/>
                    </a:lnTo>
                    <a:lnTo>
                      <a:pt x="454" y="243"/>
                    </a:lnTo>
                    <a:lnTo>
                      <a:pt x="439" y="273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1" name="Freeform 1269"/>
              <p:cNvSpPr>
                <a:spLocks/>
              </p:cNvSpPr>
              <p:nvPr/>
            </p:nvSpPr>
            <p:spPr bwMode="auto">
              <a:xfrm>
                <a:off x="2437" y="1538"/>
                <a:ext cx="454" cy="296"/>
              </a:xfrm>
              <a:custGeom>
                <a:avLst/>
                <a:gdLst>
                  <a:gd name="T0" fmla="*/ 439 w 454"/>
                  <a:gd name="T1" fmla="*/ 273 h 296"/>
                  <a:gd name="T2" fmla="*/ 454 w 454"/>
                  <a:gd name="T3" fmla="*/ 296 h 296"/>
                  <a:gd name="T4" fmla="*/ 401 w 454"/>
                  <a:gd name="T5" fmla="*/ 266 h 296"/>
                  <a:gd name="T6" fmla="*/ 356 w 454"/>
                  <a:gd name="T7" fmla="*/ 273 h 296"/>
                  <a:gd name="T8" fmla="*/ 333 w 454"/>
                  <a:gd name="T9" fmla="*/ 251 h 296"/>
                  <a:gd name="T10" fmla="*/ 0 w 454"/>
                  <a:gd name="T11" fmla="*/ 235 h 296"/>
                  <a:gd name="T12" fmla="*/ 15 w 454"/>
                  <a:gd name="T13" fmla="*/ 76 h 296"/>
                  <a:gd name="T14" fmla="*/ 23 w 454"/>
                  <a:gd name="T15" fmla="*/ 0 h 296"/>
                  <a:gd name="T16" fmla="*/ 447 w 454"/>
                  <a:gd name="T17" fmla="*/ 16 h 296"/>
                  <a:gd name="T18" fmla="*/ 432 w 454"/>
                  <a:gd name="T19" fmla="*/ 46 h 296"/>
                  <a:gd name="T20" fmla="*/ 454 w 454"/>
                  <a:gd name="T21" fmla="*/ 69 h 296"/>
                  <a:gd name="T22" fmla="*/ 454 w 454"/>
                  <a:gd name="T23" fmla="*/ 213 h 296"/>
                  <a:gd name="T24" fmla="*/ 439 w 454"/>
                  <a:gd name="T25" fmla="*/ 213 h 296"/>
                  <a:gd name="T26" fmla="*/ 454 w 454"/>
                  <a:gd name="T27" fmla="*/ 243 h 296"/>
                  <a:gd name="T28" fmla="*/ 439 w 454"/>
                  <a:gd name="T29" fmla="*/ 273 h 296"/>
                  <a:gd name="T30" fmla="*/ 439 w 454"/>
                  <a:gd name="T31" fmla="*/ 28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4"/>
                  <a:gd name="T49" fmla="*/ 0 h 296"/>
                  <a:gd name="T50" fmla="*/ 454 w 454"/>
                  <a:gd name="T51" fmla="*/ 296 h 29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4" h="296">
                    <a:moveTo>
                      <a:pt x="439" y="273"/>
                    </a:moveTo>
                    <a:lnTo>
                      <a:pt x="454" y="296"/>
                    </a:lnTo>
                    <a:lnTo>
                      <a:pt x="401" y="266"/>
                    </a:lnTo>
                    <a:lnTo>
                      <a:pt x="356" y="273"/>
                    </a:lnTo>
                    <a:lnTo>
                      <a:pt x="333" y="251"/>
                    </a:lnTo>
                    <a:lnTo>
                      <a:pt x="0" y="235"/>
                    </a:lnTo>
                    <a:lnTo>
                      <a:pt x="15" y="76"/>
                    </a:lnTo>
                    <a:lnTo>
                      <a:pt x="23" y="0"/>
                    </a:lnTo>
                    <a:lnTo>
                      <a:pt x="447" y="16"/>
                    </a:lnTo>
                    <a:lnTo>
                      <a:pt x="432" y="46"/>
                    </a:lnTo>
                    <a:lnTo>
                      <a:pt x="454" y="69"/>
                    </a:lnTo>
                    <a:lnTo>
                      <a:pt x="454" y="213"/>
                    </a:lnTo>
                    <a:lnTo>
                      <a:pt x="439" y="213"/>
                    </a:lnTo>
                    <a:lnTo>
                      <a:pt x="454" y="243"/>
                    </a:lnTo>
                    <a:lnTo>
                      <a:pt x="439" y="273"/>
                    </a:lnTo>
                    <a:lnTo>
                      <a:pt x="439" y="281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2" name="Freeform 1270"/>
              <p:cNvSpPr>
                <a:spLocks/>
              </p:cNvSpPr>
              <p:nvPr/>
            </p:nvSpPr>
            <p:spPr bwMode="auto">
              <a:xfrm>
                <a:off x="3285" y="2243"/>
                <a:ext cx="545" cy="182"/>
              </a:xfrm>
              <a:custGeom>
                <a:avLst/>
                <a:gdLst>
                  <a:gd name="T0" fmla="*/ 545 w 545"/>
                  <a:gd name="T1" fmla="*/ 0 h 182"/>
                  <a:gd name="T2" fmla="*/ 545 w 545"/>
                  <a:gd name="T3" fmla="*/ 23 h 182"/>
                  <a:gd name="T4" fmla="*/ 529 w 545"/>
                  <a:gd name="T5" fmla="*/ 38 h 182"/>
                  <a:gd name="T6" fmla="*/ 499 w 545"/>
                  <a:gd name="T7" fmla="*/ 61 h 182"/>
                  <a:gd name="T8" fmla="*/ 492 w 545"/>
                  <a:gd name="T9" fmla="*/ 53 h 182"/>
                  <a:gd name="T10" fmla="*/ 469 w 545"/>
                  <a:gd name="T11" fmla="*/ 76 h 182"/>
                  <a:gd name="T12" fmla="*/ 416 w 545"/>
                  <a:gd name="T13" fmla="*/ 107 h 182"/>
                  <a:gd name="T14" fmla="*/ 408 w 545"/>
                  <a:gd name="T15" fmla="*/ 129 h 182"/>
                  <a:gd name="T16" fmla="*/ 393 w 545"/>
                  <a:gd name="T17" fmla="*/ 129 h 182"/>
                  <a:gd name="T18" fmla="*/ 393 w 545"/>
                  <a:gd name="T19" fmla="*/ 152 h 182"/>
                  <a:gd name="T20" fmla="*/ 310 w 545"/>
                  <a:gd name="T21" fmla="*/ 160 h 182"/>
                  <a:gd name="T22" fmla="*/ 144 w 545"/>
                  <a:gd name="T23" fmla="*/ 175 h 182"/>
                  <a:gd name="T24" fmla="*/ 0 w 545"/>
                  <a:gd name="T25" fmla="*/ 182 h 182"/>
                  <a:gd name="T26" fmla="*/ 15 w 545"/>
                  <a:gd name="T27" fmla="*/ 175 h 182"/>
                  <a:gd name="T28" fmla="*/ 7 w 545"/>
                  <a:gd name="T29" fmla="*/ 152 h 182"/>
                  <a:gd name="T30" fmla="*/ 22 w 545"/>
                  <a:gd name="T31" fmla="*/ 144 h 182"/>
                  <a:gd name="T32" fmla="*/ 22 w 545"/>
                  <a:gd name="T33" fmla="*/ 122 h 182"/>
                  <a:gd name="T34" fmla="*/ 38 w 545"/>
                  <a:gd name="T35" fmla="*/ 114 h 182"/>
                  <a:gd name="T36" fmla="*/ 38 w 545"/>
                  <a:gd name="T37" fmla="*/ 99 h 182"/>
                  <a:gd name="T38" fmla="*/ 45 w 545"/>
                  <a:gd name="T39" fmla="*/ 61 h 182"/>
                  <a:gd name="T40" fmla="*/ 53 w 545"/>
                  <a:gd name="T41" fmla="*/ 61 h 182"/>
                  <a:gd name="T42" fmla="*/ 144 w 545"/>
                  <a:gd name="T43" fmla="*/ 53 h 182"/>
                  <a:gd name="T44" fmla="*/ 136 w 545"/>
                  <a:gd name="T45" fmla="*/ 38 h 182"/>
                  <a:gd name="T46" fmla="*/ 416 w 545"/>
                  <a:gd name="T47" fmla="*/ 16 h 182"/>
                  <a:gd name="T48" fmla="*/ 545 w 545"/>
                  <a:gd name="T49" fmla="*/ 0 h 1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45"/>
                  <a:gd name="T76" fmla="*/ 0 h 182"/>
                  <a:gd name="T77" fmla="*/ 545 w 545"/>
                  <a:gd name="T78" fmla="*/ 182 h 18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45" h="182">
                    <a:moveTo>
                      <a:pt x="545" y="0"/>
                    </a:moveTo>
                    <a:lnTo>
                      <a:pt x="545" y="23"/>
                    </a:lnTo>
                    <a:lnTo>
                      <a:pt x="529" y="38"/>
                    </a:lnTo>
                    <a:lnTo>
                      <a:pt x="499" y="61"/>
                    </a:lnTo>
                    <a:lnTo>
                      <a:pt x="492" y="53"/>
                    </a:lnTo>
                    <a:lnTo>
                      <a:pt x="469" y="76"/>
                    </a:lnTo>
                    <a:lnTo>
                      <a:pt x="416" y="107"/>
                    </a:lnTo>
                    <a:lnTo>
                      <a:pt x="408" y="129"/>
                    </a:lnTo>
                    <a:lnTo>
                      <a:pt x="393" y="129"/>
                    </a:lnTo>
                    <a:lnTo>
                      <a:pt x="393" y="152"/>
                    </a:lnTo>
                    <a:lnTo>
                      <a:pt x="310" y="160"/>
                    </a:lnTo>
                    <a:lnTo>
                      <a:pt x="144" y="175"/>
                    </a:lnTo>
                    <a:lnTo>
                      <a:pt x="0" y="182"/>
                    </a:lnTo>
                    <a:lnTo>
                      <a:pt x="15" y="175"/>
                    </a:lnTo>
                    <a:lnTo>
                      <a:pt x="7" y="152"/>
                    </a:lnTo>
                    <a:lnTo>
                      <a:pt x="22" y="144"/>
                    </a:lnTo>
                    <a:lnTo>
                      <a:pt x="22" y="122"/>
                    </a:lnTo>
                    <a:lnTo>
                      <a:pt x="38" y="114"/>
                    </a:lnTo>
                    <a:lnTo>
                      <a:pt x="38" y="99"/>
                    </a:lnTo>
                    <a:lnTo>
                      <a:pt x="45" y="61"/>
                    </a:lnTo>
                    <a:lnTo>
                      <a:pt x="53" y="61"/>
                    </a:lnTo>
                    <a:lnTo>
                      <a:pt x="144" y="53"/>
                    </a:lnTo>
                    <a:lnTo>
                      <a:pt x="136" y="38"/>
                    </a:lnTo>
                    <a:lnTo>
                      <a:pt x="416" y="1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3" name="Freeform 1271"/>
              <p:cNvSpPr>
                <a:spLocks/>
              </p:cNvSpPr>
              <p:nvPr/>
            </p:nvSpPr>
            <p:spPr bwMode="auto">
              <a:xfrm>
                <a:off x="3285" y="2243"/>
                <a:ext cx="545" cy="182"/>
              </a:xfrm>
              <a:custGeom>
                <a:avLst/>
                <a:gdLst>
                  <a:gd name="T0" fmla="*/ 545 w 545"/>
                  <a:gd name="T1" fmla="*/ 0 h 182"/>
                  <a:gd name="T2" fmla="*/ 545 w 545"/>
                  <a:gd name="T3" fmla="*/ 23 h 182"/>
                  <a:gd name="T4" fmla="*/ 529 w 545"/>
                  <a:gd name="T5" fmla="*/ 38 h 182"/>
                  <a:gd name="T6" fmla="*/ 499 w 545"/>
                  <a:gd name="T7" fmla="*/ 61 h 182"/>
                  <a:gd name="T8" fmla="*/ 492 w 545"/>
                  <a:gd name="T9" fmla="*/ 53 h 182"/>
                  <a:gd name="T10" fmla="*/ 469 w 545"/>
                  <a:gd name="T11" fmla="*/ 76 h 182"/>
                  <a:gd name="T12" fmla="*/ 416 w 545"/>
                  <a:gd name="T13" fmla="*/ 107 h 182"/>
                  <a:gd name="T14" fmla="*/ 408 w 545"/>
                  <a:gd name="T15" fmla="*/ 129 h 182"/>
                  <a:gd name="T16" fmla="*/ 393 w 545"/>
                  <a:gd name="T17" fmla="*/ 129 h 182"/>
                  <a:gd name="T18" fmla="*/ 393 w 545"/>
                  <a:gd name="T19" fmla="*/ 152 h 182"/>
                  <a:gd name="T20" fmla="*/ 310 w 545"/>
                  <a:gd name="T21" fmla="*/ 160 h 182"/>
                  <a:gd name="T22" fmla="*/ 144 w 545"/>
                  <a:gd name="T23" fmla="*/ 175 h 182"/>
                  <a:gd name="T24" fmla="*/ 0 w 545"/>
                  <a:gd name="T25" fmla="*/ 182 h 182"/>
                  <a:gd name="T26" fmla="*/ 15 w 545"/>
                  <a:gd name="T27" fmla="*/ 175 h 182"/>
                  <a:gd name="T28" fmla="*/ 7 w 545"/>
                  <a:gd name="T29" fmla="*/ 152 h 182"/>
                  <a:gd name="T30" fmla="*/ 22 w 545"/>
                  <a:gd name="T31" fmla="*/ 144 h 182"/>
                  <a:gd name="T32" fmla="*/ 22 w 545"/>
                  <a:gd name="T33" fmla="*/ 122 h 182"/>
                  <a:gd name="T34" fmla="*/ 38 w 545"/>
                  <a:gd name="T35" fmla="*/ 114 h 182"/>
                  <a:gd name="T36" fmla="*/ 38 w 545"/>
                  <a:gd name="T37" fmla="*/ 99 h 182"/>
                  <a:gd name="T38" fmla="*/ 45 w 545"/>
                  <a:gd name="T39" fmla="*/ 61 h 182"/>
                  <a:gd name="T40" fmla="*/ 53 w 545"/>
                  <a:gd name="T41" fmla="*/ 61 h 182"/>
                  <a:gd name="T42" fmla="*/ 144 w 545"/>
                  <a:gd name="T43" fmla="*/ 53 h 182"/>
                  <a:gd name="T44" fmla="*/ 136 w 545"/>
                  <a:gd name="T45" fmla="*/ 38 h 182"/>
                  <a:gd name="T46" fmla="*/ 416 w 545"/>
                  <a:gd name="T47" fmla="*/ 16 h 182"/>
                  <a:gd name="T48" fmla="*/ 545 w 545"/>
                  <a:gd name="T49" fmla="*/ 0 h 182"/>
                  <a:gd name="T50" fmla="*/ 545 w 545"/>
                  <a:gd name="T51" fmla="*/ 8 h 18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45"/>
                  <a:gd name="T79" fmla="*/ 0 h 182"/>
                  <a:gd name="T80" fmla="*/ 545 w 545"/>
                  <a:gd name="T81" fmla="*/ 182 h 18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45" h="182">
                    <a:moveTo>
                      <a:pt x="545" y="0"/>
                    </a:moveTo>
                    <a:lnTo>
                      <a:pt x="545" y="23"/>
                    </a:lnTo>
                    <a:lnTo>
                      <a:pt x="529" y="38"/>
                    </a:lnTo>
                    <a:lnTo>
                      <a:pt x="499" y="61"/>
                    </a:lnTo>
                    <a:lnTo>
                      <a:pt x="492" y="53"/>
                    </a:lnTo>
                    <a:lnTo>
                      <a:pt x="469" y="76"/>
                    </a:lnTo>
                    <a:lnTo>
                      <a:pt x="416" y="107"/>
                    </a:lnTo>
                    <a:lnTo>
                      <a:pt x="408" y="129"/>
                    </a:lnTo>
                    <a:lnTo>
                      <a:pt x="393" y="129"/>
                    </a:lnTo>
                    <a:lnTo>
                      <a:pt x="393" y="152"/>
                    </a:lnTo>
                    <a:lnTo>
                      <a:pt x="310" y="160"/>
                    </a:lnTo>
                    <a:lnTo>
                      <a:pt x="144" y="175"/>
                    </a:lnTo>
                    <a:lnTo>
                      <a:pt x="0" y="182"/>
                    </a:lnTo>
                    <a:lnTo>
                      <a:pt x="15" y="175"/>
                    </a:lnTo>
                    <a:lnTo>
                      <a:pt x="7" y="152"/>
                    </a:lnTo>
                    <a:lnTo>
                      <a:pt x="22" y="144"/>
                    </a:lnTo>
                    <a:lnTo>
                      <a:pt x="22" y="122"/>
                    </a:lnTo>
                    <a:lnTo>
                      <a:pt x="38" y="114"/>
                    </a:lnTo>
                    <a:lnTo>
                      <a:pt x="38" y="99"/>
                    </a:lnTo>
                    <a:lnTo>
                      <a:pt x="45" y="61"/>
                    </a:lnTo>
                    <a:lnTo>
                      <a:pt x="53" y="61"/>
                    </a:lnTo>
                    <a:lnTo>
                      <a:pt x="144" y="53"/>
                    </a:lnTo>
                    <a:lnTo>
                      <a:pt x="136" y="38"/>
                    </a:lnTo>
                    <a:lnTo>
                      <a:pt x="416" y="16"/>
                    </a:lnTo>
                    <a:lnTo>
                      <a:pt x="545" y="0"/>
                    </a:lnTo>
                    <a:lnTo>
                      <a:pt x="545" y="8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4" name="Freeform 1272"/>
              <p:cNvSpPr>
                <a:spLocks/>
              </p:cNvSpPr>
              <p:nvPr/>
            </p:nvSpPr>
            <p:spPr bwMode="auto">
              <a:xfrm>
                <a:off x="2188" y="2296"/>
                <a:ext cx="900" cy="880"/>
              </a:xfrm>
              <a:custGeom>
                <a:avLst/>
                <a:gdLst>
                  <a:gd name="T0" fmla="*/ 855 w 900"/>
                  <a:gd name="T1" fmla="*/ 304 h 880"/>
                  <a:gd name="T2" fmla="*/ 824 w 900"/>
                  <a:gd name="T3" fmla="*/ 251 h 880"/>
                  <a:gd name="T4" fmla="*/ 718 w 900"/>
                  <a:gd name="T5" fmla="*/ 235 h 880"/>
                  <a:gd name="T6" fmla="*/ 688 w 900"/>
                  <a:gd name="T7" fmla="*/ 235 h 880"/>
                  <a:gd name="T8" fmla="*/ 658 w 900"/>
                  <a:gd name="T9" fmla="*/ 228 h 880"/>
                  <a:gd name="T10" fmla="*/ 643 w 900"/>
                  <a:gd name="T11" fmla="*/ 228 h 880"/>
                  <a:gd name="T12" fmla="*/ 613 w 900"/>
                  <a:gd name="T13" fmla="*/ 220 h 880"/>
                  <a:gd name="T14" fmla="*/ 582 w 900"/>
                  <a:gd name="T15" fmla="*/ 213 h 880"/>
                  <a:gd name="T16" fmla="*/ 514 w 900"/>
                  <a:gd name="T17" fmla="*/ 205 h 880"/>
                  <a:gd name="T18" fmla="*/ 484 w 900"/>
                  <a:gd name="T19" fmla="*/ 190 h 880"/>
                  <a:gd name="T20" fmla="*/ 469 w 900"/>
                  <a:gd name="T21" fmla="*/ 16 h 880"/>
                  <a:gd name="T22" fmla="*/ 242 w 900"/>
                  <a:gd name="T23" fmla="*/ 364 h 880"/>
                  <a:gd name="T24" fmla="*/ 7 w 900"/>
                  <a:gd name="T25" fmla="*/ 364 h 880"/>
                  <a:gd name="T26" fmla="*/ 136 w 900"/>
                  <a:gd name="T27" fmla="*/ 554 h 880"/>
                  <a:gd name="T28" fmla="*/ 242 w 900"/>
                  <a:gd name="T29" fmla="*/ 592 h 880"/>
                  <a:gd name="T30" fmla="*/ 287 w 900"/>
                  <a:gd name="T31" fmla="*/ 539 h 880"/>
                  <a:gd name="T32" fmla="*/ 393 w 900"/>
                  <a:gd name="T33" fmla="*/ 607 h 880"/>
                  <a:gd name="T34" fmla="*/ 469 w 900"/>
                  <a:gd name="T35" fmla="*/ 736 h 880"/>
                  <a:gd name="T36" fmla="*/ 499 w 900"/>
                  <a:gd name="T37" fmla="*/ 834 h 880"/>
                  <a:gd name="T38" fmla="*/ 605 w 900"/>
                  <a:gd name="T39" fmla="*/ 865 h 880"/>
                  <a:gd name="T40" fmla="*/ 643 w 900"/>
                  <a:gd name="T41" fmla="*/ 872 h 880"/>
                  <a:gd name="T42" fmla="*/ 620 w 900"/>
                  <a:gd name="T43" fmla="*/ 766 h 880"/>
                  <a:gd name="T44" fmla="*/ 597 w 900"/>
                  <a:gd name="T45" fmla="*/ 751 h 880"/>
                  <a:gd name="T46" fmla="*/ 613 w 900"/>
                  <a:gd name="T47" fmla="*/ 743 h 880"/>
                  <a:gd name="T48" fmla="*/ 620 w 900"/>
                  <a:gd name="T49" fmla="*/ 758 h 880"/>
                  <a:gd name="T50" fmla="*/ 628 w 900"/>
                  <a:gd name="T51" fmla="*/ 736 h 880"/>
                  <a:gd name="T52" fmla="*/ 643 w 900"/>
                  <a:gd name="T53" fmla="*/ 713 h 880"/>
                  <a:gd name="T54" fmla="*/ 643 w 900"/>
                  <a:gd name="T55" fmla="*/ 705 h 880"/>
                  <a:gd name="T56" fmla="*/ 665 w 900"/>
                  <a:gd name="T57" fmla="*/ 690 h 880"/>
                  <a:gd name="T58" fmla="*/ 673 w 900"/>
                  <a:gd name="T59" fmla="*/ 683 h 880"/>
                  <a:gd name="T60" fmla="*/ 681 w 900"/>
                  <a:gd name="T61" fmla="*/ 652 h 880"/>
                  <a:gd name="T62" fmla="*/ 688 w 900"/>
                  <a:gd name="T63" fmla="*/ 660 h 880"/>
                  <a:gd name="T64" fmla="*/ 711 w 900"/>
                  <a:gd name="T65" fmla="*/ 660 h 880"/>
                  <a:gd name="T66" fmla="*/ 696 w 900"/>
                  <a:gd name="T67" fmla="*/ 675 h 880"/>
                  <a:gd name="T68" fmla="*/ 779 w 900"/>
                  <a:gd name="T69" fmla="*/ 630 h 880"/>
                  <a:gd name="T70" fmla="*/ 802 w 900"/>
                  <a:gd name="T71" fmla="*/ 599 h 880"/>
                  <a:gd name="T72" fmla="*/ 817 w 900"/>
                  <a:gd name="T73" fmla="*/ 561 h 880"/>
                  <a:gd name="T74" fmla="*/ 832 w 900"/>
                  <a:gd name="T75" fmla="*/ 584 h 880"/>
                  <a:gd name="T76" fmla="*/ 877 w 900"/>
                  <a:gd name="T77" fmla="*/ 577 h 880"/>
                  <a:gd name="T78" fmla="*/ 877 w 900"/>
                  <a:gd name="T79" fmla="*/ 546 h 880"/>
                  <a:gd name="T80" fmla="*/ 862 w 900"/>
                  <a:gd name="T81" fmla="*/ 387 h 8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00"/>
                  <a:gd name="T124" fmla="*/ 0 h 880"/>
                  <a:gd name="T125" fmla="*/ 900 w 900"/>
                  <a:gd name="T126" fmla="*/ 880 h 8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00" h="880">
                    <a:moveTo>
                      <a:pt x="862" y="387"/>
                    </a:moveTo>
                    <a:lnTo>
                      <a:pt x="855" y="304"/>
                    </a:lnTo>
                    <a:lnTo>
                      <a:pt x="855" y="258"/>
                    </a:lnTo>
                    <a:lnTo>
                      <a:pt x="824" y="251"/>
                    </a:lnTo>
                    <a:lnTo>
                      <a:pt x="779" y="228"/>
                    </a:lnTo>
                    <a:lnTo>
                      <a:pt x="718" y="235"/>
                    </a:lnTo>
                    <a:lnTo>
                      <a:pt x="703" y="251"/>
                    </a:lnTo>
                    <a:lnTo>
                      <a:pt x="688" y="235"/>
                    </a:lnTo>
                    <a:lnTo>
                      <a:pt x="673" y="235"/>
                    </a:lnTo>
                    <a:lnTo>
                      <a:pt x="658" y="228"/>
                    </a:lnTo>
                    <a:lnTo>
                      <a:pt x="650" y="243"/>
                    </a:lnTo>
                    <a:lnTo>
                      <a:pt x="643" y="228"/>
                    </a:lnTo>
                    <a:lnTo>
                      <a:pt x="628" y="235"/>
                    </a:lnTo>
                    <a:lnTo>
                      <a:pt x="613" y="220"/>
                    </a:lnTo>
                    <a:lnTo>
                      <a:pt x="597" y="235"/>
                    </a:lnTo>
                    <a:lnTo>
                      <a:pt x="582" y="213"/>
                    </a:lnTo>
                    <a:lnTo>
                      <a:pt x="560" y="220"/>
                    </a:lnTo>
                    <a:lnTo>
                      <a:pt x="514" y="205"/>
                    </a:lnTo>
                    <a:lnTo>
                      <a:pt x="507" y="182"/>
                    </a:lnTo>
                    <a:lnTo>
                      <a:pt x="484" y="190"/>
                    </a:lnTo>
                    <a:lnTo>
                      <a:pt x="461" y="175"/>
                    </a:lnTo>
                    <a:lnTo>
                      <a:pt x="469" y="16"/>
                    </a:lnTo>
                    <a:lnTo>
                      <a:pt x="280" y="0"/>
                    </a:lnTo>
                    <a:lnTo>
                      <a:pt x="242" y="364"/>
                    </a:lnTo>
                    <a:lnTo>
                      <a:pt x="0" y="342"/>
                    </a:lnTo>
                    <a:lnTo>
                      <a:pt x="7" y="364"/>
                    </a:lnTo>
                    <a:lnTo>
                      <a:pt x="106" y="470"/>
                    </a:lnTo>
                    <a:lnTo>
                      <a:pt x="136" y="554"/>
                    </a:lnTo>
                    <a:lnTo>
                      <a:pt x="211" y="607"/>
                    </a:lnTo>
                    <a:lnTo>
                      <a:pt x="242" y="592"/>
                    </a:lnTo>
                    <a:lnTo>
                      <a:pt x="257" y="554"/>
                    </a:lnTo>
                    <a:lnTo>
                      <a:pt x="287" y="539"/>
                    </a:lnTo>
                    <a:lnTo>
                      <a:pt x="348" y="554"/>
                    </a:lnTo>
                    <a:lnTo>
                      <a:pt x="393" y="607"/>
                    </a:lnTo>
                    <a:lnTo>
                      <a:pt x="416" y="675"/>
                    </a:lnTo>
                    <a:lnTo>
                      <a:pt x="469" y="736"/>
                    </a:lnTo>
                    <a:lnTo>
                      <a:pt x="476" y="781"/>
                    </a:lnTo>
                    <a:lnTo>
                      <a:pt x="499" y="834"/>
                    </a:lnTo>
                    <a:lnTo>
                      <a:pt x="567" y="857"/>
                    </a:lnTo>
                    <a:lnTo>
                      <a:pt x="605" y="865"/>
                    </a:lnTo>
                    <a:lnTo>
                      <a:pt x="620" y="880"/>
                    </a:lnTo>
                    <a:lnTo>
                      <a:pt x="643" y="872"/>
                    </a:lnTo>
                    <a:lnTo>
                      <a:pt x="613" y="796"/>
                    </a:lnTo>
                    <a:lnTo>
                      <a:pt x="620" y="766"/>
                    </a:lnTo>
                    <a:lnTo>
                      <a:pt x="605" y="766"/>
                    </a:lnTo>
                    <a:lnTo>
                      <a:pt x="597" y="751"/>
                    </a:lnTo>
                    <a:lnTo>
                      <a:pt x="605" y="766"/>
                    </a:lnTo>
                    <a:lnTo>
                      <a:pt x="613" y="743"/>
                    </a:lnTo>
                    <a:lnTo>
                      <a:pt x="613" y="766"/>
                    </a:lnTo>
                    <a:lnTo>
                      <a:pt x="620" y="758"/>
                    </a:lnTo>
                    <a:lnTo>
                      <a:pt x="635" y="728"/>
                    </a:lnTo>
                    <a:lnTo>
                      <a:pt x="628" y="736"/>
                    </a:lnTo>
                    <a:lnTo>
                      <a:pt x="613" y="721"/>
                    </a:lnTo>
                    <a:lnTo>
                      <a:pt x="643" y="713"/>
                    </a:lnTo>
                    <a:lnTo>
                      <a:pt x="650" y="698"/>
                    </a:lnTo>
                    <a:lnTo>
                      <a:pt x="643" y="705"/>
                    </a:lnTo>
                    <a:lnTo>
                      <a:pt x="643" y="698"/>
                    </a:lnTo>
                    <a:lnTo>
                      <a:pt x="665" y="690"/>
                    </a:lnTo>
                    <a:lnTo>
                      <a:pt x="665" y="668"/>
                    </a:lnTo>
                    <a:lnTo>
                      <a:pt x="673" y="683"/>
                    </a:lnTo>
                    <a:lnTo>
                      <a:pt x="696" y="675"/>
                    </a:lnTo>
                    <a:lnTo>
                      <a:pt x="681" y="652"/>
                    </a:lnTo>
                    <a:lnTo>
                      <a:pt x="696" y="652"/>
                    </a:lnTo>
                    <a:lnTo>
                      <a:pt x="688" y="660"/>
                    </a:lnTo>
                    <a:lnTo>
                      <a:pt x="711" y="645"/>
                    </a:lnTo>
                    <a:lnTo>
                      <a:pt x="711" y="660"/>
                    </a:lnTo>
                    <a:lnTo>
                      <a:pt x="726" y="652"/>
                    </a:lnTo>
                    <a:lnTo>
                      <a:pt x="696" y="675"/>
                    </a:lnTo>
                    <a:lnTo>
                      <a:pt x="787" y="622"/>
                    </a:lnTo>
                    <a:lnTo>
                      <a:pt x="779" y="630"/>
                    </a:lnTo>
                    <a:lnTo>
                      <a:pt x="779" y="607"/>
                    </a:lnTo>
                    <a:lnTo>
                      <a:pt x="802" y="599"/>
                    </a:lnTo>
                    <a:lnTo>
                      <a:pt x="794" y="577"/>
                    </a:lnTo>
                    <a:lnTo>
                      <a:pt x="817" y="561"/>
                    </a:lnTo>
                    <a:lnTo>
                      <a:pt x="809" y="584"/>
                    </a:lnTo>
                    <a:lnTo>
                      <a:pt x="832" y="584"/>
                    </a:lnTo>
                    <a:lnTo>
                      <a:pt x="817" y="599"/>
                    </a:lnTo>
                    <a:lnTo>
                      <a:pt x="877" y="577"/>
                    </a:lnTo>
                    <a:lnTo>
                      <a:pt x="870" y="561"/>
                    </a:lnTo>
                    <a:lnTo>
                      <a:pt x="877" y="546"/>
                    </a:lnTo>
                    <a:lnTo>
                      <a:pt x="900" y="463"/>
                    </a:lnTo>
                    <a:lnTo>
                      <a:pt x="862" y="387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5" name="Freeform 1273"/>
              <p:cNvSpPr>
                <a:spLocks/>
              </p:cNvSpPr>
              <p:nvPr/>
            </p:nvSpPr>
            <p:spPr bwMode="auto">
              <a:xfrm>
                <a:off x="2188" y="2296"/>
                <a:ext cx="900" cy="880"/>
              </a:xfrm>
              <a:custGeom>
                <a:avLst/>
                <a:gdLst>
                  <a:gd name="T0" fmla="*/ 855 w 900"/>
                  <a:gd name="T1" fmla="*/ 304 h 880"/>
                  <a:gd name="T2" fmla="*/ 824 w 900"/>
                  <a:gd name="T3" fmla="*/ 251 h 880"/>
                  <a:gd name="T4" fmla="*/ 718 w 900"/>
                  <a:gd name="T5" fmla="*/ 235 h 880"/>
                  <a:gd name="T6" fmla="*/ 688 w 900"/>
                  <a:gd name="T7" fmla="*/ 235 h 880"/>
                  <a:gd name="T8" fmla="*/ 658 w 900"/>
                  <a:gd name="T9" fmla="*/ 228 h 880"/>
                  <a:gd name="T10" fmla="*/ 643 w 900"/>
                  <a:gd name="T11" fmla="*/ 228 h 880"/>
                  <a:gd name="T12" fmla="*/ 613 w 900"/>
                  <a:gd name="T13" fmla="*/ 220 h 880"/>
                  <a:gd name="T14" fmla="*/ 582 w 900"/>
                  <a:gd name="T15" fmla="*/ 213 h 880"/>
                  <a:gd name="T16" fmla="*/ 514 w 900"/>
                  <a:gd name="T17" fmla="*/ 205 h 880"/>
                  <a:gd name="T18" fmla="*/ 484 w 900"/>
                  <a:gd name="T19" fmla="*/ 190 h 880"/>
                  <a:gd name="T20" fmla="*/ 469 w 900"/>
                  <a:gd name="T21" fmla="*/ 16 h 880"/>
                  <a:gd name="T22" fmla="*/ 242 w 900"/>
                  <a:gd name="T23" fmla="*/ 364 h 880"/>
                  <a:gd name="T24" fmla="*/ 7 w 900"/>
                  <a:gd name="T25" fmla="*/ 364 h 880"/>
                  <a:gd name="T26" fmla="*/ 136 w 900"/>
                  <a:gd name="T27" fmla="*/ 554 h 880"/>
                  <a:gd name="T28" fmla="*/ 242 w 900"/>
                  <a:gd name="T29" fmla="*/ 592 h 880"/>
                  <a:gd name="T30" fmla="*/ 287 w 900"/>
                  <a:gd name="T31" fmla="*/ 539 h 880"/>
                  <a:gd name="T32" fmla="*/ 393 w 900"/>
                  <a:gd name="T33" fmla="*/ 607 h 880"/>
                  <a:gd name="T34" fmla="*/ 469 w 900"/>
                  <a:gd name="T35" fmla="*/ 736 h 880"/>
                  <a:gd name="T36" fmla="*/ 499 w 900"/>
                  <a:gd name="T37" fmla="*/ 834 h 880"/>
                  <a:gd name="T38" fmla="*/ 605 w 900"/>
                  <a:gd name="T39" fmla="*/ 865 h 880"/>
                  <a:gd name="T40" fmla="*/ 643 w 900"/>
                  <a:gd name="T41" fmla="*/ 872 h 880"/>
                  <a:gd name="T42" fmla="*/ 620 w 900"/>
                  <a:gd name="T43" fmla="*/ 766 h 880"/>
                  <a:gd name="T44" fmla="*/ 597 w 900"/>
                  <a:gd name="T45" fmla="*/ 751 h 880"/>
                  <a:gd name="T46" fmla="*/ 613 w 900"/>
                  <a:gd name="T47" fmla="*/ 743 h 880"/>
                  <a:gd name="T48" fmla="*/ 620 w 900"/>
                  <a:gd name="T49" fmla="*/ 758 h 880"/>
                  <a:gd name="T50" fmla="*/ 628 w 900"/>
                  <a:gd name="T51" fmla="*/ 736 h 880"/>
                  <a:gd name="T52" fmla="*/ 643 w 900"/>
                  <a:gd name="T53" fmla="*/ 713 h 880"/>
                  <a:gd name="T54" fmla="*/ 643 w 900"/>
                  <a:gd name="T55" fmla="*/ 705 h 880"/>
                  <a:gd name="T56" fmla="*/ 665 w 900"/>
                  <a:gd name="T57" fmla="*/ 690 h 880"/>
                  <a:gd name="T58" fmla="*/ 673 w 900"/>
                  <a:gd name="T59" fmla="*/ 683 h 880"/>
                  <a:gd name="T60" fmla="*/ 681 w 900"/>
                  <a:gd name="T61" fmla="*/ 652 h 880"/>
                  <a:gd name="T62" fmla="*/ 688 w 900"/>
                  <a:gd name="T63" fmla="*/ 660 h 880"/>
                  <a:gd name="T64" fmla="*/ 711 w 900"/>
                  <a:gd name="T65" fmla="*/ 660 h 880"/>
                  <a:gd name="T66" fmla="*/ 696 w 900"/>
                  <a:gd name="T67" fmla="*/ 675 h 880"/>
                  <a:gd name="T68" fmla="*/ 779 w 900"/>
                  <a:gd name="T69" fmla="*/ 630 h 880"/>
                  <a:gd name="T70" fmla="*/ 802 w 900"/>
                  <a:gd name="T71" fmla="*/ 599 h 880"/>
                  <a:gd name="T72" fmla="*/ 817 w 900"/>
                  <a:gd name="T73" fmla="*/ 561 h 880"/>
                  <a:gd name="T74" fmla="*/ 832 w 900"/>
                  <a:gd name="T75" fmla="*/ 584 h 880"/>
                  <a:gd name="T76" fmla="*/ 877 w 900"/>
                  <a:gd name="T77" fmla="*/ 577 h 880"/>
                  <a:gd name="T78" fmla="*/ 877 w 900"/>
                  <a:gd name="T79" fmla="*/ 546 h 880"/>
                  <a:gd name="T80" fmla="*/ 862 w 900"/>
                  <a:gd name="T81" fmla="*/ 387 h 8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00"/>
                  <a:gd name="T124" fmla="*/ 0 h 880"/>
                  <a:gd name="T125" fmla="*/ 900 w 900"/>
                  <a:gd name="T126" fmla="*/ 880 h 8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00" h="880">
                    <a:moveTo>
                      <a:pt x="862" y="387"/>
                    </a:moveTo>
                    <a:lnTo>
                      <a:pt x="855" y="304"/>
                    </a:lnTo>
                    <a:lnTo>
                      <a:pt x="855" y="258"/>
                    </a:lnTo>
                    <a:lnTo>
                      <a:pt x="824" y="251"/>
                    </a:lnTo>
                    <a:lnTo>
                      <a:pt x="779" y="228"/>
                    </a:lnTo>
                    <a:lnTo>
                      <a:pt x="718" y="235"/>
                    </a:lnTo>
                    <a:lnTo>
                      <a:pt x="703" y="251"/>
                    </a:lnTo>
                    <a:lnTo>
                      <a:pt x="688" y="235"/>
                    </a:lnTo>
                    <a:lnTo>
                      <a:pt x="673" y="235"/>
                    </a:lnTo>
                    <a:lnTo>
                      <a:pt x="658" y="228"/>
                    </a:lnTo>
                    <a:lnTo>
                      <a:pt x="650" y="243"/>
                    </a:lnTo>
                    <a:lnTo>
                      <a:pt x="643" y="228"/>
                    </a:lnTo>
                    <a:lnTo>
                      <a:pt x="628" y="235"/>
                    </a:lnTo>
                    <a:lnTo>
                      <a:pt x="613" y="220"/>
                    </a:lnTo>
                    <a:lnTo>
                      <a:pt x="597" y="235"/>
                    </a:lnTo>
                    <a:lnTo>
                      <a:pt x="582" y="213"/>
                    </a:lnTo>
                    <a:lnTo>
                      <a:pt x="560" y="220"/>
                    </a:lnTo>
                    <a:lnTo>
                      <a:pt x="514" y="205"/>
                    </a:lnTo>
                    <a:lnTo>
                      <a:pt x="507" y="182"/>
                    </a:lnTo>
                    <a:lnTo>
                      <a:pt x="484" y="190"/>
                    </a:lnTo>
                    <a:lnTo>
                      <a:pt x="461" y="175"/>
                    </a:lnTo>
                    <a:lnTo>
                      <a:pt x="469" y="16"/>
                    </a:lnTo>
                    <a:lnTo>
                      <a:pt x="280" y="0"/>
                    </a:lnTo>
                    <a:lnTo>
                      <a:pt x="242" y="364"/>
                    </a:lnTo>
                    <a:lnTo>
                      <a:pt x="0" y="342"/>
                    </a:lnTo>
                    <a:lnTo>
                      <a:pt x="7" y="364"/>
                    </a:lnTo>
                    <a:lnTo>
                      <a:pt x="106" y="470"/>
                    </a:lnTo>
                    <a:lnTo>
                      <a:pt x="136" y="554"/>
                    </a:lnTo>
                    <a:lnTo>
                      <a:pt x="211" y="607"/>
                    </a:lnTo>
                    <a:lnTo>
                      <a:pt x="242" y="592"/>
                    </a:lnTo>
                    <a:lnTo>
                      <a:pt x="257" y="554"/>
                    </a:lnTo>
                    <a:lnTo>
                      <a:pt x="287" y="539"/>
                    </a:lnTo>
                    <a:lnTo>
                      <a:pt x="348" y="554"/>
                    </a:lnTo>
                    <a:lnTo>
                      <a:pt x="393" y="607"/>
                    </a:lnTo>
                    <a:lnTo>
                      <a:pt x="416" y="675"/>
                    </a:lnTo>
                    <a:lnTo>
                      <a:pt x="469" y="736"/>
                    </a:lnTo>
                    <a:lnTo>
                      <a:pt x="476" y="781"/>
                    </a:lnTo>
                    <a:lnTo>
                      <a:pt x="499" y="834"/>
                    </a:lnTo>
                    <a:lnTo>
                      <a:pt x="567" y="857"/>
                    </a:lnTo>
                    <a:lnTo>
                      <a:pt x="605" y="865"/>
                    </a:lnTo>
                    <a:lnTo>
                      <a:pt x="620" y="880"/>
                    </a:lnTo>
                    <a:lnTo>
                      <a:pt x="643" y="872"/>
                    </a:lnTo>
                    <a:lnTo>
                      <a:pt x="613" y="796"/>
                    </a:lnTo>
                    <a:lnTo>
                      <a:pt x="620" y="766"/>
                    </a:lnTo>
                    <a:lnTo>
                      <a:pt x="605" y="766"/>
                    </a:lnTo>
                    <a:lnTo>
                      <a:pt x="597" y="751"/>
                    </a:lnTo>
                    <a:lnTo>
                      <a:pt x="605" y="766"/>
                    </a:lnTo>
                    <a:lnTo>
                      <a:pt x="613" y="743"/>
                    </a:lnTo>
                    <a:lnTo>
                      <a:pt x="613" y="766"/>
                    </a:lnTo>
                    <a:lnTo>
                      <a:pt x="620" y="758"/>
                    </a:lnTo>
                    <a:lnTo>
                      <a:pt x="635" y="728"/>
                    </a:lnTo>
                    <a:lnTo>
                      <a:pt x="628" y="736"/>
                    </a:lnTo>
                    <a:lnTo>
                      <a:pt x="613" y="721"/>
                    </a:lnTo>
                    <a:lnTo>
                      <a:pt x="643" y="713"/>
                    </a:lnTo>
                    <a:lnTo>
                      <a:pt x="650" y="698"/>
                    </a:lnTo>
                    <a:lnTo>
                      <a:pt x="643" y="705"/>
                    </a:lnTo>
                    <a:lnTo>
                      <a:pt x="643" y="698"/>
                    </a:lnTo>
                    <a:lnTo>
                      <a:pt x="665" y="690"/>
                    </a:lnTo>
                    <a:lnTo>
                      <a:pt x="665" y="668"/>
                    </a:lnTo>
                    <a:lnTo>
                      <a:pt x="673" y="683"/>
                    </a:lnTo>
                    <a:lnTo>
                      <a:pt x="696" y="675"/>
                    </a:lnTo>
                    <a:lnTo>
                      <a:pt x="681" y="652"/>
                    </a:lnTo>
                    <a:lnTo>
                      <a:pt x="696" y="652"/>
                    </a:lnTo>
                    <a:lnTo>
                      <a:pt x="688" y="660"/>
                    </a:lnTo>
                    <a:lnTo>
                      <a:pt x="711" y="645"/>
                    </a:lnTo>
                    <a:lnTo>
                      <a:pt x="711" y="660"/>
                    </a:lnTo>
                    <a:lnTo>
                      <a:pt x="726" y="652"/>
                    </a:lnTo>
                    <a:lnTo>
                      <a:pt x="696" y="675"/>
                    </a:lnTo>
                    <a:lnTo>
                      <a:pt x="787" y="622"/>
                    </a:lnTo>
                    <a:lnTo>
                      <a:pt x="779" y="630"/>
                    </a:lnTo>
                    <a:lnTo>
                      <a:pt x="779" y="607"/>
                    </a:lnTo>
                    <a:lnTo>
                      <a:pt x="802" y="599"/>
                    </a:lnTo>
                    <a:lnTo>
                      <a:pt x="794" y="577"/>
                    </a:lnTo>
                    <a:lnTo>
                      <a:pt x="817" y="561"/>
                    </a:lnTo>
                    <a:lnTo>
                      <a:pt x="809" y="584"/>
                    </a:lnTo>
                    <a:lnTo>
                      <a:pt x="832" y="584"/>
                    </a:lnTo>
                    <a:lnTo>
                      <a:pt x="817" y="599"/>
                    </a:lnTo>
                    <a:lnTo>
                      <a:pt x="877" y="577"/>
                    </a:lnTo>
                    <a:lnTo>
                      <a:pt x="870" y="561"/>
                    </a:lnTo>
                    <a:lnTo>
                      <a:pt x="877" y="546"/>
                    </a:lnTo>
                    <a:lnTo>
                      <a:pt x="900" y="463"/>
                    </a:lnTo>
                    <a:lnTo>
                      <a:pt x="862" y="387"/>
                    </a:lnTo>
                    <a:lnTo>
                      <a:pt x="862" y="39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6" name="Freeform 1274"/>
              <p:cNvSpPr>
                <a:spLocks/>
              </p:cNvSpPr>
              <p:nvPr/>
            </p:nvSpPr>
            <p:spPr bwMode="auto">
              <a:xfrm>
                <a:off x="2816" y="2994"/>
                <a:ext cx="37" cy="68"/>
              </a:xfrm>
              <a:custGeom>
                <a:avLst/>
                <a:gdLst>
                  <a:gd name="T0" fmla="*/ 37 w 37"/>
                  <a:gd name="T1" fmla="*/ 0 h 68"/>
                  <a:gd name="T2" fmla="*/ 0 w 37"/>
                  <a:gd name="T3" fmla="*/ 68 h 68"/>
                  <a:gd name="T4" fmla="*/ 7 w 37"/>
                  <a:gd name="T5" fmla="*/ 38 h 68"/>
                  <a:gd name="T6" fmla="*/ 37 w 37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68"/>
                  <a:gd name="T14" fmla="*/ 37 w 37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68">
                    <a:moveTo>
                      <a:pt x="37" y="0"/>
                    </a:moveTo>
                    <a:lnTo>
                      <a:pt x="0" y="68"/>
                    </a:lnTo>
                    <a:lnTo>
                      <a:pt x="7" y="3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7" name="Freeform 1275"/>
              <p:cNvSpPr>
                <a:spLocks/>
              </p:cNvSpPr>
              <p:nvPr/>
            </p:nvSpPr>
            <p:spPr bwMode="auto">
              <a:xfrm>
                <a:off x="2816" y="2994"/>
                <a:ext cx="37" cy="68"/>
              </a:xfrm>
              <a:custGeom>
                <a:avLst/>
                <a:gdLst>
                  <a:gd name="T0" fmla="*/ 37 w 37"/>
                  <a:gd name="T1" fmla="*/ 0 h 68"/>
                  <a:gd name="T2" fmla="*/ 0 w 37"/>
                  <a:gd name="T3" fmla="*/ 68 h 68"/>
                  <a:gd name="T4" fmla="*/ 7 w 37"/>
                  <a:gd name="T5" fmla="*/ 38 h 68"/>
                  <a:gd name="T6" fmla="*/ 37 w 37"/>
                  <a:gd name="T7" fmla="*/ 0 h 68"/>
                  <a:gd name="T8" fmla="*/ 37 w 37"/>
                  <a:gd name="T9" fmla="*/ 7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68"/>
                  <a:gd name="T17" fmla="*/ 37 w 37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68">
                    <a:moveTo>
                      <a:pt x="37" y="0"/>
                    </a:moveTo>
                    <a:lnTo>
                      <a:pt x="0" y="68"/>
                    </a:lnTo>
                    <a:lnTo>
                      <a:pt x="7" y="38"/>
                    </a:lnTo>
                    <a:lnTo>
                      <a:pt x="37" y="0"/>
                    </a:lnTo>
                    <a:lnTo>
                      <a:pt x="37" y="7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8" name="Freeform 1276"/>
              <p:cNvSpPr>
                <a:spLocks/>
              </p:cNvSpPr>
              <p:nvPr/>
            </p:nvSpPr>
            <p:spPr bwMode="auto">
              <a:xfrm>
                <a:off x="1764" y="1773"/>
                <a:ext cx="363" cy="448"/>
              </a:xfrm>
              <a:custGeom>
                <a:avLst/>
                <a:gdLst>
                  <a:gd name="T0" fmla="*/ 363 w 363"/>
                  <a:gd name="T1" fmla="*/ 122 h 448"/>
                  <a:gd name="T2" fmla="*/ 242 w 363"/>
                  <a:gd name="T3" fmla="*/ 107 h 448"/>
                  <a:gd name="T4" fmla="*/ 257 w 363"/>
                  <a:gd name="T5" fmla="*/ 31 h 448"/>
                  <a:gd name="T6" fmla="*/ 83 w 363"/>
                  <a:gd name="T7" fmla="*/ 0 h 448"/>
                  <a:gd name="T8" fmla="*/ 0 w 363"/>
                  <a:gd name="T9" fmla="*/ 395 h 448"/>
                  <a:gd name="T10" fmla="*/ 318 w 363"/>
                  <a:gd name="T11" fmla="*/ 448 h 448"/>
                  <a:gd name="T12" fmla="*/ 363 w 363"/>
                  <a:gd name="T13" fmla="*/ 122 h 4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3"/>
                  <a:gd name="T22" fmla="*/ 0 h 448"/>
                  <a:gd name="T23" fmla="*/ 363 w 363"/>
                  <a:gd name="T24" fmla="*/ 448 h 4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3" h="448">
                    <a:moveTo>
                      <a:pt x="363" y="122"/>
                    </a:moveTo>
                    <a:lnTo>
                      <a:pt x="242" y="107"/>
                    </a:lnTo>
                    <a:lnTo>
                      <a:pt x="257" y="31"/>
                    </a:lnTo>
                    <a:lnTo>
                      <a:pt x="83" y="0"/>
                    </a:lnTo>
                    <a:lnTo>
                      <a:pt x="0" y="395"/>
                    </a:lnTo>
                    <a:lnTo>
                      <a:pt x="318" y="448"/>
                    </a:lnTo>
                    <a:lnTo>
                      <a:pt x="363" y="122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9" name="Freeform 1277"/>
              <p:cNvSpPr>
                <a:spLocks/>
              </p:cNvSpPr>
              <p:nvPr/>
            </p:nvSpPr>
            <p:spPr bwMode="auto">
              <a:xfrm>
                <a:off x="1764" y="1773"/>
                <a:ext cx="363" cy="448"/>
              </a:xfrm>
              <a:custGeom>
                <a:avLst/>
                <a:gdLst>
                  <a:gd name="T0" fmla="*/ 363 w 363"/>
                  <a:gd name="T1" fmla="*/ 122 h 448"/>
                  <a:gd name="T2" fmla="*/ 242 w 363"/>
                  <a:gd name="T3" fmla="*/ 107 h 448"/>
                  <a:gd name="T4" fmla="*/ 257 w 363"/>
                  <a:gd name="T5" fmla="*/ 31 h 448"/>
                  <a:gd name="T6" fmla="*/ 83 w 363"/>
                  <a:gd name="T7" fmla="*/ 0 h 448"/>
                  <a:gd name="T8" fmla="*/ 0 w 363"/>
                  <a:gd name="T9" fmla="*/ 395 h 448"/>
                  <a:gd name="T10" fmla="*/ 318 w 363"/>
                  <a:gd name="T11" fmla="*/ 448 h 448"/>
                  <a:gd name="T12" fmla="*/ 363 w 363"/>
                  <a:gd name="T13" fmla="*/ 122 h 448"/>
                  <a:gd name="T14" fmla="*/ 363 w 363"/>
                  <a:gd name="T15" fmla="*/ 129 h 4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3"/>
                  <a:gd name="T25" fmla="*/ 0 h 448"/>
                  <a:gd name="T26" fmla="*/ 363 w 363"/>
                  <a:gd name="T27" fmla="*/ 448 h 4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3" h="448">
                    <a:moveTo>
                      <a:pt x="363" y="122"/>
                    </a:moveTo>
                    <a:lnTo>
                      <a:pt x="242" y="107"/>
                    </a:lnTo>
                    <a:lnTo>
                      <a:pt x="257" y="31"/>
                    </a:lnTo>
                    <a:lnTo>
                      <a:pt x="83" y="0"/>
                    </a:lnTo>
                    <a:lnTo>
                      <a:pt x="0" y="395"/>
                    </a:lnTo>
                    <a:lnTo>
                      <a:pt x="318" y="448"/>
                    </a:lnTo>
                    <a:lnTo>
                      <a:pt x="363" y="122"/>
                    </a:lnTo>
                    <a:lnTo>
                      <a:pt x="363" y="129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0" name="Freeform 1278"/>
              <p:cNvSpPr>
                <a:spLocks/>
              </p:cNvSpPr>
              <p:nvPr/>
            </p:nvSpPr>
            <p:spPr bwMode="auto">
              <a:xfrm>
                <a:off x="4208" y="1455"/>
                <a:ext cx="98" cy="197"/>
              </a:xfrm>
              <a:custGeom>
                <a:avLst/>
                <a:gdLst>
                  <a:gd name="T0" fmla="*/ 98 w 98"/>
                  <a:gd name="T1" fmla="*/ 38 h 197"/>
                  <a:gd name="T2" fmla="*/ 76 w 98"/>
                  <a:gd name="T3" fmla="*/ 61 h 197"/>
                  <a:gd name="T4" fmla="*/ 76 w 98"/>
                  <a:gd name="T5" fmla="*/ 121 h 197"/>
                  <a:gd name="T6" fmla="*/ 83 w 98"/>
                  <a:gd name="T7" fmla="*/ 190 h 197"/>
                  <a:gd name="T8" fmla="*/ 38 w 98"/>
                  <a:gd name="T9" fmla="*/ 197 h 197"/>
                  <a:gd name="T10" fmla="*/ 15 w 98"/>
                  <a:gd name="T11" fmla="*/ 121 h 197"/>
                  <a:gd name="T12" fmla="*/ 0 w 98"/>
                  <a:gd name="T13" fmla="*/ 53 h 197"/>
                  <a:gd name="T14" fmla="*/ 0 w 98"/>
                  <a:gd name="T15" fmla="*/ 23 h 197"/>
                  <a:gd name="T16" fmla="*/ 91 w 98"/>
                  <a:gd name="T17" fmla="*/ 0 h 197"/>
                  <a:gd name="T18" fmla="*/ 98 w 98"/>
                  <a:gd name="T19" fmla="*/ 38 h 1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"/>
                  <a:gd name="T31" fmla="*/ 0 h 197"/>
                  <a:gd name="T32" fmla="*/ 98 w 98"/>
                  <a:gd name="T33" fmla="*/ 197 h 1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" h="197">
                    <a:moveTo>
                      <a:pt x="98" y="38"/>
                    </a:moveTo>
                    <a:lnTo>
                      <a:pt x="76" y="61"/>
                    </a:lnTo>
                    <a:lnTo>
                      <a:pt x="76" y="121"/>
                    </a:lnTo>
                    <a:lnTo>
                      <a:pt x="83" y="190"/>
                    </a:lnTo>
                    <a:lnTo>
                      <a:pt x="38" y="197"/>
                    </a:lnTo>
                    <a:lnTo>
                      <a:pt x="15" y="121"/>
                    </a:lnTo>
                    <a:lnTo>
                      <a:pt x="0" y="53"/>
                    </a:lnTo>
                    <a:lnTo>
                      <a:pt x="0" y="23"/>
                    </a:lnTo>
                    <a:lnTo>
                      <a:pt x="91" y="0"/>
                    </a:lnTo>
                    <a:lnTo>
                      <a:pt x="98" y="38"/>
                    </a:lnTo>
                    <a:close/>
                  </a:path>
                </a:pathLst>
              </a:custGeom>
              <a:solidFill>
                <a:srgbClr val="FFAA00"/>
              </a:solidFill>
              <a:ln w="8">
                <a:solidFill>
                  <a:srgbClr val="FFAA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1" name="Freeform 1279"/>
              <p:cNvSpPr>
                <a:spLocks/>
              </p:cNvSpPr>
              <p:nvPr/>
            </p:nvSpPr>
            <p:spPr bwMode="auto">
              <a:xfrm>
                <a:off x="4208" y="1455"/>
                <a:ext cx="98" cy="197"/>
              </a:xfrm>
              <a:custGeom>
                <a:avLst/>
                <a:gdLst>
                  <a:gd name="T0" fmla="*/ 98 w 98"/>
                  <a:gd name="T1" fmla="*/ 38 h 197"/>
                  <a:gd name="T2" fmla="*/ 76 w 98"/>
                  <a:gd name="T3" fmla="*/ 61 h 197"/>
                  <a:gd name="T4" fmla="*/ 76 w 98"/>
                  <a:gd name="T5" fmla="*/ 121 h 197"/>
                  <a:gd name="T6" fmla="*/ 83 w 98"/>
                  <a:gd name="T7" fmla="*/ 190 h 197"/>
                  <a:gd name="T8" fmla="*/ 38 w 98"/>
                  <a:gd name="T9" fmla="*/ 197 h 197"/>
                  <a:gd name="T10" fmla="*/ 15 w 98"/>
                  <a:gd name="T11" fmla="*/ 121 h 197"/>
                  <a:gd name="T12" fmla="*/ 0 w 98"/>
                  <a:gd name="T13" fmla="*/ 53 h 197"/>
                  <a:gd name="T14" fmla="*/ 0 w 98"/>
                  <a:gd name="T15" fmla="*/ 23 h 197"/>
                  <a:gd name="T16" fmla="*/ 91 w 98"/>
                  <a:gd name="T17" fmla="*/ 0 h 197"/>
                  <a:gd name="T18" fmla="*/ 98 w 98"/>
                  <a:gd name="T19" fmla="*/ 38 h 197"/>
                  <a:gd name="T20" fmla="*/ 98 w 98"/>
                  <a:gd name="T21" fmla="*/ 46 h 1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97"/>
                  <a:gd name="T35" fmla="*/ 98 w 98"/>
                  <a:gd name="T36" fmla="*/ 197 h 1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97">
                    <a:moveTo>
                      <a:pt x="98" y="38"/>
                    </a:moveTo>
                    <a:lnTo>
                      <a:pt x="76" y="61"/>
                    </a:lnTo>
                    <a:lnTo>
                      <a:pt x="76" y="121"/>
                    </a:lnTo>
                    <a:lnTo>
                      <a:pt x="83" y="190"/>
                    </a:lnTo>
                    <a:lnTo>
                      <a:pt x="38" y="197"/>
                    </a:lnTo>
                    <a:lnTo>
                      <a:pt x="15" y="121"/>
                    </a:lnTo>
                    <a:lnTo>
                      <a:pt x="0" y="53"/>
                    </a:lnTo>
                    <a:lnTo>
                      <a:pt x="0" y="23"/>
                    </a:lnTo>
                    <a:lnTo>
                      <a:pt x="91" y="0"/>
                    </a:lnTo>
                    <a:lnTo>
                      <a:pt x="98" y="38"/>
                    </a:lnTo>
                    <a:lnTo>
                      <a:pt x="98" y="46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2" name="Freeform 1280"/>
              <p:cNvSpPr>
                <a:spLocks/>
              </p:cNvSpPr>
              <p:nvPr/>
            </p:nvSpPr>
            <p:spPr bwMode="auto">
              <a:xfrm>
                <a:off x="3701" y="1978"/>
                <a:ext cx="499" cy="281"/>
              </a:xfrm>
              <a:custGeom>
                <a:avLst/>
                <a:gdLst>
                  <a:gd name="T0" fmla="*/ 484 w 499"/>
                  <a:gd name="T1" fmla="*/ 174 h 281"/>
                  <a:gd name="T2" fmla="*/ 462 w 499"/>
                  <a:gd name="T3" fmla="*/ 174 h 281"/>
                  <a:gd name="T4" fmla="*/ 462 w 499"/>
                  <a:gd name="T5" fmla="*/ 182 h 281"/>
                  <a:gd name="T6" fmla="*/ 454 w 499"/>
                  <a:gd name="T7" fmla="*/ 190 h 281"/>
                  <a:gd name="T8" fmla="*/ 454 w 499"/>
                  <a:gd name="T9" fmla="*/ 174 h 281"/>
                  <a:gd name="T10" fmla="*/ 424 w 499"/>
                  <a:gd name="T11" fmla="*/ 159 h 281"/>
                  <a:gd name="T12" fmla="*/ 424 w 499"/>
                  <a:gd name="T13" fmla="*/ 152 h 281"/>
                  <a:gd name="T14" fmla="*/ 454 w 499"/>
                  <a:gd name="T15" fmla="*/ 182 h 281"/>
                  <a:gd name="T16" fmla="*/ 462 w 499"/>
                  <a:gd name="T17" fmla="*/ 167 h 281"/>
                  <a:gd name="T18" fmla="*/ 446 w 499"/>
                  <a:gd name="T19" fmla="*/ 152 h 281"/>
                  <a:gd name="T20" fmla="*/ 454 w 499"/>
                  <a:gd name="T21" fmla="*/ 152 h 281"/>
                  <a:gd name="T22" fmla="*/ 446 w 499"/>
                  <a:gd name="T23" fmla="*/ 137 h 281"/>
                  <a:gd name="T24" fmla="*/ 462 w 499"/>
                  <a:gd name="T25" fmla="*/ 144 h 281"/>
                  <a:gd name="T26" fmla="*/ 462 w 499"/>
                  <a:gd name="T27" fmla="*/ 137 h 281"/>
                  <a:gd name="T28" fmla="*/ 439 w 499"/>
                  <a:gd name="T29" fmla="*/ 129 h 281"/>
                  <a:gd name="T30" fmla="*/ 454 w 499"/>
                  <a:gd name="T31" fmla="*/ 129 h 281"/>
                  <a:gd name="T32" fmla="*/ 439 w 499"/>
                  <a:gd name="T33" fmla="*/ 129 h 281"/>
                  <a:gd name="T34" fmla="*/ 409 w 499"/>
                  <a:gd name="T35" fmla="*/ 99 h 281"/>
                  <a:gd name="T36" fmla="*/ 446 w 499"/>
                  <a:gd name="T37" fmla="*/ 121 h 281"/>
                  <a:gd name="T38" fmla="*/ 454 w 499"/>
                  <a:gd name="T39" fmla="*/ 106 h 281"/>
                  <a:gd name="T40" fmla="*/ 454 w 499"/>
                  <a:gd name="T41" fmla="*/ 99 h 281"/>
                  <a:gd name="T42" fmla="*/ 431 w 499"/>
                  <a:gd name="T43" fmla="*/ 99 h 281"/>
                  <a:gd name="T44" fmla="*/ 424 w 499"/>
                  <a:gd name="T45" fmla="*/ 83 h 281"/>
                  <a:gd name="T46" fmla="*/ 401 w 499"/>
                  <a:gd name="T47" fmla="*/ 83 h 281"/>
                  <a:gd name="T48" fmla="*/ 378 w 499"/>
                  <a:gd name="T49" fmla="*/ 76 h 281"/>
                  <a:gd name="T50" fmla="*/ 378 w 499"/>
                  <a:gd name="T51" fmla="*/ 53 h 281"/>
                  <a:gd name="T52" fmla="*/ 386 w 499"/>
                  <a:gd name="T53" fmla="*/ 30 h 281"/>
                  <a:gd name="T54" fmla="*/ 378 w 499"/>
                  <a:gd name="T55" fmla="*/ 30 h 281"/>
                  <a:gd name="T56" fmla="*/ 340 w 499"/>
                  <a:gd name="T57" fmla="*/ 8 h 281"/>
                  <a:gd name="T58" fmla="*/ 333 w 499"/>
                  <a:gd name="T59" fmla="*/ 23 h 281"/>
                  <a:gd name="T60" fmla="*/ 303 w 499"/>
                  <a:gd name="T61" fmla="*/ 0 h 281"/>
                  <a:gd name="T62" fmla="*/ 303 w 499"/>
                  <a:gd name="T63" fmla="*/ 23 h 281"/>
                  <a:gd name="T64" fmla="*/ 280 w 499"/>
                  <a:gd name="T65" fmla="*/ 61 h 281"/>
                  <a:gd name="T66" fmla="*/ 265 w 499"/>
                  <a:gd name="T67" fmla="*/ 53 h 281"/>
                  <a:gd name="T68" fmla="*/ 257 w 499"/>
                  <a:gd name="T69" fmla="*/ 91 h 281"/>
                  <a:gd name="T70" fmla="*/ 235 w 499"/>
                  <a:gd name="T71" fmla="*/ 83 h 281"/>
                  <a:gd name="T72" fmla="*/ 197 w 499"/>
                  <a:gd name="T73" fmla="*/ 190 h 281"/>
                  <a:gd name="T74" fmla="*/ 121 w 499"/>
                  <a:gd name="T75" fmla="*/ 212 h 281"/>
                  <a:gd name="T76" fmla="*/ 98 w 499"/>
                  <a:gd name="T77" fmla="*/ 190 h 281"/>
                  <a:gd name="T78" fmla="*/ 38 w 499"/>
                  <a:gd name="T79" fmla="*/ 265 h 281"/>
                  <a:gd name="T80" fmla="*/ 0 w 499"/>
                  <a:gd name="T81" fmla="*/ 281 h 281"/>
                  <a:gd name="T82" fmla="*/ 129 w 499"/>
                  <a:gd name="T83" fmla="*/ 265 h 281"/>
                  <a:gd name="T84" fmla="*/ 477 w 499"/>
                  <a:gd name="T85" fmla="*/ 205 h 281"/>
                  <a:gd name="T86" fmla="*/ 484 w 499"/>
                  <a:gd name="T87" fmla="*/ 205 h 281"/>
                  <a:gd name="T88" fmla="*/ 484 w 499"/>
                  <a:gd name="T89" fmla="*/ 197 h 281"/>
                  <a:gd name="T90" fmla="*/ 492 w 499"/>
                  <a:gd name="T91" fmla="*/ 205 h 281"/>
                  <a:gd name="T92" fmla="*/ 484 w 499"/>
                  <a:gd name="T93" fmla="*/ 190 h 281"/>
                  <a:gd name="T94" fmla="*/ 499 w 499"/>
                  <a:gd name="T95" fmla="*/ 205 h 281"/>
                  <a:gd name="T96" fmla="*/ 484 w 499"/>
                  <a:gd name="T97" fmla="*/ 174 h 28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99"/>
                  <a:gd name="T148" fmla="*/ 0 h 281"/>
                  <a:gd name="T149" fmla="*/ 499 w 499"/>
                  <a:gd name="T150" fmla="*/ 281 h 28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99" h="281">
                    <a:moveTo>
                      <a:pt x="484" y="174"/>
                    </a:moveTo>
                    <a:lnTo>
                      <a:pt x="462" y="174"/>
                    </a:lnTo>
                    <a:lnTo>
                      <a:pt x="462" y="182"/>
                    </a:lnTo>
                    <a:lnTo>
                      <a:pt x="454" y="190"/>
                    </a:lnTo>
                    <a:lnTo>
                      <a:pt x="454" y="174"/>
                    </a:lnTo>
                    <a:lnTo>
                      <a:pt x="424" y="159"/>
                    </a:lnTo>
                    <a:lnTo>
                      <a:pt x="424" y="152"/>
                    </a:lnTo>
                    <a:lnTo>
                      <a:pt x="454" y="182"/>
                    </a:lnTo>
                    <a:lnTo>
                      <a:pt x="462" y="167"/>
                    </a:lnTo>
                    <a:lnTo>
                      <a:pt x="446" y="152"/>
                    </a:lnTo>
                    <a:lnTo>
                      <a:pt x="454" y="152"/>
                    </a:lnTo>
                    <a:lnTo>
                      <a:pt x="446" y="137"/>
                    </a:lnTo>
                    <a:lnTo>
                      <a:pt x="462" y="144"/>
                    </a:lnTo>
                    <a:lnTo>
                      <a:pt x="462" y="137"/>
                    </a:lnTo>
                    <a:lnTo>
                      <a:pt x="439" y="129"/>
                    </a:lnTo>
                    <a:lnTo>
                      <a:pt x="454" y="129"/>
                    </a:lnTo>
                    <a:lnTo>
                      <a:pt x="439" y="129"/>
                    </a:lnTo>
                    <a:lnTo>
                      <a:pt x="409" y="99"/>
                    </a:lnTo>
                    <a:lnTo>
                      <a:pt x="446" y="121"/>
                    </a:lnTo>
                    <a:lnTo>
                      <a:pt x="454" y="106"/>
                    </a:lnTo>
                    <a:lnTo>
                      <a:pt x="454" y="99"/>
                    </a:lnTo>
                    <a:lnTo>
                      <a:pt x="431" y="99"/>
                    </a:lnTo>
                    <a:lnTo>
                      <a:pt x="424" y="83"/>
                    </a:lnTo>
                    <a:lnTo>
                      <a:pt x="401" y="83"/>
                    </a:lnTo>
                    <a:lnTo>
                      <a:pt x="378" y="76"/>
                    </a:lnTo>
                    <a:lnTo>
                      <a:pt x="378" y="53"/>
                    </a:lnTo>
                    <a:lnTo>
                      <a:pt x="386" y="30"/>
                    </a:lnTo>
                    <a:lnTo>
                      <a:pt x="378" y="30"/>
                    </a:lnTo>
                    <a:lnTo>
                      <a:pt x="340" y="8"/>
                    </a:lnTo>
                    <a:lnTo>
                      <a:pt x="333" y="23"/>
                    </a:lnTo>
                    <a:lnTo>
                      <a:pt x="303" y="0"/>
                    </a:lnTo>
                    <a:lnTo>
                      <a:pt x="303" y="23"/>
                    </a:lnTo>
                    <a:lnTo>
                      <a:pt x="280" y="61"/>
                    </a:lnTo>
                    <a:lnTo>
                      <a:pt x="265" y="53"/>
                    </a:lnTo>
                    <a:lnTo>
                      <a:pt x="257" y="91"/>
                    </a:lnTo>
                    <a:lnTo>
                      <a:pt x="235" y="83"/>
                    </a:lnTo>
                    <a:lnTo>
                      <a:pt x="197" y="190"/>
                    </a:lnTo>
                    <a:lnTo>
                      <a:pt x="121" y="212"/>
                    </a:lnTo>
                    <a:lnTo>
                      <a:pt x="98" y="190"/>
                    </a:lnTo>
                    <a:lnTo>
                      <a:pt x="38" y="265"/>
                    </a:lnTo>
                    <a:lnTo>
                      <a:pt x="0" y="281"/>
                    </a:lnTo>
                    <a:lnTo>
                      <a:pt x="129" y="265"/>
                    </a:lnTo>
                    <a:lnTo>
                      <a:pt x="477" y="205"/>
                    </a:lnTo>
                    <a:lnTo>
                      <a:pt x="484" y="205"/>
                    </a:lnTo>
                    <a:lnTo>
                      <a:pt x="484" y="197"/>
                    </a:lnTo>
                    <a:lnTo>
                      <a:pt x="492" y="205"/>
                    </a:lnTo>
                    <a:lnTo>
                      <a:pt x="484" y="190"/>
                    </a:lnTo>
                    <a:lnTo>
                      <a:pt x="499" y="205"/>
                    </a:lnTo>
                    <a:lnTo>
                      <a:pt x="484" y="174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3" name="Freeform 1281"/>
              <p:cNvSpPr>
                <a:spLocks/>
              </p:cNvSpPr>
              <p:nvPr/>
            </p:nvSpPr>
            <p:spPr bwMode="auto">
              <a:xfrm>
                <a:off x="3701" y="1978"/>
                <a:ext cx="499" cy="281"/>
              </a:xfrm>
              <a:custGeom>
                <a:avLst/>
                <a:gdLst>
                  <a:gd name="T0" fmla="*/ 484 w 499"/>
                  <a:gd name="T1" fmla="*/ 174 h 281"/>
                  <a:gd name="T2" fmla="*/ 462 w 499"/>
                  <a:gd name="T3" fmla="*/ 174 h 281"/>
                  <a:gd name="T4" fmla="*/ 462 w 499"/>
                  <a:gd name="T5" fmla="*/ 182 h 281"/>
                  <a:gd name="T6" fmla="*/ 454 w 499"/>
                  <a:gd name="T7" fmla="*/ 190 h 281"/>
                  <a:gd name="T8" fmla="*/ 454 w 499"/>
                  <a:gd name="T9" fmla="*/ 174 h 281"/>
                  <a:gd name="T10" fmla="*/ 424 w 499"/>
                  <a:gd name="T11" fmla="*/ 159 h 281"/>
                  <a:gd name="T12" fmla="*/ 424 w 499"/>
                  <a:gd name="T13" fmla="*/ 152 h 281"/>
                  <a:gd name="T14" fmla="*/ 454 w 499"/>
                  <a:gd name="T15" fmla="*/ 182 h 281"/>
                  <a:gd name="T16" fmla="*/ 462 w 499"/>
                  <a:gd name="T17" fmla="*/ 167 h 281"/>
                  <a:gd name="T18" fmla="*/ 446 w 499"/>
                  <a:gd name="T19" fmla="*/ 152 h 281"/>
                  <a:gd name="T20" fmla="*/ 454 w 499"/>
                  <a:gd name="T21" fmla="*/ 152 h 281"/>
                  <a:gd name="T22" fmla="*/ 446 w 499"/>
                  <a:gd name="T23" fmla="*/ 137 h 281"/>
                  <a:gd name="T24" fmla="*/ 462 w 499"/>
                  <a:gd name="T25" fmla="*/ 144 h 281"/>
                  <a:gd name="T26" fmla="*/ 462 w 499"/>
                  <a:gd name="T27" fmla="*/ 137 h 281"/>
                  <a:gd name="T28" fmla="*/ 439 w 499"/>
                  <a:gd name="T29" fmla="*/ 129 h 281"/>
                  <a:gd name="T30" fmla="*/ 454 w 499"/>
                  <a:gd name="T31" fmla="*/ 129 h 281"/>
                  <a:gd name="T32" fmla="*/ 439 w 499"/>
                  <a:gd name="T33" fmla="*/ 129 h 281"/>
                  <a:gd name="T34" fmla="*/ 409 w 499"/>
                  <a:gd name="T35" fmla="*/ 99 h 281"/>
                  <a:gd name="T36" fmla="*/ 446 w 499"/>
                  <a:gd name="T37" fmla="*/ 121 h 281"/>
                  <a:gd name="T38" fmla="*/ 454 w 499"/>
                  <a:gd name="T39" fmla="*/ 106 h 281"/>
                  <a:gd name="T40" fmla="*/ 454 w 499"/>
                  <a:gd name="T41" fmla="*/ 99 h 281"/>
                  <a:gd name="T42" fmla="*/ 431 w 499"/>
                  <a:gd name="T43" fmla="*/ 99 h 281"/>
                  <a:gd name="T44" fmla="*/ 424 w 499"/>
                  <a:gd name="T45" fmla="*/ 83 h 281"/>
                  <a:gd name="T46" fmla="*/ 401 w 499"/>
                  <a:gd name="T47" fmla="*/ 83 h 281"/>
                  <a:gd name="T48" fmla="*/ 378 w 499"/>
                  <a:gd name="T49" fmla="*/ 76 h 281"/>
                  <a:gd name="T50" fmla="*/ 378 w 499"/>
                  <a:gd name="T51" fmla="*/ 53 h 281"/>
                  <a:gd name="T52" fmla="*/ 386 w 499"/>
                  <a:gd name="T53" fmla="*/ 30 h 281"/>
                  <a:gd name="T54" fmla="*/ 378 w 499"/>
                  <a:gd name="T55" fmla="*/ 30 h 281"/>
                  <a:gd name="T56" fmla="*/ 340 w 499"/>
                  <a:gd name="T57" fmla="*/ 8 h 281"/>
                  <a:gd name="T58" fmla="*/ 333 w 499"/>
                  <a:gd name="T59" fmla="*/ 23 h 281"/>
                  <a:gd name="T60" fmla="*/ 303 w 499"/>
                  <a:gd name="T61" fmla="*/ 0 h 281"/>
                  <a:gd name="T62" fmla="*/ 303 w 499"/>
                  <a:gd name="T63" fmla="*/ 23 h 281"/>
                  <a:gd name="T64" fmla="*/ 280 w 499"/>
                  <a:gd name="T65" fmla="*/ 61 h 281"/>
                  <a:gd name="T66" fmla="*/ 265 w 499"/>
                  <a:gd name="T67" fmla="*/ 53 h 281"/>
                  <a:gd name="T68" fmla="*/ 257 w 499"/>
                  <a:gd name="T69" fmla="*/ 91 h 281"/>
                  <a:gd name="T70" fmla="*/ 235 w 499"/>
                  <a:gd name="T71" fmla="*/ 83 h 281"/>
                  <a:gd name="T72" fmla="*/ 197 w 499"/>
                  <a:gd name="T73" fmla="*/ 190 h 281"/>
                  <a:gd name="T74" fmla="*/ 121 w 499"/>
                  <a:gd name="T75" fmla="*/ 212 h 281"/>
                  <a:gd name="T76" fmla="*/ 98 w 499"/>
                  <a:gd name="T77" fmla="*/ 190 h 281"/>
                  <a:gd name="T78" fmla="*/ 38 w 499"/>
                  <a:gd name="T79" fmla="*/ 265 h 281"/>
                  <a:gd name="T80" fmla="*/ 0 w 499"/>
                  <a:gd name="T81" fmla="*/ 281 h 281"/>
                  <a:gd name="T82" fmla="*/ 129 w 499"/>
                  <a:gd name="T83" fmla="*/ 265 h 281"/>
                  <a:gd name="T84" fmla="*/ 477 w 499"/>
                  <a:gd name="T85" fmla="*/ 205 h 281"/>
                  <a:gd name="T86" fmla="*/ 484 w 499"/>
                  <a:gd name="T87" fmla="*/ 205 h 281"/>
                  <a:gd name="T88" fmla="*/ 484 w 499"/>
                  <a:gd name="T89" fmla="*/ 197 h 281"/>
                  <a:gd name="T90" fmla="*/ 492 w 499"/>
                  <a:gd name="T91" fmla="*/ 205 h 281"/>
                  <a:gd name="T92" fmla="*/ 484 w 499"/>
                  <a:gd name="T93" fmla="*/ 190 h 281"/>
                  <a:gd name="T94" fmla="*/ 499 w 499"/>
                  <a:gd name="T95" fmla="*/ 205 h 281"/>
                  <a:gd name="T96" fmla="*/ 484 w 499"/>
                  <a:gd name="T97" fmla="*/ 174 h 281"/>
                  <a:gd name="T98" fmla="*/ 484 w 499"/>
                  <a:gd name="T99" fmla="*/ 182 h 28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9"/>
                  <a:gd name="T151" fmla="*/ 0 h 281"/>
                  <a:gd name="T152" fmla="*/ 499 w 499"/>
                  <a:gd name="T153" fmla="*/ 281 h 28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9" h="281">
                    <a:moveTo>
                      <a:pt x="484" y="174"/>
                    </a:moveTo>
                    <a:lnTo>
                      <a:pt x="462" y="174"/>
                    </a:lnTo>
                    <a:lnTo>
                      <a:pt x="462" y="182"/>
                    </a:lnTo>
                    <a:lnTo>
                      <a:pt x="454" y="190"/>
                    </a:lnTo>
                    <a:lnTo>
                      <a:pt x="454" y="174"/>
                    </a:lnTo>
                    <a:lnTo>
                      <a:pt x="424" y="159"/>
                    </a:lnTo>
                    <a:lnTo>
                      <a:pt x="424" y="152"/>
                    </a:lnTo>
                    <a:lnTo>
                      <a:pt x="454" y="182"/>
                    </a:lnTo>
                    <a:lnTo>
                      <a:pt x="462" y="167"/>
                    </a:lnTo>
                    <a:lnTo>
                      <a:pt x="446" y="152"/>
                    </a:lnTo>
                    <a:lnTo>
                      <a:pt x="454" y="152"/>
                    </a:lnTo>
                    <a:lnTo>
                      <a:pt x="446" y="137"/>
                    </a:lnTo>
                    <a:lnTo>
                      <a:pt x="462" y="144"/>
                    </a:lnTo>
                    <a:lnTo>
                      <a:pt x="462" y="137"/>
                    </a:lnTo>
                    <a:lnTo>
                      <a:pt x="439" y="129"/>
                    </a:lnTo>
                    <a:lnTo>
                      <a:pt x="454" y="129"/>
                    </a:lnTo>
                    <a:lnTo>
                      <a:pt x="439" y="129"/>
                    </a:lnTo>
                    <a:lnTo>
                      <a:pt x="409" y="99"/>
                    </a:lnTo>
                    <a:lnTo>
                      <a:pt x="446" y="121"/>
                    </a:lnTo>
                    <a:lnTo>
                      <a:pt x="454" y="106"/>
                    </a:lnTo>
                    <a:lnTo>
                      <a:pt x="454" y="99"/>
                    </a:lnTo>
                    <a:lnTo>
                      <a:pt x="431" y="99"/>
                    </a:lnTo>
                    <a:lnTo>
                      <a:pt x="424" y="83"/>
                    </a:lnTo>
                    <a:lnTo>
                      <a:pt x="401" y="83"/>
                    </a:lnTo>
                    <a:lnTo>
                      <a:pt x="378" y="76"/>
                    </a:lnTo>
                    <a:lnTo>
                      <a:pt x="378" y="53"/>
                    </a:lnTo>
                    <a:lnTo>
                      <a:pt x="386" y="30"/>
                    </a:lnTo>
                    <a:lnTo>
                      <a:pt x="378" y="30"/>
                    </a:lnTo>
                    <a:lnTo>
                      <a:pt x="340" y="8"/>
                    </a:lnTo>
                    <a:lnTo>
                      <a:pt x="333" y="23"/>
                    </a:lnTo>
                    <a:lnTo>
                      <a:pt x="303" y="0"/>
                    </a:lnTo>
                    <a:lnTo>
                      <a:pt x="303" y="23"/>
                    </a:lnTo>
                    <a:lnTo>
                      <a:pt x="280" y="61"/>
                    </a:lnTo>
                    <a:lnTo>
                      <a:pt x="265" y="53"/>
                    </a:lnTo>
                    <a:lnTo>
                      <a:pt x="257" y="91"/>
                    </a:lnTo>
                    <a:lnTo>
                      <a:pt x="235" y="83"/>
                    </a:lnTo>
                    <a:lnTo>
                      <a:pt x="197" y="190"/>
                    </a:lnTo>
                    <a:lnTo>
                      <a:pt x="121" y="212"/>
                    </a:lnTo>
                    <a:lnTo>
                      <a:pt x="98" y="190"/>
                    </a:lnTo>
                    <a:lnTo>
                      <a:pt x="38" y="265"/>
                    </a:lnTo>
                    <a:lnTo>
                      <a:pt x="0" y="281"/>
                    </a:lnTo>
                    <a:lnTo>
                      <a:pt x="129" y="265"/>
                    </a:lnTo>
                    <a:lnTo>
                      <a:pt x="477" y="205"/>
                    </a:lnTo>
                    <a:lnTo>
                      <a:pt x="484" y="205"/>
                    </a:lnTo>
                    <a:lnTo>
                      <a:pt x="484" y="197"/>
                    </a:lnTo>
                    <a:lnTo>
                      <a:pt x="492" y="205"/>
                    </a:lnTo>
                    <a:lnTo>
                      <a:pt x="484" y="190"/>
                    </a:lnTo>
                    <a:lnTo>
                      <a:pt x="499" y="205"/>
                    </a:lnTo>
                    <a:lnTo>
                      <a:pt x="484" y="174"/>
                    </a:lnTo>
                    <a:lnTo>
                      <a:pt x="484" y="182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4" name="Freeform 1282"/>
              <p:cNvSpPr>
                <a:spLocks/>
              </p:cNvSpPr>
              <p:nvPr/>
            </p:nvSpPr>
            <p:spPr bwMode="auto">
              <a:xfrm>
                <a:off x="4178" y="2054"/>
                <a:ext cx="30" cy="83"/>
              </a:xfrm>
              <a:custGeom>
                <a:avLst/>
                <a:gdLst>
                  <a:gd name="T0" fmla="*/ 30 w 30"/>
                  <a:gd name="T1" fmla="*/ 0 h 83"/>
                  <a:gd name="T2" fmla="*/ 15 w 30"/>
                  <a:gd name="T3" fmla="*/ 7 h 83"/>
                  <a:gd name="T4" fmla="*/ 0 w 30"/>
                  <a:gd name="T5" fmla="*/ 45 h 83"/>
                  <a:gd name="T6" fmla="*/ 7 w 30"/>
                  <a:gd name="T7" fmla="*/ 83 h 83"/>
                  <a:gd name="T8" fmla="*/ 30 w 30"/>
                  <a:gd name="T9" fmla="*/ 0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83"/>
                  <a:gd name="T17" fmla="*/ 30 w 30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83">
                    <a:moveTo>
                      <a:pt x="30" y="0"/>
                    </a:moveTo>
                    <a:lnTo>
                      <a:pt x="15" y="7"/>
                    </a:lnTo>
                    <a:lnTo>
                      <a:pt x="0" y="45"/>
                    </a:lnTo>
                    <a:lnTo>
                      <a:pt x="7" y="8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5" name="Freeform 1283"/>
              <p:cNvSpPr>
                <a:spLocks/>
              </p:cNvSpPr>
              <p:nvPr/>
            </p:nvSpPr>
            <p:spPr bwMode="auto">
              <a:xfrm>
                <a:off x="4178" y="2054"/>
                <a:ext cx="30" cy="83"/>
              </a:xfrm>
              <a:custGeom>
                <a:avLst/>
                <a:gdLst>
                  <a:gd name="T0" fmla="*/ 30 w 30"/>
                  <a:gd name="T1" fmla="*/ 0 h 83"/>
                  <a:gd name="T2" fmla="*/ 15 w 30"/>
                  <a:gd name="T3" fmla="*/ 7 h 83"/>
                  <a:gd name="T4" fmla="*/ 0 w 30"/>
                  <a:gd name="T5" fmla="*/ 45 h 83"/>
                  <a:gd name="T6" fmla="*/ 7 w 30"/>
                  <a:gd name="T7" fmla="*/ 83 h 83"/>
                  <a:gd name="T8" fmla="*/ 30 w 30"/>
                  <a:gd name="T9" fmla="*/ 0 h 83"/>
                  <a:gd name="T10" fmla="*/ 30 w 30"/>
                  <a:gd name="T11" fmla="*/ 7 h 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"/>
                  <a:gd name="T19" fmla="*/ 0 h 83"/>
                  <a:gd name="T20" fmla="*/ 30 w 30"/>
                  <a:gd name="T21" fmla="*/ 83 h 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" h="83">
                    <a:moveTo>
                      <a:pt x="30" y="0"/>
                    </a:moveTo>
                    <a:lnTo>
                      <a:pt x="15" y="7"/>
                    </a:lnTo>
                    <a:lnTo>
                      <a:pt x="0" y="45"/>
                    </a:lnTo>
                    <a:lnTo>
                      <a:pt x="7" y="83"/>
                    </a:lnTo>
                    <a:lnTo>
                      <a:pt x="30" y="0"/>
                    </a:lnTo>
                    <a:lnTo>
                      <a:pt x="30" y="7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6" name="Freeform 1284"/>
              <p:cNvSpPr>
                <a:spLocks/>
              </p:cNvSpPr>
              <p:nvPr/>
            </p:nvSpPr>
            <p:spPr bwMode="auto">
              <a:xfrm>
                <a:off x="1363" y="1106"/>
                <a:ext cx="431" cy="311"/>
              </a:xfrm>
              <a:custGeom>
                <a:avLst/>
                <a:gdLst>
                  <a:gd name="T0" fmla="*/ 378 w 431"/>
                  <a:gd name="T1" fmla="*/ 288 h 311"/>
                  <a:gd name="T2" fmla="*/ 431 w 431"/>
                  <a:gd name="T3" fmla="*/ 84 h 311"/>
                  <a:gd name="T4" fmla="*/ 128 w 431"/>
                  <a:gd name="T5" fmla="*/ 0 h 311"/>
                  <a:gd name="T6" fmla="*/ 136 w 431"/>
                  <a:gd name="T7" fmla="*/ 38 h 311"/>
                  <a:gd name="T8" fmla="*/ 121 w 431"/>
                  <a:gd name="T9" fmla="*/ 46 h 311"/>
                  <a:gd name="T10" fmla="*/ 136 w 431"/>
                  <a:gd name="T11" fmla="*/ 61 h 311"/>
                  <a:gd name="T12" fmla="*/ 121 w 431"/>
                  <a:gd name="T13" fmla="*/ 76 h 311"/>
                  <a:gd name="T14" fmla="*/ 128 w 431"/>
                  <a:gd name="T15" fmla="*/ 84 h 311"/>
                  <a:gd name="T16" fmla="*/ 136 w 431"/>
                  <a:gd name="T17" fmla="*/ 91 h 311"/>
                  <a:gd name="T18" fmla="*/ 121 w 431"/>
                  <a:gd name="T19" fmla="*/ 114 h 311"/>
                  <a:gd name="T20" fmla="*/ 113 w 431"/>
                  <a:gd name="T21" fmla="*/ 137 h 311"/>
                  <a:gd name="T22" fmla="*/ 76 w 431"/>
                  <a:gd name="T23" fmla="*/ 152 h 311"/>
                  <a:gd name="T24" fmla="*/ 68 w 431"/>
                  <a:gd name="T25" fmla="*/ 144 h 311"/>
                  <a:gd name="T26" fmla="*/ 91 w 431"/>
                  <a:gd name="T27" fmla="*/ 122 h 311"/>
                  <a:gd name="T28" fmla="*/ 91 w 431"/>
                  <a:gd name="T29" fmla="*/ 144 h 311"/>
                  <a:gd name="T30" fmla="*/ 98 w 431"/>
                  <a:gd name="T31" fmla="*/ 129 h 311"/>
                  <a:gd name="T32" fmla="*/ 113 w 431"/>
                  <a:gd name="T33" fmla="*/ 122 h 311"/>
                  <a:gd name="T34" fmla="*/ 98 w 431"/>
                  <a:gd name="T35" fmla="*/ 114 h 311"/>
                  <a:gd name="T36" fmla="*/ 106 w 431"/>
                  <a:gd name="T37" fmla="*/ 99 h 311"/>
                  <a:gd name="T38" fmla="*/ 121 w 431"/>
                  <a:gd name="T39" fmla="*/ 107 h 311"/>
                  <a:gd name="T40" fmla="*/ 113 w 431"/>
                  <a:gd name="T41" fmla="*/ 84 h 311"/>
                  <a:gd name="T42" fmla="*/ 76 w 431"/>
                  <a:gd name="T43" fmla="*/ 122 h 311"/>
                  <a:gd name="T44" fmla="*/ 91 w 431"/>
                  <a:gd name="T45" fmla="*/ 122 h 311"/>
                  <a:gd name="T46" fmla="*/ 76 w 431"/>
                  <a:gd name="T47" fmla="*/ 122 h 311"/>
                  <a:gd name="T48" fmla="*/ 98 w 431"/>
                  <a:gd name="T49" fmla="*/ 91 h 311"/>
                  <a:gd name="T50" fmla="*/ 113 w 431"/>
                  <a:gd name="T51" fmla="*/ 69 h 311"/>
                  <a:gd name="T52" fmla="*/ 98 w 431"/>
                  <a:gd name="T53" fmla="*/ 76 h 311"/>
                  <a:gd name="T54" fmla="*/ 91 w 431"/>
                  <a:gd name="T55" fmla="*/ 61 h 311"/>
                  <a:gd name="T56" fmla="*/ 45 w 431"/>
                  <a:gd name="T57" fmla="*/ 46 h 311"/>
                  <a:gd name="T58" fmla="*/ 15 w 431"/>
                  <a:gd name="T59" fmla="*/ 16 h 311"/>
                  <a:gd name="T60" fmla="*/ 7 w 431"/>
                  <a:gd name="T61" fmla="*/ 137 h 311"/>
                  <a:gd name="T62" fmla="*/ 15 w 431"/>
                  <a:gd name="T63" fmla="*/ 129 h 311"/>
                  <a:gd name="T64" fmla="*/ 23 w 431"/>
                  <a:gd name="T65" fmla="*/ 144 h 311"/>
                  <a:gd name="T66" fmla="*/ 7 w 431"/>
                  <a:gd name="T67" fmla="*/ 144 h 311"/>
                  <a:gd name="T68" fmla="*/ 7 w 431"/>
                  <a:gd name="T69" fmla="*/ 152 h 311"/>
                  <a:gd name="T70" fmla="*/ 23 w 431"/>
                  <a:gd name="T71" fmla="*/ 160 h 311"/>
                  <a:gd name="T72" fmla="*/ 7 w 431"/>
                  <a:gd name="T73" fmla="*/ 182 h 311"/>
                  <a:gd name="T74" fmla="*/ 7 w 431"/>
                  <a:gd name="T75" fmla="*/ 160 h 311"/>
                  <a:gd name="T76" fmla="*/ 0 w 431"/>
                  <a:gd name="T77" fmla="*/ 190 h 311"/>
                  <a:gd name="T78" fmla="*/ 7 w 431"/>
                  <a:gd name="T79" fmla="*/ 190 h 311"/>
                  <a:gd name="T80" fmla="*/ 7 w 431"/>
                  <a:gd name="T81" fmla="*/ 197 h 311"/>
                  <a:gd name="T82" fmla="*/ 23 w 431"/>
                  <a:gd name="T83" fmla="*/ 197 h 311"/>
                  <a:gd name="T84" fmla="*/ 30 w 431"/>
                  <a:gd name="T85" fmla="*/ 205 h 311"/>
                  <a:gd name="T86" fmla="*/ 45 w 431"/>
                  <a:gd name="T87" fmla="*/ 213 h 311"/>
                  <a:gd name="T88" fmla="*/ 60 w 431"/>
                  <a:gd name="T89" fmla="*/ 228 h 311"/>
                  <a:gd name="T90" fmla="*/ 53 w 431"/>
                  <a:gd name="T91" fmla="*/ 258 h 311"/>
                  <a:gd name="T92" fmla="*/ 76 w 431"/>
                  <a:gd name="T93" fmla="*/ 273 h 311"/>
                  <a:gd name="T94" fmla="*/ 106 w 431"/>
                  <a:gd name="T95" fmla="*/ 273 h 311"/>
                  <a:gd name="T96" fmla="*/ 144 w 431"/>
                  <a:gd name="T97" fmla="*/ 288 h 311"/>
                  <a:gd name="T98" fmla="*/ 272 w 431"/>
                  <a:gd name="T99" fmla="*/ 288 h 311"/>
                  <a:gd name="T100" fmla="*/ 386 w 431"/>
                  <a:gd name="T101" fmla="*/ 311 h 311"/>
                  <a:gd name="T102" fmla="*/ 378 w 431"/>
                  <a:gd name="T103" fmla="*/ 288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31"/>
                  <a:gd name="T157" fmla="*/ 0 h 311"/>
                  <a:gd name="T158" fmla="*/ 431 w 431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31" h="311">
                    <a:moveTo>
                      <a:pt x="378" y="288"/>
                    </a:moveTo>
                    <a:lnTo>
                      <a:pt x="431" y="84"/>
                    </a:lnTo>
                    <a:lnTo>
                      <a:pt x="128" y="0"/>
                    </a:lnTo>
                    <a:lnTo>
                      <a:pt x="136" y="38"/>
                    </a:lnTo>
                    <a:lnTo>
                      <a:pt x="121" y="46"/>
                    </a:lnTo>
                    <a:lnTo>
                      <a:pt x="136" y="61"/>
                    </a:lnTo>
                    <a:lnTo>
                      <a:pt x="121" y="76"/>
                    </a:lnTo>
                    <a:lnTo>
                      <a:pt x="128" y="84"/>
                    </a:lnTo>
                    <a:lnTo>
                      <a:pt x="136" y="91"/>
                    </a:lnTo>
                    <a:lnTo>
                      <a:pt x="121" y="114"/>
                    </a:lnTo>
                    <a:lnTo>
                      <a:pt x="113" y="137"/>
                    </a:lnTo>
                    <a:lnTo>
                      <a:pt x="76" y="152"/>
                    </a:lnTo>
                    <a:lnTo>
                      <a:pt x="68" y="144"/>
                    </a:lnTo>
                    <a:lnTo>
                      <a:pt x="91" y="122"/>
                    </a:lnTo>
                    <a:lnTo>
                      <a:pt x="91" y="144"/>
                    </a:lnTo>
                    <a:lnTo>
                      <a:pt x="98" y="129"/>
                    </a:lnTo>
                    <a:lnTo>
                      <a:pt x="113" y="122"/>
                    </a:lnTo>
                    <a:lnTo>
                      <a:pt x="98" y="114"/>
                    </a:lnTo>
                    <a:lnTo>
                      <a:pt x="106" y="99"/>
                    </a:lnTo>
                    <a:lnTo>
                      <a:pt x="121" y="107"/>
                    </a:lnTo>
                    <a:lnTo>
                      <a:pt x="113" y="84"/>
                    </a:lnTo>
                    <a:lnTo>
                      <a:pt x="76" y="122"/>
                    </a:lnTo>
                    <a:lnTo>
                      <a:pt x="91" y="122"/>
                    </a:lnTo>
                    <a:lnTo>
                      <a:pt x="76" y="122"/>
                    </a:lnTo>
                    <a:lnTo>
                      <a:pt x="98" y="91"/>
                    </a:lnTo>
                    <a:lnTo>
                      <a:pt x="113" y="69"/>
                    </a:lnTo>
                    <a:lnTo>
                      <a:pt x="98" y="76"/>
                    </a:lnTo>
                    <a:lnTo>
                      <a:pt x="91" y="61"/>
                    </a:lnTo>
                    <a:lnTo>
                      <a:pt x="45" y="46"/>
                    </a:lnTo>
                    <a:lnTo>
                      <a:pt x="15" y="16"/>
                    </a:lnTo>
                    <a:lnTo>
                      <a:pt x="7" y="137"/>
                    </a:lnTo>
                    <a:lnTo>
                      <a:pt x="15" y="129"/>
                    </a:lnTo>
                    <a:lnTo>
                      <a:pt x="23" y="144"/>
                    </a:lnTo>
                    <a:lnTo>
                      <a:pt x="7" y="144"/>
                    </a:lnTo>
                    <a:lnTo>
                      <a:pt x="7" y="152"/>
                    </a:lnTo>
                    <a:lnTo>
                      <a:pt x="23" y="160"/>
                    </a:lnTo>
                    <a:lnTo>
                      <a:pt x="7" y="182"/>
                    </a:lnTo>
                    <a:lnTo>
                      <a:pt x="7" y="160"/>
                    </a:lnTo>
                    <a:lnTo>
                      <a:pt x="0" y="190"/>
                    </a:lnTo>
                    <a:lnTo>
                      <a:pt x="7" y="190"/>
                    </a:lnTo>
                    <a:lnTo>
                      <a:pt x="7" y="197"/>
                    </a:lnTo>
                    <a:lnTo>
                      <a:pt x="23" y="197"/>
                    </a:lnTo>
                    <a:lnTo>
                      <a:pt x="30" y="205"/>
                    </a:lnTo>
                    <a:lnTo>
                      <a:pt x="45" y="213"/>
                    </a:lnTo>
                    <a:lnTo>
                      <a:pt x="60" y="228"/>
                    </a:lnTo>
                    <a:lnTo>
                      <a:pt x="53" y="258"/>
                    </a:lnTo>
                    <a:lnTo>
                      <a:pt x="76" y="273"/>
                    </a:lnTo>
                    <a:lnTo>
                      <a:pt x="106" y="273"/>
                    </a:lnTo>
                    <a:lnTo>
                      <a:pt x="144" y="288"/>
                    </a:lnTo>
                    <a:lnTo>
                      <a:pt x="272" y="288"/>
                    </a:lnTo>
                    <a:lnTo>
                      <a:pt x="386" y="311"/>
                    </a:lnTo>
                    <a:lnTo>
                      <a:pt x="378" y="288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7" name="Freeform 1285"/>
              <p:cNvSpPr>
                <a:spLocks/>
              </p:cNvSpPr>
              <p:nvPr/>
            </p:nvSpPr>
            <p:spPr bwMode="auto">
              <a:xfrm>
                <a:off x="1363" y="1106"/>
                <a:ext cx="431" cy="311"/>
              </a:xfrm>
              <a:custGeom>
                <a:avLst/>
                <a:gdLst>
                  <a:gd name="T0" fmla="*/ 378 w 431"/>
                  <a:gd name="T1" fmla="*/ 288 h 311"/>
                  <a:gd name="T2" fmla="*/ 431 w 431"/>
                  <a:gd name="T3" fmla="*/ 84 h 311"/>
                  <a:gd name="T4" fmla="*/ 128 w 431"/>
                  <a:gd name="T5" fmla="*/ 0 h 311"/>
                  <a:gd name="T6" fmla="*/ 136 w 431"/>
                  <a:gd name="T7" fmla="*/ 38 h 311"/>
                  <a:gd name="T8" fmla="*/ 121 w 431"/>
                  <a:gd name="T9" fmla="*/ 46 h 311"/>
                  <a:gd name="T10" fmla="*/ 136 w 431"/>
                  <a:gd name="T11" fmla="*/ 61 h 311"/>
                  <a:gd name="T12" fmla="*/ 121 w 431"/>
                  <a:gd name="T13" fmla="*/ 76 h 311"/>
                  <a:gd name="T14" fmla="*/ 128 w 431"/>
                  <a:gd name="T15" fmla="*/ 84 h 311"/>
                  <a:gd name="T16" fmla="*/ 136 w 431"/>
                  <a:gd name="T17" fmla="*/ 91 h 311"/>
                  <a:gd name="T18" fmla="*/ 121 w 431"/>
                  <a:gd name="T19" fmla="*/ 114 h 311"/>
                  <a:gd name="T20" fmla="*/ 113 w 431"/>
                  <a:gd name="T21" fmla="*/ 137 h 311"/>
                  <a:gd name="T22" fmla="*/ 76 w 431"/>
                  <a:gd name="T23" fmla="*/ 152 h 311"/>
                  <a:gd name="T24" fmla="*/ 68 w 431"/>
                  <a:gd name="T25" fmla="*/ 144 h 311"/>
                  <a:gd name="T26" fmla="*/ 91 w 431"/>
                  <a:gd name="T27" fmla="*/ 122 h 311"/>
                  <a:gd name="T28" fmla="*/ 91 w 431"/>
                  <a:gd name="T29" fmla="*/ 144 h 311"/>
                  <a:gd name="T30" fmla="*/ 98 w 431"/>
                  <a:gd name="T31" fmla="*/ 129 h 311"/>
                  <a:gd name="T32" fmla="*/ 113 w 431"/>
                  <a:gd name="T33" fmla="*/ 122 h 311"/>
                  <a:gd name="T34" fmla="*/ 98 w 431"/>
                  <a:gd name="T35" fmla="*/ 114 h 311"/>
                  <a:gd name="T36" fmla="*/ 106 w 431"/>
                  <a:gd name="T37" fmla="*/ 99 h 311"/>
                  <a:gd name="T38" fmla="*/ 121 w 431"/>
                  <a:gd name="T39" fmla="*/ 107 h 311"/>
                  <a:gd name="T40" fmla="*/ 113 w 431"/>
                  <a:gd name="T41" fmla="*/ 84 h 311"/>
                  <a:gd name="T42" fmla="*/ 76 w 431"/>
                  <a:gd name="T43" fmla="*/ 122 h 311"/>
                  <a:gd name="T44" fmla="*/ 91 w 431"/>
                  <a:gd name="T45" fmla="*/ 122 h 311"/>
                  <a:gd name="T46" fmla="*/ 76 w 431"/>
                  <a:gd name="T47" fmla="*/ 122 h 311"/>
                  <a:gd name="T48" fmla="*/ 98 w 431"/>
                  <a:gd name="T49" fmla="*/ 91 h 311"/>
                  <a:gd name="T50" fmla="*/ 113 w 431"/>
                  <a:gd name="T51" fmla="*/ 69 h 311"/>
                  <a:gd name="T52" fmla="*/ 98 w 431"/>
                  <a:gd name="T53" fmla="*/ 76 h 311"/>
                  <a:gd name="T54" fmla="*/ 91 w 431"/>
                  <a:gd name="T55" fmla="*/ 61 h 311"/>
                  <a:gd name="T56" fmla="*/ 45 w 431"/>
                  <a:gd name="T57" fmla="*/ 46 h 311"/>
                  <a:gd name="T58" fmla="*/ 15 w 431"/>
                  <a:gd name="T59" fmla="*/ 16 h 311"/>
                  <a:gd name="T60" fmla="*/ 7 w 431"/>
                  <a:gd name="T61" fmla="*/ 137 h 311"/>
                  <a:gd name="T62" fmla="*/ 15 w 431"/>
                  <a:gd name="T63" fmla="*/ 129 h 311"/>
                  <a:gd name="T64" fmla="*/ 23 w 431"/>
                  <a:gd name="T65" fmla="*/ 144 h 311"/>
                  <a:gd name="T66" fmla="*/ 7 w 431"/>
                  <a:gd name="T67" fmla="*/ 144 h 311"/>
                  <a:gd name="T68" fmla="*/ 7 w 431"/>
                  <a:gd name="T69" fmla="*/ 152 h 311"/>
                  <a:gd name="T70" fmla="*/ 23 w 431"/>
                  <a:gd name="T71" fmla="*/ 160 h 311"/>
                  <a:gd name="T72" fmla="*/ 7 w 431"/>
                  <a:gd name="T73" fmla="*/ 182 h 311"/>
                  <a:gd name="T74" fmla="*/ 7 w 431"/>
                  <a:gd name="T75" fmla="*/ 160 h 311"/>
                  <a:gd name="T76" fmla="*/ 0 w 431"/>
                  <a:gd name="T77" fmla="*/ 190 h 311"/>
                  <a:gd name="T78" fmla="*/ 7 w 431"/>
                  <a:gd name="T79" fmla="*/ 190 h 311"/>
                  <a:gd name="T80" fmla="*/ 7 w 431"/>
                  <a:gd name="T81" fmla="*/ 197 h 311"/>
                  <a:gd name="T82" fmla="*/ 23 w 431"/>
                  <a:gd name="T83" fmla="*/ 197 h 311"/>
                  <a:gd name="T84" fmla="*/ 30 w 431"/>
                  <a:gd name="T85" fmla="*/ 205 h 311"/>
                  <a:gd name="T86" fmla="*/ 45 w 431"/>
                  <a:gd name="T87" fmla="*/ 213 h 311"/>
                  <a:gd name="T88" fmla="*/ 60 w 431"/>
                  <a:gd name="T89" fmla="*/ 228 h 311"/>
                  <a:gd name="T90" fmla="*/ 53 w 431"/>
                  <a:gd name="T91" fmla="*/ 258 h 311"/>
                  <a:gd name="T92" fmla="*/ 76 w 431"/>
                  <a:gd name="T93" fmla="*/ 273 h 311"/>
                  <a:gd name="T94" fmla="*/ 106 w 431"/>
                  <a:gd name="T95" fmla="*/ 273 h 311"/>
                  <a:gd name="T96" fmla="*/ 144 w 431"/>
                  <a:gd name="T97" fmla="*/ 288 h 311"/>
                  <a:gd name="T98" fmla="*/ 272 w 431"/>
                  <a:gd name="T99" fmla="*/ 288 h 311"/>
                  <a:gd name="T100" fmla="*/ 386 w 431"/>
                  <a:gd name="T101" fmla="*/ 311 h 311"/>
                  <a:gd name="T102" fmla="*/ 378 w 431"/>
                  <a:gd name="T103" fmla="*/ 288 h 311"/>
                  <a:gd name="T104" fmla="*/ 378 w 431"/>
                  <a:gd name="T105" fmla="*/ 296 h 31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31"/>
                  <a:gd name="T160" fmla="*/ 0 h 311"/>
                  <a:gd name="T161" fmla="*/ 431 w 431"/>
                  <a:gd name="T162" fmla="*/ 311 h 31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31" h="311">
                    <a:moveTo>
                      <a:pt x="378" y="288"/>
                    </a:moveTo>
                    <a:lnTo>
                      <a:pt x="431" y="84"/>
                    </a:lnTo>
                    <a:lnTo>
                      <a:pt x="128" y="0"/>
                    </a:lnTo>
                    <a:lnTo>
                      <a:pt x="136" y="38"/>
                    </a:lnTo>
                    <a:lnTo>
                      <a:pt x="121" y="46"/>
                    </a:lnTo>
                    <a:lnTo>
                      <a:pt x="136" y="61"/>
                    </a:lnTo>
                    <a:lnTo>
                      <a:pt x="121" y="76"/>
                    </a:lnTo>
                    <a:lnTo>
                      <a:pt x="128" y="84"/>
                    </a:lnTo>
                    <a:lnTo>
                      <a:pt x="136" y="91"/>
                    </a:lnTo>
                    <a:lnTo>
                      <a:pt x="121" y="114"/>
                    </a:lnTo>
                    <a:lnTo>
                      <a:pt x="113" y="137"/>
                    </a:lnTo>
                    <a:lnTo>
                      <a:pt x="76" y="152"/>
                    </a:lnTo>
                    <a:lnTo>
                      <a:pt x="68" y="144"/>
                    </a:lnTo>
                    <a:lnTo>
                      <a:pt x="91" y="122"/>
                    </a:lnTo>
                    <a:lnTo>
                      <a:pt x="91" y="144"/>
                    </a:lnTo>
                    <a:lnTo>
                      <a:pt x="98" y="129"/>
                    </a:lnTo>
                    <a:lnTo>
                      <a:pt x="113" y="122"/>
                    </a:lnTo>
                    <a:lnTo>
                      <a:pt x="98" y="114"/>
                    </a:lnTo>
                    <a:lnTo>
                      <a:pt x="106" y="99"/>
                    </a:lnTo>
                    <a:lnTo>
                      <a:pt x="121" y="107"/>
                    </a:lnTo>
                    <a:lnTo>
                      <a:pt x="113" y="84"/>
                    </a:lnTo>
                    <a:lnTo>
                      <a:pt x="76" y="122"/>
                    </a:lnTo>
                    <a:lnTo>
                      <a:pt x="91" y="122"/>
                    </a:lnTo>
                    <a:lnTo>
                      <a:pt x="76" y="122"/>
                    </a:lnTo>
                    <a:lnTo>
                      <a:pt x="98" y="91"/>
                    </a:lnTo>
                    <a:lnTo>
                      <a:pt x="113" y="69"/>
                    </a:lnTo>
                    <a:lnTo>
                      <a:pt x="98" y="76"/>
                    </a:lnTo>
                    <a:lnTo>
                      <a:pt x="91" y="61"/>
                    </a:lnTo>
                    <a:lnTo>
                      <a:pt x="45" y="46"/>
                    </a:lnTo>
                    <a:lnTo>
                      <a:pt x="15" y="16"/>
                    </a:lnTo>
                    <a:lnTo>
                      <a:pt x="7" y="137"/>
                    </a:lnTo>
                    <a:lnTo>
                      <a:pt x="15" y="129"/>
                    </a:lnTo>
                    <a:lnTo>
                      <a:pt x="23" y="144"/>
                    </a:lnTo>
                    <a:lnTo>
                      <a:pt x="7" y="144"/>
                    </a:lnTo>
                    <a:lnTo>
                      <a:pt x="7" y="152"/>
                    </a:lnTo>
                    <a:lnTo>
                      <a:pt x="23" y="160"/>
                    </a:lnTo>
                    <a:lnTo>
                      <a:pt x="7" y="182"/>
                    </a:lnTo>
                    <a:lnTo>
                      <a:pt x="7" y="160"/>
                    </a:lnTo>
                    <a:lnTo>
                      <a:pt x="0" y="190"/>
                    </a:lnTo>
                    <a:lnTo>
                      <a:pt x="7" y="190"/>
                    </a:lnTo>
                    <a:lnTo>
                      <a:pt x="7" y="197"/>
                    </a:lnTo>
                    <a:lnTo>
                      <a:pt x="23" y="197"/>
                    </a:lnTo>
                    <a:lnTo>
                      <a:pt x="30" y="205"/>
                    </a:lnTo>
                    <a:lnTo>
                      <a:pt x="45" y="213"/>
                    </a:lnTo>
                    <a:lnTo>
                      <a:pt x="60" y="228"/>
                    </a:lnTo>
                    <a:lnTo>
                      <a:pt x="53" y="258"/>
                    </a:lnTo>
                    <a:lnTo>
                      <a:pt x="76" y="273"/>
                    </a:lnTo>
                    <a:lnTo>
                      <a:pt x="106" y="273"/>
                    </a:lnTo>
                    <a:lnTo>
                      <a:pt x="144" y="288"/>
                    </a:lnTo>
                    <a:lnTo>
                      <a:pt x="272" y="288"/>
                    </a:lnTo>
                    <a:lnTo>
                      <a:pt x="386" y="311"/>
                    </a:lnTo>
                    <a:lnTo>
                      <a:pt x="378" y="288"/>
                    </a:lnTo>
                    <a:lnTo>
                      <a:pt x="378" y="296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8" name="Freeform 1286"/>
              <p:cNvSpPr>
                <a:spLocks/>
              </p:cNvSpPr>
              <p:nvPr/>
            </p:nvSpPr>
            <p:spPr bwMode="auto">
              <a:xfrm>
                <a:off x="3754" y="1910"/>
                <a:ext cx="287" cy="280"/>
              </a:xfrm>
              <a:custGeom>
                <a:avLst/>
                <a:gdLst>
                  <a:gd name="T0" fmla="*/ 280 w 287"/>
                  <a:gd name="T1" fmla="*/ 91 h 280"/>
                  <a:gd name="T2" fmla="*/ 250 w 287"/>
                  <a:gd name="T3" fmla="*/ 68 h 280"/>
                  <a:gd name="T4" fmla="*/ 250 w 287"/>
                  <a:gd name="T5" fmla="*/ 91 h 280"/>
                  <a:gd name="T6" fmla="*/ 227 w 287"/>
                  <a:gd name="T7" fmla="*/ 129 h 280"/>
                  <a:gd name="T8" fmla="*/ 212 w 287"/>
                  <a:gd name="T9" fmla="*/ 121 h 280"/>
                  <a:gd name="T10" fmla="*/ 204 w 287"/>
                  <a:gd name="T11" fmla="*/ 159 h 280"/>
                  <a:gd name="T12" fmla="*/ 182 w 287"/>
                  <a:gd name="T13" fmla="*/ 151 h 280"/>
                  <a:gd name="T14" fmla="*/ 144 w 287"/>
                  <a:gd name="T15" fmla="*/ 258 h 280"/>
                  <a:gd name="T16" fmla="*/ 68 w 287"/>
                  <a:gd name="T17" fmla="*/ 280 h 280"/>
                  <a:gd name="T18" fmla="*/ 45 w 287"/>
                  <a:gd name="T19" fmla="*/ 258 h 280"/>
                  <a:gd name="T20" fmla="*/ 7 w 287"/>
                  <a:gd name="T21" fmla="*/ 235 h 280"/>
                  <a:gd name="T22" fmla="*/ 0 w 287"/>
                  <a:gd name="T23" fmla="*/ 197 h 280"/>
                  <a:gd name="T24" fmla="*/ 23 w 287"/>
                  <a:gd name="T25" fmla="*/ 174 h 280"/>
                  <a:gd name="T26" fmla="*/ 23 w 287"/>
                  <a:gd name="T27" fmla="*/ 144 h 280"/>
                  <a:gd name="T28" fmla="*/ 45 w 287"/>
                  <a:gd name="T29" fmla="*/ 144 h 280"/>
                  <a:gd name="T30" fmla="*/ 45 w 287"/>
                  <a:gd name="T31" fmla="*/ 121 h 280"/>
                  <a:gd name="T32" fmla="*/ 91 w 287"/>
                  <a:gd name="T33" fmla="*/ 83 h 280"/>
                  <a:gd name="T34" fmla="*/ 98 w 287"/>
                  <a:gd name="T35" fmla="*/ 23 h 280"/>
                  <a:gd name="T36" fmla="*/ 91 w 287"/>
                  <a:gd name="T37" fmla="*/ 0 h 280"/>
                  <a:gd name="T38" fmla="*/ 98 w 287"/>
                  <a:gd name="T39" fmla="*/ 0 h 280"/>
                  <a:gd name="T40" fmla="*/ 113 w 287"/>
                  <a:gd name="T41" fmla="*/ 68 h 280"/>
                  <a:gd name="T42" fmla="*/ 174 w 287"/>
                  <a:gd name="T43" fmla="*/ 61 h 280"/>
                  <a:gd name="T44" fmla="*/ 182 w 287"/>
                  <a:gd name="T45" fmla="*/ 98 h 280"/>
                  <a:gd name="T46" fmla="*/ 219 w 287"/>
                  <a:gd name="T47" fmla="*/ 61 h 280"/>
                  <a:gd name="T48" fmla="*/ 234 w 287"/>
                  <a:gd name="T49" fmla="*/ 68 h 280"/>
                  <a:gd name="T50" fmla="*/ 250 w 287"/>
                  <a:gd name="T51" fmla="*/ 45 h 280"/>
                  <a:gd name="T52" fmla="*/ 272 w 287"/>
                  <a:gd name="T53" fmla="*/ 53 h 280"/>
                  <a:gd name="T54" fmla="*/ 287 w 287"/>
                  <a:gd name="T55" fmla="*/ 76 h 280"/>
                  <a:gd name="T56" fmla="*/ 280 w 287"/>
                  <a:gd name="T57" fmla="*/ 91 h 2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7"/>
                  <a:gd name="T88" fmla="*/ 0 h 280"/>
                  <a:gd name="T89" fmla="*/ 287 w 287"/>
                  <a:gd name="T90" fmla="*/ 280 h 28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7" h="280">
                    <a:moveTo>
                      <a:pt x="280" y="91"/>
                    </a:moveTo>
                    <a:lnTo>
                      <a:pt x="250" y="68"/>
                    </a:lnTo>
                    <a:lnTo>
                      <a:pt x="250" y="91"/>
                    </a:lnTo>
                    <a:lnTo>
                      <a:pt x="227" y="129"/>
                    </a:lnTo>
                    <a:lnTo>
                      <a:pt x="212" y="121"/>
                    </a:lnTo>
                    <a:lnTo>
                      <a:pt x="204" y="159"/>
                    </a:lnTo>
                    <a:lnTo>
                      <a:pt x="182" y="151"/>
                    </a:lnTo>
                    <a:lnTo>
                      <a:pt x="144" y="258"/>
                    </a:lnTo>
                    <a:lnTo>
                      <a:pt x="68" y="280"/>
                    </a:lnTo>
                    <a:lnTo>
                      <a:pt x="45" y="258"/>
                    </a:lnTo>
                    <a:lnTo>
                      <a:pt x="7" y="235"/>
                    </a:lnTo>
                    <a:lnTo>
                      <a:pt x="0" y="197"/>
                    </a:lnTo>
                    <a:lnTo>
                      <a:pt x="23" y="174"/>
                    </a:lnTo>
                    <a:lnTo>
                      <a:pt x="23" y="144"/>
                    </a:lnTo>
                    <a:lnTo>
                      <a:pt x="45" y="144"/>
                    </a:lnTo>
                    <a:lnTo>
                      <a:pt x="45" y="121"/>
                    </a:lnTo>
                    <a:lnTo>
                      <a:pt x="91" y="83"/>
                    </a:lnTo>
                    <a:lnTo>
                      <a:pt x="98" y="23"/>
                    </a:lnTo>
                    <a:lnTo>
                      <a:pt x="91" y="0"/>
                    </a:lnTo>
                    <a:lnTo>
                      <a:pt x="98" y="0"/>
                    </a:lnTo>
                    <a:lnTo>
                      <a:pt x="113" y="68"/>
                    </a:lnTo>
                    <a:lnTo>
                      <a:pt x="174" y="61"/>
                    </a:lnTo>
                    <a:lnTo>
                      <a:pt x="182" y="98"/>
                    </a:lnTo>
                    <a:lnTo>
                      <a:pt x="219" y="61"/>
                    </a:lnTo>
                    <a:lnTo>
                      <a:pt x="234" y="68"/>
                    </a:lnTo>
                    <a:lnTo>
                      <a:pt x="250" y="45"/>
                    </a:lnTo>
                    <a:lnTo>
                      <a:pt x="272" y="53"/>
                    </a:lnTo>
                    <a:lnTo>
                      <a:pt x="287" y="76"/>
                    </a:lnTo>
                    <a:lnTo>
                      <a:pt x="280" y="91"/>
                    </a:lnTo>
                    <a:close/>
                  </a:path>
                </a:pathLst>
              </a:custGeom>
              <a:solidFill>
                <a:srgbClr val="B22222"/>
              </a:solidFill>
              <a:ln w="8">
                <a:solidFill>
                  <a:srgbClr val="B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9" name="Freeform 1287"/>
              <p:cNvSpPr>
                <a:spLocks/>
              </p:cNvSpPr>
              <p:nvPr/>
            </p:nvSpPr>
            <p:spPr bwMode="auto">
              <a:xfrm>
                <a:off x="3754" y="1910"/>
                <a:ext cx="287" cy="280"/>
              </a:xfrm>
              <a:custGeom>
                <a:avLst/>
                <a:gdLst>
                  <a:gd name="T0" fmla="*/ 280 w 287"/>
                  <a:gd name="T1" fmla="*/ 91 h 280"/>
                  <a:gd name="T2" fmla="*/ 250 w 287"/>
                  <a:gd name="T3" fmla="*/ 68 h 280"/>
                  <a:gd name="T4" fmla="*/ 250 w 287"/>
                  <a:gd name="T5" fmla="*/ 91 h 280"/>
                  <a:gd name="T6" fmla="*/ 227 w 287"/>
                  <a:gd name="T7" fmla="*/ 129 h 280"/>
                  <a:gd name="T8" fmla="*/ 212 w 287"/>
                  <a:gd name="T9" fmla="*/ 121 h 280"/>
                  <a:gd name="T10" fmla="*/ 204 w 287"/>
                  <a:gd name="T11" fmla="*/ 159 h 280"/>
                  <a:gd name="T12" fmla="*/ 182 w 287"/>
                  <a:gd name="T13" fmla="*/ 151 h 280"/>
                  <a:gd name="T14" fmla="*/ 144 w 287"/>
                  <a:gd name="T15" fmla="*/ 258 h 280"/>
                  <a:gd name="T16" fmla="*/ 68 w 287"/>
                  <a:gd name="T17" fmla="*/ 280 h 280"/>
                  <a:gd name="T18" fmla="*/ 45 w 287"/>
                  <a:gd name="T19" fmla="*/ 258 h 280"/>
                  <a:gd name="T20" fmla="*/ 7 w 287"/>
                  <a:gd name="T21" fmla="*/ 235 h 280"/>
                  <a:gd name="T22" fmla="*/ 0 w 287"/>
                  <a:gd name="T23" fmla="*/ 197 h 280"/>
                  <a:gd name="T24" fmla="*/ 23 w 287"/>
                  <a:gd name="T25" fmla="*/ 174 h 280"/>
                  <a:gd name="T26" fmla="*/ 23 w 287"/>
                  <a:gd name="T27" fmla="*/ 144 h 280"/>
                  <a:gd name="T28" fmla="*/ 45 w 287"/>
                  <a:gd name="T29" fmla="*/ 144 h 280"/>
                  <a:gd name="T30" fmla="*/ 45 w 287"/>
                  <a:gd name="T31" fmla="*/ 121 h 280"/>
                  <a:gd name="T32" fmla="*/ 91 w 287"/>
                  <a:gd name="T33" fmla="*/ 83 h 280"/>
                  <a:gd name="T34" fmla="*/ 98 w 287"/>
                  <a:gd name="T35" fmla="*/ 23 h 280"/>
                  <a:gd name="T36" fmla="*/ 91 w 287"/>
                  <a:gd name="T37" fmla="*/ 0 h 280"/>
                  <a:gd name="T38" fmla="*/ 98 w 287"/>
                  <a:gd name="T39" fmla="*/ 0 h 280"/>
                  <a:gd name="T40" fmla="*/ 113 w 287"/>
                  <a:gd name="T41" fmla="*/ 68 h 280"/>
                  <a:gd name="T42" fmla="*/ 174 w 287"/>
                  <a:gd name="T43" fmla="*/ 61 h 280"/>
                  <a:gd name="T44" fmla="*/ 182 w 287"/>
                  <a:gd name="T45" fmla="*/ 98 h 280"/>
                  <a:gd name="T46" fmla="*/ 219 w 287"/>
                  <a:gd name="T47" fmla="*/ 61 h 280"/>
                  <a:gd name="T48" fmla="*/ 234 w 287"/>
                  <a:gd name="T49" fmla="*/ 68 h 280"/>
                  <a:gd name="T50" fmla="*/ 250 w 287"/>
                  <a:gd name="T51" fmla="*/ 45 h 280"/>
                  <a:gd name="T52" fmla="*/ 272 w 287"/>
                  <a:gd name="T53" fmla="*/ 53 h 280"/>
                  <a:gd name="T54" fmla="*/ 287 w 287"/>
                  <a:gd name="T55" fmla="*/ 76 h 280"/>
                  <a:gd name="T56" fmla="*/ 280 w 287"/>
                  <a:gd name="T57" fmla="*/ 91 h 280"/>
                  <a:gd name="T58" fmla="*/ 280 w 287"/>
                  <a:gd name="T59" fmla="*/ 98 h 28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87"/>
                  <a:gd name="T91" fmla="*/ 0 h 280"/>
                  <a:gd name="T92" fmla="*/ 287 w 287"/>
                  <a:gd name="T93" fmla="*/ 280 h 28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87" h="280">
                    <a:moveTo>
                      <a:pt x="280" y="91"/>
                    </a:moveTo>
                    <a:lnTo>
                      <a:pt x="250" y="68"/>
                    </a:lnTo>
                    <a:lnTo>
                      <a:pt x="250" y="91"/>
                    </a:lnTo>
                    <a:lnTo>
                      <a:pt x="227" y="129"/>
                    </a:lnTo>
                    <a:lnTo>
                      <a:pt x="212" y="121"/>
                    </a:lnTo>
                    <a:lnTo>
                      <a:pt x="204" y="159"/>
                    </a:lnTo>
                    <a:lnTo>
                      <a:pt x="182" y="151"/>
                    </a:lnTo>
                    <a:lnTo>
                      <a:pt x="144" y="258"/>
                    </a:lnTo>
                    <a:lnTo>
                      <a:pt x="68" y="280"/>
                    </a:lnTo>
                    <a:lnTo>
                      <a:pt x="45" y="258"/>
                    </a:lnTo>
                    <a:lnTo>
                      <a:pt x="7" y="235"/>
                    </a:lnTo>
                    <a:lnTo>
                      <a:pt x="0" y="197"/>
                    </a:lnTo>
                    <a:lnTo>
                      <a:pt x="23" y="174"/>
                    </a:lnTo>
                    <a:lnTo>
                      <a:pt x="23" y="144"/>
                    </a:lnTo>
                    <a:lnTo>
                      <a:pt x="45" y="144"/>
                    </a:lnTo>
                    <a:lnTo>
                      <a:pt x="45" y="121"/>
                    </a:lnTo>
                    <a:lnTo>
                      <a:pt x="91" y="83"/>
                    </a:lnTo>
                    <a:lnTo>
                      <a:pt x="98" y="23"/>
                    </a:lnTo>
                    <a:lnTo>
                      <a:pt x="91" y="0"/>
                    </a:lnTo>
                    <a:lnTo>
                      <a:pt x="98" y="0"/>
                    </a:lnTo>
                    <a:lnTo>
                      <a:pt x="113" y="68"/>
                    </a:lnTo>
                    <a:lnTo>
                      <a:pt x="174" y="61"/>
                    </a:lnTo>
                    <a:lnTo>
                      <a:pt x="182" y="98"/>
                    </a:lnTo>
                    <a:lnTo>
                      <a:pt x="219" y="61"/>
                    </a:lnTo>
                    <a:lnTo>
                      <a:pt x="234" y="68"/>
                    </a:lnTo>
                    <a:lnTo>
                      <a:pt x="250" y="45"/>
                    </a:lnTo>
                    <a:lnTo>
                      <a:pt x="272" y="53"/>
                    </a:lnTo>
                    <a:lnTo>
                      <a:pt x="287" y="76"/>
                    </a:lnTo>
                    <a:lnTo>
                      <a:pt x="280" y="91"/>
                    </a:lnTo>
                    <a:lnTo>
                      <a:pt x="280" y="98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0" name="Freeform 1288"/>
              <p:cNvSpPr>
                <a:spLocks/>
              </p:cNvSpPr>
              <p:nvPr/>
            </p:nvSpPr>
            <p:spPr bwMode="auto">
              <a:xfrm>
                <a:off x="3096" y="1463"/>
                <a:ext cx="317" cy="356"/>
              </a:xfrm>
              <a:custGeom>
                <a:avLst/>
                <a:gdLst>
                  <a:gd name="T0" fmla="*/ 295 w 317"/>
                  <a:gd name="T1" fmla="*/ 288 h 356"/>
                  <a:gd name="T2" fmla="*/ 302 w 317"/>
                  <a:gd name="T3" fmla="*/ 348 h 356"/>
                  <a:gd name="T4" fmla="*/ 136 w 317"/>
                  <a:gd name="T5" fmla="*/ 356 h 356"/>
                  <a:gd name="T6" fmla="*/ 113 w 317"/>
                  <a:gd name="T7" fmla="*/ 341 h 356"/>
                  <a:gd name="T8" fmla="*/ 98 w 317"/>
                  <a:gd name="T9" fmla="*/ 280 h 356"/>
                  <a:gd name="T10" fmla="*/ 83 w 317"/>
                  <a:gd name="T11" fmla="*/ 242 h 356"/>
                  <a:gd name="T12" fmla="*/ 0 w 317"/>
                  <a:gd name="T13" fmla="*/ 182 h 356"/>
                  <a:gd name="T14" fmla="*/ 7 w 317"/>
                  <a:gd name="T15" fmla="*/ 144 h 356"/>
                  <a:gd name="T16" fmla="*/ 7 w 317"/>
                  <a:gd name="T17" fmla="*/ 129 h 356"/>
                  <a:gd name="T18" fmla="*/ 0 w 317"/>
                  <a:gd name="T19" fmla="*/ 106 h 356"/>
                  <a:gd name="T20" fmla="*/ 30 w 317"/>
                  <a:gd name="T21" fmla="*/ 75 h 356"/>
                  <a:gd name="T22" fmla="*/ 22 w 317"/>
                  <a:gd name="T23" fmla="*/ 30 h 356"/>
                  <a:gd name="T24" fmla="*/ 45 w 317"/>
                  <a:gd name="T25" fmla="*/ 30 h 356"/>
                  <a:gd name="T26" fmla="*/ 106 w 317"/>
                  <a:gd name="T27" fmla="*/ 0 h 356"/>
                  <a:gd name="T28" fmla="*/ 98 w 317"/>
                  <a:gd name="T29" fmla="*/ 30 h 356"/>
                  <a:gd name="T30" fmla="*/ 106 w 317"/>
                  <a:gd name="T31" fmla="*/ 22 h 356"/>
                  <a:gd name="T32" fmla="*/ 128 w 317"/>
                  <a:gd name="T33" fmla="*/ 30 h 356"/>
                  <a:gd name="T34" fmla="*/ 151 w 317"/>
                  <a:gd name="T35" fmla="*/ 53 h 356"/>
                  <a:gd name="T36" fmla="*/ 264 w 317"/>
                  <a:gd name="T37" fmla="*/ 75 h 356"/>
                  <a:gd name="T38" fmla="*/ 264 w 317"/>
                  <a:gd name="T39" fmla="*/ 83 h 356"/>
                  <a:gd name="T40" fmla="*/ 287 w 317"/>
                  <a:gd name="T41" fmla="*/ 91 h 356"/>
                  <a:gd name="T42" fmla="*/ 280 w 317"/>
                  <a:gd name="T43" fmla="*/ 121 h 356"/>
                  <a:gd name="T44" fmla="*/ 295 w 317"/>
                  <a:gd name="T45" fmla="*/ 121 h 356"/>
                  <a:gd name="T46" fmla="*/ 302 w 317"/>
                  <a:gd name="T47" fmla="*/ 136 h 356"/>
                  <a:gd name="T48" fmla="*/ 280 w 317"/>
                  <a:gd name="T49" fmla="*/ 182 h 356"/>
                  <a:gd name="T50" fmla="*/ 280 w 317"/>
                  <a:gd name="T51" fmla="*/ 189 h 356"/>
                  <a:gd name="T52" fmla="*/ 310 w 317"/>
                  <a:gd name="T53" fmla="*/ 159 h 356"/>
                  <a:gd name="T54" fmla="*/ 317 w 317"/>
                  <a:gd name="T55" fmla="*/ 159 h 356"/>
                  <a:gd name="T56" fmla="*/ 295 w 317"/>
                  <a:gd name="T57" fmla="*/ 288 h 35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17"/>
                  <a:gd name="T88" fmla="*/ 0 h 356"/>
                  <a:gd name="T89" fmla="*/ 317 w 317"/>
                  <a:gd name="T90" fmla="*/ 356 h 35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17" h="356">
                    <a:moveTo>
                      <a:pt x="295" y="288"/>
                    </a:moveTo>
                    <a:lnTo>
                      <a:pt x="302" y="348"/>
                    </a:lnTo>
                    <a:lnTo>
                      <a:pt x="136" y="356"/>
                    </a:lnTo>
                    <a:lnTo>
                      <a:pt x="113" y="341"/>
                    </a:lnTo>
                    <a:lnTo>
                      <a:pt x="98" y="280"/>
                    </a:lnTo>
                    <a:lnTo>
                      <a:pt x="83" y="242"/>
                    </a:lnTo>
                    <a:lnTo>
                      <a:pt x="0" y="182"/>
                    </a:lnTo>
                    <a:lnTo>
                      <a:pt x="7" y="144"/>
                    </a:lnTo>
                    <a:lnTo>
                      <a:pt x="7" y="129"/>
                    </a:lnTo>
                    <a:lnTo>
                      <a:pt x="0" y="106"/>
                    </a:lnTo>
                    <a:lnTo>
                      <a:pt x="30" y="75"/>
                    </a:lnTo>
                    <a:lnTo>
                      <a:pt x="22" y="30"/>
                    </a:lnTo>
                    <a:lnTo>
                      <a:pt x="45" y="30"/>
                    </a:lnTo>
                    <a:lnTo>
                      <a:pt x="106" y="0"/>
                    </a:lnTo>
                    <a:lnTo>
                      <a:pt x="98" y="30"/>
                    </a:lnTo>
                    <a:lnTo>
                      <a:pt x="106" y="22"/>
                    </a:lnTo>
                    <a:lnTo>
                      <a:pt x="128" y="30"/>
                    </a:lnTo>
                    <a:lnTo>
                      <a:pt x="151" y="53"/>
                    </a:lnTo>
                    <a:lnTo>
                      <a:pt x="264" y="75"/>
                    </a:lnTo>
                    <a:lnTo>
                      <a:pt x="264" y="83"/>
                    </a:lnTo>
                    <a:lnTo>
                      <a:pt x="287" y="91"/>
                    </a:lnTo>
                    <a:lnTo>
                      <a:pt x="280" y="121"/>
                    </a:lnTo>
                    <a:lnTo>
                      <a:pt x="295" y="121"/>
                    </a:lnTo>
                    <a:lnTo>
                      <a:pt x="302" y="136"/>
                    </a:lnTo>
                    <a:lnTo>
                      <a:pt x="280" y="182"/>
                    </a:lnTo>
                    <a:lnTo>
                      <a:pt x="280" y="189"/>
                    </a:lnTo>
                    <a:lnTo>
                      <a:pt x="310" y="159"/>
                    </a:lnTo>
                    <a:lnTo>
                      <a:pt x="317" y="159"/>
                    </a:lnTo>
                    <a:lnTo>
                      <a:pt x="295" y="288"/>
                    </a:lnTo>
                    <a:close/>
                  </a:path>
                </a:pathLst>
              </a:custGeom>
              <a:solidFill>
                <a:srgbClr val="FF4500"/>
              </a:solidFill>
              <a:ln w="8">
                <a:solidFill>
                  <a:srgbClr val="FF4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1" name="Freeform 1289"/>
              <p:cNvSpPr>
                <a:spLocks/>
              </p:cNvSpPr>
              <p:nvPr/>
            </p:nvSpPr>
            <p:spPr bwMode="auto">
              <a:xfrm>
                <a:off x="3096" y="1463"/>
                <a:ext cx="317" cy="356"/>
              </a:xfrm>
              <a:custGeom>
                <a:avLst/>
                <a:gdLst>
                  <a:gd name="T0" fmla="*/ 295 w 317"/>
                  <a:gd name="T1" fmla="*/ 288 h 356"/>
                  <a:gd name="T2" fmla="*/ 302 w 317"/>
                  <a:gd name="T3" fmla="*/ 348 h 356"/>
                  <a:gd name="T4" fmla="*/ 136 w 317"/>
                  <a:gd name="T5" fmla="*/ 356 h 356"/>
                  <a:gd name="T6" fmla="*/ 113 w 317"/>
                  <a:gd name="T7" fmla="*/ 341 h 356"/>
                  <a:gd name="T8" fmla="*/ 98 w 317"/>
                  <a:gd name="T9" fmla="*/ 280 h 356"/>
                  <a:gd name="T10" fmla="*/ 83 w 317"/>
                  <a:gd name="T11" fmla="*/ 242 h 356"/>
                  <a:gd name="T12" fmla="*/ 0 w 317"/>
                  <a:gd name="T13" fmla="*/ 182 h 356"/>
                  <a:gd name="T14" fmla="*/ 7 w 317"/>
                  <a:gd name="T15" fmla="*/ 144 h 356"/>
                  <a:gd name="T16" fmla="*/ 7 w 317"/>
                  <a:gd name="T17" fmla="*/ 129 h 356"/>
                  <a:gd name="T18" fmla="*/ 0 w 317"/>
                  <a:gd name="T19" fmla="*/ 106 h 356"/>
                  <a:gd name="T20" fmla="*/ 30 w 317"/>
                  <a:gd name="T21" fmla="*/ 75 h 356"/>
                  <a:gd name="T22" fmla="*/ 22 w 317"/>
                  <a:gd name="T23" fmla="*/ 30 h 356"/>
                  <a:gd name="T24" fmla="*/ 45 w 317"/>
                  <a:gd name="T25" fmla="*/ 30 h 356"/>
                  <a:gd name="T26" fmla="*/ 106 w 317"/>
                  <a:gd name="T27" fmla="*/ 0 h 356"/>
                  <a:gd name="T28" fmla="*/ 98 w 317"/>
                  <a:gd name="T29" fmla="*/ 30 h 356"/>
                  <a:gd name="T30" fmla="*/ 106 w 317"/>
                  <a:gd name="T31" fmla="*/ 22 h 356"/>
                  <a:gd name="T32" fmla="*/ 128 w 317"/>
                  <a:gd name="T33" fmla="*/ 30 h 356"/>
                  <a:gd name="T34" fmla="*/ 151 w 317"/>
                  <a:gd name="T35" fmla="*/ 53 h 356"/>
                  <a:gd name="T36" fmla="*/ 264 w 317"/>
                  <a:gd name="T37" fmla="*/ 75 h 356"/>
                  <a:gd name="T38" fmla="*/ 264 w 317"/>
                  <a:gd name="T39" fmla="*/ 83 h 356"/>
                  <a:gd name="T40" fmla="*/ 287 w 317"/>
                  <a:gd name="T41" fmla="*/ 91 h 356"/>
                  <a:gd name="T42" fmla="*/ 280 w 317"/>
                  <a:gd name="T43" fmla="*/ 121 h 356"/>
                  <a:gd name="T44" fmla="*/ 295 w 317"/>
                  <a:gd name="T45" fmla="*/ 121 h 356"/>
                  <a:gd name="T46" fmla="*/ 302 w 317"/>
                  <a:gd name="T47" fmla="*/ 136 h 356"/>
                  <a:gd name="T48" fmla="*/ 280 w 317"/>
                  <a:gd name="T49" fmla="*/ 182 h 356"/>
                  <a:gd name="T50" fmla="*/ 280 w 317"/>
                  <a:gd name="T51" fmla="*/ 189 h 356"/>
                  <a:gd name="T52" fmla="*/ 310 w 317"/>
                  <a:gd name="T53" fmla="*/ 159 h 356"/>
                  <a:gd name="T54" fmla="*/ 317 w 317"/>
                  <a:gd name="T55" fmla="*/ 159 h 356"/>
                  <a:gd name="T56" fmla="*/ 295 w 317"/>
                  <a:gd name="T57" fmla="*/ 288 h 356"/>
                  <a:gd name="T58" fmla="*/ 295 w 317"/>
                  <a:gd name="T59" fmla="*/ 295 h 3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7"/>
                  <a:gd name="T91" fmla="*/ 0 h 356"/>
                  <a:gd name="T92" fmla="*/ 317 w 317"/>
                  <a:gd name="T93" fmla="*/ 356 h 35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7" h="356">
                    <a:moveTo>
                      <a:pt x="295" y="288"/>
                    </a:moveTo>
                    <a:lnTo>
                      <a:pt x="302" y="348"/>
                    </a:lnTo>
                    <a:lnTo>
                      <a:pt x="136" y="356"/>
                    </a:lnTo>
                    <a:lnTo>
                      <a:pt x="113" y="341"/>
                    </a:lnTo>
                    <a:lnTo>
                      <a:pt x="98" y="280"/>
                    </a:lnTo>
                    <a:lnTo>
                      <a:pt x="83" y="242"/>
                    </a:lnTo>
                    <a:lnTo>
                      <a:pt x="0" y="182"/>
                    </a:lnTo>
                    <a:lnTo>
                      <a:pt x="7" y="144"/>
                    </a:lnTo>
                    <a:lnTo>
                      <a:pt x="7" y="129"/>
                    </a:lnTo>
                    <a:lnTo>
                      <a:pt x="0" y="106"/>
                    </a:lnTo>
                    <a:lnTo>
                      <a:pt x="30" y="75"/>
                    </a:lnTo>
                    <a:lnTo>
                      <a:pt x="22" y="30"/>
                    </a:lnTo>
                    <a:lnTo>
                      <a:pt x="45" y="30"/>
                    </a:lnTo>
                    <a:lnTo>
                      <a:pt x="106" y="0"/>
                    </a:lnTo>
                    <a:lnTo>
                      <a:pt x="98" y="30"/>
                    </a:lnTo>
                    <a:lnTo>
                      <a:pt x="106" y="22"/>
                    </a:lnTo>
                    <a:lnTo>
                      <a:pt x="128" y="30"/>
                    </a:lnTo>
                    <a:lnTo>
                      <a:pt x="151" y="53"/>
                    </a:lnTo>
                    <a:lnTo>
                      <a:pt x="264" y="75"/>
                    </a:lnTo>
                    <a:lnTo>
                      <a:pt x="264" y="83"/>
                    </a:lnTo>
                    <a:lnTo>
                      <a:pt x="287" y="91"/>
                    </a:lnTo>
                    <a:lnTo>
                      <a:pt x="280" y="121"/>
                    </a:lnTo>
                    <a:lnTo>
                      <a:pt x="295" y="121"/>
                    </a:lnTo>
                    <a:lnTo>
                      <a:pt x="302" y="136"/>
                    </a:lnTo>
                    <a:lnTo>
                      <a:pt x="280" y="182"/>
                    </a:lnTo>
                    <a:lnTo>
                      <a:pt x="280" y="189"/>
                    </a:lnTo>
                    <a:lnTo>
                      <a:pt x="310" y="159"/>
                    </a:lnTo>
                    <a:lnTo>
                      <a:pt x="317" y="159"/>
                    </a:lnTo>
                    <a:lnTo>
                      <a:pt x="295" y="288"/>
                    </a:lnTo>
                    <a:lnTo>
                      <a:pt x="295" y="295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2" name="Freeform 1290"/>
              <p:cNvSpPr>
                <a:spLocks/>
              </p:cNvSpPr>
              <p:nvPr/>
            </p:nvSpPr>
            <p:spPr bwMode="auto">
              <a:xfrm>
                <a:off x="3406" y="1584"/>
                <a:ext cx="23" cy="23"/>
              </a:xfrm>
              <a:custGeom>
                <a:avLst/>
                <a:gdLst>
                  <a:gd name="T0" fmla="*/ 23 w 23"/>
                  <a:gd name="T1" fmla="*/ 0 h 23"/>
                  <a:gd name="T2" fmla="*/ 0 w 23"/>
                  <a:gd name="T3" fmla="*/ 23 h 23"/>
                  <a:gd name="T4" fmla="*/ 23 w 23"/>
                  <a:gd name="T5" fmla="*/ 0 h 23"/>
                  <a:gd name="T6" fmla="*/ 23 w 23"/>
                  <a:gd name="T7" fmla="*/ 8 h 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"/>
                  <a:gd name="T13" fmla="*/ 0 h 23"/>
                  <a:gd name="T14" fmla="*/ 23 w 23"/>
                  <a:gd name="T15" fmla="*/ 23 h 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" h="23">
                    <a:moveTo>
                      <a:pt x="23" y="0"/>
                    </a:moveTo>
                    <a:lnTo>
                      <a:pt x="0" y="23"/>
                    </a:lnTo>
                    <a:lnTo>
                      <a:pt x="23" y="0"/>
                    </a:lnTo>
                    <a:lnTo>
                      <a:pt x="23" y="8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3" name="Freeform 1291"/>
              <p:cNvSpPr>
                <a:spLocks/>
              </p:cNvSpPr>
              <p:nvPr/>
            </p:nvSpPr>
            <p:spPr bwMode="auto">
              <a:xfrm>
                <a:off x="2006" y="1561"/>
                <a:ext cx="446" cy="372"/>
              </a:xfrm>
              <a:custGeom>
                <a:avLst/>
                <a:gdLst>
                  <a:gd name="T0" fmla="*/ 431 w 446"/>
                  <a:gd name="T1" fmla="*/ 212 h 372"/>
                  <a:gd name="T2" fmla="*/ 446 w 446"/>
                  <a:gd name="T3" fmla="*/ 53 h 372"/>
                  <a:gd name="T4" fmla="*/ 53 w 446"/>
                  <a:gd name="T5" fmla="*/ 0 h 372"/>
                  <a:gd name="T6" fmla="*/ 45 w 446"/>
                  <a:gd name="T7" fmla="*/ 46 h 372"/>
                  <a:gd name="T8" fmla="*/ 15 w 446"/>
                  <a:gd name="T9" fmla="*/ 243 h 372"/>
                  <a:gd name="T10" fmla="*/ 0 w 446"/>
                  <a:gd name="T11" fmla="*/ 319 h 372"/>
                  <a:gd name="T12" fmla="*/ 121 w 446"/>
                  <a:gd name="T13" fmla="*/ 334 h 372"/>
                  <a:gd name="T14" fmla="*/ 424 w 446"/>
                  <a:gd name="T15" fmla="*/ 372 h 372"/>
                  <a:gd name="T16" fmla="*/ 431 w 446"/>
                  <a:gd name="T17" fmla="*/ 212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6"/>
                  <a:gd name="T28" fmla="*/ 0 h 372"/>
                  <a:gd name="T29" fmla="*/ 446 w 44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6" h="372">
                    <a:moveTo>
                      <a:pt x="431" y="212"/>
                    </a:moveTo>
                    <a:lnTo>
                      <a:pt x="446" y="53"/>
                    </a:lnTo>
                    <a:lnTo>
                      <a:pt x="53" y="0"/>
                    </a:lnTo>
                    <a:lnTo>
                      <a:pt x="45" y="46"/>
                    </a:lnTo>
                    <a:lnTo>
                      <a:pt x="15" y="243"/>
                    </a:lnTo>
                    <a:lnTo>
                      <a:pt x="0" y="319"/>
                    </a:lnTo>
                    <a:lnTo>
                      <a:pt x="121" y="334"/>
                    </a:lnTo>
                    <a:lnTo>
                      <a:pt x="424" y="372"/>
                    </a:lnTo>
                    <a:lnTo>
                      <a:pt x="431" y="212"/>
                    </a:lnTo>
                    <a:close/>
                  </a:path>
                </a:pathLst>
              </a:custGeom>
              <a:solidFill>
                <a:srgbClr val="FF8C00"/>
              </a:solidFill>
              <a:ln w="8">
                <a:solidFill>
                  <a:srgbClr val="FF8C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4" name="Freeform 1292"/>
              <p:cNvSpPr>
                <a:spLocks/>
              </p:cNvSpPr>
              <p:nvPr/>
            </p:nvSpPr>
            <p:spPr bwMode="auto">
              <a:xfrm>
                <a:off x="2006" y="1561"/>
                <a:ext cx="446" cy="372"/>
              </a:xfrm>
              <a:custGeom>
                <a:avLst/>
                <a:gdLst>
                  <a:gd name="T0" fmla="*/ 431 w 446"/>
                  <a:gd name="T1" fmla="*/ 212 h 372"/>
                  <a:gd name="T2" fmla="*/ 446 w 446"/>
                  <a:gd name="T3" fmla="*/ 53 h 372"/>
                  <a:gd name="T4" fmla="*/ 53 w 446"/>
                  <a:gd name="T5" fmla="*/ 0 h 372"/>
                  <a:gd name="T6" fmla="*/ 45 w 446"/>
                  <a:gd name="T7" fmla="*/ 46 h 372"/>
                  <a:gd name="T8" fmla="*/ 15 w 446"/>
                  <a:gd name="T9" fmla="*/ 243 h 372"/>
                  <a:gd name="T10" fmla="*/ 0 w 446"/>
                  <a:gd name="T11" fmla="*/ 319 h 372"/>
                  <a:gd name="T12" fmla="*/ 121 w 446"/>
                  <a:gd name="T13" fmla="*/ 334 h 372"/>
                  <a:gd name="T14" fmla="*/ 424 w 446"/>
                  <a:gd name="T15" fmla="*/ 372 h 372"/>
                  <a:gd name="T16" fmla="*/ 431 w 446"/>
                  <a:gd name="T17" fmla="*/ 212 h 372"/>
                  <a:gd name="T18" fmla="*/ 431 w 446"/>
                  <a:gd name="T19" fmla="*/ 22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6"/>
                  <a:gd name="T31" fmla="*/ 0 h 372"/>
                  <a:gd name="T32" fmla="*/ 446 w 44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6" h="372">
                    <a:moveTo>
                      <a:pt x="431" y="212"/>
                    </a:moveTo>
                    <a:lnTo>
                      <a:pt x="446" y="53"/>
                    </a:lnTo>
                    <a:lnTo>
                      <a:pt x="53" y="0"/>
                    </a:lnTo>
                    <a:lnTo>
                      <a:pt x="45" y="46"/>
                    </a:lnTo>
                    <a:lnTo>
                      <a:pt x="15" y="243"/>
                    </a:lnTo>
                    <a:lnTo>
                      <a:pt x="0" y="319"/>
                    </a:lnTo>
                    <a:lnTo>
                      <a:pt x="121" y="334"/>
                    </a:lnTo>
                    <a:lnTo>
                      <a:pt x="424" y="372"/>
                    </a:lnTo>
                    <a:lnTo>
                      <a:pt x="431" y="212"/>
                    </a:lnTo>
                    <a:lnTo>
                      <a:pt x="431" y="220"/>
                    </a:lnTo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24" name="Rectangle 505"/>
            <p:cNvSpPr>
              <a:spLocks noChangeArrowheads="1"/>
            </p:cNvSpPr>
            <p:nvPr/>
          </p:nvSpPr>
          <p:spPr bwMode="auto">
            <a:xfrm>
              <a:off x="6858000" y="3962400"/>
              <a:ext cx="914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00"/>
                  </a:solidFill>
                  <a:latin typeface="Garamond" pitchFamily="18" charset="0"/>
                </a:rPr>
                <a:t>2009</a:t>
              </a:r>
            </a:p>
          </p:txBody>
        </p:sp>
      </p:grpSp>
      <p:sp>
        <p:nvSpPr>
          <p:cNvPr id="43013" name="Text Box 139"/>
          <p:cNvSpPr txBox="1">
            <a:spLocks noChangeArrowheads="1"/>
          </p:cNvSpPr>
          <p:nvPr/>
        </p:nvSpPr>
        <p:spPr bwMode="auto">
          <a:xfrm>
            <a:off x="5638800" y="3124200"/>
            <a:ext cx="1600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</a:rPr>
              <a:t>~10% variance explained</a:t>
            </a:r>
          </a:p>
        </p:txBody>
      </p:sp>
      <p:sp>
        <p:nvSpPr>
          <p:cNvPr id="43014" name="Line 140"/>
          <p:cNvSpPr>
            <a:spLocks noChangeShapeType="1"/>
          </p:cNvSpPr>
          <p:nvPr/>
        </p:nvSpPr>
        <p:spPr bwMode="auto">
          <a:xfrm>
            <a:off x="5562600" y="2743200"/>
            <a:ext cx="0" cy="1905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3015" name="Picture 1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457200"/>
            <a:ext cx="19812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6" name="Text Box 142"/>
          <p:cNvSpPr txBox="1">
            <a:spLocks noChangeArrowheads="1"/>
          </p:cNvSpPr>
          <p:nvPr/>
        </p:nvSpPr>
        <p:spPr bwMode="auto">
          <a:xfrm>
            <a:off x="135316" y="838200"/>
            <a:ext cx="4495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Many diseases, including aging, have dominant metabolic components (e.g. metabolic syndrome)</a:t>
            </a:r>
          </a:p>
        </p:txBody>
      </p:sp>
      <p:sp>
        <p:nvSpPr>
          <p:cNvPr id="43017" name="Text Box 143"/>
          <p:cNvSpPr txBox="1">
            <a:spLocks noChangeArrowheads="1"/>
          </p:cNvSpPr>
          <p:nvPr/>
        </p:nvSpPr>
        <p:spPr bwMode="auto">
          <a:xfrm>
            <a:off x="6019800" y="4953000"/>
            <a:ext cx="3657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</a:rPr>
              <a:t>Genotype +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</a:rPr>
              <a:t>metabolome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</a:rPr>
              <a:t>&gt;40% variance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</a:rPr>
              <a:t>explained</a:t>
            </a:r>
          </a:p>
        </p:txBody>
      </p:sp>
      <p:sp>
        <p:nvSpPr>
          <p:cNvPr id="43018" name="Line 144"/>
          <p:cNvSpPr>
            <a:spLocks noChangeShapeType="1"/>
          </p:cNvSpPr>
          <p:nvPr/>
        </p:nvSpPr>
        <p:spPr bwMode="auto">
          <a:xfrm>
            <a:off x="5867400" y="5238750"/>
            <a:ext cx="0" cy="71755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9" name="Text Box 145"/>
          <p:cNvSpPr txBox="1">
            <a:spLocks noChangeArrowheads="1"/>
          </p:cNvSpPr>
          <p:nvPr/>
        </p:nvSpPr>
        <p:spPr bwMode="auto">
          <a:xfrm>
            <a:off x="4800600" y="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Type 2 Diabetes</a:t>
            </a:r>
          </a:p>
        </p:txBody>
      </p:sp>
      <p:pic>
        <p:nvPicPr>
          <p:cNvPr id="43020" name="Picture 14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057400"/>
            <a:ext cx="693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1" name="Rectangle 773"/>
          <p:cNvSpPr>
            <a:spLocks noChangeArrowheads="1"/>
          </p:cNvSpPr>
          <p:nvPr/>
        </p:nvSpPr>
        <p:spPr bwMode="auto">
          <a:xfrm>
            <a:off x="5905500" y="2105025"/>
            <a:ext cx="136525" cy="136525"/>
          </a:xfrm>
          <a:prstGeom prst="rect">
            <a:avLst/>
          </a:prstGeom>
          <a:solidFill>
            <a:srgbClr val="B2222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latin typeface="Garamond" pitchFamily="18" charset="0"/>
            </a:endParaRPr>
          </a:p>
        </p:txBody>
      </p:sp>
      <p:pic>
        <p:nvPicPr>
          <p:cNvPr id="43022" name="Picture 14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83613" y="2057400"/>
            <a:ext cx="4841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2714" y="104001"/>
            <a:ext cx="4209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3399FF"/>
                </a:solidFill>
              </a:rPr>
              <a:t>Need for </a:t>
            </a:r>
            <a:r>
              <a:rPr lang="en-US" sz="3600" b="1" dirty="0" err="1" smtClean="0">
                <a:solidFill>
                  <a:srgbClr val="3399FF"/>
                </a:solidFill>
              </a:rPr>
              <a:t>Integromics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1"/>
          <p:cNvSpPr>
            <a:spLocks noChangeArrowheads="1"/>
          </p:cNvSpPr>
          <p:nvPr/>
        </p:nvSpPr>
        <p:spPr bwMode="auto">
          <a:xfrm>
            <a:off x="7086600" y="0"/>
            <a:ext cx="2057400" cy="1371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5298" name="Text Box 31"/>
          <p:cNvSpPr txBox="1">
            <a:spLocks noChangeArrowheads="1"/>
          </p:cNvSpPr>
          <p:nvPr/>
        </p:nvSpPr>
        <p:spPr bwMode="auto">
          <a:xfrm>
            <a:off x="125506" y="1509410"/>
            <a:ext cx="518160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/>
                </a:solidFill>
              </a:rPr>
              <a:t>exploratory analysis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/>
                </a:solidFill>
              </a:rPr>
              <a:t>statistical analysis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/>
                </a:solidFill>
              </a:rPr>
              <a:t>predictive modeling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/>
                </a:solidFill>
              </a:rPr>
              <a:t>functional </a:t>
            </a:r>
            <a:r>
              <a:rPr lang="en-US" sz="3600" b="1" dirty="0" smtClean="0">
                <a:solidFill>
                  <a:schemeClr val="bg1"/>
                </a:solidFill>
              </a:rPr>
              <a:t>analysis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endParaRPr lang="en-US" sz="4000" b="1" dirty="0" smtClean="0">
              <a:solidFill>
                <a:srgbClr val="3399FF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sz="4000" b="1" dirty="0" smtClean="0">
                <a:solidFill>
                  <a:srgbClr val="3399FF"/>
                </a:solidFill>
              </a:rPr>
              <a:t>Follow </a:t>
            </a:r>
            <a:r>
              <a:rPr lang="en-US" sz="4000" b="1" dirty="0">
                <a:solidFill>
                  <a:srgbClr val="3399FF"/>
                </a:solidFill>
              </a:rPr>
              <a:t>along: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sz="3600" b="1" dirty="0" smtClean="0">
                <a:solidFill>
                  <a:srgbClr val="FF0000"/>
                </a:solidFill>
              </a:rPr>
              <a:t>report/report.md</a:t>
            </a:r>
            <a:endParaRPr lang="en-US" sz="3600" b="1" dirty="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sz="4000" b="1" dirty="0">
                <a:solidFill>
                  <a:srgbClr val="3399FF"/>
                </a:solidFill>
              </a:rPr>
              <a:t>View Code: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sz="3600" b="1" dirty="0" smtClean="0">
                <a:solidFill>
                  <a:srgbClr val="FF0000"/>
                </a:solidFill>
              </a:rPr>
              <a:t>report/</a:t>
            </a:r>
            <a:r>
              <a:rPr lang="en-US" sz="3600" b="1" dirty="0" err="1" smtClean="0">
                <a:solidFill>
                  <a:srgbClr val="FF0000"/>
                </a:solidFill>
              </a:rPr>
              <a:t>report.Rmd</a:t>
            </a:r>
            <a:endParaRPr lang="en-US" sz="3600" b="1" dirty="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5299" name="Rectangle 26"/>
          <p:cNvSpPr>
            <a:spLocks noChangeArrowheads="1"/>
          </p:cNvSpPr>
          <p:nvPr/>
        </p:nvSpPr>
        <p:spPr bwMode="auto">
          <a:xfrm>
            <a:off x="17929" y="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 smtClean="0">
                <a:solidFill>
                  <a:srgbClr val="3399FF"/>
                </a:solidFill>
              </a:rPr>
              <a:t>Example:  </a:t>
            </a:r>
          </a:p>
          <a:p>
            <a:pPr algn="ctr"/>
            <a:r>
              <a:rPr lang="en-US" sz="4000" b="1" dirty="0" smtClean="0">
                <a:solidFill>
                  <a:srgbClr val="3399FF"/>
                </a:solidFill>
              </a:rPr>
              <a:t>Proteomic and metabolomic data analysis</a:t>
            </a:r>
            <a:endParaRPr lang="en-US" sz="4000" b="1" dirty="0">
              <a:solidFill>
                <a:srgbClr val="3399FF"/>
              </a:solidFill>
            </a:endParaRPr>
          </a:p>
        </p:txBody>
      </p:sp>
      <p:pic>
        <p:nvPicPr>
          <p:cNvPr id="55300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9607" y="1406186"/>
            <a:ext cx="2827337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4" descr="big keg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6267" y="4182948"/>
            <a:ext cx="4183250" cy="26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3731081"/>
            <a:ext cx="908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hlinkClick r:id="rId4"/>
              </a:rPr>
              <a:t>https://github.com/dgrapov/TeachingDemos/blob/master/Demos/Data%20Analysis%20Workflow</a:t>
            </a:r>
            <a:r>
              <a:rPr lang="en-US" sz="1800" b="1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1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l"/>
            <a:r>
              <a:rPr lang="en-US" sz="6000" smtClean="0">
                <a:solidFill>
                  <a:schemeClr val="bg1"/>
                </a:solidFill>
              </a:rPr>
              <a:t>	 Projection of Data</a:t>
            </a:r>
          </a:p>
        </p:txBody>
      </p:sp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304800" y="3276600"/>
            <a:ext cx="8534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>
                <a:solidFill>
                  <a:srgbClr val="FFFFFF"/>
                </a:solidFill>
              </a:rPr>
              <a:t>The algorithm defines the position of the light source</a:t>
            </a:r>
          </a:p>
        </p:txBody>
      </p:sp>
      <p:pic>
        <p:nvPicPr>
          <p:cNvPr id="60419" name="Picture 5" descr="Clipboard05"/>
          <p:cNvPicPr>
            <a:picLocks noChangeAspect="1" noChangeArrowheads="1"/>
          </p:cNvPicPr>
          <p:nvPr/>
        </p:nvPicPr>
        <p:blipFill>
          <a:blip r:embed="rId2"/>
          <a:srcRect l="21666" t="25658" r="21666"/>
          <a:stretch>
            <a:fillRect/>
          </a:stretch>
        </p:blipFill>
        <p:spPr bwMode="auto">
          <a:xfrm>
            <a:off x="4800600" y="838200"/>
            <a:ext cx="23383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57200" y="4000500"/>
            <a:ext cx="5105400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600">
                <a:solidFill>
                  <a:srgbClr val="FFFFFF"/>
                </a:solidFill>
              </a:rPr>
              <a:t>Principal Components Analysis (PCA)</a:t>
            </a:r>
          </a:p>
          <a:p>
            <a:pPr marL="742950" lvl="1" indent="-285750">
              <a:lnSpc>
                <a:spcPct val="40000"/>
              </a:lnSpc>
              <a:spcBef>
                <a:spcPct val="50000"/>
              </a:spcBef>
              <a:buFontTx/>
              <a:buChar char="•"/>
            </a:pPr>
            <a:r>
              <a:rPr lang="en-US" sz="2600">
                <a:solidFill>
                  <a:srgbClr val="FFFFFF"/>
                </a:solidFill>
              </a:rPr>
              <a:t>unsupervised</a:t>
            </a:r>
          </a:p>
          <a:p>
            <a:pPr marL="742950" lvl="1" indent="-285750">
              <a:lnSpc>
                <a:spcPct val="40000"/>
              </a:lnSpc>
              <a:spcBef>
                <a:spcPct val="50000"/>
              </a:spcBef>
              <a:buFontTx/>
              <a:buChar char="•"/>
            </a:pPr>
            <a:r>
              <a:rPr lang="en-US" sz="2600">
                <a:solidFill>
                  <a:srgbClr val="FFFFFF"/>
                </a:solidFill>
              </a:rPr>
              <a:t>maximize variance (X)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600">
                <a:solidFill>
                  <a:srgbClr val="FFFFFF"/>
                </a:solidFill>
              </a:rPr>
              <a:t>Partial Least Squares Projection to Latent Structures (PLS)</a:t>
            </a:r>
          </a:p>
          <a:p>
            <a:pPr marL="742950" lvl="1" indent="-285750">
              <a:lnSpc>
                <a:spcPct val="40000"/>
              </a:lnSpc>
              <a:spcBef>
                <a:spcPct val="50000"/>
              </a:spcBef>
              <a:buFontTx/>
              <a:buChar char="•"/>
            </a:pPr>
            <a:r>
              <a:rPr lang="en-US" sz="2600">
                <a:solidFill>
                  <a:srgbClr val="FFFFFF"/>
                </a:solidFill>
              </a:rPr>
              <a:t>supervised</a:t>
            </a:r>
          </a:p>
          <a:p>
            <a:pPr marL="742950" lvl="1" indent="-285750">
              <a:lnSpc>
                <a:spcPct val="40000"/>
              </a:lnSpc>
              <a:spcBef>
                <a:spcPct val="50000"/>
              </a:spcBef>
              <a:buFontTx/>
              <a:buChar char="•"/>
            </a:pPr>
            <a:r>
              <a:rPr lang="en-US" sz="2600">
                <a:solidFill>
                  <a:srgbClr val="FFFFFF"/>
                </a:solidFill>
              </a:rPr>
              <a:t>maximize covariance (Y ~ X)</a:t>
            </a:r>
          </a:p>
        </p:txBody>
      </p:sp>
      <p:pic>
        <p:nvPicPr>
          <p:cNvPr id="6042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77900"/>
            <a:ext cx="3284538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343400"/>
            <a:ext cx="3421063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Text Box 6"/>
          <p:cNvSpPr txBox="1">
            <a:spLocks noChangeArrowheads="1"/>
          </p:cNvSpPr>
          <p:nvPr/>
        </p:nvSpPr>
        <p:spPr bwMode="auto">
          <a:xfrm>
            <a:off x="5791200" y="6569075"/>
            <a:ext cx="3543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>
                <a:solidFill>
                  <a:srgbClr val="FFFFFF"/>
                </a:solidFill>
              </a:rPr>
              <a:t>James X. Li, 2009, VisuMap Tech.</a:t>
            </a:r>
            <a:r>
              <a:rPr lang="en-US" sz="12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400800" y="4800600"/>
            <a:ext cx="1371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7724775" y="4467225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PC1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629400" y="49530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3CC33"/>
                </a:solidFill>
              </a:rPr>
              <a:t>PC2</a:t>
            </a: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7048500" y="4343400"/>
            <a:ext cx="0" cy="7620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241800"/>
            <a:ext cx="2559050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165600"/>
            <a:ext cx="2551113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850"/>
            <a:ext cx="9144000" cy="762000"/>
          </a:xfrm>
        </p:spPr>
        <p:txBody>
          <a:bodyPr/>
          <a:lstStyle/>
          <a:p>
            <a:pPr algn="l" eaLnBrk="1" hangingPunct="1"/>
            <a:r>
              <a:rPr lang="en-US" smtClean="0">
                <a:solidFill>
                  <a:schemeClr val="bg1"/>
                </a:solidFill>
              </a:rPr>
              <a:t>	 Interpreting PCA Results</a:t>
            </a: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0" y="2819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>
                <a:solidFill>
                  <a:srgbClr val="FFFFFF"/>
                </a:solidFill>
              </a:rPr>
              <a:t>Variance explained (eigenvalues)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/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/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/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/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Row (sample) scores and column (variable) loadings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/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6144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1900" y="1728788"/>
            <a:ext cx="6248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63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1475" y="-76200"/>
            <a:ext cx="2422525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362200"/>
            <a:ext cx="5584825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7988" y="1981200"/>
            <a:ext cx="3656012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52400"/>
            <a:ext cx="6645275" cy="1143000"/>
          </a:xfrm>
        </p:spPr>
        <p:txBody>
          <a:bodyPr/>
          <a:lstStyle/>
          <a:p>
            <a:pPr eaLnBrk="1" hangingPunct="1"/>
            <a:r>
              <a:rPr lang="en-US" sz="4500" smtClean="0">
                <a:solidFill>
                  <a:schemeClr val="bg1"/>
                </a:solidFill>
              </a:rPr>
              <a:t>	How are scores and loadings related?</a:t>
            </a: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 flipV="1">
            <a:off x="4800600" y="4495800"/>
            <a:ext cx="3505200" cy="762000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0" name="Line 13"/>
          <p:cNvSpPr>
            <a:spLocks noChangeShapeType="1"/>
          </p:cNvSpPr>
          <p:nvPr/>
        </p:nvSpPr>
        <p:spPr bwMode="auto">
          <a:xfrm>
            <a:off x="2819400" y="2851150"/>
            <a:ext cx="4344988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7583" y="5943600"/>
            <a:ext cx="4572000" cy="4201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sz="4000" b="1" smtClean="0">
                <a:solidFill>
                  <a:srgbClr val="3399FF"/>
                </a:solidFill>
              </a:rPr>
              <a:t>1/3: </a:t>
            </a:r>
            <a:endParaRPr lang="en-US" sz="4000" b="1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184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Default Design</vt:lpstr>
      <vt:lpstr>Office Theme</vt:lpstr>
      <vt:lpstr>  Omic Data Analysis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Projection of Data</vt:lpstr>
      <vt:lpstr>  Interpreting PCA Results</vt:lpstr>
      <vt:lpstr> How are scores and loadings related?</vt:lpstr>
    </vt:vector>
  </TitlesOfParts>
  <Company>Drexel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Principal Components Analysis</dc:title>
  <dc:creator>Node</dc:creator>
  <cp:lastModifiedBy>Dmitry</cp:lastModifiedBy>
  <cp:revision>346</cp:revision>
  <cp:lastPrinted>2014-02-11T01:15:17Z</cp:lastPrinted>
  <dcterms:created xsi:type="dcterms:W3CDTF">2012-07-30T02:59:41Z</dcterms:created>
  <dcterms:modified xsi:type="dcterms:W3CDTF">2015-10-10T01:42:18Z</dcterms:modified>
</cp:coreProperties>
</file>