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2E74-3FAD-B669-E025-15B8E807C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BF7BAC07-BBCA-6C88-EDB2-A483909A17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9592DD4F-6238-F6F6-C796-6347A351674D}"/>
              </a:ext>
            </a:extLst>
          </p:cNvPr>
          <p:cNvSpPr>
            <a:spLocks noGrp="1"/>
          </p:cNvSpPr>
          <p:nvPr>
            <p:ph type="dt" sz="half" idx="10"/>
          </p:nvPr>
        </p:nvSpPr>
        <p:spPr/>
        <p:txBody>
          <a:bodyPr/>
          <a:lstStyle/>
          <a:p>
            <a:fld id="{3EC4C813-30AA-45F5-BDF0-4575CF12F2B3}" type="datetimeFigureOut">
              <a:rPr lang="en-MY" smtClean="0"/>
              <a:t>10/5/2022</a:t>
            </a:fld>
            <a:endParaRPr lang="en-MY"/>
          </a:p>
        </p:txBody>
      </p:sp>
      <p:sp>
        <p:nvSpPr>
          <p:cNvPr id="5" name="Footer Placeholder 4">
            <a:extLst>
              <a:ext uri="{FF2B5EF4-FFF2-40B4-BE49-F238E27FC236}">
                <a16:creationId xmlns:a16="http://schemas.microsoft.com/office/drawing/2014/main" id="{D5FF3B72-9DA7-0B09-1D39-E24AC709576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F72338B-A4EE-0ECC-FCEB-A58C49FEB6AF}"/>
              </a:ext>
            </a:extLst>
          </p:cNvPr>
          <p:cNvSpPr>
            <a:spLocks noGrp="1"/>
          </p:cNvSpPr>
          <p:nvPr>
            <p:ph type="sldNum" sz="quarter" idx="12"/>
          </p:nvPr>
        </p:nvSpPr>
        <p:spPr/>
        <p:txBody>
          <a:bodyPr/>
          <a:lstStyle/>
          <a:p>
            <a:fld id="{2F6B2EDA-E2AB-4DF5-9D65-F2457CF1D3E0}" type="slidenum">
              <a:rPr lang="en-MY" smtClean="0"/>
              <a:t>‹#›</a:t>
            </a:fld>
            <a:endParaRPr lang="en-MY"/>
          </a:p>
        </p:txBody>
      </p:sp>
    </p:spTree>
    <p:extLst>
      <p:ext uri="{BB962C8B-B14F-4D97-AF65-F5344CB8AC3E}">
        <p14:creationId xmlns:p14="http://schemas.microsoft.com/office/powerpoint/2010/main" val="66378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BAC9-B6B6-1FFC-6D68-11801F820367}"/>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190910B-4FB3-5794-9250-2ACA123FE6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8ABD692-99D4-23ED-4041-8FB0316C819D}"/>
              </a:ext>
            </a:extLst>
          </p:cNvPr>
          <p:cNvSpPr>
            <a:spLocks noGrp="1"/>
          </p:cNvSpPr>
          <p:nvPr>
            <p:ph type="dt" sz="half" idx="10"/>
          </p:nvPr>
        </p:nvSpPr>
        <p:spPr/>
        <p:txBody>
          <a:bodyPr/>
          <a:lstStyle/>
          <a:p>
            <a:fld id="{3EC4C813-30AA-45F5-BDF0-4575CF12F2B3}" type="datetimeFigureOut">
              <a:rPr lang="en-MY" smtClean="0"/>
              <a:t>10/5/2022</a:t>
            </a:fld>
            <a:endParaRPr lang="en-MY"/>
          </a:p>
        </p:txBody>
      </p:sp>
      <p:sp>
        <p:nvSpPr>
          <p:cNvPr id="5" name="Footer Placeholder 4">
            <a:extLst>
              <a:ext uri="{FF2B5EF4-FFF2-40B4-BE49-F238E27FC236}">
                <a16:creationId xmlns:a16="http://schemas.microsoft.com/office/drawing/2014/main" id="{65F5B7DC-ED17-3136-C9D1-FE28D9261FA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7160872-44EF-4CE0-11F1-CA2CB6DC1FDA}"/>
              </a:ext>
            </a:extLst>
          </p:cNvPr>
          <p:cNvSpPr>
            <a:spLocks noGrp="1"/>
          </p:cNvSpPr>
          <p:nvPr>
            <p:ph type="sldNum" sz="quarter" idx="12"/>
          </p:nvPr>
        </p:nvSpPr>
        <p:spPr/>
        <p:txBody>
          <a:bodyPr/>
          <a:lstStyle/>
          <a:p>
            <a:fld id="{2F6B2EDA-E2AB-4DF5-9D65-F2457CF1D3E0}" type="slidenum">
              <a:rPr lang="en-MY" smtClean="0"/>
              <a:t>‹#›</a:t>
            </a:fld>
            <a:endParaRPr lang="en-MY"/>
          </a:p>
        </p:txBody>
      </p:sp>
    </p:spTree>
    <p:extLst>
      <p:ext uri="{BB962C8B-B14F-4D97-AF65-F5344CB8AC3E}">
        <p14:creationId xmlns:p14="http://schemas.microsoft.com/office/powerpoint/2010/main" val="303902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CE8982-C909-11D6-E887-F62D08D3E1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CCCEC42-9CA9-B30E-1C37-67C36ED1A7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0C2D2F2-5D98-AD18-FB59-F9DF6657BFD6}"/>
              </a:ext>
            </a:extLst>
          </p:cNvPr>
          <p:cNvSpPr>
            <a:spLocks noGrp="1"/>
          </p:cNvSpPr>
          <p:nvPr>
            <p:ph type="dt" sz="half" idx="10"/>
          </p:nvPr>
        </p:nvSpPr>
        <p:spPr/>
        <p:txBody>
          <a:bodyPr/>
          <a:lstStyle/>
          <a:p>
            <a:fld id="{3EC4C813-30AA-45F5-BDF0-4575CF12F2B3}" type="datetimeFigureOut">
              <a:rPr lang="en-MY" smtClean="0"/>
              <a:t>10/5/2022</a:t>
            </a:fld>
            <a:endParaRPr lang="en-MY"/>
          </a:p>
        </p:txBody>
      </p:sp>
      <p:sp>
        <p:nvSpPr>
          <p:cNvPr id="5" name="Footer Placeholder 4">
            <a:extLst>
              <a:ext uri="{FF2B5EF4-FFF2-40B4-BE49-F238E27FC236}">
                <a16:creationId xmlns:a16="http://schemas.microsoft.com/office/drawing/2014/main" id="{587EB4A5-1D53-85BC-6A4E-C20F3897563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A50FBA2-F327-4DC2-4E05-B27B2DEB28D4}"/>
              </a:ext>
            </a:extLst>
          </p:cNvPr>
          <p:cNvSpPr>
            <a:spLocks noGrp="1"/>
          </p:cNvSpPr>
          <p:nvPr>
            <p:ph type="sldNum" sz="quarter" idx="12"/>
          </p:nvPr>
        </p:nvSpPr>
        <p:spPr/>
        <p:txBody>
          <a:bodyPr/>
          <a:lstStyle/>
          <a:p>
            <a:fld id="{2F6B2EDA-E2AB-4DF5-9D65-F2457CF1D3E0}" type="slidenum">
              <a:rPr lang="en-MY" smtClean="0"/>
              <a:t>‹#›</a:t>
            </a:fld>
            <a:endParaRPr lang="en-MY"/>
          </a:p>
        </p:txBody>
      </p:sp>
    </p:spTree>
    <p:extLst>
      <p:ext uri="{BB962C8B-B14F-4D97-AF65-F5344CB8AC3E}">
        <p14:creationId xmlns:p14="http://schemas.microsoft.com/office/powerpoint/2010/main" val="200043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D487-B125-A932-11F4-32F2F893B28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6CE80868-A380-7959-67AD-FD668F700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7885E27-173E-8C58-9979-24C8B0485F05}"/>
              </a:ext>
            </a:extLst>
          </p:cNvPr>
          <p:cNvSpPr>
            <a:spLocks noGrp="1"/>
          </p:cNvSpPr>
          <p:nvPr>
            <p:ph type="dt" sz="half" idx="10"/>
          </p:nvPr>
        </p:nvSpPr>
        <p:spPr/>
        <p:txBody>
          <a:bodyPr/>
          <a:lstStyle/>
          <a:p>
            <a:fld id="{3EC4C813-30AA-45F5-BDF0-4575CF12F2B3}" type="datetimeFigureOut">
              <a:rPr lang="en-MY" smtClean="0"/>
              <a:t>10/5/2022</a:t>
            </a:fld>
            <a:endParaRPr lang="en-MY"/>
          </a:p>
        </p:txBody>
      </p:sp>
      <p:sp>
        <p:nvSpPr>
          <p:cNvPr id="5" name="Footer Placeholder 4">
            <a:extLst>
              <a:ext uri="{FF2B5EF4-FFF2-40B4-BE49-F238E27FC236}">
                <a16:creationId xmlns:a16="http://schemas.microsoft.com/office/drawing/2014/main" id="{A10909B8-B79B-9637-E5DD-8903AC3F50E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214094F-FF75-2B9F-9AB8-947B20C8D052}"/>
              </a:ext>
            </a:extLst>
          </p:cNvPr>
          <p:cNvSpPr>
            <a:spLocks noGrp="1"/>
          </p:cNvSpPr>
          <p:nvPr>
            <p:ph type="sldNum" sz="quarter" idx="12"/>
          </p:nvPr>
        </p:nvSpPr>
        <p:spPr/>
        <p:txBody>
          <a:bodyPr/>
          <a:lstStyle/>
          <a:p>
            <a:fld id="{2F6B2EDA-E2AB-4DF5-9D65-F2457CF1D3E0}" type="slidenum">
              <a:rPr lang="en-MY" smtClean="0"/>
              <a:t>‹#›</a:t>
            </a:fld>
            <a:endParaRPr lang="en-MY"/>
          </a:p>
        </p:txBody>
      </p:sp>
    </p:spTree>
    <p:extLst>
      <p:ext uri="{BB962C8B-B14F-4D97-AF65-F5344CB8AC3E}">
        <p14:creationId xmlns:p14="http://schemas.microsoft.com/office/powerpoint/2010/main" val="289711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089D-CE54-F30A-971D-22DABDD2E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A63C0124-BA32-B41A-D062-0AEAD0063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6E7E20-057C-4996-661A-52FB64492A07}"/>
              </a:ext>
            </a:extLst>
          </p:cNvPr>
          <p:cNvSpPr>
            <a:spLocks noGrp="1"/>
          </p:cNvSpPr>
          <p:nvPr>
            <p:ph type="dt" sz="half" idx="10"/>
          </p:nvPr>
        </p:nvSpPr>
        <p:spPr/>
        <p:txBody>
          <a:bodyPr/>
          <a:lstStyle/>
          <a:p>
            <a:fld id="{3EC4C813-30AA-45F5-BDF0-4575CF12F2B3}" type="datetimeFigureOut">
              <a:rPr lang="en-MY" smtClean="0"/>
              <a:t>10/5/2022</a:t>
            </a:fld>
            <a:endParaRPr lang="en-MY"/>
          </a:p>
        </p:txBody>
      </p:sp>
      <p:sp>
        <p:nvSpPr>
          <p:cNvPr id="5" name="Footer Placeholder 4">
            <a:extLst>
              <a:ext uri="{FF2B5EF4-FFF2-40B4-BE49-F238E27FC236}">
                <a16:creationId xmlns:a16="http://schemas.microsoft.com/office/drawing/2014/main" id="{D947ECDB-8E1A-D5F0-DBB4-DB22ED14B02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A7FED4E-9EC0-8D2C-9E0D-A754C83EA847}"/>
              </a:ext>
            </a:extLst>
          </p:cNvPr>
          <p:cNvSpPr>
            <a:spLocks noGrp="1"/>
          </p:cNvSpPr>
          <p:nvPr>
            <p:ph type="sldNum" sz="quarter" idx="12"/>
          </p:nvPr>
        </p:nvSpPr>
        <p:spPr/>
        <p:txBody>
          <a:bodyPr/>
          <a:lstStyle/>
          <a:p>
            <a:fld id="{2F6B2EDA-E2AB-4DF5-9D65-F2457CF1D3E0}" type="slidenum">
              <a:rPr lang="en-MY" smtClean="0"/>
              <a:t>‹#›</a:t>
            </a:fld>
            <a:endParaRPr lang="en-MY"/>
          </a:p>
        </p:txBody>
      </p:sp>
    </p:spTree>
    <p:extLst>
      <p:ext uri="{BB962C8B-B14F-4D97-AF65-F5344CB8AC3E}">
        <p14:creationId xmlns:p14="http://schemas.microsoft.com/office/powerpoint/2010/main" val="320224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324A-7E6A-FD83-6F6D-F85F91399DF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C37FA12-5D50-07C0-7CF0-969FBAC07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8A05833B-DD76-B62A-F8F1-0DAB5EB40C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0A60BCEB-55F3-8859-2FC9-9B25F20C923D}"/>
              </a:ext>
            </a:extLst>
          </p:cNvPr>
          <p:cNvSpPr>
            <a:spLocks noGrp="1"/>
          </p:cNvSpPr>
          <p:nvPr>
            <p:ph type="dt" sz="half" idx="10"/>
          </p:nvPr>
        </p:nvSpPr>
        <p:spPr/>
        <p:txBody>
          <a:bodyPr/>
          <a:lstStyle/>
          <a:p>
            <a:fld id="{3EC4C813-30AA-45F5-BDF0-4575CF12F2B3}" type="datetimeFigureOut">
              <a:rPr lang="en-MY" smtClean="0"/>
              <a:t>10/5/2022</a:t>
            </a:fld>
            <a:endParaRPr lang="en-MY"/>
          </a:p>
        </p:txBody>
      </p:sp>
      <p:sp>
        <p:nvSpPr>
          <p:cNvPr id="6" name="Footer Placeholder 5">
            <a:extLst>
              <a:ext uri="{FF2B5EF4-FFF2-40B4-BE49-F238E27FC236}">
                <a16:creationId xmlns:a16="http://schemas.microsoft.com/office/drawing/2014/main" id="{2698B6A7-97AF-1360-1E01-E666582B0A4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4359FEB-A713-7B4D-014E-C26E207279C8}"/>
              </a:ext>
            </a:extLst>
          </p:cNvPr>
          <p:cNvSpPr>
            <a:spLocks noGrp="1"/>
          </p:cNvSpPr>
          <p:nvPr>
            <p:ph type="sldNum" sz="quarter" idx="12"/>
          </p:nvPr>
        </p:nvSpPr>
        <p:spPr/>
        <p:txBody>
          <a:bodyPr/>
          <a:lstStyle/>
          <a:p>
            <a:fld id="{2F6B2EDA-E2AB-4DF5-9D65-F2457CF1D3E0}" type="slidenum">
              <a:rPr lang="en-MY" smtClean="0"/>
              <a:t>‹#›</a:t>
            </a:fld>
            <a:endParaRPr lang="en-MY"/>
          </a:p>
        </p:txBody>
      </p:sp>
    </p:spTree>
    <p:extLst>
      <p:ext uri="{BB962C8B-B14F-4D97-AF65-F5344CB8AC3E}">
        <p14:creationId xmlns:p14="http://schemas.microsoft.com/office/powerpoint/2010/main" val="43295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812C-564A-E8C8-D574-2A3E4EF03324}"/>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138CC17C-6082-9480-7BA1-A7F4184F8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8F2C7C-463B-8C48-342A-881137AEDB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5DCD80F4-0901-9CD5-A3CB-F4CFA8A79B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7B6136-C2FD-CEFD-20EC-42D86BB127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1A61080E-AF4A-9C17-2222-4B5F312662D6}"/>
              </a:ext>
            </a:extLst>
          </p:cNvPr>
          <p:cNvSpPr>
            <a:spLocks noGrp="1"/>
          </p:cNvSpPr>
          <p:nvPr>
            <p:ph type="dt" sz="half" idx="10"/>
          </p:nvPr>
        </p:nvSpPr>
        <p:spPr/>
        <p:txBody>
          <a:bodyPr/>
          <a:lstStyle/>
          <a:p>
            <a:fld id="{3EC4C813-30AA-45F5-BDF0-4575CF12F2B3}" type="datetimeFigureOut">
              <a:rPr lang="en-MY" smtClean="0"/>
              <a:t>10/5/2022</a:t>
            </a:fld>
            <a:endParaRPr lang="en-MY"/>
          </a:p>
        </p:txBody>
      </p:sp>
      <p:sp>
        <p:nvSpPr>
          <p:cNvPr id="8" name="Footer Placeholder 7">
            <a:extLst>
              <a:ext uri="{FF2B5EF4-FFF2-40B4-BE49-F238E27FC236}">
                <a16:creationId xmlns:a16="http://schemas.microsoft.com/office/drawing/2014/main" id="{7A72EA8A-2164-FEA7-6CF1-6D3B8A0AF3DA}"/>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84D479EE-25C4-50B4-6E0C-1B32BCB106BB}"/>
              </a:ext>
            </a:extLst>
          </p:cNvPr>
          <p:cNvSpPr>
            <a:spLocks noGrp="1"/>
          </p:cNvSpPr>
          <p:nvPr>
            <p:ph type="sldNum" sz="quarter" idx="12"/>
          </p:nvPr>
        </p:nvSpPr>
        <p:spPr/>
        <p:txBody>
          <a:bodyPr/>
          <a:lstStyle/>
          <a:p>
            <a:fld id="{2F6B2EDA-E2AB-4DF5-9D65-F2457CF1D3E0}" type="slidenum">
              <a:rPr lang="en-MY" smtClean="0"/>
              <a:t>‹#›</a:t>
            </a:fld>
            <a:endParaRPr lang="en-MY"/>
          </a:p>
        </p:txBody>
      </p:sp>
    </p:spTree>
    <p:extLst>
      <p:ext uri="{BB962C8B-B14F-4D97-AF65-F5344CB8AC3E}">
        <p14:creationId xmlns:p14="http://schemas.microsoft.com/office/powerpoint/2010/main" val="40023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C9BA-D7FC-B72D-9AFC-2CBF688972EC}"/>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A13BF2E0-5DBB-1F20-95D4-8BE08324B7A6}"/>
              </a:ext>
            </a:extLst>
          </p:cNvPr>
          <p:cNvSpPr>
            <a:spLocks noGrp="1"/>
          </p:cNvSpPr>
          <p:nvPr>
            <p:ph type="dt" sz="half" idx="10"/>
          </p:nvPr>
        </p:nvSpPr>
        <p:spPr/>
        <p:txBody>
          <a:bodyPr/>
          <a:lstStyle/>
          <a:p>
            <a:fld id="{3EC4C813-30AA-45F5-BDF0-4575CF12F2B3}" type="datetimeFigureOut">
              <a:rPr lang="en-MY" smtClean="0"/>
              <a:t>10/5/2022</a:t>
            </a:fld>
            <a:endParaRPr lang="en-MY"/>
          </a:p>
        </p:txBody>
      </p:sp>
      <p:sp>
        <p:nvSpPr>
          <p:cNvPr id="4" name="Footer Placeholder 3">
            <a:extLst>
              <a:ext uri="{FF2B5EF4-FFF2-40B4-BE49-F238E27FC236}">
                <a16:creationId xmlns:a16="http://schemas.microsoft.com/office/drawing/2014/main" id="{85CF610B-AAE7-FC73-2E4A-855EE57E7A63}"/>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EACA07F0-8916-6187-1198-A2CE9F438F11}"/>
              </a:ext>
            </a:extLst>
          </p:cNvPr>
          <p:cNvSpPr>
            <a:spLocks noGrp="1"/>
          </p:cNvSpPr>
          <p:nvPr>
            <p:ph type="sldNum" sz="quarter" idx="12"/>
          </p:nvPr>
        </p:nvSpPr>
        <p:spPr/>
        <p:txBody>
          <a:bodyPr/>
          <a:lstStyle/>
          <a:p>
            <a:fld id="{2F6B2EDA-E2AB-4DF5-9D65-F2457CF1D3E0}" type="slidenum">
              <a:rPr lang="en-MY" smtClean="0"/>
              <a:t>‹#›</a:t>
            </a:fld>
            <a:endParaRPr lang="en-MY"/>
          </a:p>
        </p:txBody>
      </p:sp>
    </p:spTree>
    <p:extLst>
      <p:ext uri="{BB962C8B-B14F-4D97-AF65-F5344CB8AC3E}">
        <p14:creationId xmlns:p14="http://schemas.microsoft.com/office/powerpoint/2010/main" val="45916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272E3D-5953-FDDF-C63B-41FAE526A22B}"/>
              </a:ext>
            </a:extLst>
          </p:cNvPr>
          <p:cNvSpPr>
            <a:spLocks noGrp="1"/>
          </p:cNvSpPr>
          <p:nvPr>
            <p:ph type="dt" sz="half" idx="10"/>
          </p:nvPr>
        </p:nvSpPr>
        <p:spPr/>
        <p:txBody>
          <a:bodyPr/>
          <a:lstStyle/>
          <a:p>
            <a:fld id="{3EC4C813-30AA-45F5-BDF0-4575CF12F2B3}" type="datetimeFigureOut">
              <a:rPr lang="en-MY" smtClean="0"/>
              <a:t>10/5/2022</a:t>
            </a:fld>
            <a:endParaRPr lang="en-MY"/>
          </a:p>
        </p:txBody>
      </p:sp>
      <p:sp>
        <p:nvSpPr>
          <p:cNvPr id="3" name="Footer Placeholder 2">
            <a:extLst>
              <a:ext uri="{FF2B5EF4-FFF2-40B4-BE49-F238E27FC236}">
                <a16:creationId xmlns:a16="http://schemas.microsoft.com/office/drawing/2014/main" id="{F48CA3BE-917D-38D8-06FF-F675F9A0415F}"/>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CA398EE2-7B17-0A5A-42F6-7C703826C133}"/>
              </a:ext>
            </a:extLst>
          </p:cNvPr>
          <p:cNvSpPr>
            <a:spLocks noGrp="1"/>
          </p:cNvSpPr>
          <p:nvPr>
            <p:ph type="sldNum" sz="quarter" idx="12"/>
          </p:nvPr>
        </p:nvSpPr>
        <p:spPr/>
        <p:txBody>
          <a:bodyPr/>
          <a:lstStyle/>
          <a:p>
            <a:fld id="{2F6B2EDA-E2AB-4DF5-9D65-F2457CF1D3E0}" type="slidenum">
              <a:rPr lang="en-MY" smtClean="0"/>
              <a:t>‹#›</a:t>
            </a:fld>
            <a:endParaRPr lang="en-MY"/>
          </a:p>
        </p:txBody>
      </p:sp>
    </p:spTree>
    <p:extLst>
      <p:ext uri="{BB962C8B-B14F-4D97-AF65-F5344CB8AC3E}">
        <p14:creationId xmlns:p14="http://schemas.microsoft.com/office/powerpoint/2010/main" val="357788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8652-FF5C-BD38-5AF4-13B7FA948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C695C2C2-7F5C-9B84-E406-F246AC1B6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3A267ED2-EE1C-58A9-3984-39B522D13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926A0-062C-F0A8-BA2F-E455F980ECF7}"/>
              </a:ext>
            </a:extLst>
          </p:cNvPr>
          <p:cNvSpPr>
            <a:spLocks noGrp="1"/>
          </p:cNvSpPr>
          <p:nvPr>
            <p:ph type="dt" sz="half" idx="10"/>
          </p:nvPr>
        </p:nvSpPr>
        <p:spPr/>
        <p:txBody>
          <a:bodyPr/>
          <a:lstStyle/>
          <a:p>
            <a:fld id="{3EC4C813-30AA-45F5-BDF0-4575CF12F2B3}" type="datetimeFigureOut">
              <a:rPr lang="en-MY" smtClean="0"/>
              <a:t>10/5/2022</a:t>
            </a:fld>
            <a:endParaRPr lang="en-MY"/>
          </a:p>
        </p:txBody>
      </p:sp>
      <p:sp>
        <p:nvSpPr>
          <p:cNvPr id="6" name="Footer Placeholder 5">
            <a:extLst>
              <a:ext uri="{FF2B5EF4-FFF2-40B4-BE49-F238E27FC236}">
                <a16:creationId xmlns:a16="http://schemas.microsoft.com/office/drawing/2014/main" id="{A8C7CEDD-03C5-44A6-1A1F-EE288E7DA6B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4D5B864-5111-6E0A-44CE-2D2F43F2BDBD}"/>
              </a:ext>
            </a:extLst>
          </p:cNvPr>
          <p:cNvSpPr>
            <a:spLocks noGrp="1"/>
          </p:cNvSpPr>
          <p:nvPr>
            <p:ph type="sldNum" sz="quarter" idx="12"/>
          </p:nvPr>
        </p:nvSpPr>
        <p:spPr/>
        <p:txBody>
          <a:bodyPr/>
          <a:lstStyle/>
          <a:p>
            <a:fld id="{2F6B2EDA-E2AB-4DF5-9D65-F2457CF1D3E0}" type="slidenum">
              <a:rPr lang="en-MY" smtClean="0"/>
              <a:t>‹#›</a:t>
            </a:fld>
            <a:endParaRPr lang="en-MY"/>
          </a:p>
        </p:txBody>
      </p:sp>
    </p:spTree>
    <p:extLst>
      <p:ext uri="{BB962C8B-B14F-4D97-AF65-F5344CB8AC3E}">
        <p14:creationId xmlns:p14="http://schemas.microsoft.com/office/powerpoint/2010/main" val="319079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E06E-936B-0FB4-C979-6827495BE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5548DF62-DFDC-A73E-69A5-224E1ECB6E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DA9A52B4-7DBC-5E27-31F3-63A0CAFF5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B6C44-58A4-48F6-F382-ADD2378FD418}"/>
              </a:ext>
            </a:extLst>
          </p:cNvPr>
          <p:cNvSpPr>
            <a:spLocks noGrp="1"/>
          </p:cNvSpPr>
          <p:nvPr>
            <p:ph type="dt" sz="half" idx="10"/>
          </p:nvPr>
        </p:nvSpPr>
        <p:spPr/>
        <p:txBody>
          <a:bodyPr/>
          <a:lstStyle/>
          <a:p>
            <a:fld id="{3EC4C813-30AA-45F5-BDF0-4575CF12F2B3}" type="datetimeFigureOut">
              <a:rPr lang="en-MY" smtClean="0"/>
              <a:t>10/5/2022</a:t>
            </a:fld>
            <a:endParaRPr lang="en-MY"/>
          </a:p>
        </p:txBody>
      </p:sp>
      <p:sp>
        <p:nvSpPr>
          <p:cNvPr id="6" name="Footer Placeholder 5">
            <a:extLst>
              <a:ext uri="{FF2B5EF4-FFF2-40B4-BE49-F238E27FC236}">
                <a16:creationId xmlns:a16="http://schemas.microsoft.com/office/drawing/2014/main" id="{8B9E930B-6ADC-FFAD-1EB8-03035DD5628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5E0B32D-8B45-6ED7-3E1E-35E69AE7DC25}"/>
              </a:ext>
            </a:extLst>
          </p:cNvPr>
          <p:cNvSpPr>
            <a:spLocks noGrp="1"/>
          </p:cNvSpPr>
          <p:nvPr>
            <p:ph type="sldNum" sz="quarter" idx="12"/>
          </p:nvPr>
        </p:nvSpPr>
        <p:spPr/>
        <p:txBody>
          <a:bodyPr/>
          <a:lstStyle/>
          <a:p>
            <a:fld id="{2F6B2EDA-E2AB-4DF5-9D65-F2457CF1D3E0}" type="slidenum">
              <a:rPr lang="en-MY" smtClean="0"/>
              <a:t>‹#›</a:t>
            </a:fld>
            <a:endParaRPr lang="en-MY"/>
          </a:p>
        </p:txBody>
      </p:sp>
    </p:spTree>
    <p:extLst>
      <p:ext uri="{BB962C8B-B14F-4D97-AF65-F5344CB8AC3E}">
        <p14:creationId xmlns:p14="http://schemas.microsoft.com/office/powerpoint/2010/main" val="728816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05A12D-EF14-C050-5A60-AF18EB545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6B0EC58-0664-D834-014F-CDE04903B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B89AD42-41B1-3D24-5802-0C1F75E808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4C813-30AA-45F5-BDF0-4575CF12F2B3}" type="datetimeFigureOut">
              <a:rPr lang="en-MY" smtClean="0"/>
              <a:t>10/5/2022</a:t>
            </a:fld>
            <a:endParaRPr lang="en-MY"/>
          </a:p>
        </p:txBody>
      </p:sp>
      <p:sp>
        <p:nvSpPr>
          <p:cNvPr id="5" name="Footer Placeholder 4">
            <a:extLst>
              <a:ext uri="{FF2B5EF4-FFF2-40B4-BE49-F238E27FC236}">
                <a16:creationId xmlns:a16="http://schemas.microsoft.com/office/drawing/2014/main" id="{A1662616-0FB9-A4B8-8C9F-4FDA06670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D76982B3-51CC-E145-05DB-35937C35A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B2EDA-E2AB-4DF5-9D65-F2457CF1D3E0}" type="slidenum">
              <a:rPr lang="en-MY" smtClean="0"/>
              <a:t>‹#›</a:t>
            </a:fld>
            <a:endParaRPr lang="en-MY"/>
          </a:p>
        </p:txBody>
      </p:sp>
    </p:spTree>
    <p:extLst>
      <p:ext uri="{BB962C8B-B14F-4D97-AF65-F5344CB8AC3E}">
        <p14:creationId xmlns:p14="http://schemas.microsoft.com/office/powerpoint/2010/main" val="1326710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33175874-0A24-330C-D2BC-BF24E73936C3}"/>
              </a:ext>
            </a:extLst>
          </p:cNvPr>
          <p:cNvSpPr>
            <a:spLocks noGrp="1"/>
          </p:cNvSpPr>
          <p:nvPr>
            <p:ph type="ctrTitle"/>
          </p:nvPr>
        </p:nvSpPr>
        <p:spPr>
          <a:xfrm>
            <a:off x="838199" y="1120676"/>
            <a:ext cx="7021513" cy="2308324"/>
          </a:xfrm>
        </p:spPr>
        <p:txBody>
          <a:bodyPr>
            <a:normAutofit/>
          </a:bodyPr>
          <a:lstStyle/>
          <a:p>
            <a:pPr algn="l"/>
            <a:r>
              <a:rPr lang="en-US" sz="4000">
                <a:solidFill>
                  <a:schemeClr val="bg1"/>
                </a:solidFill>
              </a:rPr>
              <a:t>History &amp; Future: Remote Sensing &amp; Telemetry in Malaysia (Agency, Industry &amp; R&amp;D)</a:t>
            </a:r>
            <a:endParaRPr lang="en-MY" sz="4000">
              <a:solidFill>
                <a:schemeClr val="bg1"/>
              </a:solidFill>
            </a:endParaRPr>
          </a:p>
        </p:txBody>
      </p:sp>
      <p:sp>
        <p:nvSpPr>
          <p:cNvPr id="3" name="Subtitle 2">
            <a:extLst>
              <a:ext uri="{FF2B5EF4-FFF2-40B4-BE49-F238E27FC236}">
                <a16:creationId xmlns:a16="http://schemas.microsoft.com/office/drawing/2014/main" id="{14D7DEC7-9710-CA03-2049-FAC2A874996C}"/>
              </a:ext>
            </a:extLst>
          </p:cNvPr>
          <p:cNvSpPr>
            <a:spLocks noGrp="1"/>
          </p:cNvSpPr>
          <p:nvPr>
            <p:ph type="subTitle" idx="1"/>
          </p:nvPr>
        </p:nvSpPr>
        <p:spPr>
          <a:xfrm>
            <a:off x="835024" y="3809999"/>
            <a:ext cx="7025753" cy="1012778"/>
          </a:xfrm>
        </p:spPr>
        <p:txBody>
          <a:bodyPr>
            <a:normAutofit/>
          </a:bodyPr>
          <a:lstStyle/>
          <a:p>
            <a:pPr algn="l"/>
            <a:endParaRPr lang="en-MY">
              <a:solidFill>
                <a:schemeClr val="bg1"/>
              </a:solidFill>
            </a:endParaRPr>
          </a:p>
        </p:txBody>
      </p:sp>
    </p:spTree>
    <p:extLst>
      <p:ext uri="{BB962C8B-B14F-4D97-AF65-F5344CB8AC3E}">
        <p14:creationId xmlns:p14="http://schemas.microsoft.com/office/powerpoint/2010/main" val="376222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DC5E8-8A5A-7150-45D1-A3748275479D}"/>
              </a:ext>
            </a:extLst>
          </p:cNvPr>
          <p:cNvSpPr>
            <a:spLocks noGrp="1"/>
          </p:cNvSpPr>
          <p:nvPr>
            <p:ph type="title"/>
          </p:nvPr>
        </p:nvSpPr>
        <p:spPr>
          <a:xfrm>
            <a:off x="838199" y="1498512"/>
            <a:ext cx="8740774" cy="1323439"/>
          </a:xfrm>
        </p:spPr>
        <p:txBody>
          <a:bodyPr anchor="t">
            <a:normAutofit/>
          </a:bodyPr>
          <a:lstStyle/>
          <a:p>
            <a:r>
              <a:rPr lang="en-MY" sz="4000"/>
              <a:t>DEFINITION</a:t>
            </a:r>
          </a:p>
        </p:txBody>
      </p:sp>
      <p:sp>
        <p:nvSpPr>
          <p:cNvPr id="3" name="Content Placeholder 2">
            <a:extLst>
              <a:ext uri="{FF2B5EF4-FFF2-40B4-BE49-F238E27FC236}">
                <a16:creationId xmlns:a16="http://schemas.microsoft.com/office/drawing/2014/main" id="{A5CA3E1F-27A7-5C1E-DB8C-CE8C2CAEBA65}"/>
              </a:ext>
            </a:extLst>
          </p:cNvPr>
          <p:cNvSpPr>
            <a:spLocks noGrp="1"/>
          </p:cNvSpPr>
          <p:nvPr>
            <p:ph idx="1"/>
          </p:nvPr>
        </p:nvSpPr>
        <p:spPr>
          <a:xfrm>
            <a:off x="838199" y="3003160"/>
            <a:ext cx="8740775" cy="2454300"/>
          </a:xfrm>
        </p:spPr>
        <p:txBody>
          <a:bodyPr>
            <a:normAutofit/>
          </a:bodyPr>
          <a:lstStyle/>
          <a:p>
            <a:pPr marL="0" indent="0">
              <a:buNone/>
            </a:pPr>
            <a:r>
              <a:rPr lang="en-US" sz="2000" b="1">
                <a:solidFill>
                  <a:schemeClr val="tx1">
                    <a:alpha val="80000"/>
                  </a:schemeClr>
                </a:solidFill>
              </a:rPr>
              <a:t>Remote sensing </a:t>
            </a:r>
            <a:r>
              <a:rPr lang="en-US" sz="2000">
                <a:solidFill>
                  <a:schemeClr val="tx1">
                    <a:alpha val="80000"/>
                  </a:schemeClr>
                </a:solidFill>
              </a:rPr>
              <a:t>is the process of detecting and monitoring the physical characteristics of an area by measuring its reflected and emitted radiation at a distance</a:t>
            </a:r>
          </a:p>
          <a:p>
            <a:pPr marL="0" indent="0">
              <a:buNone/>
            </a:pPr>
            <a:endParaRPr lang="en-MY" sz="2000">
              <a:solidFill>
                <a:schemeClr val="tx1">
                  <a:alpha val="80000"/>
                </a:schemeClr>
              </a:solidFill>
            </a:endParaRPr>
          </a:p>
          <a:p>
            <a:pPr marL="0" indent="0">
              <a:buNone/>
            </a:pPr>
            <a:r>
              <a:rPr lang="en-US" sz="2000" b="1">
                <a:solidFill>
                  <a:schemeClr val="tx1">
                    <a:alpha val="80000"/>
                  </a:schemeClr>
                </a:solidFill>
              </a:rPr>
              <a:t>Telemetry</a:t>
            </a:r>
            <a:r>
              <a:rPr lang="en-US" sz="2000">
                <a:solidFill>
                  <a:schemeClr val="tx1">
                    <a:alpha val="80000"/>
                  </a:schemeClr>
                </a:solidFill>
              </a:rPr>
              <a:t> is the in situ collection of measurements or other data at remote points and their automatic transmission to receiving equipment (telecommunication) for monitoring.</a:t>
            </a:r>
            <a:endParaRPr lang="en-MY" sz="2000">
              <a:solidFill>
                <a:schemeClr val="tx1">
                  <a:alpha val="80000"/>
                </a:schemeClr>
              </a:solidFill>
            </a:endParaRP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5854680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106F5-9FD0-37F5-0645-339C211EB0B5}"/>
              </a:ext>
            </a:extLst>
          </p:cNvPr>
          <p:cNvSpPr>
            <a:spLocks noGrp="1"/>
          </p:cNvSpPr>
          <p:nvPr>
            <p:ph type="title"/>
          </p:nvPr>
        </p:nvSpPr>
        <p:spPr>
          <a:xfrm>
            <a:off x="838199" y="1498512"/>
            <a:ext cx="8740774" cy="1323439"/>
          </a:xfrm>
        </p:spPr>
        <p:txBody>
          <a:bodyPr anchor="t">
            <a:normAutofit/>
          </a:bodyPr>
          <a:lstStyle/>
          <a:p>
            <a:r>
              <a:rPr lang="en-MY" sz="4000"/>
              <a:t>HISTORY OF REMOTE SENSING IN MALAYSIA</a:t>
            </a:r>
          </a:p>
        </p:txBody>
      </p:sp>
      <p:sp>
        <p:nvSpPr>
          <p:cNvPr id="3" name="Content Placeholder 2">
            <a:extLst>
              <a:ext uri="{FF2B5EF4-FFF2-40B4-BE49-F238E27FC236}">
                <a16:creationId xmlns:a16="http://schemas.microsoft.com/office/drawing/2014/main" id="{36FA65CC-8432-D322-D175-B3B6222ACB2A}"/>
              </a:ext>
            </a:extLst>
          </p:cNvPr>
          <p:cNvSpPr>
            <a:spLocks noGrp="1"/>
          </p:cNvSpPr>
          <p:nvPr>
            <p:ph idx="1"/>
          </p:nvPr>
        </p:nvSpPr>
        <p:spPr>
          <a:xfrm>
            <a:off x="838199" y="3003160"/>
            <a:ext cx="8740775" cy="2454300"/>
          </a:xfrm>
        </p:spPr>
        <p:txBody>
          <a:bodyPr>
            <a:normAutofit/>
          </a:bodyPr>
          <a:lstStyle/>
          <a:p>
            <a:r>
              <a:rPr lang="en-US" sz="2000">
                <a:solidFill>
                  <a:schemeClr val="tx1">
                    <a:alpha val="80000"/>
                  </a:schemeClr>
                </a:solidFill>
              </a:rPr>
              <a:t>Malaysia was introduced to the Landsat technology about a year prior to the launching of the Landsat-I in july, 1972. It could be of interest to brief here the initial exposure Malaysia had to the programmes</a:t>
            </a:r>
          </a:p>
          <a:p>
            <a:endParaRPr lang="en-US" sz="2000">
              <a:solidFill>
                <a:schemeClr val="tx1">
                  <a:alpha val="80000"/>
                </a:schemeClr>
              </a:solidFill>
            </a:endParaRPr>
          </a:p>
          <a:p>
            <a:r>
              <a:rPr lang="en-US" sz="2000">
                <a:solidFill>
                  <a:schemeClr val="tx1">
                    <a:alpha val="80000"/>
                  </a:schemeClr>
                </a:solidFill>
              </a:rPr>
              <a:t>The formation of the National Remote Sensing Committee (NRSC) of Malaysia was formally endorsed in August 1978, though the committee has already been functioning much earlier.</a:t>
            </a:r>
          </a:p>
          <a:p>
            <a:endParaRPr lang="en-US" sz="2000">
              <a:solidFill>
                <a:schemeClr val="tx1">
                  <a:alpha val="80000"/>
                </a:schemeClr>
              </a:solidFill>
            </a:endParaRPr>
          </a:p>
          <a:p>
            <a:endParaRPr lang="en-MY" sz="2000">
              <a:solidFill>
                <a:schemeClr val="tx1">
                  <a:alpha val="80000"/>
                </a:schemeClr>
              </a:solidFill>
            </a:endParaRP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297857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A15849-37A0-2C5A-B0C6-111EA7111E87}"/>
              </a:ext>
            </a:extLst>
          </p:cNvPr>
          <p:cNvSpPr>
            <a:spLocks noGrp="1"/>
          </p:cNvSpPr>
          <p:nvPr>
            <p:ph type="title"/>
          </p:nvPr>
        </p:nvSpPr>
        <p:spPr>
          <a:xfrm>
            <a:off x="838200" y="1412488"/>
            <a:ext cx="2899189" cy="4363844"/>
          </a:xfrm>
        </p:spPr>
        <p:txBody>
          <a:bodyPr anchor="t">
            <a:normAutofit/>
          </a:bodyPr>
          <a:lstStyle/>
          <a:p>
            <a:r>
              <a:rPr lang="en-US" sz="3100">
                <a:solidFill>
                  <a:srgbClr val="FFFFFF"/>
                </a:solidFill>
              </a:rPr>
              <a:t>THE REPRESENTATIVE OF REMOTE SENSING FROM THE FOLLOWING AGENCIES</a:t>
            </a:r>
            <a:endParaRPr lang="en-MY" sz="3100">
              <a:solidFill>
                <a:srgbClr val="FFFFFF"/>
              </a:solidFill>
            </a:endParaRPr>
          </a:p>
        </p:txBody>
      </p:sp>
      <p:sp>
        <p:nvSpPr>
          <p:cNvPr id="3" name="Content Placeholder 2">
            <a:extLst>
              <a:ext uri="{FF2B5EF4-FFF2-40B4-BE49-F238E27FC236}">
                <a16:creationId xmlns:a16="http://schemas.microsoft.com/office/drawing/2014/main" id="{310A3DDA-182D-6B13-8F40-E6596D9E9943}"/>
              </a:ext>
            </a:extLst>
          </p:cNvPr>
          <p:cNvSpPr>
            <a:spLocks noGrp="1"/>
          </p:cNvSpPr>
          <p:nvPr>
            <p:ph sz="half" idx="1"/>
          </p:nvPr>
        </p:nvSpPr>
        <p:spPr>
          <a:xfrm>
            <a:off x="4380855" y="1412489"/>
            <a:ext cx="3427283" cy="4363844"/>
          </a:xfrm>
        </p:spPr>
        <p:txBody>
          <a:bodyPr>
            <a:normAutofit/>
          </a:bodyPr>
          <a:lstStyle/>
          <a:p>
            <a:r>
              <a:rPr lang="en-US" sz="2000"/>
              <a:t>Directorate of National Mapping</a:t>
            </a:r>
          </a:p>
          <a:p>
            <a:r>
              <a:rPr lang="en-US" sz="2000"/>
              <a:t>Ministry of Defence</a:t>
            </a:r>
          </a:p>
          <a:p>
            <a:r>
              <a:rPr lang="en-US" sz="2000"/>
              <a:t>Economic planning Unit, Prime Ministers Department</a:t>
            </a:r>
          </a:p>
          <a:p>
            <a:r>
              <a:rPr lang="en-US" sz="2000"/>
              <a:t>Forestry Department</a:t>
            </a:r>
          </a:p>
          <a:p>
            <a:r>
              <a:rPr lang="en-US" sz="2000"/>
              <a:t>Agriculture Department</a:t>
            </a:r>
          </a:p>
          <a:p>
            <a:r>
              <a:rPr lang="en-US" sz="2000"/>
              <a:t>Geological Survey Department</a:t>
            </a:r>
          </a:p>
          <a:p>
            <a:r>
              <a:rPr lang="en-US" sz="2000"/>
              <a:t>Division of Environment, Ministry of Science, Technology and Environment</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7B1DFFC-7835-CFEF-E020-4EACACE589BD}"/>
              </a:ext>
            </a:extLst>
          </p:cNvPr>
          <p:cNvSpPr>
            <a:spLocks noGrp="1"/>
          </p:cNvSpPr>
          <p:nvPr>
            <p:ph sz="half" idx="2"/>
          </p:nvPr>
        </p:nvSpPr>
        <p:spPr>
          <a:xfrm>
            <a:off x="8451604" y="1412489"/>
            <a:ext cx="3197701" cy="4363844"/>
          </a:xfrm>
        </p:spPr>
        <p:txBody>
          <a:bodyPr>
            <a:normAutofit/>
          </a:bodyPr>
          <a:lstStyle/>
          <a:p>
            <a:r>
              <a:rPr lang="en-US" sz="1700"/>
              <a:t>Geography Department, University of Malaya</a:t>
            </a:r>
          </a:p>
          <a:p>
            <a:r>
              <a:rPr lang="en-US" sz="1700"/>
              <a:t>Drainage and Irrigation Department</a:t>
            </a:r>
          </a:p>
          <a:p>
            <a:r>
              <a:rPr lang="en-US" sz="1700"/>
              <a:t>Agriculture University of Malaysia</a:t>
            </a:r>
          </a:p>
          <a:p>
            <a:r>
              <a:rPr lang="en-US" sz="1700"/>
              <a:t>Rubber Research Institute of Malaysia</a:t>
            </a:r>
          </a:p>
          <a:p>
            <a:r>
              <a:rPr lang="en-US" sz="1700"/>
              <a:t>Malaysian Agricultural Research and Development Institute (MARDI)</a:t>
            </a:r>
          </a:p>
          <a:p>
            <a:r>
              <a:rPr lang="en-US" sz="1700"/>
              <a:t>Land and Survey Department, Sabah</a:t>
            </a:r>
          </a:p>
          <a:p>
            <a:r>
              <a:rPr lang="en-US" sz="1700"/>
              <a:t>Land and Survey Department, Saravak</a:t>
            </a:r>
          </a:p>
        </p:txBody>
      </p:sp>
    </p:spTree>
    <p:extLst>
      <p:ext uri="{BB962C8B-B14F-4D97-AF65-F5344CB8AC3E}">
        <p14:creationId xmlns:p14="http://schemas.microsoft.com/office/powerpoint/2010/main" val="184255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23BC8-A40D-BB3F-C04B-0B781918A018}"/>
              </a:ext>
            </a:extLst>
          </p:cNvPr>
          <p:cNvSpPr>
            <a:spLocks noGrp="1"/>
          </p:cNvSpPr>
          <p:nvPr>
            <p:ph type="title"/>
          </p:nvPr>
        </p:nvSpPr>
        <p:spPr>
          <a:xfrm>
            <a:off x="838199" y="1498512"/>
            <a:ext cx="8740774" cy="1323439"/>
          </a:xfrm>
        </p:spPr>
        <p:txBody>
          <a:bodyPr vert="horz" lIns="91440" tIns="45720" rIns="91440" bIns="45720" rtlCol="0" anchor="t">
            <a:normAutofit/>
          </a:bodyPr>
          <a:lstStyle/>
          <a:p>
            <a:r>
              <a:rPr lang="en-US" sz="4000" kern="1200">
                <a:solidFill>
                  <a:schemeClr val="tx1"/>
                </a:solidFill>
                <a:latin typeface="+mj-lt"/>
                <a:ea typeface="+mj-ea"/>
                <a:cs typeface="+mj-cs"/>
              </a:rPr>
              <a:t>REMOTE SENSING IN DIFFERENT SECTORS IN MALAYSIA</a:t>
            </a:r>
          </a:p>
        </p:txBody>
      </p:sp>
      <p:sp>
        <p:nvSpPr>
          <p:cNvPr id="3" name="Content Placeholder 2">
            <a:extLst>
              <a:ext uri="{FF2B5EF4-FFF2-40B4-BE49-F238E27FC236}">
                <a16:creationId xmlns:a16="http://schemas.microsoft.com/office/drawing/2014/main" id="{7EF68D8C-E23E-D537-5C1C-2C66B1482D48}"/>
              </a:ext>
            </a:extLst>
          </p:cNvPr>
          <p:cNvSpPr>
            <a:spLocks noGrp="1"/>
          </p:cNvSpPr>
          <p:nvPr>
            <p:ph sz="half" idx="1"/>
          </p:nvPr>
        </p:nvSpPr>
        <p:spPr>
          <a:xfrm>
            <a:off x="838199" y="3003160"/>
            <a:ext cx="8740775" cy="2454300"/>
          </a:xfrm>
        </p:spPr>
        <p:txBody>
          <a:bodyPr vert="horz" lIns="91440" tIns="45720" rIns="91440" bIns="45720" rtlCol="0">
            <a:normAutofit/>
          </a:bodyPr>
          <a:lstStyle/>
          <a:p>
            <a:r>
              <a:rPr lang="en-US" sz="2400">
                <a:solidFill>
                  <a:schemeClr val="tx1">
                    <a:alpha val="80000"/>
                  </a:schemeClr>
                </a:solidFill>
              </a:rPr>
              <a:t>National Mapping</a:t>
            </a:r>
          </a:p>
          <a:p>
            <a:r>
              <a:rPr lang="en-US" sz="2400">
                <a:solidFill>
                  <a:schemeClr val="tx1">
                    <a:alpha val="80000"/>
                  </a:schemeClr>
                </a:solidFill>
              </a:rPr>
              <a:t>Agriculture</a:t>
            </a:r>
          </a:p>
          <a:p>
            <a:r>
              <a:rPr lang="en-US" sz="2400">
                <a:solidFill>
                  <a:schemeClr val="tx1">
                    <a:alpha val="80000"/>
                  </a:schemeClr>
                </a:solidFill>
              </a:rPr>
              <a:t>Forestry</a:t>
            </a:r>
          </a:p>
          <a:p>
            <a:endParaRPr lang="en-US" sz="2400">
              <a:solidFill>
                <a:schemeClr val="tx1">
                  <a:alpha val="80000"/>
                </a:schemeClr>
              </a:solidFill>
            </a:endParaRP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15903022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E1B4BC7A-933F-DDF2-2AE9-038CC921A097}"/>
              </a:ext>
            </a:extLst>
          </p:cNvPr>
          <p:cNvSpPr>
            <a:spLocks noGrp="1"/>
          </p:cNvSpPr>
          <p:nvPr>
            <p:ph type="title"/>
          </p:nvPr>
        </p:nvSpPr>
        <p:spPr>
          <a:xfrm>
            <a:off x="838200" y="1641752"/>
            <a:ext cx="4391025" cy="1323439"/>
          </a:xfrm>
        </p:spPr>
        <p:txBody>
          <a:bodyPr vert="horz" lIns="91440" tIns="45720" rIns="91440" bIns="45720" rtlCol="0" anchor="t">
            <a:normAutofit/>
          </a:bodyPr>
          <a:lstStyle/>
          <a:p>
            <a:r>
              <a:rPr lang="en-US" sz="4000" kern="1200">
                <a:solidFill>
                  <a:schemeClr val="bg1"/>
                </a:solidFill>
                <a:latin typeface="+mj-lt"/>
                <a:ea typeface="+mj-ea"/>
                <a:cs typeface="+mj-cs"/>
              </a:rPr>
              <a:t>FUTURE OF REMOTE SENSING</a:t>
            </a:r>
          </a:p>
        </p:txBody>
      </p:sp>
      <p:sp>
        <p:nvSpPr>
          <p:cNvPr id="9" name="Content Placeholder 8">
            <a:extLst>
              <a:ext uri="{FF2B5EF4-FFF2-40B4-BE49-F238E27FC236}">
                <a16:creationId xmlns:a16="http://schemas.microsoft.com/office/drawing/2014/main" id="{0EA54054-AC01-6337-68AC-5C92955EC340}"/>
              </a:ext>
            </a:extLst>
          </p:cNvPr>
          <p:cNvSpPr>
            <a:spLocks noGrp="1"/>
          </p:cNvSpPr>
          <p:nvPr>
            <p:ph sz="half" idx="1"/>
          </p:nvPr>
        </p:nvSpPr>
        <p:spPr>
          <a:xfrm>
            <a:off x="838200" y="3146400"/>
            <a:ext cx="4391025" cy="2454300"/>
          </a:xfrm>
        </p:spPr>
        <p:txBody>
          <a:bodyPr vert="horz" lIns="91440" tIns="45720" rIns="91440" bIns="45720" rtlCol="0">
            <a:normAutofit/>
          </a:bodyPr>
          <a:lstStyle/>
          <a:p>
            <a:pPr marL="0"/>
            <a:r>
              <a:rPr lang="en-US" sz="2400">
                <a:solidFill>
                  <a:schemeClr val="bg1">
                    <a:alpha val="80000"/>
                  </a:schemeClr>
                </a:solidFill>
              </a:rPr>
              <a:t>Malaysia’s National Space Policy 2030. The policy, adopted in 2017, recognizes the importance of space technologies for the country’s economic growth and national security. </a:t>
            </a:r>
          </a:p>
        </p:txBody>
      </p:sp>
      <p:pic>
        <p:nvPicPr>
          <p:cNvPr id="14" name="Content Placeholder 13">
            <a:extLst>
              <a:ext uri="{FF2B5EF4-FFF2-40B4-BE49-F238E27FC236}">
                <a16:creationId xmlns:a16="http://schemas.microsoft.com/office/drawing/2014/main" id="{6D822157-C61A-EF8E-2B75-4EC3E1D88E09}"/>
              </a:ext>
            </a:extLst>
          </p:cNvPr>
          <p:cNvPicPr>
            <a:picLocks noGrp="1" noChangeAspect="1"/>
          </p:cNvPicPr>
          <p:nvPr>
            <p:ph sz="half" idx="2"/>
          </p:nvPr>
        </p:nvPicPr>
        <p:blipFill rotWithShape="1">
          <a:blip r:embed="rId2"/>
          <a:srcRect l="293" t="21463" r="34018" b="7914"/>
          <a:stretch/>
        </p:blipFill>
        <p:spPr>
          <a:xfrm>
            <a:off x="6095999" y="1818701"/>
            <a:ext cx="5260976" cy="3181574"/>
          </a:xfrm>
          <a:prstGeom prst="rect">
            <a:avLst/>
          </a:prstGeom>
        </p:spPr>
      </p:pic>
    </p:spTree>
    <p:extLst>
      <p:ext uri="{BB962C8B-B14F-4D97-AF65-F5344CB8AC3E}">
        <p14:creationId xmlns:p14="http://schemas.microsoft.com/office/powerpoint/2010/main" val="415062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3BB9C-B10E-888D-618B-C6F77B858C37}"/>
              </a:ext>
            </a:extLst>
          </p:cNvPr>
          <p:cNvSpPr>
            <a:spLocks noGrp="1"/>
          </p:cNvSpPr>
          <p:nvPr>
            <p:ph type="title"/>
          </p:nvPr>
        </p:nvSpPr>
        <p:spPr>
          <a:xfrm>
            <a:off x="827088" y="1641752"/>
            <a:ext cx="3527425" cy="4366936"/>
          </a:xfrm>
        </p:spPr>
        <p:txBody>
          <a:bodyPr anchor="t">
            <a:normAutofit/>
          </a:bodyPr>
          <a:lstStyle/>
          <a:p>
            <a:r>
              <a:rPr lang="en-US" sz="4000"/>
              <a:t>TELEMETRY IN MALAYSIA</a:t>
            </a:r>
            <a:endParaRPr lang="en-MY" sz="4000"/>
          </a:p>
        </p:txBody>
      </p:sp>
      <p:sp>
        <p:nvSpPr>
          <p:cNvPr id="3" name="Content Placeholder 2">
            <a:extLst>
              <a:ext uri="{FF2B5EF4-FFF2-40B4-BE49-F238E27FC236}">
                <a16:creationId xmlns:a16="http://schemas.microsoft.com/office/drawing/2014/main" id="{2D291A49-C68B-44B2-79B9-EBFF6D288997}"/>
              </a:ext>
            </a:extLst>
          </p:cNvPr>
          <p:cNvSpPr>
            <a:spLocks noGrp="1"/>
          </p:cNvSpPr>
          <p:nvPr>
            <p:ph idx="1"/>
          </p:nvPr>
        </p:nvSpPr>
        <p:spPr>
          <a:xfrm>
            <a:off x="5222081" y="1641752"/>
            <a:ext cx="5260975" cy="3960000"/>
          </a:xfrm>
        </p:spPr>
        <p:txBody>
          <a:bodyPr>
            <a:normAutofit/>
          </a:bodyPr>
          <a:lstStyle/>
          <a:p>
            <a:r>
              <a:rPr lang="en-US" sz="2000">
                <a:solidFill>
                  <a:schemeClr val="tx1">
                    <a:alpha val="80000"/>
                  </a:schemeClr>
                </a:solidFill>
              </a:rPr>
              <a:t>Tasik Chini Research Centre (TCRC) has been using sensors to monitor water quality at Lake Chini since 2010. TCRC complements the works of the Department of Environment (DoE) in monitoring the water quality by collecting readings of parameters used to calculate the Water Quality Index</a:t>
            </a:r>
          </a:p>
          <a:p>
            <a:endParaRPr lang="en-MY" sz="2000">
              <a:solidFill>
                <a:schemeClr val="tx1">
                  <a:alpha val="80000"/>
                </a:schemeClr>
              </a:solidFill>
            </a:endParaRPr>
          </a:p>
          <a:p>
            <a:r>
              <a:rPr lang="en-US" sz="2000">
                <a:solidFill>
                  <a:schemeClr val="tx1">
                    <a:alpha val="80000"/>
                  </a:schemeClr>
                </a:solidFill>
              </a:rPr>
              <a:t>TCRC constructed seven telemetry stations to measure and record water quality parameters at seven different rivers that formed the inflow and outflow streams of the lake.</a:t>
            </a:r>
            <a:endParaRPr lang="en-MY" sz="2000">
              <a:solidFill>
                <a:schemeClr val="tx1">
                  <a:alpha val="80000"/>
                </a:schemeClr>
              </a:solidFill>
            </a:endParaRPr>
          </a:p>
        </p:txBody>
      </p:sp>
      <p:grpSp>
        <p:nvGrpSpPr>
          <p:cNvPr id="10" name="Group 9">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8551419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E6F9B6-6BCD-2366-4062-62A627E694E0}"/>
              </a:ext>
            </a:extLst>
          </p:cNvPr>
          <p:cNvSpPr>
            <a:spLocks noGrp="1"/>
          </p:cNvSpPr>
          <p:nvPr>
            <p:ph type="title"/>
          </p:nvPr>
        </p:nvSpPr>
        <p:spPr>
          <a:xfrm>
            <a:off x="838200" y="1641752"/>
            <a:ext cx="4391024" cy="1323439"/>
          </a:xfrm>
        </p:spPr>
        <p:txBody>
          <a:bodyPr vert="horz" lIns="91440" tIns="45720" rIns="91440" bIns="45720" rtlCol="0" anchor="t">
            <a:normAutofit/>
          </a:bodyPr>
          <a:lstStyle/>
          <a:p>
            <a:r>
              <a:rPr lang="en-US" sz="4000" kern="1200">
                <a:solidFill>
                  <a:schemeClr val="bg1"/>
                </a:solidFill>
                <a:latin typeface="+mj-lt"/>
                <a:ea typeface="+mj-ea"/>
                <a:cs typeface="+mj-cs"/>
              </a:rPr>
              <a:t>TELEMETRY IN WILDLIFE</a:t>
            </a:r>
          </a:p>
        </p:txBody>
      </p:sp>
      <p:sp>
        <p:nvSpPr>
          <p:cNvPr id="5" name="Content Placeholder 4">
            <a:extLst>
              <a:ext uri="{FF2B5EF4-FFF2-40B4-BE49-F238E27FC236}">
                <a16:creationId xmlns:a16="http://schemas.microsoft.com/office/drawing/2014/main" id="{63B7A13A-D170-8B9F-CD34-8E4044C88261}"/>
              </a:ext>
            </a:extLst>
          </p:cNvPr>
          <p:cNvSpPr>
            <a:spLocks noGrp="1"/>
          </p:cNvSpPr>
          <p:nvPr>
            <p:ph sz="half" idx="1"/>
          </p:nvPr>
        </p:nvSpPr>
        <p:spPr>
          <a:xfrm>
            <a:off x="838200" y="3146400"/>
            <a:ext cx="4391024" cy="2454300"/>
          </a:xfrm>
        </p:spPr>
        <p:txBody>
          <a:bodyPr vert="horz" lIns="91440" tIns="45720" rIns="91440" bIns="45720" rtlCol="0">
            <a:normAutofit/>
          </a:bodyPr>
          <a:lstStyle/>
          <a:p>
            <a:r>
              <a:rPr lang="en-US" sz="2400">
                <a:solidFill>
                  <a:schemeClr val="bg1">
                    <a:alpha val="80000"/>
                  </a:schemeClr>
                </a:solidFill>
              </a:rPr>
              <a:t>Due to the vast forests, Malaysia uses telemetry to assist in locating animals and protesting wildlife in the country.</a:t>
            </a:r>
          </a:p>
        </p:txBody>
      </p:sp>
      <p:grpSp>
        <p:nvGrpSpPr>
          <p:cNvPr id="15" name="Group 14">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6" name="Group 15">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0" name="Freeform: Shape 19">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7" name="Group 16">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8" name="Freeform: Shape 17">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8" name="Content Placeholder 7">
            <a:extLst>
              <a:ext uri="{FF2B5EF4-FFF2-40B4-BE49-F238E27FC236}">
                <a16:creationId xmlns:a16="http://schemas.microsoft.com/office/drawing/2014/main" id="{1947E3FE-2C78-E730-13A0-1B25137CFA2A}"/>
              </a:ext>
            </a:extLst>
          </p:cNvPr>
          <p:cNvPicPr>
            <a:picLocks noGrp="1" noChangeAspect="1"/>
          </p:cNvPicPr>
          <p:nvPr>
            <p:ph sz="half" idx="2"/>
          </p:nvPr>
        </p:nvPicPr>
        <p:blipFill rotWithShape="1">
          <a:blip r:embed="rId3"/>
          <a:srcRect l="27059" t="29719" r="7353" b="14193"/>
          <a:stretch/>
        </p:blipFill>
        <p:spPr>
          <a:xfrm>
            <a:off x="6541932" y="1832193"/>
            <a:ext cx="4369112" cy="2100628"/>
          </a:xfrm>
          <a:prstGeom prst="rect">
            <a:avLst/>
          </a:prstGeom>
        </p:spPr>
      </p:pic>
    </p:spTree>
    <p:extLst>
      <p:ext uri="{BB962C8B-B14F-4D97-AF65-F5344CB8AC3E}">
        <p14:creationId xmlns:p14="http://schemas.microsoft.com/office/powerpoint/2010/main" val="807379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C7FAE6E8-1D9E-4905-AAFE-978D33182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86FE0-A1B0-BA5D-5D4D-CFDC886F03FE}"/>
              </a:ext>
            </a:extLst>
          </p:cNvPr>
          <p:cNvSpPr>
            <a:spLocks noGrp="1"/>
          </p:cNvSpPr>
          <p:nvPr>
            <p:ph type="title"/>
          </p:nvPr>
        </p:nvSpPr>
        <p:spPr>
          <a:xfrm>
            <a:off x="831317" y="1354819"/>
            <a:ext cx="10361531" cy="2678363"/>
          </a:xfrm>
        </p:spPr>
        <p:txBody>
          <a:bodyPr vert="horz" lIns="91440" tIns="45720" rIns="91440" bIns="45720" rtlCol="0" anchor="b">
            <a:normAutofit/>
          </a:bodyPr>
          <a:lstStyle/>
          <a:p>
            <a:r>
              <a:rPr lang="en-US" sz="7200" kern="1200">
                <a:solidFill>
                  <a:schemeClr val="bg1"/>
                </a:solidFill>
                <a:latin typeface="+mj-lt"/>
                <a:ea typeface="+mj-ea"/>
                <a:cs typeface="+mj-cs"/>
              </a:rPr>
              <a:t>THANK YOU!</a:t>
            </a:r>
          </a:p>
        </p:txBody>
      </p:sp>
      <p:grpSp>
        <p:nvGrpSpPr>
          <p:cNvPr id="18" name="Group 8">
            <a:extLst>
              <a:ext uri="{FF2B5EF4-FFF2-40B4-BE49-F238E27FC236}">
                <a16:creationId xmlns:a16="http://schemas.microsoft.com/office/drawing/2014/main" id="{5F9D1CBF-A219-4C01-85A0-9DF6151EE2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0" name="Freeform: Shape 9">
              <a:extLst>
                <a:ext uri="{FF2B5EF4-FFF2-40B4-BE49-F238E27FC236}">
                  <a16:creationId xmlns:a16="http://schemas.microsoft.com/office/drawing/2014/main" id="{D9FC63AB-02B8-4DDD-8778-397188A37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AC0AB7ED-D983-4149-A166-B31B71163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28688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377</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History &amp; Future: Remote Sensing &amp; Telemetry in Malaysia (Agency, Industry &amp; R&amp;D)</vt:lpstr>
      <vt:lpstr>DEFINITION</vt:lpstr>
      <vt:lpstr>HISTORY OF REMOTE SENSING IN MALAYSIA</vt:lpstr>
      <vt:lpstr>THE REPRESENTATIVE OF REMOTE SENSING FROM THE FOLLOWING AGENCIES</vt:lpstr>
      <vt:lpstr>REMOTE SENSING IN DIFFERENT SECTORS IN MALAYSIA</vt:lpstr>
      <vt:lpstr>FUTURE OF REMOTE SENSING</vt:lpstr>
      <vt:lpstr>TELEMETRY IN MALAYSIA</vt:lpstr>
      <vt:lpstr>TELEMETRY IN WILDLIFE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&amp; Future: Remote Sensing &amp; Telemetry in Malaysia (Agency, Industry &amp; R&amp;D)</dc:title>
  <dc:creator>ABDULKADER UMER MOHAMMAD</dc:creator>
  <cp:lastModifiedBy>ABDULKADER UMER MOHAMMAD</cp:lastModifiedBy>
  <cp:revision>1</cp:revision>
  <dcterms:created xsi:type="dcterms:W3CDTF">2022-05-10T09:53:30Z</dcterms:created>
  <dcterms:modified xsi:type="dcterms:W3CDTF">2022-05-10T15:47:52Z</dcterms:modified>
</cp:coreProperties>
</file>