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aven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MavenPro-regular.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4"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a5ce3a689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a5ce3a689_0_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a5ce3a689_0_2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a5ce3a689_0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e-chords.com/ray-char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nap.stanford.edu/class/cs224w-2018/reports/CS224W-2018-94.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44675" y="196475"/>
            <a:ext cx="8387700" cy="124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222">
                <a:solidFill>
                  <a:schemeClr val="dk2"/>
                </a:solidFill>
              </a:rPr>
              <a:t>Chord Progression Network Analysis of Ray     Charles Jazz Songs</a:t>
            </a:r>
            <a:endParaRPr sz="3222">
              <a:solidFill>
                <a:schemeClr val="dk2"/>
              </a:solidFill>
            </a:endParaRPr>
          </a:p>
          <a:p>
            <a:pPr indent="0" lvl="0" marL="0" rtl="0" algn="ctr">
              <a:spcBef>
                <a:spcPts val="0"/>
              </a:spcBef>
              <a:spcAft>
                <a:spcPts val="0"/>
              </a:spcAft>
              <a:buNone/>
            </a:pPr>
            <a:r>
              <a:t/>
            </a:r>
            <a:endParaRPr sz="1433">
              <a:solidFill>
                <a:schemeClr val="dk2"/>
              </a:solidFill>
            </a:endParaRPr>
          </a:p>
          <a:p>
            <a:pPr indent="0" lvl="0" marL="0" rtl="0" algn="ctr">
              <a:spcBef>
                <a:spcPts val="0"/>
              </a:spcBef>
              <a:spcAft>
                <a:spcPts val="0"/>
              </a:spcAft>
              <a:buNone/>
            </a:pPr>
            <a:r>
              <a:rPr lang="en" sz="2300">
                <a:solidFill>
                  <a:schemeClr val="dk2"/>
                </a:solidFill>
              </a:rPr>
              <a:t>(Team 9): Gehan Velivitiya, Juanita Ramirez Villanueva</a:t>
            </a:r>
            <a:endParaRPr sz="2300">
              <a:solidFill>
                <a:schemeClr val="dk2"/>
              </a:solidFill>
            </a:endParaRPr>
          </a:p>
        </p:txBody>
      </p:sp>
      <p:sp>
        <p:nvSpPr>
          <p:cNvPr id="278" name="Google Shape;278;p13"/>
          <p:cNvSpPr txBox="1"/>
          <p:nvPr/>
        </p:nvSpPr>
        <p:spPr>
          <a:xfrm>
            <a:off x="444675" y="1774900"/>
            <a:ext cx="82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9" name="Google Shape;279;p13"/>
          <p:cNvSpPr txBox="1"/>
          <p:nvPr/>
        </p:nvSpPr>
        <p:spPr>
          <a:xfrm>
            <a:off x="2799975" y="1774900"/>
            <a:ext cx="6032400" cy="32325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 sz="1600">
                <a:latin typeface="Times New Roman"/>
                <a:ea typeface="Times New Roman"/>
                <a:cs typeface="Times New Roman"/>
                <a:sym typeface="Times New Roman"/>
              </a:rPr>
              <a:t>This project seeks to understand music from a structural perspective and represent its components in graphs.</a:t>
            </a:r>
            <a:endParaRPr sz="1600">
              <a:latin typeface="Times New Roman"/>
              <a:ea typeface="Times New Roman"/>
              <a:cs typeface="Times New Roman"/>
              <a:sym typeface="Times New Roman"/>
            </a:endParaRPr>
          </a:p>
          <a:p>
            <a:pPr indent="-330200" lvl="0" marL="9144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Music is composed of 12 notes, the "minimal" unit (in western music). </a:t>
            </a:r>
            <a:endParaRPr sz="1600">
              <a:latin typeface="Times New Roman"/>
              <a:ea typeface="Times New Roman"/>
              <a:cs typeface="Times New Roman"/>
              <a:sym typeface="Times New Roman"/>
            </a:endParaRPr>
          </a:p>
          <a:p>
            <a:pPr indent="-330200" lvl="0" marL="9144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Sequences of notes form scales, a melodic structure.</a:t>
            </a:r>
            <a:endParaRPr sz="1600">
              <a:latin typeface="Times New Roman"/>
              <a:ea typeface="Times New Roman"/>
              <a:cs typeface="Times New Roman"/>
              <a:sym typeface="Times New Roman"/>
            </a:endParaRPr>
          </a:p>
          <a:p>
            <a:pPr indent="-330200" lvl="0" marL="9144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Two notes played simultaneously make consonant or dissonant sounds, that creates a type of relationship between notes.</a:t>
            </a:r>
            <a:endParaRPr sz="1600">
              <a:latin typeface="Times New Roman"/>
              <a:ea typeface="Times New Roman"/>
              <a:cs typeface="Times New Roman"/>
              <a:sym typeface="Times New Roman"/>
            </a:endParaRPr>
          </a:p>
          <a:p>
            <a:pPr indent="-330200" lvl="0" marL="9144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Three or more notes played simultaneously make chords which form the structure of a song.</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pic>
        <p:nvPicPr>
          <p:cNvPr id="280" name="Google Shape;280;p13"/>
          <p:cNvPicPr preferRelativeResize="0"/>
          <p:nvPr/>
        </p:nvPicPr>
        <p:blipFill>
          <a:blip r:embed="rId3">
            <a:alphaModFix/>
          </a:blip>
          <a:stretch>
            <a:fillRect/>
          </a:stretch>
        </p:blipFill>
        <p:spPr>
          <a:xfrm>
            <a:off x="163150" y="2175100"/>
            <a:ext cx="3018450" cy="217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1" type="body"/>
          </p:nvPr>
        </p:nvSpPr>
        <p:spPr>
          <a:xfrm>
            <a:off x="146300" y="148225"/>
            <a:ext cx="8864700" cy="4841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a:t>Exploratory Data Analysis</a:t>
            </a:r>
            <a:endParaRPr b="1" sz="2400"/>
          </a:p>
        </p:txBody>
      </p:sp>
      <p:pic>
        <p:nvPicPr>
          <p:cNvPr id="286" name="Google Shape;286;p14"/>
          <p:cNvPicPr preferRelativeResize="0"/>
          <p:nvPr/>
        </p:nvPicPr>
        <p:blipFill>
          <a:blip r:embed="rId3">
            <a:alphaModFix/>
          </a:blip>
          <a:stretch>
            <a:fillRect/>
          </a:stretch>
        </p:blipFill>
        <p:spPr>
          <a:xfrm>
            <a:off x="146300" y="874475"/>
            <a:ext cx="4350625" cy="4115153"/>
          </a:xfrm>
          <a:prstGeom prst="rect">
            <a:avLst/>
          </a:prstGeom>
          <a:noFill/>
          <a:ln>
            <a:noFill/>
          </a:ln>
        </p:spPr>
      </p:pic>
      <p:sp>
        <p:nvSpPr>
          <p:cNvPr id="287" name="Google Shape;287;p14"/>
          <p:cNvSpPr txBox="1"/>
          <p:nvPr/>
        </p:nvSpPr>
        <p:spPr>
          <a:xfrm>
            <a:off x="4572000" y="877200"/>
            <a:ext cx="42159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We created our own dataset by extracting chords from 88 Ray Charles song lyrics downloaded from  </a:t>
            </a:r>
            <a:r>
              <a:rPr lang="en" sz="1500" u="sng">
                <a:solidFill>
                  <a:schemeClr val="hlink"/>
                </a:solidFill>
                <a:latin typeface="Nunito"/>
                <a:ea typeface="Nunito"/>
                <a:cs typeface="Nunito"/>
                <a:sym typeface="Nunito"/>
                <a:hlinkClick r:id="rId4"/>
              </a:rPr>
              <a:t>https://www.e-chords.com/ray-charles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 constructed dataset has two .csv files, which is node.csv with columns id, label and edge.csv with columns source, target and type.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 nodes represent chords and edges represent the transition from one chord to the next. The network has 183 nodes and 2525 edges.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This is a directed network. Nodes have in degree and out degree.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Weight of edges determined based on the no. of songs that particular chord progression appeared. </a:t>
            </a:r>
            <a:endParaRPr sz="15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body"/>
          </p:nvPr>
        </p:nvSpPr>
        <p:spPr>
          <a:xfrm>
            <a:off x="271425" y="302225"/>
            <a:ext cx="8499000" cy="4485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2400"/>
              <a:t>Research Questions</a:t>
            </a:r>
            <a:endParaRPr b="1" sz="2400"/>
          </a:p>
          <a:p>
            <a:pPr indent="-323850" lvl="0" marL="914400" rtl="0" algn="just">
              <a:spcBef>
                <a:spcPts val="1200"/>
              </a:spcBef>
              <a:spcAft>
                <a:spcPts val="0"/>
              </a:spcAft>
              <a:buClr>
                <a:srgbClr val="000000"/>
              </a:buClr>
              <a:buSzPts val="1500"/>
              <a:buFont typeface="Times New Roman"/>
              <a:buAutoNum type="alphaLcParenR"/>
            </a:pPr>
            <a:r>
              <a:rPr lang="en" sz="1500">
                <a:solidFill>
                  <a:srgbClr val="000000"/>
                </a:solidFill>
                <a:latin typeface="Times New Roman"/>
                <a:ea typeface="Times New Roman"/>
                <a:cs typeface="Times New Roman"/>
                <a:sym typeface="Times New Roman"/>
              </a:rPr>
              <a:t>We expect to find similarities between the general Jazz Chord Progression Network produced by the researchers of paper “</a:t>
            </a:r>
            <a:r>
              <a:rPr lang="en" sz="1500" u="sng">
                <a:solidFill>
                  <a:schemeClr val="hlink"/>
                </a:solidFill>
                <a:latin typeface="Times New Roman"/>
                <a:ea typeface="Times New Roman"/>
                <a:cs typeface="Times New Roman"/>
                <a:sym typeface="Times New Roman"/>
                <a:hlinkClick r:id="rId3"/>
              </a:rPr>
              <a:t>Network Analysis of Chord Progression in Rock and Jazz Music</a:t>
            </a:r>
            <a:r>
              <a:rPr lang="en" sz="1500">
                <a:solidFill>
                  <a:srgbClr val="000000"/>
                </a:solidFill>
                <a:latin typeface="Times New Roman"/>
                <a:ea typeface="Times New Roman"/>
                <a:cs typeface="Times New Roman"/>
                <a:sym typeface="Times New Roman"/>
              </a:rPr>
              <a:t>” and the Ray Charles Chord Progression network, a wide variety of chords and a low clustering coefficient and density, that would translate into complex chord progressions.</a:t>
            </a:r>
            <a:endParaRPr sz="15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914400" rtl="0" algn="just">
              <a:spcBef>
                <a:spcPts val="0"/>
              </a:spcBef>
              <a:spcAft>
                <a:spcPts val="0"/>
              </a:spcAft>
              <a:buClr>
                <a:srgbClr val="000000"/>
              </a:buClr>
              <a:buSzPts val="1500"/>
              <a:buFont typeface="Times New Roman"/>
              <a:buAutoNum type="alphaLcParenR"/>
            </a:pPr>
            <a:r>
              <a:rPr lang="en" sz="1500">
                <a:solidFill>
                  <a:srgbClr val="000000"/>
                </a:solidFill>
                <a:latin typeface="Times New Roman"/>
                <a:ea typeface="Times New Roman"/>
                <a:cs typeface="Times New Roman"/>
                <a:sym typeface="Times New Roman"/>
              </a:rPr>
              <a:t>Does Ray Charles has a unique structure in his songs? </a:t>
            </a:r>
            <a:endParaRPr sz="15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914400" rtl="0" algn="just">
              <a:spcBef>
                <a:spcPts val="0"/>
              </a:spcBef>
              <a:spcAft>
                <a:spcPts val="0"/>
              </a:spcAft>
              <a:buClr>
                <a:srgbClr val="000000"/>
              </a:buClr>
              <a:buSzPts val="1500"/>
              <a:buFont typeface="Times New Roman"/>
              <a:buAutoNum type="alphaLcParenR"/>
            </a:pPr>
            <a:r>
              <a:rPr lang="en" sz="1500">
                <a:solidFill>
                  <a:srgbClr val="000000"/>
                </a:solidFill>
                <a:latin typeface="Times New Roman"/>
                <a:ea typeface="Times New Roman"/>
                <a:cs typeface="Times New Roman"/>
                <a:sym typeface="Times New Roman"/>
              </a:rPr>
              <a:t>Does his music structure varies with time or by genre?</a:t>
            </a:r>
            <a:endParaRPr sz="15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914400" rtl="0" algn="just">
              <a:spcBef>
                <a:spcPts val="0"/>
              </a:spcBef>
              <a:spcAft>
                <a:spcPts val="0"/>
              </a:spcAft>
              <a:buClr>
                <a:srgbClr val="000000"/>
              </a:buClr>
              <a:buSzPts val="1500"/>
              <a:buFont typeface="Times New Roman"/>
              <a:buAutoNum type="alphaLcParenR"/>
            </a:pPr>
            <a:r>
              <a:rPr lang="en" sz="1500">
                <a:solidFill>
                  <a:srgbClr val="000000"/>
                </a:solidFill>
                <a:latin typeface="Times New Roman"/>
                <a:ea typeface="Times New Roman"/>
                <a:cs typeface="Times New Roman"/>
                <a:sym typeface="Times New Roman"/>
              </a:rPr>
              <a:t>Our objective is to construct a single graph with all chord progressions across the 88 songs. By doing so to identify whether the network is scale free network? if so what information it gives about the robustness?</a:t>
            </a:r>
            <a:endParaRPr sz="1500">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914400" rtl="0" algn="just">
              <a:spcBef>
                <a:spcPts val="0"/>
              </a:spcBef>
              <a:spcAft>
                <a:spcPts val="0"/>
              </a:spcAft>
              <a:buClr>
                <a:srgbClr val="000000"/>
              </a:buClr>
              <a:buSzPts val="1500"/>
              <a:buFont typeface="Times New Roman"/>
              <a:buAutoNum type="alphaLcParenR"/>
            </a:pPr>
            <a:r>
              <a:rPr lang="en" sz="1500">
                <a:solidFill>
                  <a:srgbClr val="000000"/>
                </a:solidFill>
                <a:latin typeface="Times New Roman"/>
                <a:ea typeface="Times New Roman"/>
                <a:cs typeface="Times New Roman"/>
                <a:sym typeface="Times New Roman"/>
              </a:rPr>
              <a:t>In Jazz are the common chords(i.e. A,B,C,D,E,F,G) used or does it use any additional chords. By identifying this we can conclude the unique patterns that makes Jazz deviate from other genres. </a:t>
            </a:r>
            <a:endParaRPr sz="15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a:p>
          <a:p>
            <a:pPr indent="0" lvl="0" marL="0" rtl="0" algn="ctr">
              <a:spcBef>
                <a:spcPts val="120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