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4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5BC6A-FCB6-475C-94BC-7CD9ABAE6676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6AA5F-AB4A-444E-BFF9-02A92871B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3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6AA5F-AB4A-444E-BFF9-02A92871B8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5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96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95A7D-D7DB-3597-CB6D-F03CBA8AD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Medical RAG Assistant: Multi-Source Question Answering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18CB4-AF06-9DEC-D0CE-84EA70E43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>
            <a:normAutofit/>
          </a:bodyPr>
          <a:lstStyle/>
          <a:p>
            <a:r>
              <a:rPr lang="en-US" dirty="0"/>
              <a:t>Gehna Ahuja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A1F90C-92CA-A6FB-1A63-9CE6B4A003E6}"/>
              </a:ext>
            </a:extLst>
          </p:cNvPr>
          <p:cNvGrpSpPr/>
          <p:nvPr/>
        </p:nvGrpSpPr>
        <p:grpSpPr>
          <a:xfrm>
            <a:off x="6203785" y="0"/>
            <a:ext cx="5930571" cy="6858000"/>
            <a:chOff x="3414792" y="0"/>
            <a:chExt cx="5930571" cy="685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29677B0-05B4-90C6-0D47-85AD2B1A7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32432"/>
            <a:stretch>
              <a:fillRect/>
            </a:stretch>
          </p:blipFill>
          <p:spPr>
            <a:xfrm>
              <a:off x="3414792" y="1137863"/>
              <a:ext cx="5930571" cy="572013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58E341-D063-E47B-D384-D7A9482C3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32432"/>
            <a:stretch>
              <a:fillRect/>
            </a:stretch>
          </p:blipFill>
          <p:spPr>
            <a:xfrm>
              <a:off x="3414792" y="0"/>
              <a:ext cx="5930571" cy="1229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607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CD0D-555C-B353-4AD6-7B7AACA68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0"/>
            <a:ext cx="9989574" cy="69133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4C1992-9D7B-5774-40AC-C3DDBD89952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09269" y="1091816"/>
            <a:ext cx="10173462" cy="443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Patients and practitioners face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fragmented medical info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Official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guidelines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(trustworthy but hard to navigate)</a:t>
            </a:r>
          </a:p>
          <a:p>
            <a:pPr marL="742950" lvl="1" indent="-285750"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Forums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(real-world patient experiences, but noisy)</a:t>
            </a:r>
          </a:p>
          <a:p>
            <a:pPr marL="742950" lvl="1" indent="-285750"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(new insights, but may conflict with guidelines)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a system that:</a:t>
            </a:r>
          </a:p>
          <a:p>
            <a:pPr marL="742950" lvl="1" indent="-285750"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Retrieves across sources</a:t>
            </a:r>
          </a:p>
          <a:p>
            <a:pPr marL="742950" lvl="1" indent="-285750"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Re-ranks for relevance</a:t>
            </a:r>
          </a:p>
          <a:p>
            <a:pPr marL="742950" lvl="1" indent="-285750"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contradictions safely</a:t>
            </a:r>
          </a:p>
        </p:txBody>
      </p:sp>
    </p:spTree>
    <p:extLst>
      <p:ext uri="{BB962C8B-B14F-4D97-AF65-F5344CB8AC3E}">
        <p14:creationId xmlns:p14="http://schemas.microsoft.com/office/powerpoint/2010/main" val="1034847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04BE-AEFB-74FC-4491-AD6FB3A09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231" y="21852"/>
            <a:ext cx="9846196" cy="869612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 - Chunking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42E45-D11D-ED34-DFD8-8D9381D81444}"/>
              </a:ext>
            </a:extLst>
          </p:cNvPr>
          <p:cNvSpPr txBox="1"/>
          <p:nvPr/>
        </p:nvSpPr>
        <p:spPr>
          <a:xfrm>
            <a:off x="819807" y="782246"/>
            <a:ext cx="1094126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Different sources have different structures, so we split them differently:</a:t>
            </a:r>
          </a:p>
          <a:p>
            <a:pPr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Docs (Clinical Guidelines)</a:t>
            </a:r>
            <a:br>
              <a:rPr lang="en-US" dirty="0"/>
            </a:br>
            <a:r>
              <a:rPr lang="en-US" i="1" dirty="0"/>
              <a:t>Example:</a:t>
            </a:r>
            <a:br>
              <a:rPr lang="en-US" dirty="0"/>
            </a:br>
            <a:r>
              <a:rPr lang="en-US" i="1" dirty="0"/>
              <a:t>“Type 2 Diabetes: First-line treatment is Metformin. Add GLP-1 agonist if HbA1c uncontrolled after 3 months.”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Split by </a:t>
            </a:r>
            <a:r>
              <a:rPr lang="en-US" b="1" dirty="0"/>
              <a:t>sections</a:t>
            </a:r>
            <a:r>
              <a:rPr lang="en-US" dirty="0"/>
              <a:t> (Diagnosis, Lifestyle, Medications, CKD, Obesity).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Ensures retrieval returns the right guideline snippet.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Forums (Patient Discussions)</a:t>
            </a:r>
            <a:br>
              <a:rPr lang="en-US" dirty="0"/>
            </a:br>
            <a:r>
              <a:rPr lang="en-US" i="1" dirty="0"/>
              <a:t>Example:</a:t>
            </a:r>
            <a:br>
              <a:rPr lang="en-US" dirty="0"/>
            </a:br>
            <a:r>
              <a:rPr lang="en-US" dirty="0"/>
              <a:t>Original Post (OP): </a:t>
            </a:r>
            <a:r>
              <a:rPr lang="en-US" i="1" dirty="0"/>
              <a:t>“I started Metformin and I feel stomach pain, is this normal?”</a:t>
            </a:r>
            <a:br>
              <a:rPr lang="en-US" dirty="0"/>
            </a:br>
            <a:r>
              <a:rPr lang="en-US" dirty="0"/>
              <a:t>Reply: </a:t>
            </a:r>
            <a:r>
              <a:rPr lang="en-US" i="1" dirty="0"/>
              <a:t>“Yes, it’s common in the first weeks.”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bundle </a:t>
            </a:r>
            <a:r>
              <a:rPr lang="en-US" b="1" dirty="0"/>
              <a:t>OP + top replies</a:t>
            </a:r>
            <a:r>
              <a:rPr lang="en-US" dirty="0"/>
              <a:t> → keeps discussion context.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Blogs (Research Updates)</a:t>
            </a:r>
            <a:br>
              <a:rPr lang="en-US" dirty="0"/>
            </a:br>
            <a:r>
              <a:rPr lang="en-US" i="1" dirty="0"/>
              <a:t>Example:</a:t>
            </a:r>
            <a:br>
              <a:rPr lang="en-US" dirty="0"/>
            </a:br>
            <a:r>
              <a:rPr lang="en-US" i="1" dirty="0"/>
              <a:t>“GLP-1 receptor agonists like </a:t>
            </a:r>
            <a:r>
              <a:rPr lang="en-US" i="1" dirty="0" err="1"/>
              <a:t>Semaglutide</a:t>
            </a:r>
            <a:r>
              <a:rPr lang="en-US" i="1" dirty="0"/>
              <a:t> not only reduce HbA1c but also support weight loss.”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Split by </a:t>
            </a:r>
            <a:r>
              <a:rPr lang="en-US" b="1" dirty="0"/>
              <a:t>headings and paragraphs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Covers new drugs (SGLT2i, GLP-1, obesity trends).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dirty="0"/>
              <a:t>👉 This ensures chunks are </a:t>
            </a:r>
            <a:r>
              <a:rPr lang="en-US" b="1" dirty="0"/>
              <a:t>self-contained</a:t>
            </a:r>
            <a:r>
              <a:rPr lang="en-US" dirty="0"/>
              <a:t>, but not too large.</a:t>
            </a:r>
          </a:p>
        </p:txBody>
      </p:sp>
    </p:spTree>
    <p:extLst>
      <p:ext uri="{BB962C8B-B14F-4D97-AF65-F5344CB8AC3E}">
        <p14:creationId xmlns:p14="http://schemas.microsoft.com/office/powerpoint/2010/main" val="427143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B6E423-CD31-EEE6-CA1B-C84237C83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C9687-4C9E-355D-D4A7-DF4DF7788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036" y="377874"/>
            <a:ext cx="5587299" cy="55544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D64F55-C1B3-368E-D1DA-366E106B5E1A}"/>
              </a:ext>
            </a:extLst>
          </p:cNvPr>
          <p:cNvSpPr txBox="1"/>
          <p:nvPr/>
        </p:nvSpPr>
        <p:spPr>
          <a:xfrm>
            <a:off x="8297920" y="111935"/>
            <a:ext cx="3771110" cy="6634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b="1" dirty="0" err="1">
                <a:solidFill>
                  <a:srgbClr val="FFFFFF"/>
                </a:solidFill>
              </a:rPr>
              <a:t>Reranker</a:t>
            </a:r>
            <a:r>
              <a:rPr lang="en-US" b="1" dirty="0">
                <a:solidFill>
                  <a:srgbClr val="FFFFFF"/>
                </a:solidFill>
              </a:rPr>
              <a:t> (Cross-Encoder for fine relevance)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solidFill>
                  <a:srgbClr val="FFFFFF"/>
                </a:solidFill>
              </a:rPr>
              <a:t>Example query: </a:t>
            </a:r>
            <a:r>
              <a:rPr lang="en-US" i="1" dirty="0">
                <a:solidFill>
                  <a:srgbClr val="FFFFFF"/>
                </a:solidFill>
              </a:rPr>
              <a:t>“What is the first-line treatment for Type 2 diabetes?”</a:t>
            </a: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solidFill>
                  <a:srgbClr val="FFFFFF"/>
                </a:solidFill>
              </a:rPr>
              <a:t>Retriever may return:</a:t>
            </a:r>
          </a:p>
          <a:p>
            <a:pPr marL="342900" lvl="1" indent="-342900">
              <a:lnSpc>
                <a:spcPct val="15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Forum: </a:t>
            </a:r>
            <a:r>
              <a:rPr lang="en-US" i="1" dirty="0">
                <a:solidFill>
                  <a:srgbClr val="FFFFFF"/>
                </a:solidFill>
              </a:rPr>
              <a:t>“My doctor put me on insulin first.”</a:t>
            </a:r>
            <a:endParaRPr lang="en-US" dirty="0">
              <a:solidFill>
                <a:srgbClr val="FFFFFF"/>
              </a:solidFill>
            </a:endParaRPr>
          </a:p>
          <a:p>
            <a:pPr marL="342900" lvl="1" indent="-342900">
              <a:lnSpc>
                <a:spcPct val="15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Doc: </a:t>
            </a:r>
            <a:r>
              <a:rPr lang="en-US" i="1" dirty="0">
                <a:solidFill>
                  <a:srgbClr val="FFFFFF"/>
                </a:solidFill>
              </a:rPr>
              <a:t>“Metformin is recommended first-line.”</a:t>
            </a:r>
            <a:endParaRPr lang="en-US" dirty="0">
              <a:solidFill>
                <a:srgbClr val="FFFFFF"/>
              </a:solidFill>
            </a:endParaRPr>
          </a:p>
          <a:p>
            <a:pPr marL="342900" lvl="1" indent="-342900">
              <a:lnSpc>
                <a:spcPct val="15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Blog: </a:t>
            </a:r>
            <a:r>
              <a:rPr lang="en-US" i="1" dirty="0">
                <a:solidFill>
                  <a:srgbClr val="FFFFFF"/>
                </a:solidFill>
              </a:rPr>
              <a:t>“After Metformin, GLP-1 agonists are used.”</a:t>
            </a: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solidFill>
                  <a:srgbClr val="FFFFFF"/>
                </a:solidFill>
              </a:rPr>
              <a:t>The </a:t>
            </a:r>
            <a:r>
              <a:rPr lang="en-US" b="1" dirty="0" err="1">
                <a:solidFill>
                  <a:srgbClr val="FFFFFF"/>
                </a:solidFill>
              </a:rPr>
              <a:t>TinyBERT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reranker</a:t>
            </a:r>
            <a:r>
              <a:rPr lang="en-US" dirty="0">
                <a:solidFill>
                  <a:srgbClr val="FFFFFF"/>
                </a:solidFill>
              </a:rPr>
              <a:t> directly compares query + text and ranks </a:t>
            </a:r>
            <a:r>
              <a:rPr lang="en-US" b="1" dirty="0">
                <a:solidFill>
                  <a:srgbClr val="FFFFFF"/>
                </a:solidFill>
              </a:rPr>
              <a:t>doc guideline highest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E549CE5-F175-4A22-A56E-CEC254D96571}"/>
              </a:ext>
            </a:extLst>
          </p:cNvPr>
          <p:cNvSpPr txBox="1"/>
          <p:nvPr/>
        </p:nvSpPr>
        <p:spPr>
          <a:xfrm>
            <a:off x="553107" y="1122219"/>
            <a:ext cx="6774967" cy="5568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b="1" dirty="0"/>
              <a:t>Hybrid Retrieval (BM25 + Dense embeddings + Source weights)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b="1" dirty="0"/>
              <a:t>BM25 (keyword search):</a:t>
            </a:r>
            <a:r>
              <a:rPr lang="en-US" dirty="0"/>
              <a:t> Finds exact medical terms.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dirty="0"/>
              <a:t>Query: </a:t>
            </a:r>
            <a:r>
              <a:rPr lang="en-US" i="1" dirty="0"/>
              <a:t>“Metformin stomach upset”</a:t>
            </a:r>
            <a:r>
              <a:rPr lang="en-US" dirty="0"/>
              <a:t> → Matches forum posts containing those words.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b="1" dirty="0"/>
              <a:t>Dense embeddings (semantic search):</a:t>
            </a:r>
            <a:r>
              <a:rPr lang="en-US" dirty="0"/>
              <a:t> Finds meaning beyond keywords.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dirty="0"/>
              <a:t>Query: </a:t>
            </a:r>
            <a:r>
              <a:rPr lang="en-US" i="1" dirty="0"/>
              <a:t>“Why does Metformin cause GI issues?”</a:t>
            </a:r>
            <a:r>
              <a:rPr lang="en-US" dirty="0"/>
              <a:t> → Matches </a:t>
            </a:r>
            <a:r>
              <a:rPr lang="en-US" i="1" dirty="0"/>
              <a:t>“Metformin may cause stomach side effects”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b="1" dirty="0"/>
              <a:t>Source weights (trust bias):</a:t>
            </a:r>
            <a:endParaRPr lang="en-US" dirty="0"/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dirty="0"/>
              <a:t>Docs (+0.15), Blogs (+0.05), Forums (+0.0).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dirty="0"/>
              <a:t>Example: If both a doc and a forum say something → doc is boosted.</a:t>
            </a:r>
          </a:p>
        </p:txBody>
      </p:sp>
    </p:spTree>
    <p:extLst>
      <p:ext uri="{BB962C8B-B14F-4D97-AF65-F5344CB8AC3E}">
        <p14:creationId xmlns:p14="http://schemas.microsoft.com/office/powerpoint/2010/main" val="610146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1A8C4F8-261C-7C98-9585-431358419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4C77BD-BE66-B12C-07E5-865E85DC1DD8}"/>
              </a:ext>
            </a:extLst>
          </p:cNvPr>
          <p:cNvSpPr txBox="1"/>
          <p:nvPr/>
        </p:nvSpPr>
        <p:spPr>
          <a:xfrm>
            <a:off x="5342276" y="0"/>
            <a:ext cx="6717311" cy="6858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ts val="1000"/>
              </a:spcBef>
            </a:pPr>
            <a:r>
              <a:rPr lang="en-US" b="1" dirty="0"/>
              <a:t>Conversational Memory</a:t>
            </a:r>
          </a:p>
          <a:p>
            <a:pPr>
              <a:spcBef>
                <a:spcPts val="1000"/>
              </a:spcBef>
            </a:pPr>
            <a:r>
              <a:rPr lang="en-US" dirty="0"/>
              <a:t>New feature: </a:t>
            </a:r>
            <a:r>
              <a:rPr lang="en-US" b="1" dirty="0"/>
              <a:t>multi-turn chat</a:t>
            </a:r>
            <a:r>
              <a:rPr lang="en-US" dirty="0"/>
              <a:t> with memory.</a:t>
            </a:r>
          </a:p>
          <a:p>
            <a:pPr>
              <a:spcBef>
                <a:spcPts val="1000"/>
              </a:spcBef>
            </a:pPr>
            <a:r>
              <a:rPr lang="en-US" dirty="0"/>
              <a:t>Example:</a:t>
            </a:r>
          </a:p>
          <a:p>
            <a:pPr marL="0" lvl="1">
              <a:spcBef>
                <a:spcPts val="1000"/>
              </a:spcBef>
            </a:pPr>
            <a:r>
              <a:rPr lang="en-US" dirty="0"/>
              <a:t>Q1: </a:t>
            </a:r>
            <a:r>
              <a:rPr lang="en-US" i="1" dirty="0"/>
              <a:t>“What is first-line for diabetes?”</a:t>
            </a:r>
            <a:endParaRPr lang="en-US" dirty="0"/>
          </a:p>
          <a:p>
            <a:pPr marL="0" lvl="1">
              <a:spcBef>
                <a:spcPts val="1000"/>
              </a:spcBef>
            </a:pPr>
            <a:r>
              <a:rPr lang="en-US" dirty="0"/>
              <a:t>Assistant: </a:t>
            </a:r>
            <a:r>
              <a:rPr lang="en-US" i="1" dirty="0"/>
              <a:t>“Metformin is first-line unless contraindicated.”</a:t>
            </a:r>
            <a:endParaRPr lang="en-US" dirty="0"/>
          </a:p>
          <a:p>
            <a:pPr marL="0" lvl="1">
              <a:spcBef>
                <a:spcPts val="1000"/>
              </a:spcBef>
            </a:pPr>
            <a:r>
              <a:rPr lang="en-US" dirty="0"/>
              <a:t>Q2: </a:t>
            </a:r>
            <a:r>
              <a:rPr lang="en-US" i="1" dirty="0"/>
              <a:t>“And if it doesn’t work?”</a:t>
            </a:r>
            <a:endParaRPr lang="en-US" dirty="0"/>
          </a:p>
          <a:p>
            <a:pPr marL="0" lvl="1">
              <a:spcBef>
                <a:spcPts val="1000"/>
              </a:spcBef>
            </a:pPr>
            <a:r>
              <a:rPr lang="en-US" dirty="0"/>
              <a:t>Assistant: </a:t>
            </a:r>
            <a:r>
              <a:rPr lang="en-US" i="1" dirty="0"/>
              <a:t>“GLP-1 agonists can be added if glucose remains uncontrolled.”</a:t>
            </a:r>
            <a:endParaRPr lang="en-US" dirty="0"/>
          </a:p>
          <a:p>
            <a:pPr>
              <a:spcBef>
                <a:spcPts val="1000"/>
              </a:spcBef>
            </a:pPr>
            <a:r>
              <a:rPr lang="en-US" dirty="0"/>
              <a:t>👉 History is stored in session state (</a:t>
            </a:r>
            <a:r>
              <a:rPr lang="en-US" dirty="0" err="1"/>
              <a:t>Streamlit</a:t>
            </a:r>
            <a:r>
              <a:rPr lang="en-US" dirty="0"/>
              <a:t> chat bubbles).</a:t>
            </a:r>
          </a:p>
          <a:p>
            <a:pPr>
              <a:spcBef>
                <a:spcPts val="1000"/>
              </a:spcBef>
            </a:pPr>
            <a:r>
              <a:rPr lang="en-US" b="1" dirty="0"/>
              <a:t>Contradiction Detection (Lightweight NLI + Rules)</a:t>
            </a:r>
          </a:p>
          <a:p>
            <a:pPr>
              <a:spcBef>
                <a:spcPts val="1000"/>
              </a:spcBef>
            </a:pPr>
            <a:r>
              <a:rPr lang="en-US" dirty="0"/>
              <a:t>Example query: </a:t>
            </a:r>
            <a:r>
              <a:rPr lang="en-US" i="1" dirty="0"/>
              <a:t>“Are beta blockers first line for hypertension?”</a:t>
            </a:r>
            <a:endParaRPr lang="en-US" dirty="0"/>
          </a:p>
          <a:p>
            <a:pPr>
              <a:spcBef>
                <a:spcPts val="1000"/>
              </a:spcBef>
            </a:pPr>
            <a:r>
              <a:rPr lang="en-US" dirty="0"/>
              <a:t>Sources:</a:t>
            </a:r>
          </a:p>
          <a:p>
            <a:pPr marL="0" lvl="1">
              <a:spcBef>
                <a:spcPts val="1000"/>
              </a:spcBef>
            </a:pPr>
            <a:r>
              <a:rPr lang="en-US" dirty="0"/>
              <a:t>Doc: </a:t>
            </a:r>
            <a:r>
              <a:rPr lang="en-US" i="1" dirty="0"/>
              <a:t>“First-line medications: </a:t>
            </a:r>
            <a:r>
              <a:rPr lang="en-US" i="1" dirty="0" err="1"/>
              <a:t>ACEi</a:t>
            </a:r>
            <a:r>
              <a:rPr lang="en-US" i="1" dirty="0"/>
              <a:t>, ARBs, CCBs, thiazides.”</a:t>
            </a:r>
            <a:endParaRPr lang="en-US" dirty="0"/>
          </a:p>
          <a:p>
            <a:pPr marL="0" lvl="1">
              <a:spcBef>
                <a:spcPts val="1000"/>
              </a:spcBef>
            </a:pPr>
            <a:r>
              <a:rPr lang="en-US" dirty="0"/>
              <a:t>Forum: </a:t>
            </a:r>
            <a:r>
              <a:rPr lang="en-US" i="1" dirty="0"/>
              <a:t>“My doctor started me on beta blockers first.”</a:t>
            </a:r>
            <a:endParaRPr lang="en-US" dirty="0"/>
          </a:p>
          <a:p>
            <a:pPr>
              <a:spcBef>
                <a:spcPts val="1000"/>
              </a:spcBef>
            </a:pPr>
            <a:r>
              <a:rPr lang="en-US" dirty="0"/>
              <a:t>A </a:t>
            </a:r>
            <a:r>
              <a:rPr lang="en-US" b="1" dirty="0"/>
              <a:t>smaller NLI model (BART-MNLI)</a:t>
            </a:r>
            <a:r>
              <a:rPr lang="en-US" dirty="0"/>
              <a:t> + </a:t>
            </a:r>
            <a:r>
              <a:rPr lang="en-US" b="1" dirty="0"/>
              <a:t>negation rules</a:t>
            </a:r>
            <a:r>
              <a:rPr lang="en-US" dirty="0"/>
              <a:t> detects contradiction.</a:t>
            </a:r>
          </a:p>
          <a:p>
            <a:pPr>
              <a:spcBef>
                <a:spcPts val="1000"/>
              </a:spcBef>
            </a:pPr>
            <a:r>
              <a:rPr lang="en-US" b="1" dirty="0"/>
              <a:t>Resolution policy:</a:t>
            </a:r>
            <a:r>
              <a:rPr lang="en-US" dirty="0"/>
              <a:t> Docs &gt; Blogs &gt; Forums.</a:t>
            </a:r>
          </a:p>
          <a:p>
            <a:pPr>
              <a:spcBef>
                <a:spcPts val="1000"/>
              </a:spcBef>
            </a:pPr>
            <a:r>
              <a:rPr lang="en-US" dirty="0"/>
              <a:t>Both versions are </a:t>
            </a:r>
            <a:r>
              <a:rPr lang="en-US" b="1" dirty="0"/>
              <a:t>logged for transparency</a:t>
            </a:r>
            <a:r>
              <a:rPr lang="en-US" dirty="0"/>
              <a:t>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AFE2CA-5B3A-141B-BA1D-064BC79E6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0898FD8-18ED-6731-539D-0E13F9634FDA}"/>
              </a:ext>
            </a:extLst>
          </p:cNvPr>
          <p:cNvSpPr txBox="1"/>
          <p:nvPr/>
        </p:nvSpPr>
        <p:spPr>
          <a:xfrm>
            <a:off x="340971" y="1151292"/>
            <a:ext cx="4868892" cy="5186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b="1" dirty="0"/>
              <a:t>Answer Generation (LLM Synthesis)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Previous version: concatenated text chunks.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Now: uses </a:t>
            </a:r>
            <a:r>
              <a:rPr lang="en-US" b="1" dirty="0"/>
              <a:t>Flan-T5</a:t>
            </a:r>
            <a:r>
              <a:rPr lang="en-US" dirty="0"/>
              <a:t> (or similar) to generate </a:t>
            </a:r>
            <a:r>
              <a:rPr lang="en-US" b="1" dirty="0"/>
              <a:t>fluent, natural answers</a:t>
            </a:r>
            <a:r>
              <a:rPr lang="en-US" dirty="0"/>
              <a:t>.</a:t>
            </a:r>
          </a:p>
          <a:p>
            <a:pPr>
              <a:spcAft>
                <a:spcPts val="600"/>
              </a:spcAft>
              <a:buNone/>
            </a:pPr>
            <a:r>
              <a:rPr lang="en-US" i="1" dirty="0"/>
              <a:t>Example:</a:t>
            </a:r>
            <a:br>
              <a:rPr lang="en-US" dirty="0"/>
            </a:br>
            <a:r>
              <a:rPr lang="en-US" dirty="0"/>
              <a:t>User: </a:t>
            </a:r>
            <a:r>
              <a:rPr lang="en-US" i="1" dirty="0"/>
              <a:t>“What is first-line treatment for CKD with hypertension?”</a:t>
            </a:r>
            <a:br>
              <a:rPr lang="en-US" dirty="0"/>
            </a:br>
            <a:r>
              <a:rPr lang="en-US" dirty="0"/>
              <a:t>Answer:</a:t>
            </a:r>
          </a:p>
          <a:p>
            <a:pPr>
              <a:spcAft>
                <a:spcPts val="600"/>
              </a:spcAft>
              <a:buNone/>
            </a:pPr>
            <a:r>
              <a:rPr lang="en-US" dirty="0"/>
              <a:t>“For patients with CKD and hypertension, ACE inhibitors or ARBs are recommended as first-line.</a:t>
            </a:r>
            <a:br>
              <a:rPr lang="en-US" dirty="0"/>
            </a:br>
            <a:r>
              <a:rPr lang="en-US" dirty="0"/>
              <a:t>If the patient also has diabetes, SGLT2 inhibitors may be added to slow kidney disease progression.”</a:t>
            </a:r>
          </a:p>
          <a:p>
            <a:pPr>
              <a:spcAft>
                <a:spcPts val="600"/>
              </a:spcAft>
              <a:buNone/>
            </a:pPr>
            <a:r>
              <a:rPr lang="en-US" dirty="0"/>
              <a:t>⚠️ Always ends with disclaimer:</a:t>
            </a:r>
            <a:br>
              <a:rPr lang="en-US" dirty="0"/>
            </a:br>
            <a:r>
              <a:rPr lang="en-US" i="1" dirty="0"/>
              <a:t>“This is not medical advice. Please consult a healthcare provider.”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60A7B-679B-B36D-31AD-6CB06CBC9186}"/>
              </a:ext>
            </a:extLst>
          </p:cNvPr>
          <p:cNvSpPr txBox="1"/>
          <p:nvPr/>
        </p:nvSpPr>
        <p:spPr>
          <a:xfrm>
            <a:off x="800100" y="195166"/>
            <a:ext cx="16908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Solution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F3D0E-38F4-90C2-7F6A-30EF11442B73}"/>
              </a:ext>
            </a:extLst>
          </p:cNvPr>
          <p:cNvCxnSpPr/>
          <p:nvPr/>
        </p:nvCxnSpPr>
        <p:spPr>
          <a:xfrm>
            <a:off x="5202621" y="195166"/>
            <a:ext cx="0" cy="64641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183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FB51A-5C05-FA12-57F8-1EC6DE909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AED6-B43F-4B65-2328-273E0244E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231" y="21852"/>
            <a:ext cx="9846196" cy="869612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B21EAB-404A-15F6-0FB2-9411696FD0A2}"/>
              </a:ext>
            </a:extLst>
          </p:cNvPr>
          <p:cNvSpPr txBox="1"/>
          <p:nvPr/>
        </p:nvSpPr>
        <p:spPr>
          <a:xfrm>
            <a:off x="819807" y="782246"/>
            <a:ext cx="109412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Logging (Audit trail)</a:t>
            </a:r>
          </a:p>
          <a:p>
            <a:r>
              <a:rPr lang="en-US" dirty="0"/>
              <a:t>For every query, a </a:t>
            </a:r>
            <a:r>
              <a:rPr lang="en-US" b="1" dirty="0"/>
              <a:t>JSON log</a:t>
            </a:r>
            <a:r>
              <a:rPr lang="en-US" dirty="0"/>
              <a:t> is created: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01188A-7DDC-DC5D-DC30-6127761EFF95}"/>
              </a:ext>
            </a:extLst>
          </p:cNvPr>
          <p:cNvSpPr txBox="1"/>
          <p:nvPr/>
        </p:nvSpPr>
        <p:spPr>
          <a:xfrm>
            <a:off x="748231" y="3767430"/>
            <a:ext cx="100227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err="1"/>
              <a:t>Streamlit</a:t>
            </a:r>
            <a:r>
              <a:rPr lang="en-US" b="1" dirty="0"/>
              <a:t> App (Chat Interface)</a:t>
            </a:r>
            <a:br>
              <a:rPr lang="en-US" b="1" dirty="0"/>
            </a:b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Chat bubbles like ChatGPT (</a:t>
            </a:r>
            <a:r>
              <a:rPr lang="en-US" dirty="0" err="1">
                <a:latin typeface="Courier New" panose="02070309020205020404" pitchFamily="49" charset="0"/>
              </a:rPr>
              <a:t>st.chat_message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</a:rPr>
              <a:t>st.chat_input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 query: </a:t>
            </a:r>
            <a:r>
              <a:rPr lang="en-US" i="1" dirty="0"/>
              <a:t>“What new obesity treatments are available in 2025?”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Answer:</a:t>
            </a:r>
            <a:br>
              <a:rPr lang="en-US" dirty="0"/>
            </a:br>
            <a:r>
              <a:rPr lang="en-US" dirty="0"/>
              <a:t>“New trends in 2025 emphasize GLP-1 receptor agonists (</a:t>
            </a:r>
            <a:r>
              <a:rPr lang="en-US" dirty="0" err="1"/>
              <a:t>Semaglutide</a:t>
            </a:r>
            <a:r>
              <a:rPr lang="en-US" dirty="0"/>
              <a:t>, </a:t>
            </a:r>
            <a:r>
              <a:rPr lang="en-US" dirty="0" err="1"/>
              <a:t>Tirzepatide</a:t>
            </a:r>
            <a:r>
              <a:rPr lang="en-US" dirty="0"/>
              <a:t>), which not only help with weight loss but also reduce cardiovascular risk.”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Citations: Blog (</a:t>
            </a:r>
            <a:r>
              <a:rPr lang="en-US" dirty="0">
                <a:latin typeface="Courier New" panose="02070309020205020404" pitchFamily="49" charset="0"/>
              </a:rPr>
              <a:t>obesity_trends.md</a:t>
            </a:r>
            <a:r>
              <a:rPr lang="en-US" dirty="0"/>
              <a:t>), Doc (</a:t>
            </a:r>
            <a:r>
              <a:rPr lang="en-US" dirty="0">
                <a:latin typeface="Courier New" panose="02070309020205020404" pitchFamily="49" charset="0"/>
              </a:rPr>
              <a:t>obesity_guidelines.md</a:t>
            </a:r>
            <a:r>
              <a:rPr lang="en-US" dirty="0"/>
              <a:t>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F49592-3924-7079-EEBD-9DC42408B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44" y="1428577"/>
            <a:ext cx="7182219" cy="232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33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AB57-BFC5-9B5E-428C-BA38C9BBD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0"/>
            <a:ext cx="9989574" cy="872305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5A2BA9-D053-60A6-0D9A-B3C9CD7BB6C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75538" y="932804"/>
            <a:ext cx="7925562" cy="4992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Tested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 example medical queries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Metrics:</a:t>
            </a:r>
          </a:p>
          <a:p>
            <a:pPr marL="742950" lvl="1" indent="-285750"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Recall@5 ≈ 0.9</a:t>
            </a:r>
          </a:p>
          <a:p>
            <a:pPr marL="742950" lvl="1" indent="-285750"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MRR@5 ≈ 0.8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queries:</a:t>
            </a:r>
          </a:p>
          <a:p>
            <a:pPr marL="742950" lvl="1" indent="-285750"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en-US" altLang="en-US" sz="1800" dirty="0">
                <a:latin typeface="Arial" panose="020B0604020202020204" pitchFamily="34" charset="0"/>
              </a:rPr>
              <a:t>What is the first-line treatment for type 2 diabetes?”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“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Metformin cause stomach upset?”</a:t>
            </a:r>
          </a:p>
          <a:p>
            <a:pPr marL="742950" lvl="1" indent="-285750"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“Are beta blockers first line for hypertension?”</a:t>
            </a:r>
          </a:p>
          <a:p>
            <a:pPr marL="742950" lvl="1" indent="-285750"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“What new diabetes drugs are available in 2025?”</a:t>
            </a:r>
          </a:p>
        </p:txBody>
      </p:sp>
    </p:spTree>
    <p:extLst>
      <p:ext uri="{BB962C8B-B14F-4D97-AF65-F5344CB8AC3E}">
        <p14:creationId xmlns:p14="http://schemas.microsoft.com/office/powerpoint/2010/main" val="38069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17AC-789E-BD28-C32F-B4B897671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0"/>
            <a:ext cx="9989574" cy="891355"/>
          </a:xfrm>
        </p:spPr>
        <p:txBody>
          <a:bodyPr>
            <a:normAutofit fontScale="90000"/>
          </a:bodyPr>
          <a:lstStyle/>
          <a:p>
            <a:r>
              <a:rPr lang="en-US" dirty="0"/>
              <a:t>Impact, Next Steps &amp; takeaway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E2F7D0-804F-4DA3-D9AE-CFF25F8C885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56488" y="1113848"/>
            <a:ext cx="8954262" cy="443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Brings together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trustworthy + experiential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knowledge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Transparent logging → explainable healthcare AI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 Steps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conversational memory (multi-turn Q&amp;A)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Fine-tune models on domain-specific medical corpora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securely (with access control, HIPAA-safe infra)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600" b="1" dirty="0">
                <a:latin typeface="Arial" panose="020B0604020202020204" pitchFamily="34" charset="0"/>
              </a:rPr>
              <a:t>Takeaway</a:t>
            </a:r>
            <a:r>
              <a:rPr lang="en-US" altLang="en-US" sz="1600" dirty="0">
                <a:latin typeface="Arial" panose="020B0604020202020204" pitchFamily="34" charset="0"/>
              </a:rPr>
              <a:t>: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rial" panose="020B0604020202020204" pitchFamily="34" charset="0"/>
              </a:rPr>
              <a:t>RAG can bridge the gap between guidelines, patient experience, and research blogs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rial" panose="020B0604020202020204" pitchFamily="34" charset="0"/>
              </a:rPr>
              <a:t>Ensures explainable, auditable, and safe answers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rial" panose="020B0604020202020204" pitchFamily="34" charset="0"/>
              </a:rPr>
              <a:t>⚕️ “Not medical advice — but a powerful tool to guide and inform</a:t>
            </a:r>
          </a:p>
        </p:txBody>
      </p:sp>
    </p:spTree>
    <p:extLst>
      <p:ext uri="{BB962C8B-B14F-4D97-AF65-F5344CB8AC3E}">
        <p14:creationId xmlns:p14="http://schemas.microsoft.com/office/powerpoint/2010/main" val="2740164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DB01-E5A0-A7D8-8E2C-AB3E7ADAB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231" y="0"/>
            <a:ext cx="9989574" cy="875918"/>
          </a:xfrm>
        </p:spPr>
        <p:txBody>
          <a:bodyPr>
            <a:normAutofit fontScale="90000"/>
          </a:bodyPr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72BF9-281D-3840-00A0-48B3F554A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025" y="808442"/>
            <a:ext cx="7642670" cy="23469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3E94FB-24BB-BEC5-5706-21893C4F78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4781"/>
          <a:stretch>
            <a:fillRect/>
          </a:stretch>
        </p:blipFill>
        <p:spPr>
          <a:xfrm>
            <a:off x="1966025" y="3287633"/>
            <a:ext cx="7696596" cy="258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4134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897</Words>
  <Application>Microsoft Office PowerPoint</Application>
  <PresentationFormat>Widescreen</PresentationFormat>
  <Paragraphs>97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Calisto MT</vt:lpstr>
      <vt:lpstr>Courier New</vt:lpstr>
      <vt:lpstr>Univers Condensed</vt:lpstr>
      <vt:lpstr>Wingdings</vt:lpstr>
      <vt:lpstr>ChronicleVTI</vt:lpstr>
      <vt:lpstr>Medical RAG Assistant: Multi-Source Question Answering</vt:lpstr>
      <vt:lpstr>Problem Statement</vt:lpstr>
      <vt:lpstr>Solution - Chunking</vt:lpstr>
      <vt:lpstr>Solution</vt:lpstr>
      <vt:lpstr>PowerPoint Presentation</vt:lpstr>
      <vt:lpstr>Solution </vt:lpstr>
      <vt:lpstr>Evaluation</vt:lpstr>
      <vt:lpstr>Impact, Next Steps &amp; takeaway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Ahuja, Gehna</dc:creator>
  <cp:lastModifiedBy>Ahuja, Gehna</cp:lastModifiedBy>
  <cp:revision>4</cp:revision>
  <dcterms:created xsi:type="dcterms:W3CDTF">2025-09-22T18:38:11Z</dcterms:created>
  <dcterms:modified xsi:type="dcterms:W3CDTF">2025-09-23T14:12:14Z</dcterms:modified>
</cp:coreProperties>
</file>