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6" r:id="rId3"/>
    <p:sldId id="257" r:id="rId4"/>
    <p:sldId id="288" r:id="rId5"/>
    <p:sldId id="344" r:id="rId6"/>
    <p:sldId id="373" r:id="rId7"/>
    <p:sldId id="361" r:id="rId8"/>
    <p:sldId id="369" r:id="rId9"/>
    <p:sldId id="362" r:id="rId10"/>
    <p:sldId id="363" r:id="rId11"/>
    <p:sldId id="365" r:id="rId12"/>
    <p:sldId id="366" r:id="rId13"/>
    <p:sldId id="367" r:id="rId14"/>
    <p:sldId id="271" r:id="rId15"/>
    <p:sldId id="370" r:id="rId16"/>
    <p:sldId id="341" r:id="rId17"/>
    <p:sldId id="342" r:id="rId18"/>
    <p:sldId id="268" r:id="rId19"/>
    <p:sldId id="371" r:id="rId20"/>
    <p:sldId id="360" r:id="rId21"/>
    <p:sldId id="374" r:id="rId22"/>
    <p:sldId id="350" r:id="rId23"/>
    <p:sldId id="368" r:id="rId24"/>
    <p:sldId id="346" r:id="rId25"/>
    <p:sldId id="348" r:id="rId26"/>
    <p:sldId id="349" r:id="rId27"/>
    <p:sldId id="355" r:id="rId28"/>
    <p:sldId id="356" r:id="rId29"/>
    <p:sldId id="357" r:id="rId30"/>
    <p:sldId id="372" r:id="rId31"/>
    <p:sldId id="375" r:id="rId32"/>
    <p:sldId id="376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9900"/>
    <a:srgbClr val="0066FF"/>
    <a:srgbClr val="1B87DD"/>
    <a:srgbClr val="5B9BD5"/>
    <a:srgbClr val="ED7D31"/>
    <a:srgbClr val="FF9900"/>
    <a:srgbClr val="333333"/>
    <a:srgbClr val="DED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3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24F8454-8A9D-4BFF-99D9-86718A4B4E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33A84C-C534-4949-943A-3807E655F3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5E607-4634-4669-9784-8E024C1CEC33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7FD02F-653D-4CFE-9E99-D8548BA5DE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AD7520-9CD9-4F97-B146-87320B437F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CF9F-B9D8-419B-A00E-056A0605DD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53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D7A1-1F1F-4679-AAC9-59EC90D9E422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7ACA8-A3BD-468F-B7DD-F058EFBF6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86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7ACA8-A3BD-468F-B7DD-F058EFBF6C5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24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94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7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6514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88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4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71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7554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11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90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69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87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DEC2-EB42-4C05-89AB-2E0F768CAE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4DE3-24A2-435B-85A4-557B6846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7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4.png"/><Relationship Id="rId7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36.png"/><Relationship Id="rId10" Type="http://schemas.openxmlformats.org/officeDocument/2006/relationships/image" Target="../media/image6.png"/><Relationship Id="rId4" Type="http://schemas.openxmlformats.org/officeDocument/2006/relationships/image" Target="../media/image35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s://infocenter.nordicsemi.com/topic/struct_nrf52/struct/nrf52_softdevices.html" TargetMode="External"/><Relationship Id="rId7" Type="http://schemas.openxmlformats.org/officeDocument/2006/relationships/image" Target="../media/image50.png"/><Relationship Id="rId2" Type="http://schemas.openxmlformats.org/officeDocument/2006/relationships/hyperlink" Target="https://infocenter.nordicsemi.com/topic/struct_nrf52/struct/nrf52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hyperlink" Target="https://infocenter.nordicsemi.com/topic/sds_s132/SDS/s1xx/s130.html" TargetMode="External"/><Relationship Id="rId4" Type="http://schemas.openxmlformats.org/officeDocument/2006/relationships/hyperlink" Target="https://infocenter.nordicsemi.com/topic/struct_nrf52/struct/s132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腕戴式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紀錄模組開發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2019.10.10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4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5E608-149F-482B-A1B9-6578881B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專案群組分類說明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(1/4)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C4784B1-0F0B-4E7E-A296-3F45F8DC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81534"/>
              </p:ext>
            </p:extLst>
          </p:nvPr>
        </p:nvGraphicFramePr>
        <p:xfrm>
          <a:off x="457201" y="1136371"/>
          <a:ext cx="11493794" cy="4611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2325">
                  <a:extLst>
                    <a:ext uri="{9D8B030D-6E8A-4147-A177-3AD203B41FA5}">
                      <a16:colId xmlns:a16="http://schemas.microsoft.com/office/drawing/2014/main" val="409999400"/>
                    </a:ext>
                  </a:extLst>
                </a:gridCol>
                <a:gridCol w="9101469">
                  <a:extLst>
                    <a:ext uri="{9D8B030D-6E8A-4147-A177-3AD203B41FA5}">
                      <a16:colId xmlns:a16="http://schemas.microsoft.com/office/drawing/2014/main" val="1050666605"/>
                    </a:ext>
                  </a:extLst>
                </a:gridCol>
              </a:tblGrid>
              <a:tr h="38408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目錄名稱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extLst>
                  <a:ext uri="{0D108BD9-81ED-4DB2-BD59-A6C34878D82A}">
                    <a16:rowId xmlns:a16="http://schemas.microsoft.com/office/drawing/2014/main" val="3379055291"/>
                  </a:ext>
                </a:extLst>
              </a:tr>
              <a:tr h="94629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CMSIS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為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ARM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公司出的針對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Cortex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系列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MCU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的函式</a:t>
                      </a:r>
                      <a:endParaRPr lang="en-US" alt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為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MCU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的啟動程序。</a:t>
                      </a:r>
                      <a:endParaRPr lang="en-US" alt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9802" marR="29802" marT="0" marB="0" anchor="ctr"/>
                </a:tc>
                <a:extLst>
                  <a:ext uri="{0D108BD9-81ED-4DB2-BD59-A6C34878D82A}">
                    <a16:rowId xmlns:a16="http://schemas.microsoft.com/office/drawing/2014/main" val="1538188246"/>
                  </a:ext>
                </a:extLst>
              </a:tr>
              <a:tr h="136096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sdk_config.h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nRF52 MCU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周邊設定檔。例如要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SPI x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UART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Timer x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需要啟動都必須在這檔暗中設定，其中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為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1,2..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main.c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：主程式，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MCU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硬體驅動初始化。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adap.c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：為專案主要的最上層應用程序，控制整個模組運作行為。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common.c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：模組會共用到的旗標設定。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app_config.h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：模組操作行為設定檔，與硬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韌體版本設定等。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/>
                </a:tc>
                <a:extLst>
                  <a:ext uri="{0D108BD9-81ED-4DB2-BD59-A6C34878D82A}">
                    <a16:rowId xmlns:a16="http://schemas.microsoft.com/office/drawing/2014/main" val="116649804"/>
                  </a:ext>
                </a:extLst>
              </a:tr>
              <a:tr h="188196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adc.c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：主要負責類比信號取樣，如電池電壓與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VDD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電壓取樣。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raytac.c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：主要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MCU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腳位定義、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顯示與按鍵偵測。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uart.c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：設定串列傳輸，資料接收與指令解碼、支援</a:t>
                      </a:r>
                      <a:r>
                        <a:rPr lang="en-US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prinft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函數。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timer.c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：模組計時器，提供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8ms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10ms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1000ms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等多種不同</a:t>
                      </a: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Interval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的計數器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twix.c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：主要</a:t>
                      </a:r>
                      <a:r>
                        <a:rPr lang="zh-TW" alt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針對共用的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TWI</a:t>
                      </a:r>
                      <a:r>
                        <a:rPr lang="zh-TW" alt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界面進行設定</a:t>
                      </a: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data_collect.c</a:t>
                      </a:r>
                      <a:r>
                        <a:rPr lang="zh-TW" alt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負責收集與暫存感測器信號。</a:t>
                      </a:r>
                      <a:endParaRPr lang="en-US" altLang="zh-TW" sz="14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kern="1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flash_access.c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：負責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MCU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內部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Flash RAM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進行操作，存儲模組資訊或設定值，例如模組開機模式、時間、紀錄已寫入的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Page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number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en-US" altLang="zh-TW" sz="1400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kern="1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rtc.c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：用於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ADC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取樣的觸發信號。</a:t>
                      </a:r>
                    </a:p>
                  </a:txBody>
                  <a:tcPr marL="29802" marR="29802" marT="0" marB="0"/>
                </a:tc>
                <a:extLst>
                  <a:ext uri="{0D108BD9-81ED-4DB2-BD59-A6C34878D82A}">
                    <a16:rowId xmlns:a16="http://schemas.microsoft.com/office/drawing/2014/main" val="1027967851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D437A238-07F9-438D-9F01-957AA085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51" y="1607509"/>
            <a:ext cx="2085975" cy="7715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1115157-CF77-41AA-B098-57AB37FD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51" y="2603426"/>
            <a:ext cx="1323975" cy="11334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EF7129-3412-4B93-9077-88CF7516F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51" y="3875656"/>
            <a:ext cx="1657350" cy="173355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9F8FC3B-F92B-44F2-AC6D-F5956D283320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20190918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249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5E608-149F-482B-A1B9-6578881B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專案群組分類說明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(2/4)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C4784B1-0F0B-4E7E-A296-3F45F8DC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8910"/>
              </p:ext>
            </p:extLst>
          </p:nvPr>
        </p:nvGraphicFramePr>
        <p:xfrm>
          <a:off x="457201" y="1136371"/>
          <a:ext cx="11493794" cy="4509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2325">
                  <a:extLst>
                    <a:ext uri="{9D8B030D-6E8A-4147-A177-3AD203B41FA5}">
                      <a16:colId xmlns:a16="http://schemas.microsoft.com/office/drawing/2014/main" val="409999400"/>
                    </a:ext>
                  </a:extLst>
                </a:gridCol>
                <a:gridCol w="9101469">
                  <a:extLst>
                    <a:ext uri="{9D8B030D-6E8A-4147-A177-3AD203B41FA5}">
                      <a16:colId xmlns:a16="http://schemas.microsoft.com/office/drawing/2014/main" val="1050666605"/>
                    </a:ext>
                  </a:extLst>
                </a:gridCol>
              </a:tblGrid>
              <a:tr h="38408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目錄名稱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extLst>
                  <a:ext uri="{0D108BD9-81ED-4DB2-BD59-A6C34878D82A}">
                    <a16:rowId xmlns:a16="http://schemas.microsoft.com/office/drawing/2014/main" val="3379055291"/>
                  </a:ext>
                </a:extLst>
              </a:tr>
              <a:tr h="1329070"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w25qxx.c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：透過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SPI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與存</a:t>
                      </a:r>
                      <a:r>
                        <a:rPr lang="zh-TW" alt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w25qxx</a:t>
                      </a:r>
                      <a:r>
                        <a:rPr lang="zh-TW" alt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的操作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，可設定參數與讀取數值存入暫存器中。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acc.c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：透過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TWI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與存取</a:t>
                      </a:r>
                      <a:r>
                        <a:rPr lang="zh-TW" alt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加速度計的操作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，可設定參數與讀取數值存入暫存器中。</a:t>
                      </a:r>
                      <a:endParaRPr lang="en-US" alt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si705x.c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：透過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TWI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與存</a:t>
                      </a:r>
                      <a:r>
                        <a:rPr lang="zh-TW" alt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溫度的操作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，可設定參數與讀取數值存入暫存器中。</a:t>
                      </a:r>
                      <a:endParaRPr lang="zh-TW" alt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Apds930x.c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：透過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TWI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與存取</a:t>
                      </a:r>
                      <a:r>
                        <a:rPr lang="zh-TW" alt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亮度的操作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，可設定參數與讀取數值存入暫存器中。</a:t>
                      </a:r>
                      <a:endParaRPr lang="zh-TW" alt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Ssd1309.c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：透過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TWI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與存取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LCD</a:t>
                      </a:r>
                      <a:r>
                        <a:rPr lang="zh-TW" alt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的操作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，可設定參數與讀取數值存入暫存器中。</a:t>
                      </a:r>
                      <a:endParaRPr lang="zh-TW" alt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extLst>
                  <a:ext uri="{0D108BD9-81ED-4DB2-BD59-A6C34878D82A}">
                    <a16:rowId xmlns:a16="http://schemas.microsoft.com/office/drawing/2014/main" val="1538188246"/>
                  </a:ext>
                </a:extLst>
              </a:tr>
              <a:tr h="279636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由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Nordic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提供之硬體驅動程式，依據模組需要的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MCU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周邊自行加入。眼罩模組使用到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SPI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TWI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Timer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GPIO SAADC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PPI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UART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等等。</a:t>
                      </a:r>
                    </a:p>
                  </a:txBody>
                  <a:tcPr marL="29802" marR="29802" marT="0" marB="0" anchor="ctr"/>
                </a:tc>
                <a:extLst>
                  <a:ext uri="{0D108BD9-81ED-4DB2-BD59-A6C34878D82A}">
                    <a16:rowId xmlns:a16="http://schemas.microsoft.com/office/drawing/2014/main" val="116649804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7078662D-50FC-48A4-A6E4-06587223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9" y="1587463"/>
            <a:ext cx="1304925" cy="1152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03BD2E1-B0CA-4818-B5CA-2739D23A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9" y="2944334"/>
            <a:ext cx="1609725" cy="25050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E29D24C-C96D-4F8A-A279-E094BBE954CE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20190918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301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5E608-149F-482B-A1B9-6578881B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專案群組分類說明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(3/4)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C4784B1-0F0B-4E7E-A296-3F45F8DC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78043"/>
              </p:ext>
            </p:extLst>
          </p:nvPr>
        </p:nvGraphicFramePr>
        <p:xfrm>
          <a:off x="457201" y="1136371"/>
          <a:ext cx="11493794" cy="4987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2325">
                  <a:extLst>
                    <a:ext uri="{9D8B030D-6E8A-4147-A177-3AD203B41FA5}">
                      <a16:colId xmlns:a16="http://schemas.microsoft.com/office/drawing/2014/main" val="409999400"/>
                    </a:ext>
                  </a:extLst>
                </a:gridCol>
                <a:gridCol w="9101469">
                  <a:extLst>
                    <a:ext uri="{9D8B030D-6E8A-4147-A177-3AD203B41FA5}">
                      <a16:colId xmlns:a16="http://schemas.microsoft.com/office/drawing/2014/main" val="1050666605"/>
                    </a:ext>
                  </a:extLst>
                </a:gridCol>
              </a:tblGrid>
              <a:tr h="36646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目錄名稱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extLst>
                  <a:ext uri="{0D108BD9-81ED-4DB2-BD59-A6C34878D82A}">
                    <a16:rowId xmlns:a16="http://schemas.microsoft.com/office/drawing/2014/main" val="3379055291"/>
                  </a:ext>
                </a:extLst>
              </a:tr>
              <a:tr h="2820241"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此群組由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Nordic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提供之應用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，用於外接</a:t>
                      </a:r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DISK</a:t>
                      </a:r>
                      <a:r>
                        <a:rPr lang="zh-TW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的底層存取與檔案存取。</a:t>
                      </a:r>
                    </a:p>
                  </a:txBody>
                  <a:tcPr marL="29802" marR="29802" marT="0" marB="0" anchor="ctr"/>
                </a:tc>
                <a:extLst>
                  <a:ext uri="{0D108BD9-81ED-4DB2-BD59-A6C34878D82A}">
                    <a16:rowId xmlns:a16="http://schemas.microsoft.com/office/drawing/2014/main" val="1538188246"/>
                  </a:ext>
                </a:extLst>
              </a:tr>
              <a:tr h="48694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可由藍芽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BLE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模擬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serial port profile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功能。主要用來傳輸數據或設定模組。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49804"/>
                  </a:ext>
                </a:extLst>
              </a:tr>
              <a:tr h="131432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由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Nordic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提供藍芽功能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API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，基本上所有的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service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都會使用到這幾個檔案。詳細說明請參考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Nordic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官方文件。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3050422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41B54B55-8062-4ADD-98FD-0E4A3304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65" y="1563876"/>
            <a:ext cx="1762125" cy="2686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EB7EFF9-E507-420A-86F7-092DCEA78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65" y="4393648"/>
            <a:ext cx="1304925" cy="3619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6F104E-BE1E-4C8D-AEBA-EB8592D7D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65" y="4899320"/>
            <a:ext cx="1838325" cy="11239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64E455F-DC85-4719-9591-5DF22CAC1126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20190918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255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5E608-149F-482B-A1B9-6578881B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專案群組分類說明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(4/4)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C4784B1-0F0B-4E7E-A296-3F45F8DC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2906"/>
              </p:ext>
            </p:extLst>
          </p:nvPr>
        </p:nvGraphicFramePr>
        <p:xfrm>
          <a:off x="457201" y="1136371"/>
          <a:ext cx="11493794" cy="1439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2325">
                  <a:extLst>
                    <a:ext uri="{9D8B030D-6E8A-4147-A177-3AD203B41FA5}">
                      <a16:colId xmlns:a16="http://schemas.microsoft.com/office/drawing/2014/main" val="409999400"/>
                    </a:ext>
                  </a:extLst>
                </a:gridCol>
                <a:gridCol w="9101469">
                  <a:extLst>
                    <a:ext uri="{9D8B030D-6E8A-4147-A177-3AD203B41FA5}">
                      <a16:colId xmlns:a16="http://schemas.microsoft.com/office/drawing/2014/main" val="1050666605"/>
                    </a:ext>
                  </a:extLst>
                </a:gridCol>
              </a:tblGrid>
              <a:tr h="38602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目錄名稱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extLst>
                  <a:ext uri="{0D108BD9-81ED-4DB2-BD59-A6C34878D82A}">
                    <a16:rowId xmlns:a16="http://schemas.microsoft.com/office/drawing/2014/main" val="3379055291"/>
                  </a:ext>
                </a:extLst>
              </a:tr>
              <a:tr h="540319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由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Nordic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提供藍芽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Nordic UART Service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，不同的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Service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必須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include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相對應的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service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檔案。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188246"/>
                  </a:ext>
                </a:extLst>
              </a:tr>
              <a:tr h="51294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29802" marR="29802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由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Nordic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提供藍芽應用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，使用藍芽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BLE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功能就必須使用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softdevice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。詳細說明請參考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Nordic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官方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SoftDevice</a:t>
                      </a:r>
                      <a:r>
                        <a:rPr lang="zh-TW" altLang="en-US" sz="1400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說明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49804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D5610E2F-0214-4124-A56D-9108942E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17" y="1579821"/>
            <a:ext cx="1543050" cy="381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C88C80-198E-4C54-8AE5-50179BBDB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7" y="2125626"/>
            <a:ext cx="1752600" cy="381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8E5DECB-5A61-451E-988C-A0F3FF954CD0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20190918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404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功能模組示意圖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191" y="4609115"/>
            <a:ext cx="995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err="1"/>
              <a:t>nRF_Driver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17218" y="3390794"/>
            <a:ext cx="1119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err="1"/>
              <a:t>nRF_Librarys</a:t>
            </a:r>
            <a:endParaRPr lang="en-US" altLang="zh-TW" sz="1400" dirty="0"/>
          </a:p>
        </p:txBody>
      </p:sp>
      <p:sp>
        <p:nvSpPr>
          <p:cNvPr id="7" name="矩形 6"/>
          <p:cNvSpPr/>
          <p:nvPr/>
        </p:nvSpPr>
        <p:spPr>
          <a:xfrm>
            <a:off x="250703" y="1537586"/>
            <a:ext cx="1011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Application</a:t>
            </a:r>
            <a:endParaRPr lang="zh-TW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21559" y="2314008"/>
            <a:ext cx="753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Module</a:t>
            </a:r>
          </a:p>
          <a:p>
            <a:pPr algn="ctr"/>
            <a:r>
              <a:rPr lang="en-US" altLang="zh-TW" sz="1400" dirty="0"/>
              <a:t>Sensor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17754" y="48981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1">
                    <a:lumMod val="75000"/>
                  </a:schemeClr>
                </a:solidFill>
              </a:rPr>
              <a:t>硬體層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152941" y="389483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1">
                    <a:lumMod val="75000"/>
                  </a:schemeClr>
                </a:solidFill>
              </a:rPr>
              <a:t>功能層</a:t>
            </a:r>
            <a:endParaRPr lang="en-US" altLang="zh-TW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TW" altLang="en-US" sz="1400" b="1" dirty="0">
                <a:solidFill>
                  <a:schemeClr val="accent1">
                    <a:lumMod val="75000"/>
                  </a:schemeClr>
                </a:solidFill>
              </a:rPr>
              <a:t>硬體隔離層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296096" y="2807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1">
                    <a:lumMod val="75000"/>
                  </a:schemeClr>
                </a:solidFill>
              </a:rPr>
              <a:t>應用層</a:t>
            </a:r>
            <a:endParaRPr lang="en-US" altLang="zh-TW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26034" y="18132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>
                <a:solidFill>
                  <a:schemeClr val="accent1">
                    <a:lumMod val="75000"/>
                  </a:schemeClr>
                </a:solidFill>
              </a:rPr>
              <a:t>應用層</a:t>
            </a:r>
            <a:endParaRPr lang="en-US" altLang="zh-TW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9EB2817-D2FD-4F3D-ACA6-A953F3EC9C7D}"/>
              </a:ext>
            </a:extLst>
          </p:cNvPr>
          <p:cNvGrpSpPr/>
          <p:nvPr/>
        </p:nvGrpSpPr>
        <p:grpSpPr>
          <a:xfrm>
            <a:off x="1308201" y="1411108"/>
            <a:ext cx="10693300" cy="4775102"/>
            <a:chOff x="1468284" y="1411107"/>
            <a:chExt cx="12068813" cy="5389339"/>
          </a:xfrm>
        </p:grpSpPr>
        <p:sp>
          <p:nvSpPr>
            <p:cNvPr id="3" name="矩形 2"/>
            <p:cNvSpPr/>
            <p:nvPr/>
          </p:nvSpPr>
          <p:spPr>
            <a:xfrm>
              <a:off x="7637754" y="4738536"/>
              <a:ext cx="1367504" cy="8949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rgbClr val="C00000"/>
                  </a:solidFill>
                </a:rPr>
                <a:t>SPI 2</a:t>
              </a:r>
            </a:p>
            <a:p>
              <a:pPr algn="ctr"/>
              <a:r>
                <a:rPr lang="en-US" altLang="zh-TW" sz="1200" b="1" dirty="0" err="1"/>
                <a:t>nrf_drv_spi</a:t>
              </a:r>
              <a:endParaRPr lang="zh-TW" altLang="en-US" sz="1200" b="1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593688" y="3616841"/>
              <a:ext cx="1367504" cy="89494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err="1"/>
                <a:t>app_timer.c</a:t>
              </a:r>
              <a:endParaRPr lang="zh-TW" altLang="en-US" sz="12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583749" y="2476833"/>
              <a:ext cx="1367504" cy="8949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err="1"/>
                <a:t>timer.c</a:t>
              </a:r>
              <a:endParaRPr lang="zh-TW" altLang="en-US" sz="12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560461" y="4745253"/>
              <a:ext cx="1367504" cy="8949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rgbClr val="C00000"/>
                  </a:solidFill>
                </a:rPr>
                <a:t>Timer  1</a:t>
              </a:r>
            </a:p>
            <a:p>
              <a:pPr algn="ctr"/>
              <a:r>
                <a:rPr lang="en-US" altLang="zh-TW" sz="1200" b="1" dirty="0" err="1"/>
                <a:t>nrf_drv_timer</a:t>
              </a:r>
              <a:endParaRPr lang="en-US" altLang="zh-TW" sz="1200" b="1" dirty="0"/>
            </a:p>
            <a:p>
              <a:pPr algn="ctr"/>
              <a:endParaRPr lang="zh-TW" altLang="en-US" sz="1200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048316" y="4722330"/>
              <a:ext cx="1367504" cy="8949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rgbClr val="C00000"/>
                  </a:solidFill>
                </a:rPr>
                <a:t>TWI 1</a:t>
              </a:r>
            </a:p>
            <a:p>
              <a:pPr algn="ctr"/>
              <a:r>
                <a:rPr lang="en-US" altLang="zh-TW" sz="1200" b="1" dirty="0" err="1"/>
                <a:t>nrf_drv_twi</a:t>
              </a:r>
              <a:endParaRPr lang="en-US" altLang="zh-TW" sz="12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494727" y="4747616"/>
              <a:ext cx="1367504" cy="8949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rgbClr val="C00000"/>
                  </a:solidFill>
                </a:rPr>
                <a:t>SAADC</a:t>
              </a:r>
              <a:endParaRPr lang="en-US" altLang="zh-TW" sz="12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zh-TW" sz="1200" b="1" dirty="0" err="1"/>
                <a:t>nrf_drv_saadc</a:t>
              </a:r>
              <a:endParaRPr lang="en-US" altLang="zh-TW" sz="1200" b="1" dirty="0"/>
            </a:p>
            <a:p>
              <a:pPr algn="ctr"/>
              <a:r>
                <a:rPr lang="en-US" altLang="zh-TW" sz="1200" b="1" dirty="0" err="1"/>
                <a:t>nrf_drv_rtc</a:t>
              </a:r>
              <a:endParaRPr lang="zh-TW" altLang="en-US" sz="1200" b="1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123980" y="4737538"/>
              <a:ext cx="1367504" cy="8949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rgbClr val="C00000"/>
                  </a:solidFill>
                </a:rPr>
                <a:t>TWI 0</a:t>
              </a:r>
            </a:p>
            <a:p>
              <a:pPr algn="ctr"/>
              <a:r>
                <a:rPr lang="en-US" altLang="zh-TW" sz="1200" b="1" dirty="0" err="1"/>
                <a:t>nrf_drv_twi</a:t>
              </a:r>
              <a:endParaRPr lang="zh-TW" altLang="en-US" sz="12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582624" y="1411108"/>
              <a:ext cx="10386109" cy="8949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/>
                <a:t>main.c</a:t>
              </a:r>
              <a:r>
                <a:rPr lang="en-US" altLang="zh-TW" sz="1600" b="1" dirty="0"/>
                <a:t> / </a:t>
              </a:r>
              <a:r>
                <a:rPr lang="en-US" altLang="zh-TW" sz="1600" b="1" dirty="0" err="1"/>
                <a:t>adap.c</a:t>
              </a:r>
              <a:endParaRPr lang="zh-TW" altLang="en-US" sz="16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72002" y="2514879"/>
              <a:ext cx="1367504" cy="8949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ssd1306.c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032865" y="4757025"/>
              <a:ext cx="1367504" cy="8949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rgbClr val="C00000"/>
                  </a:solidFill>
                </a:rPr>
                <a:t>UART</a:t>
              </a:r>
              <a:endParaRPr lang="en-US" altLang="zh-TW" sz="12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zh-TW" sz="1200" b="1" dirty="0" err="1"/>
                <a:t>nrf_drv_uart</a:t>
              </a:r>
              <a:endParaRPr lang="en-US" altLang="zh-TW" sz="1200" b="1" dirty="0"/>
            </a:p>
            <a:p>
              <a:pPr algn="ctr"/>
              <a:endParaRPr lang="zh-TW" altLang="en-US" sz="1200" b="1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6092" y="3628615"/>
              <a:ext cx="1367504" cy="89494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err="1"/>
                <a:t>app_uart.c</a:t>
              </a:r>
              <a:endParaRPr lang="en-US" altLang="zh-TW" sz="1200" b="1" dirty="0"/>
            </a:p>
            <a:p>
              <a:pPr algn="ctr"/>
              <a:r>
                <a:rPr lang="en-US" altLang="zh-TW" sz="1200" b="1" dirty="0" err="1"/>
                <a:t>retarget.c</a:t>
              </a:r>
              <a:endParaRPr lang="zh-TW" altLang="en-US" sz="1200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9100008" y="2495502"/>
              <a:ext cx="1367504" cy="8949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data </a:t>
              </a:r>
              <a:r>
                <a:rPr lang="en-US" altLang="zh-TW" sz="1200" b="1" dirty="0" err="1"/>
                <a:t>collect.c</a:t>
              </a:r>
              <a:endParaRPr lang="en-US" altLang="zh-TW" sz="1200" b="1" dirty="0"/>
            </a:p>
            <a:p>
              <a:pPr algn="ctr"/>
              <a:r>
                <a:rPr lang="en-US" altLang="zh-TW" sz="1200" b="1" dirty="0" err="1"/>
                <a:t>acc.c</a:t>
              </a:r>
              <a:endParaRPr lang="en-US" altLang="zh-TW" sz="1200" b="1" dirty="0"/>
            </a:p>
            <a:p>
              <a:pPr algn="ctr"/>
              <a:r>
                <a:rPr lang="en-US" altLang="zh-TW" sz="1200" b="1" dirty="0"/>
                <a:t>si705x.c</a:t>
              </a:r>
            </a:p>
            <a:p>
              <a:pPr algn="ctr"/>
              <a:r>
                <a:rPr lang="en-US" altLang="zh-TW" sz="1200" b="1" dirty="0"/>
                <a:t>apds930x.c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657632" y="2488607"/>
              <a:ext cx="1367504" cy="8949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w25qxx.c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046214" y="2478668"/>
              <a:ext cx="1367504" cy="8949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err="1"/>
                <a:t>uart.c</a:t>
              </a:r>
              <a:endParaRPr lang="zh-TW" altLang="en-US" sz="12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4488198" y="2488607"/>
              <a:ext cx="1367504" cy="8949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err="1"/>
                <a:t>adc.c</a:t>
              </a:r>
              <a:endParaRPr lang="en-US" altLang="zh-TW" sz="1200" b="1" dirty="0"/>
            </a:p>
            <a:p>
              <a:pPr algn="ctr"/>
              <a:r>
                <a:rPr lang="en-US" altLang="zh-TW" sz="1200" b="1" dirty="0" err="1"/>
                <a:t>rtc.c</a:t>
              </a:r>
              <a:endParaRPr lang="zh-TW" altLang="en-US" sz="1200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94167" y="4745903"/>
              <a:ext cx="1367504" cy="8949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C00000"/>
                  </a:solidFill>
                </a:rPr>
                <a:t>GPIO/GPIOE</a:t>
              </a:r>
            </a:p>
            <a:p>
              <a:pPr algn="ctr"/>
              <a:r>
                <a:rPr lang="en-US" altLang="zh-TW" sz="1200" b="1" dirty="0" err="1"/>
                <a:t>nrf_gpio</a:t>
              </a:r>
              <a:endParaRPr lang="en-US" altLang="zh-TW" sz="1200" b="1" dirty="0"/>
            </a:p>
            <a:p>
              <a:pPr algn="ctr"/>
              <a:r>
                <a:rPr lang="en-US" altLang="zh-TW" sz="1200" b="1" dirty="0" err="1"/>
                <a:t>nrf_drv_gpiote</a:t>
              </a:r>
              <a:endParaRPr lang="zh-TW" altLang="en-US" sz="1200" b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603046" y="3645447"/>
              <a:ext cx="1367504" cy="89494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raytac52.c</a:t>
              </a:r>
              <a:endParaRPr lang="zh-TW" altLang="en-US" sz="1200" b="1" dirty="0"/>
            </a:p>
          </p:txBody>
        </p:sp>
        <p:pic>
          <p:nvPicPr>
            <p:cNvPr id="32" name="圖片 31"/>
            <p:cNvPicPr>
              <a:picLocks noChangeAspect="1"/>
            </p:cNvPicPr>
            <p:nvPr/>
          </p:nvPicPr>
          <p:blipFill rotWithShape="1">
            <a:blip r:embed="rId2"/>
            <a:srcRect r="42370"/>
            <a:stretch/>
          </p:blipFill>
          <p:spPr>
            <a:xfrm>
              <a:off x="4637613" y="6056891"/>
              <a:ext cx="770496" cy="567354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507" y="6077550"/>
              <a:ext cx="961540" cy="695971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4481" y="6096851"/>
              <a:ext cx="493125" cy="383541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53800" y="6056891"/>
              <a:ext cx="706085" cy="459964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2140594" y="2474852"/>
              <a:ext cx="1367504" cy="8949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err="1"/>
                <a:t>ble_xxx.c</a:t>
              </a:r>
              <a:endParaRPr lang="zh-TW" altLang="en-US" sz="1200" b="1" dirty="0"/>
            </a:p>
          </p:txBody>
        </p:sp>
        <p:cxnSp>
          <p:nvCxnSpPr>
            <p:cNvPr id="38" name="直線接點 37"/>
            <p:cNvCxnSpPr/>
            <p:nvPr/>
          </p:nvCxnSpPr>
          <p:spPr>
            <a:xfrm flipH="1">
              <a:off x="6738162" y="5620163"/>
              <a:ext cx="2390" cy="31895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3735107" y="5669871"/>
              <a:ext cx="2390" cy="31895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>
              <a:off x="5267970" y="5669871"/>
              <a:ext cx="2390" cy="31895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8419499" y="5652618"/>
              <a:ext cx="2390" cy="31895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9883442" y="5643211"/>
              <a:ext cx="2390" cy="31895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>
              <a:off x="10998653" y="5656442"/>
              <a:ext cx="2390" cy="31895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11685070" y="5652618"/>
              <a:ext cx="2390" cy="31895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933369" y="5779641"/>
              <a:ext cx="874498" cy="52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COM</a:t>
              </a:r>
              <a:r>
                <a:rPr lang="zh-TW" altLang="en-US" sz="1200" b="1" dirty="0"/>
                <a:t> </a:t>
              </a:r>
              <a:r>
                <a:rPr lang="en-US" altLang="zh-TW" sz="1200" b="1" dirty="0"/>
                <a:t>Port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4640836" y="5740899"/>
              <a:ext cx="548688" cy="52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VBAT</a:t>
              </a:r>
              <a:endParaRPr lang="zh-TW" altLang="en-US" sz="1200" b="1" dirty="0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1468285" y="4681302"/>
              <a:ext cx="10611943" cy="1059848"/>
            </a:xfrm>
            <a:prstGeom prst="roundRect">
              <a:avLst>
                <a:gd name="adj" fmla="val 7489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/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468284" y="3562866"/>
              <a:ext cx="3064605" cy="1059848"/>
            </a:xfrm>
            <a:prstGeom prst="roundRect">
              <a:avLst>
                <a:gd name="adj" fmla="val 7489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/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10537880" y="3552559"/>
              <a:ext cx="1492654" cy="1059848"/>
            </a:xfrm>
            <a:prstGeom prst="roundRect">
              <a:avLst>
                <a:gd name="adj" fmla="val 7489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/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7578857" y="2402327"/>
              <a:ext cx="2955241" cy="1059848"/>
            </a:xfrm>
            <a:prstGeom prst="roundRect">
              <a:avLst>
                <a:gd name="adj" fmla="val 7489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/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1468316" y="2392401"/>
              <a:ext cx="4475106" cy="1059848"/>
            </a:xfrm>
            <a:prstGeom prst="roundRect">
              <a:avLst>
                <a:gd name="adj" fmla="val 7489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/>
            </a:p>
          </p:txBody>
        </p:sp>
        <p:sp>
          <p:nvSpPr>
            <p:cNvPr id="53" name="矩形 52"/>
            <p:cNvSpPr/>
            <p:nvPr/>
          </p:nvSpPr>
          <p:spPr>
            <a:xfrm>
              <a:off x="12132756" y="1411107"/>
              <a:ext cx="1368165" cy="8949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/>
                <a:t>ble_uarts.c</a:t>
              </a:r>
              <a:endParaRPr lang="zh-TW" altLang="en-US" sz="1600" b="1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12169593" y="3628615"/>
              <a:ext cx="1367504" cy="20038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rgbClr val="C00000"/>
                  </a:solidFill>
                </a:rPr>
                <a:t>SoftDevice</a:t>
              </a:r>
              <a:endParaRPr lang="en-US" altLang="zh-TW" sz="1200" b="1" dirty="0"/>
            </a:p>
            <a:p>
              <a:pPr algn="ctr"/>
              <a:endParaRPr lang="zh-TW" altLang="en-US" sz="1200" b="1" dirty="0"/>
            </a:p>
          </p:txBody>
        </p: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5281109F-2FB9-468C-910E-4B0CAD719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0529" y="5962166"/>
              <a:ext cx="548687" cy="778137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2A801B2A-DF61-406D-B551-A408B9BC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68994" y="6400373"/>
              <a:ext cx="427197" cy="400073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24119847-4A5B-4106-AD46-8A62F3904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84986" y="5951162"/>
              <a:ext cx="614396" cy="400072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55C2F629-0DEB-4A56-A00C-8C4021EC7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4952" y="5929008"/>
              <a:ext cx="437195" cy="459965"/>
            </a:xfrm>
            <a:prstGeom prst="rect">
              <a:avLst/>
            </a:prstGeom>
          </p:spPr>
        </p:pic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F6481E1C-AE6D-4341-A151-8FE16996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54201" y="6056891"/>
              <a:ext cx="832155" cy="560672"/>
            </a:xfrm>
            <a:prstGeom prst="rect">
              <a:avLst/>
            </a:prstGeom>
            <a:solidFill>
              <a:srgbClr val="0066FF"/>
            </a:solidFill>
            <a:ln w="38100">
              <a:noFill/>
            </a:ln>
          </p:spPr>
        </p:pic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6A21C89-1583-4501-8A37-BB70C6CA8976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20190918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864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51B4F-FE31-4C2A-98D1-C1C6B0D7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操作流程圖介紹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406F2E-B3C4-4A08-9257-194835F679A5}"/>
              </a:ext>
            </a:extLst>
          </p:cNvPr>
          <p:cNvSpPr/>
          <p:nvPr/>
        </p:nvSpPr>
        <p:spPr>
          <a:xfrm>
            <a:off x="2032003" y="2777346"/>
            <a:ext cx="80297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系統開機模式流程介紹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資料紀錄模式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開機流程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模組</a:t>
            </a:r>
            <a:r>
              <a:rPr lang="en-US" altLang="zh-TW" sz="2400" dirty="0"/>
              <a:t>UART</a:t>
            </a:r>
            <a:r>
              <a:rPr lang="zh-TW" altLang="en-US" sz="2400" dirty="0"/>
              <a:t>或藍芽</a:t>
            </a:r>
            <a:r>
              <a:rPr lang="en-US" altLang="zh-TW" sz="2400" dirty="0"/>
              <a:t>UARTS(Nordic UART Service)</a:t>
            </a:r>
            <a:r>
              <a:rPr lang="zh-TW" altLang="en-US" sz="2400" dirty="0"/>
              <a:t> 接收與解碼</a:t>
            </a:r>
          </a:p>
        </p:txBody>
      </p:sp>
    </p:spTree>
    <p:extLst>
      <p:ext uri="{BB962C8B-B14F-4D97-AF65-F5344CB8AC3E}">
        <p14:creationId xmlns:p14="http://schemas.microsoft.com/office/powerpoint/2010/main" val="39761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737D4-BCDA-46C2-9D37-51DF2100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系統開機模式流程介紹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2E7A965-A242-446C-B6E8-4F27ABB9D8D9}"/>
              </a:ext>
            </a:extLst>
          </p:cNvPr>
          <p:cNvSpPr/>
          <p:nvPr/>
        </p:nvSpPr>
        <p:spPr>
          <a:xfrm>
            <a:off x="4413599" y="1908815"/>
            <a:ext cx="1879022" cy="409405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系統啟動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00E58870-9CB4-4DC8-BF28-D50AF90E0DA2}"/>
              </a:ext>
            </a:extLst>
          </p:cNvPr>
          <p:cNvSpPr/>
          <p:nvPr/>
        </p:nvSpPr>
        <p:spPr>
          <a:xfrm>
            <a:off x="4413597" y="4344226"/>
            <a:ext cx="1879022" cy="778741"/>
          </a:xfrm>
          <a:prstGeom prst="diamond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zh-TW" alt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長壓</a:t>
            </a:r>
            <a:r>
              <a:rPr lang="en-US" altLang="zh-TW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9C01715-C206-4DB6-8A4A-EAF67FD17BC3}"/>
              </a:ext>
            </a:extLst>
          </p:cNvPr>
          <p:cNvSpPr/>
          <p:nvPr/>
        </p:nvSpPr>
        <p:spPr>
          <a:xfrm>
            <a:off x="4413599" y="1081534"/>
            <a:ext cx="1879022" cy="40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接上電源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18032DC-5205-4FC6-8BBF-62A3118995F0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5353110" y="1490939"/>
            <a:ext cx="0" cy="417876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菱形 18">
            <a:extLst>
              <a:ext uri="{FF2B5EF4-FFF2-40B4-BE49-F238E27FC236}">
                <a16:creationId xmlns:a16="http://schemas.microsoft.com/office/drawing/2014/main" id="{0F279AF9-1680-4E1B-B1C1-B5CCAA116FF6}"/>
              </a:ext>
            </a:extLst>
          </p:cNvPr>
          <p:cNvSpPr/>
          <p:nvPr/>
        </p:nvSpPr>
        <p:spPr>
          <a:xfrm>
            <a:off x="4413599" y="2541671"/>
            <a:ext cx="1879022" cy="778741"/>
          </a:xfrm>
          <a:prstGeom prst="diamond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確認操作模式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5ECE1D0-949B-4467-91E2-306A2FD5E633}"/>
              </a:ext>
            </a:extLst>
          </p:cNvPr>
          <p:cNvCxnSpPr>
            <a:stCxn id="4" idx="2"/>
            <a:endCxn id="19" idx="0"/>
          </p:cNvCxnSpPr>
          <p:nvPr/>
        </p:nvCxnSpPr>
        <p:spPr>
          <a:xfrm>
            <a:off x="5353110" y="2318220"/>
            <a:ext cx="0" cy="223451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4413598" y="3747171"/>
            <a:ext cx="1879021" cy="409405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資料紀錄模式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A4A6AF5-0B8D-4A1B-A26C-5AB83E34CBBB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flipH="1">
            <a:off x="5353109" y="3320412"/>
            <a:ext cx="1" cy="426759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FAC80FC-3E11-4B7B-A30F-D24381E00ACB}"/>
              </a:ext>
            </a:extLst>
          </p:cNvPr>
          <p:cNvCxnSpPr>
            <a:stCxn id="25" idx="2"/>
            <a:endCxn id="5" idx="0"/>
          </p:cNvCxnSpPr>
          <p:nvPr/>
        </p:nvCxnSpPr>
        <p:spPr>
          <a:xfrm flipH="1">
            <a:off x="5353108" y="4156576"/>
            <a:ext cx="1" cy="187650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1C3F11B7-3283-4302-B6A2-B1493C1364A0}"/>
              </a:ext>
            </a:extLst>
          </p:cNvPr>
          <p:cNvCxnSpPr>
            <a:cxnSpLocks/>
            <a:stCxn id="19" idx="2"/>
            <a:endCxn id="45" idx="0"/>
          </p:cNvCxnSpPr>
          <p:nvPr/>
        </p:nvCxnSpPr>
        <p:spPr>
          <a:xfrm rot="16200000" flipH="1">
            <a:off x="7111200" y="1562322"/>
            <a:ext cx="378027" cy="3894206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453F80BD-8FA7-42D7-B5C3-263B59A39749}"/>
              </a:ext>
            </a:extLst>
          </p:cNvPr>
          <p:cNvSpPr/>
          <p:nvPr/>
        </p:nvSpPr>
        <p:spPr>
          <a:xfrm>
            <a:off x="8307804" y="4655725"/>
            <a:ext cx="1879021" cy="40940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連線模式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EA27746D-8DE8-4342-86CF-939E04D170C6}"/>
              </a:ext>
            </a:extLst>
          </p:cNvPr>
          <p:cNvSpPr/>
          <p:nvPr/>
        </p:nvSpPr>
        <p:spPr>
          <a:xfrm>
            <a:off x="8307805" y="3698439"/>
            <a:ext cx="1879021" cy="57006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設定重開機為資料紀錄模式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46FE3F31-485C-485B-9072-9C7436240FE5}"/>
              </a:ext>
            </a:extLst>
          </p:cNvPr>
          <p:cNvCxnSpPr>
            <a:stCxn id="45" idx="2"/>
            <a:endCxn id="44" idx="0"/>
          </p:cNvCxnSpPr>
          <p:nvPr/>
        </p:nvCxnSpPr>
        <p:spPr>
          <a:xfrm flipH="1">
            <a:off x="9247315" y="4268508"/>
            <a:ext cx="1" cy="38721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DF3651FA-4434-43DF-A243-7C15AD42242B}"/>
              </a:ext>
            </a:extLst>
          </p:cNvPr>
          <p:cNvSpPr/>
          <p:nvPr/>
        </p:nvSpPr>
        <p:spPr>
          <a:xfrm>
            <a:off x="2101505" y="4448562"/>
            <a:ext cx="1879021" cy="5700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設定下次開機模式為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藍芽傳輸</a:t>
            </a:r>
          </a:p>
        </p:txBody>
      </p:sp>
      <p:sp>
        <p:nvSpPr>
          <p:cNvPr id="70" name="菱形 69">
            <a:extLst>
              <a:ext uri="{FF2B5EF4-FFF2-40B4-BE49-F238E27FC236}">
                <a16:creationId xmlns:a16="http://schemas.microsoft.com/office/drawing/2014/main" id="{D45C405A-2BF1-4922-ADA7-77CBF613C77D}"/>
              </a:ext>
            </a:extLst>
          </p:cNvPr>
          <p:cNvSpPr/>
          <p:nvPr/>
        </p:nvSpPr>
        <p:spPr>
          <a:xfrm>
            <a:off x="4413597" y="5399124"/>
            <a:ext cx="1879022" cy="778741"/>
          </a:xfrm>
          <a:prstGeom prst="diamond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Rx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中斷</a:t>
            </a: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D03D112E-8284-4FF6-838E-E48FFD6142DB}"/>
              </a:ext>
            </a:extLst>
          </p:cNvPr>
          <p:cNvCxnSpPr>
            <a:stCxn id="5" idx="2"/>
            <a:endCxn id="70" idx="0"/>
          </p:cNvCxnSpPr>
          <p:nvPr/>
        </p:nvCxnSpPr>
        <p:spPr>
          <a:xfrm>
            <a:off x="5353108" y="5122967"/>
            <a:ext cx="0" cy="276157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A79E5174-BCFB-4B1F-8224-228F18B521E7}"/>
              </a:ext>
            </a:extLst>
          </p:cNvPr>
          <p:cNvSpPr/>
          <p:nvPr/>
        </p:nvSpPr>
        <p:spPr>
          <a:xfrm>
            <a:off x="2101505" y="5503459"/>
            <a:ext cx="1879021" cy="57006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設定下次開機模式為</a:t>
            </a:r>
            <a:r>
              <a:rPr lang="en-US" altLang="zh-TW" sz="14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en-US" sz="14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連線模式</a:t>
            </a:r>
          </a:p>
        </p:txBody>
      </p:sp>
      <p:sp>
        <p:nvSpPr>
          <p:cNvPr id="94" name="菱形 93">
            <a:extLst>
              <a:ext uri="{FF2B5EF4-FFF2-40B4-BE49-F238E27FC236}">
                <a16:creationId xmlns:a16="http://schemas.microsoft.com/office/drawing/2014/main" id="{E326C34B-DFD9-4612-85C1-8A857B3141D1}"/>
              </a:ext>
            </a:extLst>
          </p:cNvPr>
          <p:cNvSpPr/>
          <p:nvPr/>
        </p:nvSpPr>
        <p:spPr>
          <a:xfrm>
            <a:off x="8307803" y="5344159"/>
            <a:ext cx="1879022" cy="778741"/>
          </a:xfrm>
          <a:prstGeom prst="diamond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設定時間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斷線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EB2D7AC5-5881-4B4A-B49E-5A1920C263CE}"/>
              </a:ext>
            </a:extLst>
          </p:cNvPr>
          <p:cNvCxnSpPr>
            <a:stCxn id="44" idx="2"/>
            <a:endCxn id="94" idx="0"/>
          </p:cNvCxnSpPr>
          <p:nvPr/>
        </p:nvCxnSpPr>
        <p:spPr>
          <a:xfrm flipH="1">
            <a:off x="9247314" y="5065130"/>
            <a:ext cx="1" cy="27902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0C29CA60-49B9-4F18-866E-FFD4B7E55054}"/>
              </a:ext>
            </a:extLst>
          </p:cNvPr>
          <p:cNvCxnSpPr>
            <a:cxnSpLocks/>
            <a:stCxn id="94" idx="1"/>
            <a:endCxn id="44" idx="0"/>
          </p:cNvCxnSpPr>
          <p:nvPr/>
        </p:nvCxnSpPr>
        <p:spPr>
          <a:xfrm rot="10800000" flipH="1">
            <a:off x="8307803" y="4655726"/>
            <a:ext cx="939512" cy="1077805"/>
          </a:xfrm>
          <a:prstGeom prst="bentConnector4">
            <a:avLst>
              <a:gd name="adj1" fmla="val -24332"/>
              <a:gd name="adj2" fmla="val 12121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CF37835B-4330-410A-A09A-EDFF2A41AB3C}"/>
              </a:ext>
            </a:extLst>
          </p:cNvPr>
          <p:cNvCxnSpPr>
            <a:stCxn id="94" idx="2"/>
            <a:endCxn id="4" idx="0"/>
          </p:cNvCxnSpPr>
          <p:nvPr/>
        </p:nvCxnSpPr>
        <p:spPr>
          <a:xfrm rot="5400000" flipH="1">
            <a:off x="5193169" y="2068756"/>
            <a:ext cx="4214085" cy="3894204"/>
          </a:xfrm>
          <a:prstGeom prst="bentConnector5">
            <a:avLst>
              <a:gd name="adj1" fmla="val -5425"/>
              <a:gd name="adj2" fmla="val -45601"/>
              <a:gd name="adj3" fmla="val 10542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917174F-F4EE-49EF-B56C-82855B3B5C9A}"/>
              </a:ext>
            </a:extLst>
          </p:cNvPr>
          <p:cNvCxnSpPr>
            <a:cxnSpLocks/>
            <a:stCxn id="65" idx="1"/>
            <a:endCxn id="4" idx="0"/>
          </p:cNvCxnSpPr>
          <p:nvPr/>
        </p:nvCxnSpPr>
        <p:spPr>
          <a:xfrm rot="10800000" flipH="1">
            <a:off x="2101504" y="1908815"/>
            <a:ext cx="3251605" cy="2824782"/>
          </a:xfrm>
          <a:prstGeom prst="bentConnector4">
            <a:avLst>
              <a:gd name="adj1" fmla="val -12877"/>
              <a:gd name="adj2" fmla="val 108093"/>
            </a:avLst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07317104-1875-42C7-B3DF-2E41C3BA3D0A}"/>
              </a:ext>
            </a:extLst>
          </p:cNvPr>
          <p:cNvCxnSpPr>
            <a:stCxn id="75" idx="1"/>
            <a:endCxn id="4" idx="0"/>
          </p:cNvCxnSpPr>
          <p:nvPr/>
        </p:nvCxnSpPr>
        <p:spPr>
          <a:xfrm rot="10800000" flipH="1">
            <a:off x="2101504" y="1908816"/>
            <a:ext cx="3251605" cy="3879679"/>
          </a:xfrm>
          <a:prstGeom prst="bentConnector4">
            <a:avLst>
              <a:gd name="adj1" fmla="val -12877"/>
              <a:gd name="adj2" fmla="val 105892"/>
            </a:avLst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E055C715-6993-4395-AF3A-E03B21FC16C3}"/>
              </a:ext>
            </a:extLst>
          </p:cNvPr>
          <p:cNvCxnSpPr>
            <a:stCxn id="5" idx="1"/>
            <a:endCxn id="65" idx="3"/>
          </p:cNvCxnSpPr>
          <p:nvPr/>
        </p:nvCxnSpPr>
        <p:spPr>
          <a:xfrm flipH="1">
            <a:off x="3980526" y="4733597"/>
            <a:ext cx="433071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00D5A5B0-1883-4A5F-9DDB-AEDFD53F4D4F}"/>
              </a:ext>
            </a:extLst>
          </p:cNvPr>
          <p:cNvCxnSpPr>
            <a:stCxn id="70" idx="1"/>
            <a:endCxn id="75" idx="3"/>
          </p:cNvCxnSpPr>
          <p:nvPr/>
        </p:nvCxnSpPr>
        <p:spPr>
          <a:xfrm flipH="1" flipV="1">
            <a:off x="3980526" y="5788494"/>
            <a:ext cx="433071" cy="1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CD5AF7BF-1F44-4E5B-8640-D7AC5C9F7033}"/>
              </a:ext>
            </a:extLst>
          </p:cNvPr>
          <p:cNvCxnSpPr>
            <a:cxnSpLocks/>
            <a:stCxn id="70" idx="2"/>
            <a:endCxn id="25" idx="0"/>
          </p:cNvCxnSpPr>
          <p:nvPr/>
        </p:nvCxnSpPr>
        <p:spPr>
          <a:xfrm rot="5400000" flipH="1" flipV="1">
            <a:off x="4137761" y="4962517"/>
            <a:ext cx="2430694" cy="1"/>
          </a:xfrm>
          <a:prstGeom prst="bentConnector5">
            <a:avLst>
              <a:gd name="adj1" fmla="val -9405"/>
              <a:gd name="adj2" fmla="val 116811100000"/>
              <a:gd name="adj3" fmla="val 109405"/>
            </a:avLst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2C473228-AFA7-4C51-AB5E-341BD7B5133E}"/>
              </a:ext>
            </a:extLst>
          </p:cNvPr>
          <p:cNvSpPr txBox="1"/>
          <p:nvPr/>
        </p:nvSpPr>
        <p:spPr>
          <a:xfrm>
            <a:off x="408783" y="5261045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MCU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Reset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7B0ED83F-5403-43B2-A888-4141E94B4E7E}"/>
              </a:ext>
            </a:extLst>
          </p:cNvPr>
          <p:cNvSpPr txBox="1"/>
          <p:nvPr/>
        </p:nvSpPr>
        <p:spPr>
          <a:xfrm>
            <a:off x="8635832" y="6341029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MCU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Reset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1A567B26-A42C-4940-A7F7-232DAF51A8C2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20190917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3F8786F-1680-41AF-B9B9-36EDABD5F383}"/>
              </a:ext>
            </a:extLst>
          </p:cNvPr>
          <p:cNvSpPr txBox="1"/>
          <p:nvPr/>
        </p:nvSpPr>
        <p:spPr>
          <a:xfrm>
            <a:off x="6726775" y="314311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PC_TRANS_MODE</a:t>
            </a:r>
            <a:endParaRPr lang="zh-TW" altLang="en-US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1D17A5C8-CE69-4D78-87C2-4577BD4C421F}"/>
              </a:ext>
            </a:extLst>
          </p:cNvPr>
          <p:cNvSpPr txBox="1"/>
          <p:nvPr/>
        </p:nvSpPr>
        <p:spPr>
          <a:xfrm>
            <a:off x="3427940" y="3323396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RECORD_MODE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7761DC1-B73A-4DB1-A12C-B4D278ABC5EE}"/>
              </a:ext>
            </a:extLst>
          </p:cNvPr>
          <p:cNvSpPr txBox="1"/>
          <p:nvPr/>
        </p:nvSpPr>
        <p:spPr>
          <a:xfrm flipH="1">
            <a:off x="4081169" y="5429182"/>
            <a:ext cx="2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3EFA131-141D-4F3E-9DF5-35CAF16D117A}"/>
              </a:ext>
            </a:extLst>
          </p:cNvPr>
          <p:cNvSpPr txBox="1"/>
          <p:nvPr/>
        </p:nvSpPr>
        <p:spPr>
          <a:xfrm flipH="1">
            <a:off x="4052867" y="4328572"/>
            <a:ext cx="2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F122F10-76E4-4F15-8BC4-37CE1DFDF454}"/>
              </a:ext>
            </a:extLst>
          </p:cNvPr>
          <p:cNvSpPr txBox="1"/>
          <p:nvPr/>
        </p:nvSpPr>
        <p:spPr>
          <a:xfrm flipH="1">
            <a:off x="9267686" y="6032597"/>
            <a:ext cx="2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1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資料紀錄模式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開機流程</a:t>
            </a:r>
            <a:endParaRPr lang="zh-TW" altLang="en-US" dirty="0"/>
          </a:p>
        </p:txBody>
      </p:sp>
      <p:sp>
        <p:nvSpPr>
          <p:cNvPr id="29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1042344" y="2242592"/>
            <a:ext cx="1879021" cy="45667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感測器檢查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1039668" y="4239968"/>
            <a:ext cx="1879021" cy="409405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紀錄取樣與資料</a:t>
            </a:r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00E58870-9CB4-4DC8-BF28-D50AF90E0DA2}"/>
              </a:ext>
            </a:extLst>
          </p:cNvPr>
          <p:cNvSpPr/>
          <p:nvPr/>
        </p:nvSpPr>
        <p:spPr>
          <a:xfrm>
            <a:off x="1039667" y="2971433"/>
            <a:ext cx="1879022" cy="778741"/>
          </a:xfrm>
          <a:prstGeom prst="diamond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感測器檢查結果</a:t>
            </a:r>
          </a:p>
        </p:txBody>
      </p:sp>
      <p:cxnSp>
        <p:nvCxnSpPr>
          <p:cNvPr id="34" name="直線單箭頭接點 33"/>
          <p:cNvCxnSpPr>
            <a:endCxn id="29" idx="0"/>
          </p:cNvCxnSpPr>
          <p:nvPr/>
        </p:nvCxnSpPr>
        <p:spPr>
          <a:xfrm>
            <a:off x="1979174" y="1813779"/>
            <a:ext cx="2681" cy="428813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9" idx="2"/>
            <a:endCxn id="32" idx="0"/>
          </p:cNvCxnSpPr>
          <p:nvPr/>
        </p:nvCxnSpPr>
        <p:spPr>
          <a:xfrm flipH="1">
            <a:off x="1979178" y="2699271"/>
            <a:ext cx="2677" cy="272162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2" idx="2"/>
            <a:endCxn id="30" idx="0"/>
          </p:cNvCxnSpPr>
          <p:nvPr/>
        </p:nvCxnSpPr>
        <p:spPr>
          <a:xfrm>
            <a:off x="1979178" y="3750174"/>
            <a:ext cx="1" cy="489794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菱形 43">
            <a:extLst>
              <a:ext uri="{FF2B5EF4-FFF2-40B4-BE49-F238E27FC236}">
                <a16:creationId xmlns:a16="http://schemas.microsoft.com/office/drawing/2014/main" id="{00E58870-9CB4-4DC8-BF28-D50AF90E0DA2}"/>
              </a:ext>
            </a:extLst>
          </p:cNvPr>
          <p:cNvSpPr/>
          <p:nvPr/>
        </p:nvSpPr>
        <p:spPr>
          <a:xfrm>
            <a:off x="1039667" y="4907828"/>
            <a:ext cx="1879022" cy="778741"/>
          </a:xfrm>
          <a:prstGeom prst="diamond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電池電量檢測</a:t>
            </a:r>
          </a:p>
        </p:txBody>
      </p:sp>
      <p:cxnSp>
        <p:nvCxnSpPr>
          <p:cNvPr id="45" name="直線單箭頭接點 44"/>
          <p:cNvCxnSpPr>
            <a:stCxn id="30" idx="2"/>
            <a:endCxn id="44" idx="0"/>
          </p:cNvCxnSpPr>
          <p:nvPr/>
        </p:nvCxnSpPr>
        <p:spPr>
          <a:xfrm flipH="1">
            <a:off x="1979178" y="4649373"/>
            <a:ext cx="1" cy="258455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44" idx="2"/>
            <a:endCxn id="53" idx="0"/>
          </p:cNvCxnSpPr>
          <p:nvPr/>
        </p:nvCxnSpPr>
        <p:spPr>
          <a:xfrm flipH="1">
            <a:off x="1979175" y="5686569"/>
            <a:ext cx="3" cy="543611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979174" y="37268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1979174" y="5718262"/>
            <a:ext cx="723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低電量</a:t>
            </a:r>
          </a:p>
        </p:txBody>
      </p:sp>
      <p:sp>
        <p:nvSpPr>
          <p:cNvPr id="53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1039664" y="6230180"/>
            <a:ext cx="1879021" cy="409405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模組進入休眠模式</a:t>
            </a:r>
          </a:p>
        </p:txBody>
      </p:sp>
      <p:cxnSp>
        <p:nvCxnSpPr>
          <p:cNvPr id="56" name="肘形接點 55"/>
          <p:cNvCxnSpPr>
            <a:stCxn id="44" idx="3"/>
            <a:endCxn id="30" idx="0"/>
          </p:cNvCxnSpPr>
          <p:nvPr/>
        </p:nvCxnSpPr>
        <p:spPr>
          <a:xfrm flipH="1" flipV="1">
            <a:off x="1979179" y="4239968"/>
            <a:ext cx="939510" cy="1057231"/>
          </a:xfrm>
          <a:prstGeom prst="bentConnector4">
            <a:avLst>
              <a:gd name="adj1" fmla="val -24332"/>
              <a:gd name="adj2" fmla="val 121623"/>
            </a:avLst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32" idx="1"/>
            <a:endCxn id="53" idx="0"/>
          </p:cNvCxnSpPr>
          <p:nvPr/>
        </p:nvCxnSpPr>
        <p:spPr>
          <a:xfrm rot="10800000" flipH="1" flipV="1">
            <a:off x="1039667" y="3360804"/>
            <a:ext cx="939508" cy="2869376"/>
          </a:xfrm>
          <a:prstGeom prst="bentConnector4">
            <a:avLst>
              <a:gd name="adj1" fmla="val -55215"/>
              <a:gd name="adj2" fmla="val 91104"/>
            </a:avLst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95925" y="30213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不正常</a:t>
            </a:r>
          </a:p>
        </p:txBody>
      </p:sp>
      <p:sp>
        <p:nvSpPr>
          <p:cNvPr id="69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4468047" y="2079490"/>
            <a:ext cx="1879021" cy="45667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Battery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電量檢查</a:t>
            </a:r>
          </a:p>
        </p:txBody>
      </p:sp>
      <p:sp>
        <p:nvSpPr>
          <p:cNvPr id="73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4468046" y="2872723"/>
            <a:ext cx="1879021" cy="45667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Flash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74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4468046" y="3689778"/>
            <a:ext cx="1879021" cy="45667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TWI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75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4468046" y="4505679"/>
            <a:ext cx="1879021" cy="45667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Light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Sensor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76" name="矩形 75"/>
          <p:cNvSpPr/>
          <p:nvPr/>
        </p:nvSpPr>
        <p:spPr>
          <a:xfrm>
            <a:off x="4266873" y="1333674"/>
            <a:ext cx="2490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module_self_test_proc()</a:t>
            </a:r>
          </a:p>
        </p:txBody>
      </p:sp>
      <p:sp>
        <p:nvSpPr>
          <p:cNvPr id="77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4468046" y="5297613"/>
            <a:ext cx="1879021" cy="45667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Sensor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78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4468045" y="6052143"/>
            <a:ext cx="1879021" cy="456679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Sensor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cxnSp>
        <p:nvCxnSpPr>
          <p:cNvPr id="80" name="直線單箭頭接點 79"/>
          <p:cNvCxnSpPr>
            <a:stCxn id="69" idx="2"/>
            <a:endCxn id="73" idx="0"/>
          </p:cNvCxnSpPr>
          <p:nvPr/>
        </p:nvCxnSpPr>
        <p:spPr>
          <a:xfrm flipH="1">
            <a:off x="5407557" y="2536169"/>
            <a:ext cx="1" cy="33655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73" idx="2"/>
            <a:endCxn id="74" idx="0"/>
          </p:cNvCxnSpPr>
          <p:nvPr/>
        </p:nvCxnSpPr>
        <p:spPr>
          <a:xfrm>
            <a:off x="5407557" y="3329402"/>
            <a:ext cx="0" cy="36037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74" idx="2"/>
            <a:endCxn id="75" idx="0"/>
          </p:cNvCxnSpPr>
          <p:nvPr/>
        </p:nvCxnSpPr>
        <p:spPr>
          <a:xfrm>
            <a:off x="5407557" y="4146457"/>
            <a:ext cx="0" cy="35922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5" idx="2"/>
            <a:endCxn id="77" idx="0"/>
          </p:cNvCxnSpPr>
          <p:nvPr/>
        </p:nvCxnSpPr>
        <p:spPr>
          <a:xfrm>
            <a:off x="5407557" y="4962358"/>
            <a:ext cx="0" cy="33525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77" idx="2"/>
            <a:endCxn id="78" idx="0"/>
          </p:cNvCxnSpPr>
          <p:nvPr/>
        </p:nvCxnSpPr>
        <p:spPr>
          <a:xfrm flipH="1">
            <a:off x="5407556" y="5754292"/>
            <a:ext cx="1" cy="29785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69" idx="0"/>
          </p:cNvCxnSpPr>
          <p:nvPr/>
        </p:nvCxnSpPr>
        <p:spPr>
          <a:xfrm>
            <a:off x="5407557" y="1730498"/>
            <a:ext cx="1" cy="34899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8" idx="2"/>
          </p:cNvCxnSpPr>
          <p:nvPr/>
        </p:nvCxnSpPr>
        <p:spPr>
          <a:xfrm flipH="1">
            <a:off x="5407555" y="6508822"/>
            <a:ext cx="1" cy="33014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7749759" y="1694112"/>
            <a:ext cx="1879021" cy="594709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取樣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acc_sampling_count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++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菱形 102">
            <a:extLst>
              <a:ext uri="{FF2B5EF4-FFF2-40B4-BE49-F238E27FC236}">
                <a16:creationId xmlns:a16="http://schemas.microsoft.com/office/drawing/2014/main" id="{00E58870-9CB4-4DC8-BF28-D50AF90E0DA2}"/>
              </a:ext>
            </a:extLst>
          </p:cNvPr>
          <p:cNvSpPr/>
          <p:nvPr/>
        </p:nvSpPr>
        <p:spPr>
          <a:xfrm>
            <a:off x="7749761" y="661611"/>
            <a:ext cx="1879022" cy="778741"/>
          </a:xfrm>
          <a:prstGeom prst="diamond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中斷</a:t>
            </a:r>
          </a:p>
        </p:txBody>
      </p:sp>
      <p:sp>
        <p:nvSpPr>
          <p:cNvPr id="104" name="菱形 103">
            <a:extLst>
              <a:ext uri="{FF2B5EF4-FFF2-40B4-BE49-F238E27FC236}">
                <a16:creationId xmlns:a16="http://schemas.microsoft.com/office/drawing/2014/main" id="{00E58870-9CB4-4DC8-BF28-D50AF90E0DA2}"/>
              </a:ext>
            </a:extLst>
          </p:cNvPr>
          <p:cNvSpPr/>
          <p:nvPr/>
        </p:nvSpPr>
        <p:spPr>
          <a:xfrm>
            <a:off x="7749761" y="2532731"/>
            <a:ext cx="1879022" cy="778741"/>
          </a:xfrm>
          <a:prstGeom prst="diamond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7749759" y="3569484"/>
            <a:ext cx="1879021" cy="456679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Light Sensor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取樣</a:t>
            </a:r>
          </a:p>
        </p:txBody>
      </p:sp>
      <p:sp>
        <p:nvSpPr>
          <p:cNvPr id="106" name="矩形 105"/>
          <p:cNvSpPr/>
          <p:nvPr/>
        </p:nvSpPr>
        <p:spPr>
          <a:xfrm>
            <a:off x="7844327" y="2790743"/>
            <a:ext cx="16898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acc_sampling_count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=M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8" name="直線單箭頭接點 107"/>
          <p:cNvCxnSpPr>
            <a:stCxn id="103" idx="2"/>
            <a:endCxn id="99" idx="0"/>
          </p:cNvCxnSpPr>
          <p:nvPr/>
        </p:nvCxnSpPr>
        <p:spPr>
          <a:xfrm flipH="1">
            <a:off x="8689270" y="1440352"/>
            <a:ext cx="2" cy="253760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99" idx="2"/>
            <a:endCxn id="104" idx="0"/>
          </p:cNvCxnSpPr>
          <p:nvPr/>
        </p:nvCxnSpPr>
        <p:spPr>
          <a:xfrm>
            <a:off x="8689270" y="2288821"/>
            <a:ext cx="2" cy="243910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104" idx="2"/>
            <a:endCxn id="105" idx="0"/>
          </p:cNvCxnSpPr>
          <p:nvPr/>
        </p:nvCxnSpPr>
        <p:spPr>
          <a:xfrm flipH="1">
            <a:off x="8689270" y="3311472"/>
            <a:ext cx="2" cy="258012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菱形 113">
            <a:extLst>
              <a:ext uri="{FF2B5EF4-FFF2-40B4-BE49-F238E27FC236}">
                <a16:creationId xmlns:a16="http://schemas.microsoft.com/office/drawing/2014/main" id="{00E58870-9CB4-4DC8-BF28-D50AF90E0DA2}"/>
              </a:ext>
            </a:extLst>
          </p:cNvPr>
          <p:cNvSpPr/>
          <p:nvPr/>
        </p:nvSpPr>
        <p:spPr>
          <a:xfrm>
            <a:off x="7749758" y="4284175"/>
            <a:ext cx="1879022" cy="778741"/>
          </a:xfrm>
          <a:prstGeom prst="diamond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7749756" y="5320928"/>
            <a:ext cx="1879021" cy="456679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 Sensor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取樣</a:t>
            </a:r>
          </a:p>
        </p:txBody>
      </p:sp>
      <p:sp>
        <p:nvSpPr>
          <p:cNvPr id="116" name="矩形 115"/>
          <p:cNvSpPr/>
          <p:nvPr/>
        </p:nvSpPr>
        <p:spPr>
          <a:xfrm>
            <a:off x="7854743" y="4542187"/>
            <a:ext cx="16690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acc_sampling_count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=N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7" name="直線單箭頭接點 116"/>
          <p:cNvCxnSpPr>
            <a:stCxn id="114" idx="2"/>
            <a:endCxn id="115" idx="0"/>
          </p:cNvCxnSpPr>
          <p:nvPr/>
        </p:nvCxnSpPr>
        <p:spPr>
          <a:xfrm flipH="1">
            <a:off x="8689267" y="5062916"/>
            <a:ext cx="2" cy="258012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05" idx="2"/>
            <a:endCxn id="114" idx="0"/>
          </p:cNvCxnSpPr>
          <p:nvPr/>
        </p:nvCxnSpPr>
        <p:spPr>
          <a:xfrm flipH="1">
            <a:off x="8689269" y="4026163"/>
            <a:ext cx="1" cy="258012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7749756" y="6023837"/>
            <a:ext cx="1879021" cy="456679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battery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取樣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acc_sampling_count</a:t>
            </a:r>
            <a:r>
              <a:rPr lang="en-US" altLang="zh-TW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=0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8" name="肘形接點 127"/>
          <p:cNvCxnSpPr>
            <a:stCxn id="126" idx="1"/>
            <a:endCxn id="103" idx="0"/>
          </p:cNvCxnSpPr>
          <p:nvPr/>
        </p:nvCxnSpPr>
        <p:spPr>
          <a:xfrm rot="10800000" flipH="1">
            <a:off x="7749756" y="661611"/>
            <a:ext cx="939516" cy="5590566"/>
          </a:xfrm>
          <a:prstGeom prst="bentConnector4">
            <a:avLst>
              <a:gd name="adj1" fmla="val -42113"/>
              <a:gd name="adj2" fmla="val 104089"/>
            </a:avLst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115" idx="2"/>
            <a:endCxn id="126" idx="0"/>
          </p:cNvCxnSpPr>
          <p:nvPr/>
        </p:nvCxnSpPr>
        <p:spPr>
          <a:xfrm>
            <a:off x="8689267" y="5777607"/>
            <a:ext cx="0" cy="246230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接點 135"/>
          <p:cNvCxnSpPr>
            <a:stCxn id="104" idx="1"/>
            <a:endCxn id="103" idx="0"/>
          </p:cNvCxnSpPr>
          <p:nvPr/>
        </p:nvCxnSpPr>
        <p:spPr>
          <a:xfrm rot="10800000" flipH="1">
            <a:off x="7749760" y="661612"/>
            <a:ext cx="939511" cy="2260491"/>
          </a:xfrm>
          <a:prstGeom prst="bentConnector4">
            <a:avLst>
              <a:gd name="adj1" fmla="val -26204"/>
              <a:gd name="adj2" fmla="val 110113"/>
            </a:avLst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接點 139"/>
          <p:cNvCxnSpPr>
            <a:stCxn id="114" idx="1"/>
            <a:endCxn id="103" idx="0"/>
          </p:cNvCxnSpPr>
          <p:nvPr/>
        </p:nvCxnSpPr>
        <p:spPr>
          <a:xfrm rot="10800000" flipH="1">
            <a:off x="7749758" y="661612"/>
            <a:ext cx="939514" cy="4011935"/>
          </a:xfrm>
          <a:prstGeom prst="bentConnector4">
            <a:avLst>
              <a:gd name="adj1" fmla="val -34626"/>
              <a:gd name="adj2" fmla="val 105698"/>
            </a:avLst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 flipH="1">
            <a:off x="8673949" y="1384692"/>
            <a:ext cx="2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 flipH="1">
            <a:off x="8673949" y="3278097"/>
            <a:ext cx="2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 flipH="1">
            <a:off x="8689265" y="4990262"/>
            <a:ext cx="2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9" name="菱形 148">
            <a:extLst>
              <a:ext uri="{FF2B5EF4-FFF2-40B4-BE49-F238E27FC236}">
                <a16:creationId xmlns:a16="http://schemas.microsoft.com/office/drawing/2014/main" id="{00E58870-9CB4-4DC8-BF28-D50AF90E0DA2}"/>
              </a:ext>
            </a:extLst>
          </p:cNvPr>
          <p:cNvSpPr/>
          <p:nvPr/>
        </p:nvSpPr>
        <p:spPr>
          <a:xfrm>
            <a:off x="9889372" y="1604350"/>
            <a:ext cx="1879022" cy="778741"/>
          </a:xfrm>
          <a:prstGeom prst="diamond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Queue Full?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2" name="肘形接點 151"/>
          <p:cNvCxnSpPr>
            <a:stCxn id="103" idx="3"/>
            <a:endCxn id="149" idx="0"/>
          </p:cNvCxnSpPr>
          <p:nvPr/>
        </p:nvCxnSpPr>
        <p:spPr>
          <a:xfrm>
            <a:off x="9628783" y="1050982"/>
            <a:ext cx="1200100" cy="553368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: 圓角 24">
            <a:extLst>
              <a:ext uri="{FF2B5EF4-FFF2-40B4-BE49-F238E27FC236}">
                <a16:creationId xmlns:a16="http://schemas.microsoft.com/office/drawing/2014/main" id="{C241D65F-A649-4024-9773-B841F9C80F21}"/>
              </a:ext>
            </a:extLst>
          </p:cNvPr>
          <p:cNvSpPr/>
          <p:nvPr/>
        </p:nvSpPr>
        <p:spPr>
          <a:xfrm>
            <a:off x="9889372" y="2633487"/>
            <a:ext cx="1879021" cy="45667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Flash RAM Write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直線單箭頭接點 156"/>
          <p:cNvCxnSpPr>
            <a:stCxn id="149" idx="2"/>
            <a:endCxn id="155" idx="0"/>
          </p:cNvCxnSpPr>
          <p:nvPr/>
        </p:nvCxnSpPr>
        <p:spPr>
          <a:xfrm>
            <a:off x="10828883" y="2383091"/>
            <a:ext cx="0" cy="2503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接點 158"/>
          <p:cNvCxnSpPr>
            <a:stCxn id="149" idx="3"/>
            <a:endCxn id="103" idx="0"/>
          </p:cNvCxnSpPr>
          <p:nvPr/>
        </p:nvCxnSpPr>
        <p:spPr>
          <a:xfrm flipH="1" flipV="1">
            <a:off x="8689272" y="661611"/>
            <a:ext cx="3079122" cy="1332110"/>
          </a:xfrm>
          <a:prstGeom prst="bentConnector4">
            <a:avLst>
              <a:gd name="adj1" fmla="val -7424"/>
              <a:gd name="adj2" fmla="val 11716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>
            <a:stCxn id="155" idx="3"/>
            <a:endCxn id="103" idx="0"/>
          </p:cNvCxnSpPr>
          <p:nvPr/>
        </p:nvCxnSpPr>
        <p:spPr>
          <a:xfrm flipH="1" flipV="1">
            <a:off x="8689272" y="661611"/>
            <a:ext cx="3079121" cy="2200216"/>
          </a:xfrm>
          <a:prstGeom prst="bentConnector4">
            <a:avLst>
              <a:gd name="adj1" fmla="val -7424"/>
              <a:gd name="adj2" fmla="val 11039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/>
          <p:cNvSpPr txBox="1"/>
          <p:nvPr/>
        </p:nvSpPr>
        <p:spPr>
          <a:xfrm flipH="1">
            <a:off x="9662098" y="690616"/>
            <a:ext cx="2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63" name="文字方塊 162"/>
          <p:cNvSpPr txBox="1"/>
          <p:nvPr/>
        </p:nvSpPr>
        <p:spPr>
          <a:xfrm flipH="1">
            <a:off x="11700208" y="1577053"/>
            <a:ext cx="2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64" name="文字方塊 163"/>
          <p:cNvSpPr txBox="1"/>
          <p:nvPr/>
        </p:nvSpPr>
        <p:spPr>
          <a:xfrm flipH="1">
            <a:off x="10861942" y="2307830"/>
            <a:ext cx="2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1A567B26-A42C-4940-A7F7-232DAF51A8C2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20190827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990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或藍芽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UARTS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(Nordic UART Service)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接收與解碼</a:t>
            </a:r>
          </a:p>
        </p:txBody>
      </p:sp>
      <p:cxnSp>
        <p:nvCxnSpPr>
          <p:cNvPr id="10" name="直線單箭頭接點 9"/>
          <p:cNvCxnSpPr>
            <a:cxnSpLocks/>
            <a:stCxn id="31" idx="2"/>
            <a:endCxn id="35" idx="0"/>
          </p:cNvCxnSpPr>
          <p:nvPr/>
        </p:nvCxnSpPr>
        <p:spPr>
          <a:xfrm>
            <a:off x="2165550" y="2697417"/>
            <a:ext cx="0" cy="45709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32689" y="278180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data_reciver</a:t>
            </a:r>
            <a:r>
              <a:rPr lang="en-US" altLang="zh-TW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lang="zh-TW" alt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39493" y="1845099"/>
            <a:ext cx="2852114" cy="85231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UARTS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00" b="1" i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nus_data_handler</a:t>
            </a:r>
            <a:endParaRPr lang="en-US" altLang="zh-TW" sz="1400" b="1" i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1400" b="1" i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uart_error_handle</a:t>
            </a:r>
            <a:endParaRPr lang="en-US" altLang="zh-TW" sz="1400" b="1" i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4" name="直線單箭頭接點 33"/>
          <p:cNvCxnSpPr>
            <a:stCxn id="35" idx="2"/>
            <a:endCxn id="44" idx="0"/>
          </p:cNvCxnSpPr>
          <p:nvPr/>
        </p:nvCxnSpPr>
        <p:spPr>
          <a:xfrm>
            <a:off x="2165550" y="3777077"/>
            <a:ext cx="0" cy="54211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39493" y="3154507"/>
            <a:ext cx="2852114" cy="62257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 char into </a:t>
            </a:r>
            <a:r>
              <a:rPr lang="en-US" altLang="zh-TW" sz="1400" b="1" i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rx_buff</a:t>
            </a:r>
            <a:endParaRPr lang="zh-TW" altLang="en-US" sz="1400" b="1" i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菱形 43"/>
          <p:cNvSpPr/>
          <p:nvPr/>
        </p:nvSpPr>
        <p:spPr>
          <a:xfrm>
            <a:off x="672354" y="4319194"/>
            <a:ext cx="2986391" cy="1113651"/>
          </a:xfrm>
          <a:prstGeom prst="diamond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286985" y="4409548"/>
            <a:ext cx="1901482" cy="84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</a:rPr>
              <a:t>Check </a:t>
            </a:r>
          </a:p>
          <a:p>
            <a:pPr algn="ctr"/>
            <a:r>
              <a:rPr lang="en-US" altLang="zh-TW" sz="1600" b="1" dirty="0">
                <a:solidFill>
                  <a:srgbClr val="C00000"/>
                </a:solidFill>
              </a:rPr>
              <a:t>Start Byte &amp; Length</a:t>
            </a:r>
          </a:p>
          <a:p>
            <a:pPr algn="ctr"/>
            <a:r>
              <a:rPr lang="en-US" altLang="zh-TW" sz="1600" b="1" dirty="0">
                <a:solidFill>
                  <a:srgbClr val="C00000"/>
                </a:solidFill>
              </a:rPr>
              <a:t>&amp; Stop Byte</a:t>
            </a:r>
          </a:p>
        </p:txBody>
      </p:sp>
      <p:sp>
        <p:nvSpPr>
          <p:cNvPr id="52" name="圓角矩形 51"/>
          <p:cNvSpPr/>
          <p:nvPr/>
        </p:nvSpPr>
        <p:spPr>
          <a:xfrm>
            <a:off x="739492" y="5845867"/>
            <a:ext cx="2852114" cy="86621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 command to </a:t>
            </a:r>
            <a:r>
              <a:rPr lang="en-US" altLang="zh-TW" sz="1400" b="1" i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cmd_queue</a:t>
            </a:r>
            <a:endParaRPr lang="en-US" altLang="zh-TW" sz="1400" b="1" i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i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rcv_cmd_flag</a:t>
            </a:r>
            <a:r>
              <a:rPr lang="en-US" altLang="zh-TW" sz="1400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endCxn id="52" idx="0"/>
          </p:cNvCxnSpPr>
          <p:nvPr/>
        </p:nvCxnSpPr>
        <p:spPr>
          <a:xfrm>
            <a:off x="2165549" y="5432845"/>
            <a:ext cx="0" cy="4130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189899" y="3842006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packet_verify</a:t>
            </a:r>
            <a:r>
              <a:rPr lang="en-US" altLang="zh-TW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lang="zh-TW" alt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直線單箭頭接點 58"/>
          <p:cNvCxnSpPr>
            <a:stCxn id="44" idx="3"/>
          </p:cNvCxnSpPr>
          <p:nvPr/>
        </p:nvCxnSpPr>
        <p:spPr>
          <a:xfrm flipV="1">
            <a:off x="3658745" y="4876019"/>
            <a:ext cx="524149" cy="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273376" y="4691353"/>
            <a:ext cx="15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Nothing to do.</a:t>
            </a:r>
            <a:endParaRPr lang="zh-TW" altLang="en-US" dirty="0"/>
          </a:p>
        </p:txBody>
      </p:sp>
      <p:sp>
        <p:nvSpPr>
          <p:cNvPr id="62" name="圓角矩形 61"/>
          <p:cNvSpPr/>
          <p:nvPr/>
        </p:nvSpPr>
        <p:spPr>
          <a:xfrm>
            <a:off x="5084803" y="3154507"/>
            <a:ext cx="2155015" cy="622570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CMD_UPDATE_DATETIME</a:t>
            </a:r>
          </a:p>
        </p:txBody>
      </p:sp>
      <p:sp>
        <p:nvSpPr>
          <p:cNvPr id="63" name="圓角矩形 62"/>
          <p:cNvSpPr/>
          <p:nvPr/>
        </p:nvSpPr>
        <p:spPr>
          <a:xfrm>
            <a:off x="9831406" y="3152745"/>
            <a:ext cx="2155015" cy="622570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CMD_GET_W25QXX_PAGE_DATA</a:t>
            </a:r>
          </a:p>
        </p:txBody>
      </p:sp>
      <p:sp>
        <p:nvSpPr>
          <p:cNvPr id="65" name="菱形 64"/>
          <p:cNvSpPr/>
          <p:nvPr/>
        </p:nvSpPr>
        <p:spPr>
          <a:xfrm>
            <a:off x="7046870" y="1883981"/>
            <a:ext cx="2986391" cy="751885"/>
          </a:xfrm>
          <a:prstGeom prst="diamond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/>
          <p:cNvSpPr txBox="1">
            <a:spLocks/>
          </p:cNvSpPr>
          <p:nvPr/>
        </p:nvSpPr>
        <p:spPr>
          <a:xfrm>
            <a:off x="7623852" y="1986968"/>
            <a:ext cx="1832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/>
              <a:t>Receiver Command</a:t>
            </a:r>
          </a:p>
          <a:p>
            <a:pPr algn="ctr"/>
            <a:r>
              <a:rPr lang="en-US" altLang="zh-TW" sz="1600" b="1" i="1" dirty="0" err="1">
                <a:solidFill>
                  <a:srgbClr val="C00000"/>
                </a:solidFill>
              </a:rPr>
              <a:t>rcv_cmd_flag</a:t>
            </a:r>
            <a:r>
              <a:rPr lang="en-US" altLang="zh-TW" sz="1600" b="1" i="1" dirty="0">
                <a:solidFill>
                  <a:srgbClr val="C00000"/>
                </a:solidFill>
              </a:rPr>
              <a:t> =1</a:t>
            </a:r>
          </a:p>
        </p:txBody>
      </p:sp>
      <p:sp>
        <p:nvSpPr>
          <p:cNvPr id="69" name="圓角矩形 68"/>
          <p:cNvSpPr/>
          <p:nvPr/>
        </p:nvSpPr>
        <p:spPr>
          <a:xfrm>
            <a:off x="7462969" y="3154507"/>
            <a:ext cx="2155015" cy="622570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CMD_W25QXX_ERASR_ENTRY_CHIP</a:t>
            </a:r>
          </a:p>
        </p:txBody>
      </p:sp>
      <p:cxnSp>
        <p:nvCxnSpPr>
          <p:cNvPr id="73" name="肘形接點 72"/>
          <p:cNvCxnSpPr>
            <a:stCxn id="65" idx="2"/>
            <a:endCxn id="63" idx="0"/>
          </p:cNvCxnSpPr>
          <p:nvPr/>
        </p:nvCxnSpPr>
        <p:spPr>
          <a:xfrm rot="16200000" flipH="1">
            <a:off x="9466051" y="1709881"/>
            <a:ext cx="516879" cy="2368848"/>
          </a:xfrm>
          <a:prstGeom prst="bentConnector3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65" idx="2"/>
            <a:endCxn id="62" idx="0"/>
          </p:cNvCxnSpPr>
          <p:nvPr/>
        </p:nvCxnSpPr>
        <p:spPr>
          <a:xfrm rot="5400000">
            <a:off x="7091869" y="1706309"/>
            <a:ext cx="518641" cy="2377755"/>
          </a:xfrm>
          <a:prstGeom prst="bentConnector3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65" idx="2"/>
            <a:endCxn id="69" idx="0"/>
          </p:cNvCxnSpPr>
          <p:nvPr/>
        </p:nvCxnSpPr>
        <p:spPr>
          <a:xfrm rot="16200000" flipH="1">
            <a:off x="8280951" y="2894980"/>
            <a:ext cx="518641" cy="411"/>
          </a:xfrm>
          <a:prstGeom prst="bentConnector3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99F1A13-0742-4825-A6E2-0D70F0B0C3A8}"/>
              </a:ext>
            </a:extLst>
          </p:cNvPr>
          <p:cNvSpPr/>
          <p:nvPr/>
        </p:nvSpPr>
        <p:spPr>
          <a:xfrm>
            <a:off x="1678691" y="14044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6"/>
                </a:solidFill>
              </a:rPr>
              <a:t>資料接收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34F1D9-DD61-4CA1-9191-883EFEC4D0AD}"/>
              </a:ext>
            </a:extLst>
          </p:cNvPr>
          <p:cNvSpPr/>
          <p:nvPr/>
        </p:nvSpPr>
        <p:spPr>
          <a:xfrm>
            <a:off x="7986066" y="13814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66FF"/>
                </a:solidFill>
              </a:rPr>
              <a:t>資料解碼</a:t>
            </a:r>
          </a:p>
        </p:txBody>
      </p:sp>
      <p:sp>
        <p:nvSpPr>
          <p:cNvPr id="32" name="圓角矩形 61">
            <a:extLst>
              <a:ext uri="{FF2B5EF4-FFF2-40B4-BE49-F238E27FC236}">
                <a16:creationId xmlns:a16="http://schemas.microsoft.com/office/drawing/2014/main" id="{B4CF33FC-D73D-4DA6-A16C-A82817400DD1}"/>
              </a:ext>
            </a:extLst>
          </p:cNvPr>
          <p:cNvSpPr/>
          <p:nvPr/>
        </p:nvSpPr>
        <p:spPr>
          <a:xfrm>
            <a:off x="5087355" y="4069540"/>
            <a:ext cx="2155015" cy="622570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ack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3688D34-E138-4515-AD3A-F2D098E03627}"/>
              </a:ext>
            </a:extLst>
          </p:cNvPr>
          <p:cNvCxnSpPr>
            <a:stCxn id="62" idx="2"/>
            <a:endCxn id="32" idx="0"/>
          </p:cNvCxnSpPr>
          <p:nvPr/>
        </p:nvCxnSpPr>
        <p:spPr>
          <a:xfrm>
            <a:off x="6162311" y="3777077"/>
            <a:ext cx="2552" cy="292463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61">
            <a:extLst>
              <a:ext uri="{FF2B5EF4-FFF2-40B4-BE49-F238E27FC236}">
                <a16:creationId xmlns:a16="http://schemas.microsoft.com/office/drawing/2014/main" id="{7B65E4DF-602A-4C56-896C-EFDAD07649AA}"/>
              </a:ext>
            </a:extLst>
          </p:cNvPr>
          <p:cNvSpPr/>
          <p:nvPr/>
        </p:nvSpPr>
        <p:spPr>
          <a:xfrm>
            <a:off x="7462969" y="4069540"/>
            <a:ext cx="2155015" cy="622570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ack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2746279-BE7B-4FA4-8D7D-92908AED488A}"/>
              </a:ext>
            </a:extLst>
          </p:cNvPr>
          <p:cNvCxnSpPr>
            <a:cxnSpLocks/>
            <a:stCxn id="69" idx="2"/>
            <a:endCxn id="36" idx="0"/>
          </p:cNvCxnSpPr>
          <p:nvPr/>
        </p:nvCxnSpPr>
        <p:spPr>
          <a:xfrm>
            <a:off x="8540477" y="3777077"/>
            <a:ext cx="0" cy="292463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61">
            <a:extLst>
              <a:ext uri="{FF2B5EF4-FFF2-40B4-BE49-F238E27FC236}">
                <a16:creationId xmlns:a16="http://schemas.microsoft.com/office/drawing/2014/main" id="{FE67516E-1B54-4F3A-9F34-19AE48A47FD9}"/>
              </a:ext>
            </a:extLst>
          </p:cNvPr>
          <p:cNvSpPr/>
          <p:nvPr/>
        </p:nvSpPr>
        <p:spPr>
          <a:xfrm>
            <a:off x="9838583" y="4069540"/>
            <a:ext cx="2155015" cy="622570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ack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F44D8FD-CE7B-4DBD-845F-5242D61CF6F0}"/>
              </a:ext>
            </a:extLst>
          </p:cNvPr>
          <p:cNvCxnSpPr>
            <a:cxnSpLocks/>
            <a:stCxn id="63" idx="2"/>
            <a:endCxn id="38" idx="0"/>
          </p:cNvCxnSpPr>
          <p:nvPr/>
        </p:nvCxnSpPr>
        <p:spPr>
          <a:xfrm>
            <a:off x="10908914" y="3775315"/>
            <a:ext cx="7177" cy="294225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22CF6D8-2B91-4B08-9955-72078A0C2EFE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20190918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761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51B4F-FE31-4C2A-98D1-C1C6B0D7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韌體細部設計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406F2E-B3C4-4A08-9257-194835F679A5}"/>
              </a:ext>
            </a:extLst>
          </p:cNvPr>
          <p:cNvSpPr/>
          <p:nvPr/>
        </p:nvSpPr>
        <p:spPr>
          <a:xfrm>
            <a:off x="3045229" y="2171290"/>
            <a:ext cx="6320000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感測信號取樣時序圖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檔案格式與存儲空間計算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資料紀錄模式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如何達到同步每秒取樣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VDD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VBAT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電壓偵測方法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通訊協定說明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第一次燒錄與紀錄資料前操作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信號取樣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Flash RAM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資料型態轉換說明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Flash RAM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存取指令解析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/>
              <a:t>如何修改或增加指令</a:t>
            </a:r>
            <a:r>
              <a:rPr lang="en-US" altLang="zh-TW" sz="2400" b="1" dirty="0" err="1"/>
              <a:t>uart.c</a:t>
            </a:r>
            <a:endParaRPr lang="en-US" altLang="zh-TW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模式下解決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Flash Operate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問題。</a:t>
            </a:r>
          </a:p>
        </p:txBody>
      </p:sp>
    </p:spTree>
    <p:extLst>
      <p:ext uri="{BB962C8B-B14F-4D97-AF65-F5344CB8AC3E}">
        <p14:creationId xmlns:p14="http://schemas.microsoft.com/office/powerpoint/2010/main" val="407138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25601"/>
            <a:ext cx="10515600" cy="41597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模組功能</a:t>
            </a:r>
            <a:r>
              <a:rPr lang="zh-TW" altLang="en-US" dirty="0"/>
              <a:t>討論</a:t>
            </a:r>
            <a:endParaRPr lang="en-US" altLang="zh-TW" dirty="0"/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耗電量實測</a:t>
            </a:r>
            <a:endParaRPr lang="en-US" altLang="zh-TW" dirty="0"/>
          </a:p>
          <a:p>
            <a:r>
              <a:rPr lang="en-US" altLang="zh-TW" dirty="0"/>
              <a:t>nRF52</a:t>
            </a:r>
            <a:r>
              <a:rPr lang="zh-TW" altLang="en-US" dirty="0"/>
              <a:t>官方網站資源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err="1"/>
              <a:t>keil</a:t>
            </a:r>
            <a:r>
              <a:rPr lang="en-US" altLang="zh-TW" dirty="0"/>
              <a:t> C</a:t>
            </a:r>
            <a:r>
              <a:rPr lang="zh-TW" altLang="zh-TW" dirty="0"/>
              <a:t>專案說明</a:t>
            </a:r>
            <a:endParaRPr lang="en-US" altLang="zh-TW" dirty="0"/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r>
              <a:rPr lang="zh-TW" altLang="en-US" dirty="0"/>
              <a:t>操作流程圖介紹</a:t>
            </a:r>
            <a:endParaRPr lang="en-US" altLang="zh-TW" dirty="0"/>
          </a:p>
          <a:p>
            <a:r>
              <a:rPr lang="zh-TW" altLang="en-US" dirty="0"/>
              <a:t>韌體細部設計</a:t>
            </a:r>
            <a:endParaRPr lang="en-US" altLang="zh-TW" dirty="0"/>
          </a:p>
          <a:p>
            <a:r>
              <a:rPr lang="zh-TW" altLang="en-US" dirty="0"/>
              <a:t>討論與建議</a:t>
            </a:r>
          </a:p>
        </p:txBody>
      </p:sp>
    </p:spTree>
    <p:extLst>
      <p:ext uri="{BB962C8B-B14F-4D97-AF65-F5344CB8AC3E}">
        <p14:creationId xmlns:p14="http://schemas.microsoft.com/office/powerpoint/2010/main" val="3786878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C91E-0F1E-4FBD-8B01-68E9CCCE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感測信號取樣時序圖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532B5F6-CA3F-4879-815B-5F1B7A58B946}"/>
              </a:ext>
            </a:extLst>
          </p:cNvPr>
          <p:cNvCxnSpPr>
            <a:cxnSpLocks/>
          </p:cNvCxnSpPr>
          <p:nvPr/>
        </p:nvCxnSpPr>
        <p:spPr>
          <a:xfrm>
            <a:off x="2552641" y="6210132"/>
            <a:ext cx="88687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D19A643-303A-486E-8F15-E0800CF385A8}"/>
              </a:ext>
            </a:extLst>
          </p:cNvPr>
          <p:cNvCxnSpPr>
            <a:cxnSpLocks/>
          </p:cNvCxnSpPr>
          <p:nvPr/>
        </p:nvCxnSpPr>
        <p:spPr>
          <a:xfrm flipV="1">
            <a:off x="2609441" y="1347883"/>
            <a:ext cx="1" cy="503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0282480C-7C25-42F8-A0C7-6FE6BE5CFE63}"/>
              </a:ext>
            </a:extLst>
          </p:cNvPr>
          <p:cNvGrpSpPr/>
          <p:nvPr/>
        </p:nvGrpSpPr>
        <p:grpSpPr>
          <a:xfrm>
            <a:off x="2609441" y="1984356"/>
            <a:ext cx="8409485" cy="372862"/>
            <a:chOff x="1207363" y="3409026"/>
            <a:chExt cx="6155324" cy="372862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FD7877D5-231F-4F40-B152-08D1D9BFD3AC}"/>
                </a:ext>
              </a:extLst>
            </p:cNvPr>
            <p:cNvGrpSpPr/>
            <p:nvPr/>
          </p:nvGrpSpPr>
          <p:grpSpPr>
            <a:xfrm>
              <a:off x="1207363" y="3409026"/>
              <a:ext cx="4957809" cy="372862"/>
              <a:chOff x="1695634" y="2618913"/>
              <a:chExt cx="9138500" cy="372862"/>
            </a:xfrm>
          </p:grpSpPr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14775793-A70D-4301-89CB-71E10B7EF136}"/>
                  </a:ext>
                </a:extLst>
              </p:cNvPr>
              <p:cNvCxnSpPr/>
              <p:nvPr/>
            </p:nvCxnSpPr>
            <p:spPr>
              <a:xfrm>
                <a:off x="1695634" y="2991775"/>
                <a:ext cx="47939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A8BF0C51-D467-4255-9427-D4DEC7CFD2C4}"/>
                  </a:ext>
                </a:extLst>
              </p:cNvPr>
              <p:cNvCxnSpPr/>
              <p:nvPr/>
            </p:nvCxnSpPr>
            <p:spPr>
              <a:xfrm flipV="1">
                <a:off x="2175028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19E6EBCA-6497-44D3-A575-BD85C6350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5028" y="2618913"/>
                <a:ext cx="21306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7DBDCB28-6F60-4BA6-812F-422D325654B8}"/>
                  </a:ext>
                </a:extLst>
              </p:cNvPr>
              <p:cNvCxnSpPr/>
              <p:nvPr/>
            </p:nvCxnSpPr>
            <p:spPr>
              <a:xfrm flipV="1">
                <a:off x="2388093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D1A69DD3-690E-4212-A7CE-2550C7D77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093" y="2991775"/>
                <a:ext cx="727968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58DCCBB-CB32-4829-907E-D9F15A19C132}"/>
                  </a:ext>
                </a:extLst>
              </p:cNvPr>
              <p:cNvCxnSpPr/>
              <p:nvPr/>
            </p:nvCxnSpPr>
            <p:spPr>
              <a:xfrm flipV="1">
                <a:off x="3089428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98EFCE9A-D53B-424A-91F6-87558BA36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428" y="2618913"/>
                <a:ext cx="21306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FFFD2872-9E05-4578-8755-ADC0C0DB0579}"/>
                  </a:ext>
                </a:extLst>
              </p:cNvPr>
              <p:cNvCxnSpPr/>
              <p:nvPr/>
            </p:nvCxnSpPr>
            <p:spPr>
              <a:xfrm flipV="1">
                <a:off x="3302493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E55C2440-7D02-4129-8E29-93EE1EFEA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2493" y="2991775"/>
                <a:ext cx="727968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406369D9-DEF3-44F7-8A20-6C701BF3DC31}"/>
                  </a:ext>
                </a:extLst>
              </p:cNvPr>
              <p:cNvCxnSpPr/>
              <p:nvPr/>
            </p:nvCxnSpPr>
            <p:spPr>
              <a:xfrm flipV="1">
                <a:off x="4021583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7F30B6D3-7FF1-4B53-A038-55BE41486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1583" y="2618913"/>
                <a:ext cx="21306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AEA58021-14F9-4C96-8D21-9EC842191A18}"/>
                  </a:ext>
                </a:extLst>
              </p:cNvPr>
              <p:cNvCxnSpPr/>
              <p:nvPr/>
            </p:nvCxnSpPr>
            <p:spPr>
              <a:xfrm flipV="1">
                <a:off x="4234648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57C34348-9F6A-4FA8-98D5-0DCF22E51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48" y="2991775"/>
                <a:ext cx="727968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09038579-08AE-4F9C-BC40-9F2FD087C603}"/>
                  </a:ext>
                </a:extLst>
              </p:cNvPr>
              <p:cNvCxnSpPr/>
              <p:nvPr/>
            </p:nvCxnSpPr>
            <p:spPr>
              <a:xfrm flipV="1">
                <a:off x="4935983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481EC990-4B4D-45FA-A28A-DD3530F8B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5983" y="2618913"/>
                <a:ext cx="21306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D395DC8-B316-4532-BA73-734F0DB87FD4}"/>
                  </a:ext>
                </a:extLst>
              </p:cNvPr>
              <p:cNvCxnSpPr/>
              <p:nvPr/>
            </p:nvCxnSpPr>
            <p:spPr>
              <a:xfrm flipV="1">
                <a:off x="5149048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C7E04FB3-720F-4826-9E23-F28E4919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9048" y="2991775"/>
                <a:ext cx="195309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43C9AD23-872C-411E-9D17-74993D836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5390" y="2991775"/>
                <a:ext cx="20418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38218D71-D53B-4ADC-91C3-6ADC95692689}"/>
                  </a:ext>
                </a:extLst>
              </p:cNvPr>
              <p:cNvCxnSpPr/>
              <p:nvPr/>
            </p:nvCxnSpPr>
            <p:spPr>
              <a:xfrm flipV="1">
                <a:off x="6489575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E33CBB1E-F10B-483F-A307-56FE1E4FA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575" y="2618913"/>
                <a:ext cx="21306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BB9F7F79-F518-4B25-95EA-834F9AD4674F}"/>
                  </a:ext>
                </a:extLst>
              </p:cNvPr>
              <p:cNvCxnSpPr/>
              <p:nvPr/>
            </p:nvCxnSpPr>
            <p:spPr>
              <a:xfrm flipV="1">
                <a:off x="6702640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9572BC6F-39E7-4BD7-A9FD-CBB81D9E4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640" y="2991775"/>
                <a:ext cx="727968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E99E0A4B-10D6-4728-A7DE-45DA907BD0F8}"/>
                  </a:ext>
                </a:extLst>
              </p:cNvPr>
              <p:cNvCxnSpPr/>
              <p:nvPr/>
            </p:nvCxnSpPr>
            <p:spPr>
              <a:xfrm flipV="1">
                <a:off x="7403975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99A16682-89A7-4604-9D84-04908B69A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3975" y="2618913"/>
                <a:ext cx="21306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20AB2C51-5FB7-4F80-8F8F-37AA73EE4ABA}"/>
                  </a:ext>
                </a:extLst>
              </p:cNvPr>
              <p:cNvCxnSpPr/>
              <p:nvPr/>
            </p:nvCxnSpPr>
            <p:spPr>
              <a:xfrm flipV="1">
                <a:off x="7617040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7753B8BA-6FF1-4D7F-AE1C-C83AB4643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040" y="2991775"/>
                <a:ext cx="727968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D49E04CC-AC71-433B-B2F7-8FBE1BEDF858}"/>
                  </a:ext>
                </a:extLst>
              </p:cNvPr>
              <p:cNvCxnSpPr/>
              <p:nvPr/>
            </p:nvCxnSpPr>
            <p:spPr>
              <a:xfrm flipV="1">
                <a:off x="8336130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AF6BB2CC-C87B-458F-8598-B0A1EF882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6130" y="2618913"/>
                <a:ext cx="21306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455ECABA-FEDE-45C0-9F16-CD91812EF6E0}"/>
                  </a:ext>
                </a:extLst>
              </p:cNvPr>
              <p:cNvCxnSpPr/>
              <p:nvPr/>
            </p:nvCxnSpPr>
            <p:spPr>
              <a:xfrm flipV="1">
                <a:off x="8549195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1C757D3E-5E85-4948-B6A3-E09C331AA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9195" y="2991775"/>
                <a:ext cx="727968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EC9FBD58-EA28-43B8-8C15-7488E2D907D5}"/>
                  </a:ext>
                </a:extLst>
              </p:cNvPr>
              <p:cNvCxnSpPr/>
              <p:nvPr/>
            </p:nvCxnSpPr>
            <p:spPr>
              <a:xfrm flipV="1">
                <a:off x="9250530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FA9EC8AD-84E3-4F6C-83B3-726AE4709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0530" y="2618913"/>
                <a:ext cx="21306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C7D9219-28D6-4758-9A66-2341A19BFEBF}"/>
                  </a:ext>
                </a:extLst>
              </p:cNvPr>
              <p:cNvCxnSpPr/>
              <p:nvPr/>
            </p:nvCxnSpPr>
            <p:spPr>
              <a:xfrm flipV="1">
                <a:off x="9463595" y="2618913"/>
                <a:ext cx="0" cy="372862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A2CE40E0-E470-40AB-B236-C847A5A0D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55" y="2991775"/>
                <a:ext cx="86113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A5B4D5D2-0C03-4F07-8BE8-08F28862B901}"/>
                  </a:ext>
                </a:extLst>
              </p:cNvPr>
              <p:cNvCxnSpPr/>
              <p:nvPr/>
            </p:nvCxnSpPr>
            <p:spPr>
              <a:xfrm>
                <a:off x="9463595" y="2991775"/>
                <a:ext cx="47939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996E5210-4939-416B-8457-3C3C66B20C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999" y="2991775"/>
                <a:ext cx="86113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DE9A0BF1-7BFF-4B75-89B8-DB1EA0637ADC}"/>
                </a:ext>
              </a:extLst>
            </p:cNvPr>
            <p:cNvCxnSpPr/>
            <p:nvPr/>
          </p:nvCxnSpPr>
          <p:spPr>
            <a:xfrm>
              <a:off x="6096000" y="3781888"/>
              <a:ext cx="260080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13E3D21-0795-491A-9F2D-D949E9C7BFE5}"/>
                </a:ext>
              </a:extLst>
            </p:cNvPr>
            <p:cNvCxnSpPr/>
            <p:nvPr/>
          </p:nvCxnSpPr>
          <p:spPr>
            <a:xfrm flipV="1">
              <a:off x="6356080" y="3409026"/>
              <a:ext cx="0" cy="37286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135F051D-7BB3-4228-A722-24142BC96600}"/>
                </a:ext>
              </a:extLst>
            </p:cNvPr>
            <p:cNvCxnSpPr>
              <a:cxnSpLocks/>
            </p:cNvCxnSpPr>
            <p:nvPr/>
          </p:nvCxnSpPr>
          <p:spPr>
            <a:xfrm>
              <a:off x="6356080" y="3409026"/>
              <a:ext cx="11559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C413506E-1802-4A01-9BD6-FC044F57F555}"/>
                </a:ext>
              </a:extLst>
            </p:cNvPr>
            <p:cNvCxnSpPr/>
            <p:nvPr/>
          </p:nvCxnSpPr>
          <p:spPr>
            <a:xfrm flipV="1">
              <a:off x="6471672" y="3409026"/>
              <a:ext cx="0" cy="37286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1806D741-FF8B-4353-9A16-F87FC054F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71672" y="3781888"/>
              <a:ext cx="394936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577E3469-E544-4C20-9B66-29A1FDAB20C1}"/>
                </a:ext>
              </a:extLst>
            </p:cNvPr>
            <p:cNvCxnSpPr/>
            <p:nvPr/>
          </p:nvCxnSpPr>
          <p:spPr>
            <a:xfrm flipV="1">
              <a:off x="6852160" y="3409026"/>
              <a:ext cx="0" cy="37286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76116DA7-362F-459A-BD18-4C59C7CFDE9D}"/>
                </a:ext>
              </a:extLst>
            </p:cNvPr>
            <p:cNvCxnSpPr>
              <a:cxnSpLocks/>
            </p:cNvCxnSpPr>
            <p:nvPr/>
          </p:nvCxnSpPr>
          <p:spPr>
            <a:xfrm>
              <a:off x="6852160" y="3409026"/>
              <a:ext cx="115592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6B8595D8-790F-495C-82E0-B3884231EFC0}"/>
                </a:ext>
              </a:extLst>
            </p:cNvPr>
            <p:cNvCxnSpPr/>
            <p:nvPr/>
          </p:nvCxnSpPr>
          <p:spPr>
            <a:xfrm flipV="1">
              <a:off x="6967751" y="3409026"/>
              <a:ext cx="0" cy="37286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1E9F3A70-20A0-4F19-B7A1-EA62FDCF2056}"/>
                </a:ext>
              </a:extLst>
            </p:cNvPr>
            <p:cNvCxnSpPr>
              <a:cxnSpLocks/>
            </p:cNvCxnSpPr>
            <p:nvPr/>
          </p:nvCxnSpPr>
          <p:spPr>
            <a:xfrm>
              <a:off x="6967751" y="3781888"/>
              <a:ext cx="394936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711A1D07-45FA-4079-8877-9D2F2224536F}"/>
              </a:ext>
            </a:extLst>
          </p:cNvPr>
          <p:cNvSpPr txBox="1"/>
          <p:nvPr/>
        </p:nvSpPr>
        <p:spPr>
          <a:xfrm>
            <a:off x="1365107" y="1843234"/>
            <a:ext cx="13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ACC</a:t>
            </a:r>
            <a:r>
              <a:rPr lang="zh-TW" altLang="en-US" dirty="0"/>
              <a:t> </a:t>
            </a:r>
            <a:r>
              <a:rPr lang="en-US" altLang="zh-TW" dirty="0"/>
              <a:t>Sensor</a:t>
            </a:r>
            <a:r>
              <a:rPr lang="zh-TW" altLang="en-US" dirty="0"/>
              <a:t> 取樣週期</a:t>
            </a:r>
          </a:p>
        </p:txBody>
      </p: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BE499734-CBD2-433C-A8A2-02CF776300D5}"/>
              </a:ext>
            </a:extLst>
          </p:cNvPr>
          <p:cNvGrpSpPr/>
          <p:nvPr/>
        </p:nvGrpSpPr>
        <p:grpSpPr>
          <a:xfrm>
            <a:off x="2609441" y="3141225"/>
            <a:ext cx="8407149" cy="372862"/>
            <a:chOff x="1207363" y="4033233"/>
            <a:chExt cx="6153614" cy="372862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DDEAC8-744A-434D-9C22-56EB6B802AE4}"/>
                </a:ext>
              </a:extLst>
            </p:cNvPr>
            <p:cNvCxnSpPr>
              <a:cxnSpLocks/>
            </p:cNvCxnSpPr>
            <p:nvPr/>
          </p:nvCxnSpPr>
          <p:spPr>
            <a:xfrm>
              <a:off x="1207363" y="4406095"/>
              <a:ext cx="1261871" cy="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3A0F1DB-D105-4D62-A46C-4E4FC2E51E6A}"/>
                </a:ext>
              </a:extLst>
            </p:cNvPr>
            <p:cNvCxnSpPr/>
            <p:nvPr/>
          </p:nvCxnSpPr>
          <p:spPr>
            <a:xfrm flipV="1">
              <a:off x="2464418" y="4033233"/>
              <a:ext cx="0" cy="372862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9DCA3346-F6AA-44D7-8ED2-3F4CC68A7C9D}"/>
                </a:ext>
              </a:extLst>
            </p:cNvPr>
            <p:cNvCxnSpPr>
              <a:cxnSpLocks/>
            </p:cNvCxnSpPr>
            <p:nvPr/>
          </p:nvCxnSpPr>
          <p:spPr>
            <a:xfrm>
              <a:off x="2464418" y="4033233"/>
              <a:ext cx="115592" cy="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BAE901A5-BC3D-472B-B99C-4774FAE08DA8}"/>
                </a:ext>
              </a:extLst>
            </p:cNvPr>
            <p:cNvCxnSpPr/>
            <p:nvPr/>
          </p:nvCxnSpPr>
          <p:spPr>
            <a:xfrm flipV="1">
              <a:off x="2580010" y="4033233"/>
              <a:ext cx="0" cy="372862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8F385F97-6BE3-4CA8-A657-BD86F39A7CA6}"/>
                </a:ext>
              </a:extLst>
            </p:cNvPr>
            <p:cNvCxnSpPr>
              <a:cxnSpLocks/>
            </p:cNvCxnSpPr>
            <p:nvPr/>
          </p:nvCxnSpPr>
          <p:spPr>
            <a:xfrm>
              <a:off x="2580010" y="4406095"/>
              <a:ext cx="394936" cy="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3A26E5E7-FF3B-4B9D-93DF-211AC0159AA7}"/>
                </a:ext>
              </a:extLst>
            </p:cNvPr>
            <p:cNvCxnSpPr/>
            <p:nvPr/>
          </p:nvCxnSpPr>
          <p:spPr>
            <a:xfrm flipV="1">
              <a:off x="2960498" y="4033233"/>
              <a:ext cx="0" cy="372862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3F1BE2B6-EF83-4931-8D05-C43E09F7CDFC}"/>
                </a:ext>
              </a:extLst>
            </p:cNvPr>
            <p:cNvCxnSpPr>
              <a:cxnSpLocks/>
            </p:cNvCxnSpPr>
            <p:nvPr/>
          </p:nvCxnSpPr>
          <p:spPr>
            <a:xfrm>
              <a:off x="2960498" y="4033233"/>
              <a:ext cx="115592" cy="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D326189-A653-4C3D-BEB2-992DB3CAAB7B}"/>
                </a:ext>
              </a:extLst>
            </p:cNvPr>
            <p:cNvCxnSpPr/>
            <p:nvPr/>
          </p:nvCxnSpPr>
          <p:spPr>
            <a:xfrm flipV="1">
              <a:off x="3076089" y="4033233"/>
              <a:ext cx="0" cy="372862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FC0739A5-7C70-49A7-978B-F7DCF74CFBA9}"/>
                </a:ext>
              </a:extLst>
            </p:cNvPr>
            <p:cNvCxnSpPr>
              <a:cxnSpLocks/>
            </p:cNvCxnSpPr>
            <p:nvPr/>
          </p:nvCxnSpPr>
          <p:spPr>
            <a:xfrm>
              <a:off x="3076089" y="4406095"/>
              <a:ext cx="105959" cy="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211B60EF-D7E4-4030-8B36-12EB5B26D740}"/>
                </a:ext>
              </a:extLst>
            </p:cNvPr>
            <p:cNvCxnSpPr>
              <a:cxnSpLocks/>
            </p:cNvCxnSpPr>
            <p:nvPr/>
          </p:nvCxnSpPr>
          <p:spPr>
            <a:xfrm>
              <a:off x="3225394" y="4406095"/>
              <a:ext cx="467182" cy="0"/>
            </a:xfrm>
            <a:prstGeom prst="line">
              <a:avLst/>
            </a:prstGeom>
            <a:ln w="28575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628ECB30-8CE1-43ED-9760-E7C25B233AF1}"/>
                </a:ext>
              </a:extLst>
            </p:cNvPr>
            <p:cNvCxnSpPr>
              <a:cxnSpLocks/>
            </p:cNvCxnSpPr>
            <p:nvPr/>
          </p:nvCxnSpPr>
          <p:spPr>
            <a:xfrm>
              <a:off x="3678127" y="4406095"/>
              <a:ext cx="1131831" cy="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6A767B51-145C-44E9-8294-A5D6764DC86F}"/>
                </a:ext>
              </a:extLst>
            </p:cNvPr>
            <p:cNvCxnSpPr/>
            <p:nvPr/>
          </p:nvCxnSpPr>
          <p:spPr>
            <a:xfrm flipV="1">
              <a:off x="4805142" y="4033233"/>
              <a:ext cx="0" cy="372862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079C6565-2C9B-4950-AAA5-24B26F6DF656}"/>
                </a:ext>
              </a:extLst>
            </p:cNvPr>
            <p:cNvCxnSpPr>
              <a:cxnSpLocks/>
            </p:cNvCxnSpPr>
            <p:nvPr/>
          </p:nvCxnSpPr>
          <p:spPr>
            <a:xfrm>
              <a:off x="4805142" y="4033233"/>
              <a:ext cx="115592" cy="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2E3E13FA-4A12-433B-AC61-853CE457674A}"/>
                </a:ext>
              </a:extLst>
            </p:cNvPr>
            <p:cNvCxnSpPr/>
            <p:nvPr/>
          </p:nvCxnSpPr>
          <p:spPr>
            <a:xfrm flipV="1">
              <a:off x="4920734" y="4033233"/>
              <a:ext cx="0" cy="372862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3397E470-3460-46A7-B99E-8AFD76A545A4}"/>
                </a:ext>
              </a:extLst>
            </p:cNvPr>
            <p:cNvCxnSpPr>
              <a:cxnSpLocks/>
            </p:cNvCxnSpPr>
            <p:nvPr/>
          </p:nvCxnSpPr>
          <p:spPr>
            <a:xfrm>
              <a:off x="4920734" y="4406095"/>
              <a:ext cx="394936" cy="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4264EDFA-B969-41BB-9A3A-DF89E938ACAF}"/>
                </a:ext>
              </a:extLst>
            </p:cNvPr>
            <p:cNvCxnSpPr/>
            <p:nvPr/>
          </p:nvCxnSpPr>
          <p:spPr>
            <a:xfrm flipV="1">
              <a:off x="5301222" y="4033233"/>
              <a:ext cx="0" cy="372862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EE252555-EE22-4629-B36A-58577A47D48F}"/>
                </a:ext>
              </a:extLst>
            </p:cNvPr>
            <p:cNvCxnSpPr>
              <a:cxnSpLocks/>
            </p:cNvCxnSpPr>
            <p:nvPr/>
          </p:nvCxnSpPr>
          <p:spPr>
            <a:xfrm>
              <a:off x="5301222" y="4033233"/>
              <a:ext cx="115592" cy="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ACFE509D-43F9-4B5C-8070-5A2531921BC3}"/>
                </a:ext>
              </a:extLst>
            </p:cNvPr>
            <p:cNvCxnSpPr/>
            <p:nvPr/>
          </p:nvCxnSpPr>
          <p:spPr>
            <a:xfrm flipV="1">
              <a:off x="5416813" y="4033233"/>
              <a:ext cx="0" cy="372862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C4E3805B-53E9-4FF8-B373-1E96B81F9BEF}"/>
                </a:ext>
              </a:extLst>
            </p:cNvPr>
            <p:cNvCxnSpPr>
              <a:cxnSpLocks/>
            </p:cNvCxnSpPr>
            <p:nvPr/>
          </p:nvCxnSpPr>
          <p:spPr>
            <a:xfrm>
              <a:off x="5416813" y="4406095"/>
              <a:ext cx="105959" cy="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4B769ABA-75C8-4AB0-9E33-5893DC133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6118" y="4391394"/>
              <a:ext cx="529882" cy="14701"/>
            </a:xfrm>
            <a:prstGeom prst="line">
              <a:avLst/>
            </a:prstGeom>
            <a:ln w="28575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EF8ACB1-E3C9-4789-BB6A-D9C6688B43AE}"/>
                </a:ext>
              </a:extLst>
            </p:cNvPr>
            <p:cNvCxnSpPr>
              <a:cxnSpLocks/>
            </p:cNvCxnSpPr>
            <p:nvPr/>
          </p:nvCxnSpPr>
          <p:spPr>
            <a:xfrm>
              <a:off x="6099106" y="4391394"/>
              <a:ext cx="1261871" cy="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6728D1F1-9602-4718-8F0B-1C43AE0D6BF4}"/>
              </a:ext>
            </a:extLst>
          </p:cNvPr>
          <p:cNvSpPr txBox="1"/>
          <p:nvPr/>
        </p:nvSpPr>
        <p:spPr>
          <a:xfrm>
            <a:off x="211482" y="3015596"/>
            <a:ext cx="240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Temp</a:t>
            </a:r>
            <a:r>
              <a:rPr lang="zh-TW" altLang="en-US" dirty="0"/>
              <a:t> </a:t>
            </a:r>
            <a:r>
              <a:rPr lang="en-US" altLang="zh-TW" dirty="0"/>
              <a:t>and Light Sensor</a:t>
            </a:r>
            <a:r>
              <a:rPr lang="zh-TW" altLang="en-US" dirty="0"/>
              <a:t>取樣週期</a:t>
            </a:r>
          </a:p>
        </p:txBody>
      </p: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251C0F68-AF99-4CB8-B95F-2CD7C7AF19FE}"/>
              </a:ext>
            </a:extLst>
          </p:cNvPr>
          <p:cNvGrpSpPr/>
          <p:nvPr/>
        </p:nvGrpSpPr>
        <p:grpSpPr>
          <a:xfrm>
            <a:off x="2609441" y="4612204"/>
            <a:ext cx="8407149" cy="372862"/>
            <a:chOff x="1207363" y="4033233"/>
            <a:chExt cx="6153614" cy="372862"/>
          </a:xfrm>
        </p:grpSpPr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3D018114-446F-4139-BDF0-3D6E6C9BB2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363" y="4406095"/>
              <a:ext cx="1753135" cy="0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45429F19-0F25-4A35-AF58-AF5360B3CFF4}"/>
                </a:ext>
              </a:extLst>
            </p:cNvPr>
            <p:cNvCxnSpPr/>
            <p:nvPr/>
          </p:nvCxnSpPr>
          <p:spPr>
            <a:xfrm flipV="1">
              <a:off x="2960498" y="4033233"/>
              <a:ext cx="0" cy="372862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7665CB15-E991-477D-AB26-CBC48B95E06D}"/>
                </a:ext>
              </a:extLst>
            </p:cNvPr>
            <p:cNvCxnSpPr>
              <a:cxnSpLocks/>
            </p:cNvCxnSpPr>
            <p:nvPr/>
          </p:nvCxnSpPr>
          <p:spPr>
            <a:xfrm>
              <a:off x="2960498" y="4033233"/>
              <a:ext cx="115592" cy="0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23C7A835-0A67-45AD-AF8A-CCFB35DFFF2E}"/>
                </a:ext>
              </a:extLst>
            </p:cNvPr>
            <p:cNvCxnSpPr/>
            <p:nvPr/>
          </p:nvCxnSpPr>
          <p:spPr>
            <a:xfrm flipV="1">
              <a:off x="3076089" y="4033233"/>
              <a:ext cx="0" cy="372862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5ECE97E7-2196-44B8-AE63-D9FA06DF9173}"/>
                </a:ext>
              </a:extLst>
            </p:cNvPr>
            <p:cNvCxnSpPr>
              <a:cxnSpLocks/>
            </p:cNvCxnSpPr>
            <p:nvPr/>
          </p:nvCxnSpPr>
          <p:spPr>
            <a:xfrm>
              <a:off x="3076089" y="4406095"/>
              <a:ext cx="105959" cy="0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930C86F2-EA2F-4D88-BCE2-5C24115E17BC}"/>
                </a:ext>
              </a:extLst>
            </p:cNvPr>
            <p:cNvCxnSpPr>
              <a:cxnSpLocks/>
            </p:cNvCxnSpPr>
            <p:nvPr/>
          </p:nvCxnSpPr>
          <p:spPr>
            <a:xfrm>
              <a:off x="3225394" y="4406095"/>
              <a:ext cx="467182" cy="0"/>
            </a:xfrm>
            <a:prstGeom prst="line">
              <a:avLst/>
            </a:prstGeom>
            <a:ln w="28575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847571DE-37EA-40DB-A0F9-458AD040FC5A}"/>
                </a:ext>
              </a:extLst>
            </p:cNvPr>
            <p:cNvCxnSpPr>
              <a:cxnSpLocks/>
            </p:cNvCxnSpPr>
            <p:nvPr/>
          </p:nvCxnSpPr>
          <p:spPr>
            <a:xfrm>
              <a:off x="3678127" y="4406095"/>
              <a:ext cx="1642358" cy="0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CECD1CC3-C8E4-4B87-B056-9C953F85129C}"/>
                </a:ext>
              </a:extLst>
            </p:cNvPr>
            <p:cNvCxnSpPr/>
            <p:nvPr/>
          </p:nvCxnSpPr>
          <p:spPr>
            <a:xfrm flipV="1">
              <a:off x="5301222" y="4033233"/>
              <a:ext cx="0" cy="372862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8C440664-2B9B-4390-9D05-F5E96D95E8B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222" y="4033233"/>
              <a:ext cx="115592" cy="0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F42D4183-FE14-438E-BA9F-089056F7BAF6}"/>
                </a:ext>
              </a:extLst>
            </p:cNvPr>
            <p:cNvCxnSpPr/>
            <p:nvPr/>
          </p:nvCxnSpPr>
          <p:spPr>
            <a:xfrm flipV="1">
              <a:off x="5416813" y="4033233"/>
              <a:ext cx="0" cy="372862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0F166023-D962-4E18-BB0B-5A16AEEA4FF6}"/>
                </a:ext>
              </a:extLst>
            </p:cNvPr>
            <p:cNvCxnSpPr>
              <a:cxnSpLocks/>
            </p:cNvCxnSpPr>
            <p:nvPr/>
          </p:nvCxnSpPr>
          <p:spPr>
            <a:xfrm>
              <a:off x="5416813" y="4406095"/>
              <a:ext cx="105959" cy="0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FDAD53FC-A73F-418E-B24C-5459C9C4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6118" y="4391394"/>
              <a:ext cx="529882" cy="14701"/>
            </a:xfrm>
            <a:prstGeom prst="line">
              <a:avLst/>
            </a:prstGeom>
            <a:ln w="28575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39663C2C-D050-4BC2-BEE6-3563DDE5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9106" y="4391394"/>
              <a:ext cx="1261871" cy="0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文字方塊 216">
            <a:extLst>
              <a:ext uri="{FF2B5EF4-FFF2-40B4-BE49-F238E27FC236}">
                <a16:creationId xmlns:a16="http://schemas.microsoft.com/office/drawing/2014/main" id="{04E3A3E8-0307-4632-B63A-5D948DC4AFBF}"/>
              </a:ext>
            </a:extLst>
          </p:cNvPr>
          <p:cNvSpPr txBox="1"/>
          <p:nvPr/>
        </p:nvSpPr>
        <p:spPr>
          <a:xfrm>
            <a:off x="694830" y="4762766"/>
            <a:ext cx="185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Battery</a:t>
            </a:r>
            <a:r>
              <a:rPr lang="zh-TW" altLang="en-US" dirty="0"/>
              <a:t> </a:t>
            </a:r>
            <a:r>
              <a:rPr lang="en-US" altLang="zh-TW" dirty="0"/>
              <a:t>voltage </a:t>
            </a:r>
            <a:r>
              <a:rPr lang="zh-TW" altLang="en-US" dirty="0"/>
              <a:t>取樣週期</a:t>
            </a:r>
          </a:p>
        </p:txBody>
      </p:sp>
      <p:sp>
        <p:nvSpPr>
          <p:cNvPr id="218" name="文字方塊 217">
            <a:extLst>
              <a:ext uri="{FF2B5EF4-FFF2-40B4-BE49-F238E27FC236}">
                <a16:creationId xmlns:a16="http://schemas.microsoft.com/office/drawing/2014/main" id="{96D6F4BB-AB1B-4D44-9D43-CB18A7A48547}"/>
              </a:ext>
            </a:extLst>
          </p:cNvPr>
          <p:cNvSpPr txBox="1"/>
          <p:nvPr/>
        </p:nvSpPr>
        <p:spPr>
          <a:xfrm>
            <a:off x="4968226" y="4171582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FF"/>
                </a:solidFill>
              </a:rPr>
              <a:t>RTC Enable</a:t>
            </a:r>
          </a:p>
          <a:p>
            <a:pPr algn="ctr"/>
            <a:r>
              <a:rPr lang="en-US" altLang="zh-TW" sz="1200" dirty="0">
                <a:solidFill>
                  <a:srgbClr val="FF00FF"/>
                </a:solidFill>
              </a:rPr>
              <a:t>ADC Sampling</a:t>
            </a:r>
            <a:endParaRPr lang="zh-TW" altLang="en-US" sz="1200" dirty="0">
              <a:solidFill>
                <a:srgbClr val="FF00FF"/>
              </a:solidFill>
            </a:endParaRPr>
          </a:p>
        </p:txBody>
      </p: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5415D2CE-DA03-4B3F-B4F3-89DF0F193329}"/>
              </a:ext>
            </a:extLst>
          </p:cNvPr>
          <p:cNvSpPr txBox="1"/>
          <p:nvPr/>
        </p:nvSpPr>
        <p:spPr>
          <a:xfrm>
            <a:off x="3422715" y="4715417"/>
            <a:ext cx="912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FF"/>
                </a:solidFill>
              </a:rPr>
              <a:t>RTC Disable</a:t>
            </a:r>
            <a:endParaRPr lang="zh-TW" altLang="en-US" sz="1200" dirty="0">
              <a:solidFill>
                <a:srgbClr val="FF00FF"/>
              </a:solidFill>
            </a:endParaRPr>
          </a:p>
        </p:txBody>
      </p:sp>
      <p:sp>
        <p:nvSpPr>
          <p:cNvPr id="220" name="文字方塊 219">
            <a:extLst>
              <a:ext uri="{FF2B5EF4-FFF2-40B4-BE49-F238E27FC236}">
                <a16:creationId xmlns:a16="http://schemas.microsoft.com/office/drawing/2014/main" id="{956BD268-37F6-422F-A1E7-65599E608E16}"/>
              </a:ext>
            </a:extLst>
          </p:cNvPr>
          <p:cNvSpPr txBox="1"/>
          <p:nvPr/>
        </p:nvSpPr>
        <p:spPr>
          <a:xfrm>
            <a:off x="6508303" y="4723247"/>
            <a:ext cx="912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FF"/>
                </a:solidFill>
              </a:rPr>
              <a:t>RTC Disable</a:t>
            </a:r>
            <a:endParaRPr lang="zh-TW" altLang="en-US" sz="1200" dirty="0">
              <a:solidFill>
                <a:srgbClr val="FF00FF"/>
              </a:solidFill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58D30F44-04C5-4856-B5F3-37A4A247FDDA}"/>
              </a:ext>
            </a:extLst>
          </p:cNvPr>
          <p:cNvSpPr txBox="1"/>
          <p:nvPr/>
        </p:nvSpPr>
        <p:spPr>
          <a:xfrm>
            <a:off x="9245080" y="4715417"/>
            <a:ext cx="912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FF"/>
                </a:solidFill>
              </a:rPr>
              <a:t>RTC Disable</a:t>
            </a:r>
            <a:endParaRPr lang="zh-TW" altLang="en-US" sz="1200" dirty="0">
              <a:solidFill>
                <a:srgbClr val="FF00FF"/>
              </a:solidFill>
            </a:endParaRPr>
          </a:p>
        </p:txBody>
      </p:sp>
      <p:sp>
        <p:nvSpPr>
          <p:cNvPr id="223" name="文字方塊 222">
            <a:extLst>
              <a:ext uri="{FF2B5EF4-FFF2-40B4-BE49-F238E27FC236}">
                <a16:creationId xmlns:a16="http://schemas.microsoft.com/office/drawing/2014/main" id="{CF137177-8BC7-4734-B6FD-3606DD7FD24A}"/>
              </a:ext>
            </a:extLst>
          </p:cNvPr>
          <p:cNvSpPr txBox="1"/>
          <p:nvPr/>
        </p:nvSpPr>
        <p:spPr>
          <a:xfrm>
            <a:off x="2690460" y="269136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9900"/>
                </a:solidFill>
              </a:rPr>
              <a:t>Light Sensor Power Up</a:t>
            </a:r>
            <a:endParaRPr lang="zh-TW" altLang="en-US" sz="1200" dirty="0">
              <a:solidFill>
                <a:srgbClr val="009900"/>
              </a:solidFill>
            </a:endParaRPr>
          </a:p>
        </p:txBody>
      </p:sp>
      <p:sp>
        <p:nvSpPr>
          <p:cNvPr id="226" name="文字方塊 225">
            <a:extLst>
              <a:ext uri="{FF2B5EF4-FFF2-40B4-BE49-F238E27FC236}">
                <a16:creationId xmlns:a16="http://schemas.microsoft.com/office/drawing/2014/main" id="{60919D5A-0EA6-47A5-96B7-979CE76EF210}"/>
              </a:ext>
            </a:extLst>
          </p:cNvPr>
          <p:cNvSpPr txBox="1"/>
          <p:nvPr/>
        </p:nvSpPr>
        <p:spPr>
          <a:xfrm>
            <a:off x="5352115" y="3523428"/>
            <a:ext cx="1779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9900"/>
                </a:solidFill>
              </a:rPr>
              <a:t>Light Sensor Power Down</a:t>
            </a:r>
            <a:endParaRPr lang="zh-TW" altLang="en-US" sz="1200" dirty="0">
              <a:solidFill>
                <a:srgbClr val="009900"/>
              </a:solidFill>
            </a:endParaRPr>
          </a:p>
        </p:txBody>
      </p: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82A1E2B0-4E93-460D-8BC7-B09CB85D8E47}"/>
              </a:ext>
            </a:extLst>
          </p:cNvPr>
          <p:cNvSpPr txBox="1"/>
          <p:nvPr/>
        </p:nvSpPr>
        <p:spPr>
          <a:xfrm>
            <a:off x="8540963" y="3508328"/>
            <a:ext cx="1779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9900"/>
                </a:solidFill>
              </a:rPr>
              <a:t>Light Sensor Power Down</a:t>
            </a:r>
            <a:endParaRPr lang="zh-TW" altLang="en-US" sz="1200" dirty="0">
              <a:solidFill>
                <a:srgbClr val="009900"/>
              </a:solidFill>
            </a:endParaRPr>
          </a:p>
        </p:txBody>
      </p: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246D4FFA-6680-4F69-9E56-5171C183F26C}"/>
              </a:ext>
            </a:extLst>
          </p:cNvPr>
          <p:cNvSpPr txBox="1"/>
          <p:nvPr/>
        </p:nvSpPr>
        <p:spPr>
          <a:xfrm>
            <a:off x="8168696" y="4110618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FF"/>
                </a:solidFill>
              </a:rPr>
              <a:t>RTC Enable</a:t>
            </a:r>
          </a:p>
          <a:p>
            <a:pPr algn="ctr"/>
            <a:r>
              <a:rPr lang="en-US" altLang="zh-TW" sz="1200" dirty="0">
                <a:solidFill>
                  <a:srgbClr val="FF00FF"/>
                </a:solidFill>
              </a:rPr>
              <a:t>ADC Sampling</a:t>
            </a:r>
            <a:endParaRPr lang="zh-TW" altLang="en-US" sz="1200" dirty="0">
              <a:solidFill>
                <a:srgbClr val="FF00FF"/>
              </a:solidFill>
            </a:endParaRPr>
          </a:p>
        </p:txBody>
      </p: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8B1F1D1E-E77C-46EE-B51E-1B416E399223}"/>
              </a:ext>
            </a:extLst>
          </p:cNvPr>
          <p:cNvSpPr txBox="1"/>
          <p:nvPr/>
        </p:nvSpPr>
        <p:spPr>
          <a:xfrm>
            <a:off x="4811946" y="63400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ED7D31"/>
                </a:solidFill>
              </a:rPr>
              <a:t>30s</a:t>
            </a:r>
            <a:endParaRPr lang="zh-TW" altLang="en-US" sz="1400" dirty="0">
              <a:solidFill>
                <a:srgbClr val="ED7D31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A9A99F95-3835-45F0-A724-36E6EE4B1543}"/>
              </a:ext>
            </a:extLst>
          </p:cNvPr>
          <p:cNvSpPr txBox="1"/>
          <p:nvPr/>
        </p:nvSpPr>
        <p:spPr>
          <a:xfrm>
            <a:off x="4145595" y="6332701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ED7D31"/>
                </a:solidFill>
              </a:rPr>
              <a:t>29s</a:t>
            </a:r>
            <a:endParaRPr lang="zh-TW" altLang="en-US" sz="1400" dirty="0">
              <a:solidFill>
                <a:srgbClr val="ED7D31"/>
              </a:solidFill>
            </a:endParaRPr>
          </a:p>
        </p:txBody>
      </p: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485BD670-FBE2-4B90-92D3-EC8E47BC3188}"/>
              </a:ext>
            </a:extLst>
          </p:cNvPr>
          <p:cNvGrpSpPr/>
          <p:nvPr/>
        </p:nvGrpSpPr>
        <p:grpSpPr>
          <a:xfrm>
            <a:off x="4332243" y="1882769"/>
            <a:ext cx="3870282" cy="4491397"/>
            <a:chOff x="4332243" y="1811746"/>
            <a:chExt cx="3870282" cy="3782014"/>
          </a:xfrm>
        </p:grpSpPr>
        <p:cxnSp>
          <p:nvCxnSpPr>
            <p:cNvPr id="236" name="直線接點 235">
              <a:extLst>
                <a:ext uri="{FF2B5EF4-FFF2-40B4-BE49-F238E27FC236}">
                  <a16:creationId xmlns:a16="http://schemas.microsoft.com/office/drawing/2014/main" id="{AE8631E9-BC86-4711-958B-7B63485FC78B}"/>
                </a:ext>
              </a:extLst>
            </p:cNvPr>
            <p:cNvCxnSpPr>
              <a:cxnSpLocks/>
            </p:cNvCxnSpPr>
            <p:nvPr/>
          </p:nvCxnSpPr>
          <p:spPr>
            <a:xfrm>
              <a:off x="7517494" y="1819097"/>
              <a:ext cx="0" cy="375931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>
              <a:extLst>
                <a:ext uri="{FF2B5EF4-FFF2-40B4-BE49-F238E27FC236}">
                  <a16:creationId xmlns:a16="http://schemas.microsoft.com/office/drawing/2014/main" id="{9D1DA4E8-2B45-49FC-B632-0BDAFCBCD1D5}"/>
                </a:ext>
              </a:extLst>
            </p:cNvPr>
            <p:cNvCxnSpPr>
              <a:cxnSpLocks/>
            </p:cNvCxnSpPr>
            <p:nvPr/>
          </p:nvCxnSpPr>
          <p:spPr>
            <a:xfrm>
              <a:off x="8202525" y="1834448"/>
              <a:ext cx="0" cy="375931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>
              <a:extLst>
                <a:ext uri="{FF2B5EF4-FFF2-40B4-BE49-F238E27FC236}">
                  <a16:creationId xmlns:a16="http://schemas.microsoft.com/office/drawing/2014/main" id="{97BF2614-EDDE-4E50-B449-B400B9E12ED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243" y="1811746"/>
              <a:ext cx="0" cy="375931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5D178357-A5E6-45B7-9163-994312B0DA9B}"/>
                </a:ext>
              </a:extLst>
            </p:cNvPr>
            <p:cNvCxnSpPr>
              <a:cxnSpLocks/>
            </p:cNvCxnSpPr>
            <p:nvPr/>
          </p:nvCxnSpPr>
          <p:spPr>
            <a:xfrm>
              <a:off x="5017274" y="1827097"/>
              <a:ext cx="0" cy="375931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B63059B0-61F2-4D8F-B77E-C3B9A7091916}"/>
              </a:ext>
            </a:extLst>
          </p:cNvPr>
          <p:cNvSpPr txBox="1"/>
          <p:nvPr/>
        </p:nvSpPr>
        <p:spPr>
          <a:xfrm>
            <a:off x="8033463" y="6305634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ED7D31"/>
                </a:solidFill>
              </a:rPr>
              <a:t>60s</a:t>
            </a:r>
            <a:endParaRPr lang="zh-TW" altLang="en-US" sz="1400" dirty="0">
              <a:solidFill>
                <a:srgbClr val="ED7D31"/>
              </a:solidFill>
            </a:endParaRPr>
          </a:p>
        </p:txBody>
      </p:sp>
      <p:sp>
        <p:nvSpPr>
          <p:cNvPr id="239" name="文字方塊 238">
            <a:extLst>
              <a:ext uri="{FF2B5EF4-FFF2-40B4-BE49-F238E27FC236}">
                <a16:creationId xmlns:a16="http://schemas.microsoft.com/office/drawing/2014/main" id="{C8D704EE-B004-4675-AB27-7D76B9BCD9DD}"/>
              </a:ext>
            </a:extLst>
          </p:cNvPr>
          <p:cNvSpPr txBox="1"/>
          <p:nvPr/>
        </p:nvSpPr>
        <p:spPr>
          <a:xfrm>
            <a:off x="7367112" y="629828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ED7D31"/>
                </a:solidFill>
              </a:rPr>
              <a:t>59s</a:t>
            </a:r>
            <a:endParaRPr lang="zh-TW" altLang="en-US" sz="1400" dirty="0">
              <a:solidFill>
                <a:srgbClr val="ED7D31"/>
              </a:solidFill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8456C84C-0A92-4FB6-B350-BF6F984CEB64}"/>
              </a:ext>
            </a:extLst>
          </p:cNvPr>
          <p:cNvSpPr txBox="1"/>
          <p:nvPr/>
        </p:nvSpPr>
        <p:spPr>
          <a:xfrm>
            <a:off x="2789991" y="1461124"/>
            <a:ext cx="276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ACC Sampling every second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41" name="文字方塊 240">
            <a:extLst>
              <a:ext uri="{FF2B5EF4-FFF2-40B4-BE49-F238E27FC236}">
                <a16:creationId xmlns:a16="http://schemas.microsoft.com/office/drawing/2014/main" id="{B94EB27C-7919-4B39-87A7-49CEC7BFBA1B}"/>
              </a:ext>
            </a:extLst>
          </p:cNvPr>
          <p:cNvSpPr txBox="1"/>
          <p:nvPr/>
        </p:nvSpPr>
        <p:spPr>
          <a:xfrm>
            <a:off x="5220319" y="2635159"/>
            <a:ext cx="162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9900"/>
                </a:solidFill>
              </a:rPr>
              <a:t>Light Sensor and</a:t>
            </a:r>
          </a:p>
          <a:p>
            <a:r>
              <a:rPr lang="en-US" altLang="zh-TW" sz="1200" dirty="0">
                <a:solidFill>
                  <a:srgbClr val="009900"/>
                </a:solidFill>
              </a:rPr>
              <a:t>Temp. Sensor sampling</a:t>
            </a:r>
            <a:endParaRPr lang="zh-TW" altLang="en-US" sz="1200" dirty="0">
              <a:solidFill>
                <a:srgbClr val="009900"/>
              </a:solidFill>
            </a:endParaRPr>
          </a:p>
        </p:txBody>
      </p: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7B2E9439-8B54-46CD-9960-526F85BADB4C}"/>
              </a:ext>
            </a:extLst>
          </p:cNvPr>
          <p:cNvCxnSpPr/>
          <p:nvPr/>
        </p:nvCxnSpPr>
        <p:spPr>
          <a:xfrm>
            <a:off x="4149990" y="2968252"/>
            <a:ext cx="132573" cy="164097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id="{577F7098-1FE7-47B1-BB28-5A79CCEF5C8F}"/>
              </a:ext>
            </a:extLst>
          </p:cNvPr>
          <p:cNvCxnSpPr>
            <a:cxnSpLocks/>
          </p:cNvCxnSpPr>
          <p:nvPr/>
        </p:nvCxnSpPr>
        <p:spPr>
          <a:xfrm flipH="1">
            <a:off x="5037103" y="2950310"/>
            <a:ext cx="167894" cy="151712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1A07E01D-1350-47B6-AE3A-5BE31E0B7877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7398081" y="3159037"/>
            <a:ext cx="126692" cy="108018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2C5B899B-48D9-45CE-8AB7-376FE734DD19}"/>
              </a:ext>
            </a:extLst>
          </p:cNvPr>
          <p:cNvCxnSpPr>
            <a:cxnSpLocks/>
          </p:cNvCxnSpPr>
          <p:nvPr/>
        </p:nvCxnSpPr>
        <p:spPr>
          <a:xfrm flipH="1">
            <a:off x="8222265" y="2963169"/>
            <a:ext cx="167894" cy="151712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7DB6C8D4-DE10-4E9C-A384-BC51D2A90484}"/>
              </a:ext>
            </a:extLst>
          </p:cNvPr>
          <p:cNvSpPr txBox="1"/>
          <p:nvPr/>
        </p:nvSpPr>
        <p:spPr>
          <a:xfrm>
            <a:off x="8435902" y="2686211"/>
            <a:ext cx="162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9900"/>
                </a:solidFill>
              </a:rPr>
              <a:t>Light Sensor and</a:t>
            </a:r>
          </a:p>
          <a:p>
            <a:r>
              <a:rPr lang="en-US" altLang="zh-TW" sz="1200" dirty="0">
                <a:solidFill>
                  <a:srgbClr val="009900"/>
                </a:solidFill>
              </a:rPr>
              <a:t>Temp. Sensor sampling</a:t>
            </a:r>
            <a:endParaRPr lang="zh-TW" altLang="en-US" sz="1200" dirty="0">
              <a:solidFill>
                <a:srgbClr val="009900"/>
              </a:solidFill>
            </a:endParaRPr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7F4BCEC7-6CD1-4ECE-B4C1-3D6CFB0D9C47}"/>
              </a:ext>
            </a:extLst>
          </p:cNvPr>
          <p:cNvSpPr txBox="1"/>
          <p:nvPr/>
        </p:nvSpPr>
        <p:spPr>
          <a:xfrm>
            <a:off x="5805978" y="3128555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9900"/>
                </a:solidFill>
              </a:rPr>
              <a:t>Light Sensor Power Up</a:t>
            </a:r>
            <a:endParaRPr lang="zh-TW" altLang="en-US" sz="1200" dirty="0">
              <a:solidFill>
                <a:srgbClr val="009900"/>
              </a:solidFill>
            </a:endParaRPr>
          </a:p>
        </p:txBody>
      </p:sp>
      <p:cxnSp>
        <p:nvCxnSpPr>
          <p:cNvPr id="252" name="直線單箭頭接點 251">
            <a:extLst>
              <a:ext uri="{FF2B5EF4-FFF2-40B4-BE49-F238E27FC236}">
                <a16:creationId xmlns:a16="http://schemas.microsoft.com/office/drawing/2014/main" id="{1113D165-90B1-42CC-A455-84B1DC13685E}"/>
              </a:ext>
            </a:extLst>
          </p:cNvPr>
          <p:cNvCxnSpPr>
            <a:cxnSpLocks/>
            <a:stCxn id="226" idx="1"/>
          </p:cNvCxnSpPr>
          <p:nvPr/>
        </p:nvCxnSpPr>
        <p:spPr>
          <a:xfrm flipH="1" flipV="1">
            <a:off x="5161063" y="3546580"/>
            <a:ext cx="191052" cy="115348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單箭頭接點 253">
            <a:extLst>
              <a:ext uri="{FF2B5EF4-FFF2-40B4-BE49-F238E27FC236}">
                <a16:creationId xmlns:a16="http://schemas.microsoft.com/office/drawing/2014/main" id="{0EE592DA-E883-4B68-8F61-070470F0B44C}"/>
              </a:ext>
            </a:extLst>
          </p:cNvPr>
          <p:cNvCxnSpPr>
            <a:cxnSpLocks/>
          </p:cNvCxnSpPr>
          <p:nvPr/>
        </p:nvCxnSpPr>
        <p:spPr>
          <a:xfrm flipH="1" flipV="1">
            <a:off x="8345561" y="3554008"/>
            <a:ext cx="191052" cy="115348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80E8ED9A-1FA1-4075-B71E-20AF2F3B6027}"/>
              </a:ext>
            </a:extLst>
          </p:cNvPr>
          <p:cNvSpPr txBox="1"/>
          <p:nvPr/>
        </p:nvSpPr>
        <p:spPr>
          <a:xfrm>
            <a:off x="6788279" y="135561"/>
            <a:ext cx="4268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ACC</a:t>
            </a:r>
            <a:r>
              <a:rPr lang="zh-TW" altLang="en-US" dirty="0"/>
              <a:t>每秒取樣一次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Light Sensor</a:t>
            </a:r>
            <a:r>
              <a:rPr lang="zh-TW" altLang="en-US" dirty="0"/>
              <a:t>每</a:t>
            </a:r>
            <a:r>
              <a:rPr lang="en-US" altLang="zh-TW" dirty="0"/>
              <a:t>29</a:t>
            </a:r>
            <a:r>
              <a:rPr lang="zh-TW" altLang="en-US" dirty="0"/>
              <a:t>秒</a:t>
            </a:r>
            <a:r>
              <a:rPr lang="en-US" altLang="zh-TW" dirty="0"/>
              <a:t>Power</a:t>
            </a:r>
            <a:r>
              <a:rPr lang="zh-TW" altLang="en-US" dirty="0"/>
              <a:t> </a:t>
            </a:r>
            <a:r>
              <a:rPr lang="en-US" altLang="zh-TW" dirty="0"/>
              <a:t>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Temp</a:t>
            </a:r>
            <a:r>
              <a:rPr lang="zh-TW" altLang="en-US" dirty="0"/>
              <a:t>與</a:t>
            </a:r>
            <a:r>
              <a:rPr lang="en-US" altLang="zh-TW" dirty="0"/>
              <a:t>Light Sensor</a:t>
            </a:r>
            <a:r>
              <a:rPr lang="zh-TW" altLang="en-US" dirty="0"/>
              <a:t>每</a:t>
            </a:r>
            <a:r>
              <a:rPr lang="en-US" altLang="zh-TW" dirty="0"/>
              <a:t>30</a:t>
            </a:r>
            <a:r>
              <a:rPr lang="zh-TW" altLang="en-US" dirty="0"/>
              <a:t>秒取樣一次。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Battery</a:t>
            </a:r>
            <a:r>
              <a:rPr lang="zh-TW" altLang="en-US" dirty="0"/>
              <a:t> </a:t>
            </a:r>
            <a:r>
              <a:rPr lang="en-US" altLang="zh-TW" dirty="0"/>
              <a:t>Voltage</a:t>
            </a:r>
            <a:r>
              <a:rPr lang="zh-TW" altLang="en-US" dirty="0"/>
              <a:t>每</a:t>
            </a:r>
            <a:r>
              <a:rPr lang="en-US" altLang="zh-TW" dirty="0"/>
              <a:t>30</a:t>
            </a:r>
            <a:r>
              <a:rPr lang="zh-TW" altLang="en-US" dirty="0"/>
              <a:t>秒取樣</a:t>
            </a:r>
            <a:r>
              <a:rPr lang="en-US" altLang="zh-TW" dirty="0"/>
              <a:t>4</a:t>
            </a:r>
            <a:r>
              <a:rPr lang="zh-TW" altLang="en-US" dirty="0"/>
              <a:t>次。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Flash</a:t>
            </a:r>
            <a:r>
              <a:rPr lang="zh-TW" altLang="en-US" dirty="0"/>
              <a:t>每</a:t>
            </a:r>
            <a:r>
              <a:rPr lang="en-US" altLang="zh-TW" dirty="0"/>
              <a:t>60</a:t>
            </a:r>
            <a:r>
              <a:rPr lang="zh-TW" altLang="en-US" dirty="0"/>
              <a:t>秒寫入一次。</a:t>
            </a:r>
          </a:p>
        </p:txBody>
      </p: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C154D1F3-DF0D-4336-B880-666129FA9049}"/>
              </a:ext>
            </a:extLst>
          </p:cNvPr>
          <p:cNvGrpSpPr/>
          <p:nvPr/>
        </p:nvGrpSpPr>
        <p:grpSpPr>
          <a:xfrm>
            <a:off x="2609441" y="5535025"/>
            <a:ext cx="8407149" cy="372862"/>
            <a:chOff x="1207363" y="4033233"/>
            <a:chExt cx="6153614" cy="372862"/>
          </a:xfrm>
        </p:grpSpPr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BD48AC79-6254-4AF5-9956-BF1F3C00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207363" y="4406095"/>
              <a:ext cx="1979501" cy="0"/>
            </a:xfrm>
            <a:prstGeom prst="line">
              <a:avLst/>
            </a:prstGeom>
            <a:ln w="28575">
              <a:solidFill>
                <a:srgbClr val="1B87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66DDEF40-5F18-46F2-8CEB-F08E237F2424}"/>
                </a:ext>
              </a:extLst>
            </p:cNvPr>
            <p:cNvCxnSpPr>
              <a:cxnSpLocks/>
            </p:cNvCxnSpPr>
            <p:nvPr/>
          </p:nvCxnSpPr>
          <p:spPr>
            <a:xfrm>
              <a:off x="3225394" y="4406095"/>
              <a:ext cx="467182" cy="0"/>
            </a:xfrm>
            <a:prstGeom prst="line">
              <a:avLst/>
            </a:prstGeom>
            <a:ln w="28575">
              <a:solidFill>
                <a:srgbClr val="1B87DD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>
              <a:extLst>
                <a:ext uri="{FF2B5EF4-FFF2-40B4-BE49-F238E27FC236}">
                  <a16:creationId xmlns:a16="http://schemas.microsoft.com/office/drawing/2014/main" id="{BCE24F13-4957-4B24-96CF-F194E5B975EA}"/>
                </a:ext>
              </a:extLst>
            </p:cNvPr>
            <p:cNvCxnSpPr>
              <a:cxnSpLocks/>
            </p:cNvCxnSpPr>
            <p:nvPr/>
          </p:nvCxnSpPr>
          <p:spPr>
            <a:xfrm>
              <a:off x="3678127" y="4406095"/>
              <a:ext cx="1642358" cy="0"/>
            </a:xfrm>
            <a:prstGeom prst="line">
              <a:avLst/>
            </a:prstGeom>
            <a:ln w="28575">
              <a:solidFill>
                <a:srgbClr val="1B87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FC7E6262-9B97-49E2-9658-2FFDBE07F59A}"/>
                </a:ext>
              </a:extLst>
            </p:cNvPr>
            <p:cNvCxnSpPr/>
            <p:nvPr/>
          </p:nvCxnSpPr>
          <p:spPr>
            <a:xfrm flipV="1">
              <a:off x="5301222" y="4033233"/>
              <a:ext cx="0" cy="372862"/>
            </a:xfrm>
            <a:prstGeom prst="line">
              <a:avLst/>
            </a:prstGeom>
            <a:ln w="28575">
              <a:solidFill>
                <a:srgbClr val="1B87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>
              <a:extLst>
                <a:ext uri="{FF2B5EF4-FFF2-40B4-BE49-F238E27FC236}">
                  <a16:creationId xmlns:a16="http://schemas.microsoft.com/office/drawing/2014/main" id="{142188EC-313C-4F00-B602-A1DED8A58FF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222" y="4033233"/>
              <a:ext cx="115592" cy="0"/>
            </a:xfrm>
            <a:prstGeom prst="line">
              <a:avLst/>
            </a:prstGeom>
            <a:ln w="28575">
              <a:solidFill>
                <a:srgbClr val="1B87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>
              <a:extLst>
                <a:ext uri="{FF2B5EF4-FFF2-40B4-BE49-F238E27FC236}">
                  <a16:creationId xmlns:a16="http://schemas.microsoft.com/office/drawing/2014/main" id="{CD371561-76A6-45D7-BEB3-B27EAE1115FA}"/>
                </a:ext>
              </a:extLst>
            </p:cNvPr>
            <p:cNvCxnSpPr/>
            <p:nvPr/>
          </p:nvCxnSpPr>
          <p:spPr>
            <a:xfrm flipV="1">
              <a:off x="5416813" y="4033233"/>
              <a:ext cx="0" cy="372862"/>
            </a:xfrm>
            <a:prstGeom prst="line">
              <a:avLst/>
            </a:prstGeom>
            <a:ln w="28575">
              <a:solidFill>
                <a:srgbClr val="1B87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A2C1BEEA-ADE9-41E5-A6C7-503A88F2B4B8}"/>
                </a:ext>
              </a:extLst>
            </p:cNvPr>
            <p:cNvCxnSpPr>
              <a:cxnSpLocks/>
            </p:cNvCxnSpPr>
            <p:nvPr/>
          </p:nvCxnSpPr>
          <p:spPr>
            <a:xfrm>
              <a:off x="5416813" y="4406095"/>
              <a:ext cx="105959" cy="0"/>
            </a:xfrm>
            <a:prstGeom prst="line">
              <a:avLst/>
            </a:prstGeom>
            <a:ln w="28575">
              <a:solidFill>
                <a:srgbClr val="1B87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41E8C5FF-C7A0-45AE-A546-CD70384D4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6118" y="4391394"/>
              <a:ext cx="529882" cy="14701"/>
            </a:xfrm>
            <a:prstGeom prst="line">
              <a:avLst/>
            </a:prstGeom>
            <a:ln w="28575">
              <a:solidFill>
                <a:srgbClr val="1B87DD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88E3C87B-0A4C-4DE0-AA72-0CF65535B8A8}"/>
                </a:ext>
              </a:extLst>
            </p:cNvPr>
            <p:cNvCxnSpPr>
              <a:cxnSpLocks/>
            </p:cNvCxnSpPr>
            <p:nvPr/>
          </p:nvCxnSpPr>
          <p:spPr>
            <a:xfrm>
              <a:off x="6099106" y="4391394"/>
              <a:ext cx="1261871" cy="0"/>
            </a:xfrm>
            <a:prstGeom prst="line">
              <a:avLst/>
            </a:prstGeom>
            <a:ln w="28575">
              <a:solidFill>
                <a:srgbClr val="1B87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文字方塊 274">
            <a:extLst>
              <a:ext uri="{FF2B5EF4-FFF2-40B4-BE49-F238E27FC236}">
                <a16:creationId xmlns:a16="http://schemas.microsoft.com/office/drawing/2014/main" id="{172D9970-2BED-474B-AC82-98897D0699F6}"/>
              </a:ext>
            </a:extLst>
          </p:cNvPr>
          <p:cNvSpPr txBox="1"/>
          <p:nvPr/>
        </p:nvSpPr>
        <p:spPr>
          <a:xfrm>
            <a:off x="2995693" y="5665873"/>
            <a:ext cx="133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5B9BD5"/>
                </a:solidFill>
              </a:rPr>
              <a:t>Flash Power Down</a:t>
            </a:r>
            <a:endParaRPr lang="zh-TW" altLang="en-US" sz="1200" dirty="0">
              <a:solidFill>
                <a:srgbClr val="5B9BD5"/>
              </a:solidFill>
            </a:endParaRPr>
          </a:p>
        </p:txBody>
      </p:sp>
      <p:sp>
        <p:nvSpPr>
          <p:cNvPr id="280" name="文字方塊 279">
            <a:extLst>
              <a:ext uri="{FF2B5EF4-FFF2-40B4-BE49-F238E27FC236}">
                <a16:creationId xmlns:a16="http://schemas.microsoft.com/office/drawing/2014/main" id="{CCC702AD-DE62-4214-A878-D3B69259011E}"/>
              </a:ext>
            </a:extLst>
          </p:cNvPr>
          <p:cNvSpPr txBox="1"/>
          <p:nvPr/>
        </p:nvSpPr>
        <p:spPr>
          <a:xfrm>
            <a:off x="6974997" y="5240199"/>
            <a:ext cx="1152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5B9BD5"/>
                </a:solidFill>
              </a:rPr>
              <a:t>Flash Power Up</a:t>
            </a:r>
            <a:endParaRPr lang="zh-TW" altLang="en-US" sz="1200" dirty="0">
              <a:solidFill>
                <a:srgbClr val="5B9BD5"/>
              </a:solidFill>
            </a:endParaRPr>
          </a:p>
        </p:txBody>
      </p:sp>
      <p:sp>
        <p:nvSpPr>
          <p:cNvPr id="281" name="文字方塊 280">
            <a:extLst>
              <a:ext uri="{FF2B5EF4-FFF2-40B4-BE49-F238E27FC236}">
                <a16:creationId xmlns:a16="http://schemas.microsoft.com/office/drawing/2014/main" id="{7C3DDD91-8744-47CC-935E-B571E469C05E}"/>
              </a:ext>
            </a:extLst>
          </p:cNvPr>
          <p:cNvSpPr txBox="1"/>
          <p:nvPr/>
        </p:nvSpPr>
        <p:spPr>
          <a:xfrm>
            <a:off x="8423599" y="5221803"/>
            <a:ext cx="88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5B9BD5"/>
                </a:solidFill>
              </a:rPr>
              <a:t>Flash Write</a:t>
            </a:r>
            <a:endParaRPr lang="zh-TW" altLang="en-US" sz="1200" dirty="0">
              <a:solidFill>
                <a:srgbClr val="5B9BD5"/>
              </a:solidFill>
            </a:endParaRPr>
          </a:p>
        </p:txBody>
      </p:sp>
      <p:sp>
        <p:nvSpPr>
          <p:cNvPr id="282" name="文字方塊 281">
            <a:extLst>
              <a:ext uri="{FF2B5EF4-FFF2-40B4-BE49-F238E27FC236}">
                <a16:creationId xmlns:a16="http://schemas.microsoft.com/office/drawing/2014/main" id="{571D1ACA-D018-4119-BEDF-8DA4DCA0D17F}"/>
              </a:ext>
            </a:extLst>
          </p:cNvPr>
          <p:cNvSpPr txBox="1"/>
          <p:nvPr/>
        </p:nvSpPr>
        <p:spPr>
          <a:xfrm>
            <a:off x="8715774" y="5866859"/>
            <a:ext cx="133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5B9BD5"/>
                </a:solidFill>
              </a:rPr>
              <a:t>Flash Power Down</a:t>
            </a:r>
            <a:endParaRPr lang="zh-TW" altLang="en-US" sz="1200" dirty="0">
              <a:solidFill>
                <a:srgbClr val="5B9BD5"/>
              </a:solidFill>
            </a:endParaRPr>
          </a:p>
        </p:txBody>
      </p:sp>
      <p:cxnSp>
        <p:nvCxnSpPr>
          <p:cNvPr id="284" name="直線單箭頭接點 283">
            <a:extLst>
              <a:ext uri="{FF2B5EF4-FFF2-40B4-BE49-F238E27FC236}">
                <a16:creationId xmlns:a16="http://schemas.microsoft.com/office/drawing/2014/main" id="{7781BEFE-0BDB-4D2E-8C54-A147559E0DE7}"/>
              </a:ext>
            </a:extLst>
          </p:cNvPr>
          <p:cNvCxnSpPr>
            <a:cxnSpLocks/>
          </p:cNvCxnSpPr>
          <p:nvPr/>
        </p:nvCxnSpPr>
        <p:spPr>
          <a:xfrm>
            <a:off x="8014924" y="5409097"/>
            <a:ext cx="150181" cy="102709"/>
          </a:xfrm>
          <a:prstGeom prst="straightConnector1">
            <a:avLst/>
          </a:prstGeom>
          <a:ln w="28575">
            <a:solidFill>
              <a:srgbClr val="1B87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6EB26E1A-F654-42C5-A643-5340846BC764}"/>
              </a:ext>
            </a:extLst>
          </p:cNvPr>
          <p:cNvCxnSpPr>
            <a:cxnSpLocks/>
            <a:stCxn id="281" idx="1"/>
          </p:cNvCxnSpPr>
          <p:nvPr/>
        </p:nvCxnSpPr>
        <p:spPr>
          <a:xfrm flipH="1">
            <a:off x="8288064" y="5360303"/>
            <a:ext cx="135535" cy="149047"/>
          </a:xfrm>
          <a:prstGeom prst="straightConnector1">
            <a:avLst/>
          </a:prstGeom>
          <a:ln w="28575">
            <a:solidFill>
              <a:srgbClr val="1B87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單箭頭接點 287">
            <a:extLst>
              <a:ext uri="{FF2B5EF4-FFF2-40B4-BE49-F238E27FC236}">
                <a16:creationId xmlns:a16="http://schemas.microsoft.com/office/drawing/2014/main" id="{E0011F27-F45C-491B-B0AF-9F5F0F8F9263}"/>
              </a:ext>
            </a:extLst>
          </p:cNvPr>
          <p:cNvCxnSpPr>
            <a:cxnSpLocks/>
          </p:cNvCxnSpPr>
          <p:nvPr/>
        </p:nvCxnSpPr>
        <p:spPr>
          <a:xfrm flipH="1" flipV="1">
            <a:off x="8364508" y="5942388"/>
            <a:ext cx="191052" cy="115348"/>
          </a:xfrm>
          <a:prstGeom prst="straightConnector1">
            <a:avLst/>
          </a:prstGeom>
          <a:ln w="28575">
            <a:solidFill>
              <a:srgbClr val="1B87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字方塊 290">
            <a:extLst>
              <a:ext uri="{FF2B5EF4-FFF2-40B4-BE49-F238E27FC236}">
                <a16:creationId xmlns:a16="http://schemas.microsoft.com/office/drawing/2014/main" id="{2293BB4B-9196-49B2-8650-181EC7AD6C7A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20190917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50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859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檔案格式與存儲空間計算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11664" y="2261857"/>
          <a:ext cx="7206207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1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1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31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Payload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格式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年月日時分秒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Light Sensor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Temp Sensor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ACC1(X,Y,Z)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ACC45(X,Y,Z)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長度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4 Byte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 Byte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 Byte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6 or 5 Byte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6 or 5 Byte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743170" y="1418130"/>
            <a:ext cx="4701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存儲空間以</a:t>
            </a:r>
            <a:r>
              <a:rPr lang="en-US" altLang="zh-TW" sz="2000" dirty="0"/>
              <a:t>Page</a:t>
            </a:r>
            <a:r>
              <a:rPr lang="zh-TW" altLang="en-US" sz="2000" dirty="0"/>
              <a:t>（</a:t>
            </a:r>
            <a:r>
              <a:rPr lang="en-US" altLang="zh-TW" sz="2000" dirty="0"/>
              <a:t>256byte</a:t>
            </a:r>
            <a:r>
              <a:rPr lang="zh-TW" altLang="en-US" sz="2000" dirty="0"/>
              <a:t>）為單位。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以每分鐘為單位</a:t>
            </a:r>
          </a:p>
        </p:txBody>
      </p:sp>
      <p:sp>
        <p:nvSpPr>
          <p:cNvPr id="4" name="矩形 3"/>
          <p:cNvSpPr/>
          <p:nvPr/>
        </p:nvSpPr>
        <p:spPr>
          <a:xfrm>
            <a:off x="607148" y="4158253"/>
            <a:ext cx="279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年月日時分秒：共用</a:t>
            </a:r>
            <a:r>
              <a:rPr lang="en-US" altLang="zh-TW" dirty="0"/>
              <a:t>4Byte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14767" y="4230510"/>
          <a:ext cx="63699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存儲間隔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  <a:r>
                        <a:rPr lang="en-US" altLang="zh-TW" dirty="0"/>
                        <a:t>/Page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45</a:t>
                      </a:r>
                      <a:r>
                        <a:rPr lang="zh-TW" altLang="en-US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4+4+</a:t>
                      </a:r>
                      <a:r>
                        <a:rPr lang="en-US" altLang="zh-TW" b="1" dirty="0">
                          <a:solidFill>
                            <a:srgbClr val="0000FF"/>
                          </a:solidFill>
                        </a:rPr>
                        <a:t>5</a:t>
                      </a:r>
                      <a:r>
                        <a:rPr lang="zh-TW" altLang="en-US" b="1" dirty="0">
                          <a:solidFill>
                            <a:srgbClr val="0000FF"/>
                          </a:solidFill>
                        </a:rPr>
                        <a:t>*</a:t>
                      </a:r>
                      <a:r>
                        <a:rPr lang="en-US" altLang="zh-TW" b="1" dirty="0">
                          <a:solidFill>
                            <a:srgbClr val="0000FF"/>
                          </a:solidFill>
                        </a:rPr>
                        <a:t>45</a:t>
                      </a:r>
                      <a:r>
                        <a:rPr lang="en-US" altLang="zh-TW" dirty="0"/>
                        <a:t>=233Byte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r>
                        <a:rPr lang="zh-TW" altLang="en-US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4+4+</a:t>
                      </a:r>
                      <a:r>
                        <a:rPr lang="en-US" altLang="zh-TW" b="1" dirty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zh-TW" altLang="en-US" b="1" dirty="0">
                          <a:solidFill>
                            <a:srgbClr val="0000FF"/>
                          </a:solidFill>
                        </a:rPr>
                        <a:t>*</a:t>
                      </a:r>
                      <a:r>
                        <a:rPr lang="en-US" altLang="zh-TW" b="1" dirty="0">
                          <a:solidFill>
                            <a:srgbClr val="0000FF"/>
                          </a:solidFill>
                        </a:rPr>
                        <a:t>40</a:t>
                      </a:r>
                      <a:r>
                        <a:rPr lang="en-US" altLang="zh-TW" dirty="0"/>
                        <a:t>=248Byte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43960"/>
                  </a:ext>
                </a:extLst>
              </a:tr>
            </a:tbl>
          </a:graphicData>
        </a:graphic>
      </p:graphicFrame>
      <p:sp>
        <p:nvSpPr>
          <p:cNvPr id="6" name="左大括弧 5"/>
          <p:cNvSpPr/>
          <p:nvPr/>
        </p:nvSpPr>
        <p:spPr>
          <a:xfrm rot="16200000">
            <a:off x="6409205" y="2046010"/>
            <a:ext cx="368442" cy="3648890"/>
          </a:xfrm>
          <a:prstGeom prst="leftBrace">
            <a:avLst>
              <a:gd name="adj1" fmla="val 6857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20191001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170" y="5430228"/>
            <a:ext cx="75596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14</a:t>
            </a:r>
            <a:r>
              <a:rPr lang="zh-TW" altLang="en-US" dirty="0"/>
              <a:t>天存儲資料量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00FF"/>
                </a:solidFill>
              </a:rPr>
              <a:t>45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14</a:t>
            </a:r>
            <a:r>
              <a:rPr lang="zh-TW" altLang="en-US" dirty="0"/>
              <a:t>*</a:t>
            </a:r>
            <a:r>
              <a:rPr lang="en-US" altLang="zh-TW" dirty="0"/>
              <a:t>24</a:t>
            </a:r>
            <a:r>
              <a:rPr lang="zh-TW" altLang="en-US" dirty="0"/>
              <a:t>*</a:t>
            </a:r>
            <a:r>
              <a:rPr lang="en-US" altLang="zh-TW"/>
              <a:t>3600/</a:t>
            </a:r>
            <a:r>
              <a:rPr lang="en-US" altLang="zh-TW">
                <a:solidFill>
                  <a:srgbClr val="0000FF"/>
                </a:solidFill>
              </a:rPr>
              <a:t>45</a:t>
            </a:r>
            <a:r>
              <a:rPr lang="zh-TW" altLang="en-US" dirty="0"/>
              <a:t>*</a:t>
            </a:r>
            <a:r>
              <a:rPr lang="en-US" altLang="zh-TW" dirty="0"/>
              <a:t>256Byte=6.89Mbyte=55Mbit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14</a:t>
            </a:r>
            <a:r>
              <a:rPr lang="zh-TW" altLang="en-US" dirty="0"/>
              <a:t>天存儲資料量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00FF"/>
                </a:solidFill>
              </a:rPr>
              <a:t>40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14</a:t>
            </a:r>
            <a:r>
              <a:rPr lang="zh-TW" altLang="en-US" dirty="0"/>
              <a:t>*</a:t>
            </a:r>
            <a:r>
              <a:rPr lang="en-US" altLang="zh-TW" dirty="0"/>
              <a:t>24</a:t>
            </a:r>
            <a:r>
              <a:rPr lang="zh-TW" altLang="en-US" dirty="0"/>
              <a:t>*</a:t>
            </a:r>
            <a:r>
              <a:rPr lang="en-US" altLang="zh-TW" dirty="0"/>
              <a:t>3600/</a:t>
            </a:r>
            <a:r>
              <a:rPr lang="en-US" altLang="zh-TW" dirty="0">
                <a:solidFill>
                  <a:srgbClr val="0000FF"/>
                </a:solidFill>
              </a:rPr>
              <a:t>40</a:t>
            </a:r>
            <a:r>
              <a:rPr lang="zh-TW" altLang="en-US" dirty="0"/>
              <a:t>*</a:t>
            </a:r>
            <a:r>
              <a:rPr lang="en-US" altLang="zh-TW" dirty="0"/>
              <a:t>256Byte=7.741Mbyte=62Mbit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0000"/>
                </a:solidFill>
              </a:rPr>
              <a:t>建議每</a:t>
            </a:r>
            <a:r>
              <a:rPr lang="en-US" altLang="zh-TW" sz="2800" dirty="0">
                <a:solidFill>
                  <a:srgbClr val="FF0000"/>
                </a:solidFill>
              </a:rPr>
              <a:t>Page</a:t>
            </a:r>
            <a:r>
              <a:rPr lang="zh-TW" altLang="en-US" sz="2800" dirty="0">
                <a:solidFill>
                  <a:srgbClr val="FF0000"/>
                </a:solidFill>
              </a:rPr>
              <a:t>用</a:t>
            </a:r>
            <a:r>
              <a:rPr lang="en-US" altLang="zh-TW" sz="2800" dirty="0">
                <a:solidFill>
                  <a:srgbClr val="FF0000"/>
                </a:solidFill>
              </a:rPr>
              <a:t>40</a:t>
            </a:r>
            <a:r>
              <a:rPr lang="zh-TW" altLang="en-US" sz="2800" dirty="0">
                <a:solidFill>
                  <a:srgbClr val="FF0000"/>
                </a:solidFill>
              </a:rPr>
              <a:t>秒下去儲存，</a:t>
            </a:r>
            <a:r>
              <a:rPr lang="en-US" altLang="zh-TW" sz="2800" dirty="0">
                <a:solidFill>
                  <a:srgbClr val="FF0000"/>
                </a:solidFill>
              </a:rPr>
              <a:t>XYZ</a:t>
            </a:r>
            <a:r>
              <a:rPr lang="zh-TW" altLang="en-US" sz="2800" dirty="0">
                <a:solidFill>
                  <a:srgbClr val="FF0000"/>
                </a:solidFill>
              </a:rPr>
              <a:t>各用</a:t>
            </a:r>
            <a:r>
              <a:rPr lang="en-US" altLang="zh-TW" sz="2800" dirty="0">
                <a:solidFill>
                  <a:srgbClr val="FF0000"/>
                </a:solidFill>
              </a:rPr>
              <a:t>2Byte</a:t>
            </a:r>
            <a:r>
              <a:rPr lang="zh-TW" altLang="en-US" sz="2800" dirty="0">
                <a:solidFill>
                  <a:srgbClr val="FF0000"/>
                </a:solidFill>
              </a:rPr>
              <a:t>。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0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向右箭號 13"/>
          <p:cNvSpPr/>
          <p:nvPr/>
        </p:nvSpPr>
        <p:spPr>
          <a:xfrm rot="10800000">
            <a:off x="6772632" y="1976834"/>
            <a:ext cx="1612816" cy="484632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資料紀錄模式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如何達到同步每秒取樣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8478484" y="1724394"/>
            <a:ext cx="3241801" cy="2779005"/>
          </a:xfrm>
          <a:prstGeom prst="roundRect">
            <a:avLst>
              <a:gd name="adj" fmla="val 4892"/>
            </a:avLst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次中斷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1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4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sensor_sampling_time_stamp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algn="ctr"/>
            <a:r>
              <a:rPr lang="zh-TW" altLang="zh-TW" sz="1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4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每秒更新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1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4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秒對溫度與光度取樣</a:t>
            </a:r>
            <a:endParaRPr lang="en-US" altLang="zh-TW" sz="14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1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4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秒一個循環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1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4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個循環後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(40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存入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Flash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158309" y="1365074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Real Time Clock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07894" y="1344174"/>
            <a:ext cx="12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ACC Sensor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02223" y="1690308"/>
            <a:ext cx="2629761" cy="2137513"/>
          </a:xfrm>
          <a:prstGeom prst="roundRect">
            <a:avLst>
              <a:gd name="adj" fmla="val 7836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次中斷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4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XYZ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累積量存入參數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3149950" y="1989676"/>
            <a:ext cx="2054593" cy="484632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91727" y="2093492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Set_Latest_ACC</a:t>
            </a:r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zh-TW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49513" y="2080650"/>
            <a:ext cx="1628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Update_ACC_Data</a:t>
            </a:r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zh-TW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12682" y="2034484"/>
            <a:ext cx="158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latest_acc參數</a:t>
            </a:r>
          </a:p>
        </p:txBody>
      </p:sp>
      <p:sp>
        <p:nvSpPr>
          <p:cNvPr id="15" name="向下箭號 14"/>
          <p:cNvSpPr/>
          <p:nvPr/>
        </p:nvSpPr>
        <p:spPr>
          <a:xfrm>
            <a:off x="5715823" y="2452773"/>
            <a:ext cx="484632" cy="652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149950" y="3312836"/>
            <a:ext cx="205376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Set_Latest_Light_Lux</a:t>
            </a:r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zh-TW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57310" y="3650661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219646" y="327329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89956" y="172416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09414" y="172416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23995"/>
              </p:ext>
            </p:extLst>
          </p:nvPr>
        </p:nvGraphicFramePr>
        <p:xfrm>
          <a:off x="3933093" y="4860623"/>
          <a:ext cx="3409026" cy="1165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91">
                  <a:extLst>
                    <a:ext uri="{9D8B030D-6E8A-4147-A177-3AD203B41FA5}">
                      <a16:colId xmlns:a16="http://schemas.microsoft.com/office/drawing/2014/main" val="1778766684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311709343"/>
                    </a:ext>
                  </a:extLst>
                </a:gridCol>
                <a:gridCol w="816745">
                  <a:extLst>
                    <a:ext uri="{9D8B030D-6E8A-4147-A177-3AD203B41FA5}">
                      <a16:colId xmlns:a16="http://schemas.microsoft.com/office/drawing/2014/main" val="1192147810"/>
                    </a:ext>
                  </a:extLst>
                </a:gridCol>
                <a:gridCol w="958789">
                  <a:extLst>
                    <a:ext uri="{9D8B030D-6E8A-4147-A177-3AD203B41FA5}">
                      <a16:colId xmlns:a16="http://schemas.microsoft.com/office/drawing/2014/main" val="4202744136"/>
                    </a:ext>
                  </a:extLst>
                </a:gridCol>
              </a:tblGrid>
              <a:tr h="36283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Payload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80474"/>
                  </a:ext>
                </a:extLst>
              </a:tr>
              <a:tr h="5079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年月日時分秒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Light Sensor</a:t>
                      </a:r>
                      <a:endParaRPr lang="zh-TW" altLang="en-US" sz="1200" b="1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 Sensor</a:t>
                      </a:r>
                      <a:endParaRPr lang="zh-TW" altLang="en-US" sz="1200" b="1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ACC1~60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(X,Y,Z)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081828"/>
                  </a:ext>
                </a:extLst>
              </a:tr>
              <a:tr h="294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 Byte</a:t>
                      </a:r>
                      <a:endParaRPr lang="zh-TW" altLang="en-US" sz="12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Byte</a:t>
                      </a:r>
                      <a:endParaRPr lang="zh-TW" altLang="en-US" sz="1200" b="1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Byte</a:t>
                      </a:r>
                      <a:endParaRPr lang="zh-TW" altLang="en-US" sz="1200" b="1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 Byte</a:t>
                      </a:r>
                      <a:endParaRPr lang="zh-TW" altLang="en-US" sz="12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969681"/>
                  </a:ext>
                </a:extLst>
              </a:tr>
            </a:tbl>
          </a:graphicData>
        </a:graphic>
      </p:graphicFrame>
      <p:sp>
        <p:nvSpPr>
          <p:cNvPr id="32" name="左大括弧 31"/>
          <p:cNvSpPr/>
          <p:nvPr/>
        </p:nvSpPr>
        <p:spPr>
          <a:xfrm rot="5400000">
            <a:off x="5476467" y="2964032"/>
            <a:ext cx="293577" cy="3372316"/>
          </a:xfrm>
          <a:prstGeom prst="leftBrace">
            <a:avLst>
              <a:gd name="adj1" fmla="val 50261"/>
              <a:gd name="adj2" fmla="val 70549"/>
            </a:avLst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20BF67A-B506-4F19-A12C-C4612D0450C5}"/>
              </a:ext>
            </a:extLst>
          </p:cNvPr>
          <p:cNvSpPr/>
          <p:nvPr/>
        </p:nvSpPr>
        <p:spPr>
          <a:xfrm>
            <a:off x="44218" y="5675620"/>
            <a:ext cx="2365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年月日時分秒：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4Byte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BCF70847-225E-4A57-A779-C49CA4D0F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40984"/>
              </p:ext>
            </p:extLst>
          </p:nvPr>
        </p:nvGraphicFramePr>
        <p:xfrm>
          <a:off x="124121" y="5960457"/>
          <a:ext cx="34356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010">
                  <a:extLst>
                    <a:ext uri="{9D8B030D-6E8A-4147-A177-3AD203B41FA5}">
                      <a16:colId xmlns:a16="http://schemas.microsoft.com/office/drawing/2014/main" val="3352542860"/>
                    </a:ext>
                  </a:extLst>
                </a:gridCol>
                <a:gridCol w="789370">
                  <a:extLst>
                    <a:ext uri="{9D8B030D-6E8A-4147-A177-3AD203B41FA5}">
                      <a16:colId xmlns:a16="http://schemas.microsoft.com/office/drawing/2014/main" val="1473045648"/>
                    </a:ext>
                  </a:extLst>
                </a:gridCol>
                <a:gridCol w="365655">
                  <a:extLst>
                    <a:ext uri="{9D8B030D-6E8A-4147-A177-3AD203B41FA5}">
                      <a16:colId xmlns:a16="http://schemas.microsoft.com/office/drawing/2014/main" val="2190095664"/>
                    </a:ext>
                  </a:extLst>
                </a:gridCol>
                <a:gridCol w="365655">
                  <a:extLst>
                    <a:ext uri="{9D8B030D-6E8A-4147-A177-3AD203B41FA5}">
                      <a16:colId xmlns:a16="http://schemas.microsoft.com/office/drawing/2014/main" val="308907309"/>
                    </a:ext>
                  </a:extLst>
                </a:gridCol>
                <a:gridCol w="365655">
                  <a:extLst>
                    <a:ext uri="{9D8B030D-6E8A-4147-A177-3AD203B41FA5}">
                      <a16:colId xmlns:a16="http://schemas.microsoft.com/office/drawing/2014/main" val="2611488840"/>
                    </a:ext>
                  </a:extLst>
                </a:gridCol>
                <a:gridCol w="365655">
                  <a:extLst>
                    <a:ext uri="{9D8B030D-6E8A-4147-A177-3AD203B41FA5}">
                      <a16:colId xmlns:a16="http://schemas.microsoft.com/office/drawing/2014/main" val="4011962839"/>
                    </a:ext>
                  </a:extLst>
                </a:gridCol>
                <a:gridCol w="365655">
                  <a:extLst>
                    <a:ext uri="{9D8B030D-6E8A-4147-A177-3AD203B41FA5}">
                      <a16:colId xmlns:a16="http://schemas.microsoft.com/office/drawing/2014/main" val="2971529805"/>
                    </a:ext>
                  </a:extLst>
                </a:gridCol>
              </a:tblGrid>
              <a:tr h="216063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13474"/>
                  </a:ext>
                </a:extLst>
              </a:tr>
              <a:tr h="216063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2019+</a:t>
                      </a:r>
                      <a:r>
                        <a:rPr lang="en-US" altLang="zh-TW" sz="1200" b="1" dirty="0">
                          <a:solidFill>
                            <a:srgbClr val="0099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1200" b="1" dirty="0">
                        <a:solidFill>
                          <a:srgbClr val="0099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4968"/>
                  </a:ext>
                </a:extLst>
              </a:tr>
              <a:tr h="266379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需要位元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74740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9118444F-EB44-4012-88CE-2E14F999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49431"/>
              </p:ext>
            </p:extLst>
          </p:nvPr>
        </p:nvGraphicFramePr>
        <p:xfrm>
          <a:off x="124121" y="4664627"/>
          <a:ext cx="353347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309"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存儲間隔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en-US" altLang="zh-TW" sz="1200" b="1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4+</a:t>
                      </a:r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240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=248Byte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，其餘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0xFF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774063"/>
                  </a:ext>
                </a:extLst>
              </a:tr>
            </a:tbl>
          </a:graphicData>
        </a:graphic>
      </p:graphicFrame>
      <p:sp>
        <p:nvSpPr>
          <p:cNvPr id="36" name="圓柱 35"/>
          <p:cNvSpPr/>
          <p:nvPr/>
        </p:nvSpPr>
        <p:spPr>
          <a:xfrm>
            <a:off x="5368610" y="3718300"/>
            <a:ext cx="1158526" cy="632934"/>
          </a:xfrm>
          <a:prstGeom prst="can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queue[1]</a:t>
            </a:r>
            <a:endParaRPr lang="zh-TW" altLang="en-US" dirty="0"/>
          </a:p>
        </p:txBody>
      </p:sp>
      <p:sp>
        <p:nvSpPr>
          <p:cNvPr id="9" name="圓柱 8"/>
          <p:cNvSpPr/>
          <p:nvPr/>
        </p:nvSpPr>
        <p:spPr>
          <a:xfrm>
            <a:off x="5368611" y="3194887"/>
            <a:ext cx="1158526" cy="632934"/>
          </a:xfrm>
          <a:prstGeom prst="can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queue[0]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A567B26-A42C-4940-A7F7-232DAF51A8C2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20191001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6A63612-7ECA-4C82-88B3-B2B46CE2A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20727"/>
              </p:ext>
            </p:extLst>
          </p:nvPr>
        </p:nvGraphicFramePr>
        <p:xfrm>
          <a:off x="7463679" y="5874920"/>
          <a:ext cx="451112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939">
                  <a:extLst>
                    <a:ext uri="{9D8B030D-6E8A-4147-A177-3AD203B41FA5}">
                      <a16:colId xmlns:a16="http://schemas.microsoft.com/office/drawing/2014/main" val="3352542860"/>
                    </a:ext>
                  </a:extLst>
                </a:gridCol>
                <a:gridCol w="1175396">
                  <a:extLst>
                    <a:ext uri="{9D8B030D-6E8A-4147-A177-3AD203B41FA5}">
                      <a16:colId xmlns:a16="http://schemas.microsoft.com/office/drawing/2014/main" val="2190095664"/>
                    </a:ext>
                  </a:extLst>
                </a:gridCol>
                <a:gridCol w="1175396">
                  <a:extLst>
                    <a:ext uri="{9D8B030D-6E8A-4147-A177-3AD203B41FA5}">
                      <a16:colId xmlns:a16="http://schemas.microsoft.com/office/drawing/2014/main" val="308907309"/>
                    </a:ext>
                  </a:extLst>
                </a:gridCol>
                <a:gridCol w="1175396">
                  <a:extLst>
                    <a:ext uri="{9D8B030D-6E8A-4147-A177-3AD203B41FA5}">
                      <a16:colId xmlns:a16="http://schemas.microsoft.com/office/drawing/2014/main" val="2611488840"/>
                    </a:ext>
                  </a:extLst>
                </a:gridCol>
              </a:tblGrid>
              <a:tr h="216063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Z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13474"/>
                  </a:ext>
                </a:extLst>
              </a:tr>
              <a:tr h="216063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-2048~2047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-2048~2047</a:t>
                      </a:r>
                      <a:endPara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-2048~2047</a:t>
                      </a:r>
                      <a:endPara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4968"/>
                  </a:ext>
                </a:extLst>
              </a:tr>
              <a:tr h="266379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需要位元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74740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9F91600D-5C28-4C7D-88CC-A1B18ACDE83E}"/>
              </a:ext>
            </a:extLst>
          </p:cNvPr>
          <p:cNvSpPr/>
          <p:nvPr/>
        </p:nvSpPr>
        <p:spPr>
          <a:xfrm>
            <a:off x="7715436" y="5443170"/>
            <a:ext cx="1512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XYZ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6Byte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5BDD58-C2A8-46DE-BA9E-FD092E2D7E3E}"/>
              </a:ext>
            </a:extLst>
          </p:cNvPr>
          <p:cNvSpPr txBox="1"/>
          <p:nvPr/>
        </p:nvSpPr>
        <p:spPr>
          <a:xfrm>
            <a:off x="3657600" y="1076276"/>
            <a:ext cx="437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主因</a:t>
            </a:r>
            <a:r>
              <a:rPr lang="zh-TW" altLang="en-US" dirty="0"/>
              <a:t>：</a:t>
            </a:r>
            <a:r>
              <a:rPr lang="en-US" altLang="zh-TW" dirty="0"/>
              <a:t>ACC</a:t>
            </a:r>
            <a:r>
              <a:rPr lang="zh-TW" altLang="en-US" dirty="0"/>
              <a:t>每秒中斷與</a:t>
            </a:r>
            <a:r>
              <a:rPr lang="en-US" altLang="zh-TW" dirty="0"/>
              <a:t>RTC</a:t>
            </a:r>
            <a:r>
              <a:rPr lang="zh-TW" altLang="en-US" dirty="0"/>
              <a:t>每秒中斷有時差</a:t>
            </a:r>
          </a:p>
        </p:txBody>
      </p:sp>
      <p:sp>
        <p:nvSpPr>
          <p:cNvPr id="41" name="向右箭號 13">
            <a:extLst>
              <a:ext uri="{FF2B5EF4-FFF2-40B4-BE49-F238E27FC236}">
                <a16:creationId xmlns:a16="http://schemas.microsoft.com/office/drawing/2014/main" id="{96523953-6543-4B40-A620-13A511E1C568}"/>
              </a:ext>
            </a:extLst>
          </p:cNvPr>
          <p:cNvSpPr/>
          <p:nvPr/>
        </p:nvSpPr>
        <p:spPr>
          <a:xfrm rot="10800000">
            <a:off x="6620172" y="3429000"/>
            <a:ext cx="1756684" cy="939516"/>
          </a:xfrm>
          <a:prstGeom prst="rightArrow">
            <a:avLst>
              <a:gd name="adj1" fmla="val 50000"/>
              <a:gd name="adj2" fmla="val 3771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032976-7326-426A-86A9-B84BD5213A42}"/>
              </a:ext>
            </a:extLst>
          </p:cNvPr>
          <p:cNvSpPr/>
          <p:nvPr/>
        </p:nvSpPr>
        <p:spPr>
          <a:xfrm>
            <a:off x="6858963" y="3881493"/>
            <a:ext cx="16289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Set_Latest_Temp</a:t>
            </a:r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zh-TW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64552" y="3633221"/>
            <a:ext cx="17139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Set_Latest_</a:t>
            </a:r>
            <a:r>
              <a: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rPr>
              <a:t>Light()</a:t>
            </a:r>
            <a:endParaRPr lang="zh-TW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82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7D468-F303-40D2-9662-EF4F724B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VDD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VBAT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電壓偵測方法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14">
            <a:extLst>
              <a:ext uri="{FF2B5EF4-FFF2-40B4-BE49-F238E27FC236}">
                <a16:creationId xmlns:a16="http://schemas.microsoft.com/office/drawing/2014/main" id="{01ED6CC7-B356-45F4-9EFB-6F2F80F6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0886"/>
            <a:ext cx="5385163" cy="300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F4C43D-E25F-4BA2-B94C-94164DB4C386}"/>
              </a:ext>
            </a:extLst>
          </p:cNvPr>
          <p:cNvSpPr/>
          <p:nvPr/>
        </p:nvSpPr>
        <p:spPr>
          <a:xfrm>
            <a:off x="422389" y="1118686"/>
            <a:ext cx="11347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利用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MCU</a:t>
            </a: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內部</a:t>
            </a:r>
            <a:r>
              <a:rPr lang="en-US" altLang="zh-TW" b="1" kern="1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Internal reference=0.6V</a:t>
            </a: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來偵測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VDD</a:t>
            </a: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~3.0V</a:t>
            </a: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MCU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架構轉換結果為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Vp-Vn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*Gain/Reference*2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可選擇是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MCU</a:t>
            </a: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Internal reference=0.6V</a:t>
            </a: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VDD/4</a:t>
            </a: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是將輸入信號乘上一個倍率（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1/2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1/3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1/4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1/5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1/6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為了要能夠知道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VDD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VBAT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電壓變化，在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必須考慮到下列幾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必須選擇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Internal reference=0.6V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，避免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VDD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電壓而改變。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必須選擇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1/6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才能滿足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VDD/6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0.6V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為了要能偵測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4.3V VBAT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電壓因此在信號進入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之前必須先經過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R1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R2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電阻分壓。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為了可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高速對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 AFE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取樣。本專案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converter acquisition time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採設定為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8FAFFE1-7D40-449F-81B3-27761631F3ED}"/>
              </a:ext>
            </a:extLst>
          </p:cNvPr>
          <p:cNvGrpSpPr/>
          <p:nvPr/>
        </p:nvGrpSpPr>
        <p:grpSpPr>
          <a:xfrm>
            <a:off x="6935881" y="4077866"/>
            <a:ext cx="2603893" cy="2651058"/>
            <a:chOff x="7090395" y="3429000"/>
            <a:chExt cx="2493962" cy="2539136"/>
          </a:xfrm>
        </p:grpSpPr>
        <p:pic>
          <p:nvPicPr>
            <p:cNvPr id="6" name="圖片 31">
              <a:extLst>
                <a:ext uri="{FF2B5EF4-FFF2-40B4-BE49-F238E27FC236}">
                  <a16:creationId xmlns:a16="http://schemas.microsoft.com/office/drawing/2014/main" id="{30FA75F1-D412-4961-853D-1A478E2784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43619"/>
            <a:stretch/>
          </p:blipFill>
          <p:spPr bwMode="auto">
            <a:xfrm>
              <a:off x="7090395" y="3429000"/>
              <a:ext cx="2493962" cy="148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圖片 31">
              <a:extLst>
                <a:ext uri="{FF2B5EF4-FFF2-40B4-BE49-F238E27FC236}">
                  <a16:creationId xmlns:a16="http://schemas.microsoft.com/office/drawing/2014/main" id="{20DA4CAF-AD89-40D8-B20C-A7D60F566B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76"/>
            <a:stretch/>
          </p:blipFill>
          <p:spPr bwMode="auto">
            <a:xfrm>
              <a:off x="7185248" y="4478895"/>
              <a:ext cx="1903140" cy="148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E6F1BE0-B635-41E5-8065-DEA1BCEB8CF0}"/>
              </a:ext>
            </a:extLst>
          </p:cNvPr>
          <p:cNvSpPr/>
          <p:nvPr/>
        </p:nvSpPr>
        <p:spPr>
          <a:xfrm>
            <a:off x="6712350" y="3780242"/>
            <a:ext cx="281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400" b="1" kern="100" dirty="0">
                <a:solidFill>
                  <a:srgbClr val="0070C0"/>
                </a:solidFill>
                <a:latin typeface="+mj-ea"/>
                <a:ea typeface="+mj-ea"/>
              </a:rPr>
              <a:t>越大的電阻需要的</a:t>
            </a:r>
            <a:r>
              <a:rPr lang="en-US" altLang="zh-TW" sz="1400" b="1" kern="100" dirty="0">
                <a:solidFill>
                  <a:srgbClr val="0070C0"/>
                </a:solidFill>
                <a:latin typeface="+mj-ea"/>
                <a:ea typeface="+mj-ea"/>
              </a:rPr>
              <a:t>TACQ</a:t>
            </a:r>
            <a:r>
              <a:rPr lang="zh-TW" altLang="zh-TW" sz="1400" b="1" kern="100" dirty="0">
                <a:solidFill>
                  <a:srgbClr val="0070C0"/>
                </a:solidFill>
                <a:latin typeface="+mj-ea"/>
                <a:ea typeface="+mj-ea"/>
              </a:rPr>
              <a:t>時間越長</a:t>
            </a:r>
            <a:endParaRPr lang="zh-TW" altLang="en-US" sz="1400" b="1" kern="1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9433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9115"/>
            <a:ext cx="10515600" cy="923331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通訊協定說明</a:t>
            </a:r>
          </a:p>
        </p:txBody>
      </p:sp>
      <p:sp>
        <p:nvSpPr>
          <p:cNvPr id="8" name="矩形 7"/>
          <p:cNvSpPr/>
          <p:nvPr/>
        </p:nvSpPr>
        <p:spPr>
          <a:xfrm>
            <a:off x="62143" y="1049543"/>
            <a:ext cx="22218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n-ea"/>
              </a:rPr>
              <a:t>指令格式說明：</a:t>
            </a:r>
            <a:endParaRPr lang="en-US" altLang="zh-TW" b="1" dirty="0">
              <a:latin typeface="+mn-ea"/>
            </a:endParaRPr>
          </a:p>
          <a:p>
            <a:r>
              <a:rPr lang="zh-TW" altLang="en-US" b="1" dirty="0">
                <a:latin typeface="+mn-ea"/>
              </a:rPr>
              <a:t>手機 </a:t>
            </a:r>
            <a:r>
              <a:rPr lang="en-US" altLang="zh-TW" b="1" dirty="0">
                <a:latin typeface="+mn-ea"/>
                <a:sym typeface="Wingdings" panose="05000000000000000000" pitchFamily="2" charset="2"/>
              </a:rPr>
              <a:t></a:t>
            </a:r>
            <a:r>
              <a:rPr lang="en-US" altLang="zh-TW" b="1" dirty="0">
                <a:latin typeface="+mn-ea"/>
              </a:rPr>
              <a:t> MCU</a:t>
            </a:r>
          </a:p>
          <a:p>
            <a:r>
              <a:rPr lang="en-US" altLang="zh-TW" b="1" dirty="0">
                <a:latin typeface="+mn-ea"/>
              </a:rPr>
              <a:t>PC</a:t>
            </a:r>
            <a:r>
              <a:rPr lang="en-US" altLang="zh-TW" b="1" dirty="0">
                <a:latin typeface="+mn-ea"/>
                <a:sym typeface="Wingdings" panose="05000000000000000000" pitchFamily="2" charset="2"/>
              </a:rPr>
              <a:t> </a:t>
            </a:r>
            <a:r>
              <a:rPr lang="en-US" altLang="zh-TW" b="1" dirty="0">
                <a:latin typeface="+mn-ea"/>
              </a:rPr>
              <a:t>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n-ea"/>
              </a:rPr>
              <a:t>每道指令都有</a:t>
            </a:r>
            <a:r>
              <a:rPr lang="en-US" altLang="zh-TW" b="1" dirty="0">
                <a:latin typeface="+mn-ea"/>
              </a:rPr>
              <a:t>ACK</a:t>
            </a:r>
            <a:endParaRPr lang="zh-TW" altLang="en-US" b="1" dirty="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21AB4D8-C022-4A1C-842F-0218D3240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95222"/>
              </p:ext>
            </p:extLst>
          </p:nvPr>
        </p:nvGraphicFramePr>
        <p:xfrm>
          <a:off x="2283979" y="937205"/>
          <a:ext cx="9845878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480">
                  <a:extLst>
                    <a:ext uri="{9D8B030D-6E8A-4147-A177-3AD203B41FA5}">
                      <a16:colId xmlns:a16="http://schemas.microsoft.com/office/drawing/2014/main" val="2499797080"/>
                    </a:ext>
                  </a:extLst>
                </a:gridCol>
                <a:gridCol w="1233181">
                  <a:extLst>
                    <a:ext uri="{9D8B030D-6E8A-4147-A177-3AD203B41FA5}">
                      <a16:colId xmlns:a16="http://schemas.microsoft.com/office/drawing/2014/main" val="3497281557"/>
                    </a:ext>
                  </a:extLst>
                </a:gridCol>
                <a:gridCol w="1199626">
                  <a:extLst>
                    <a:ext uri="{9D8B030D-6E8A-4147-A177-3AD203B41FA5}">
                      <a16:colId xmlns:a16="http://schemas.microsoft.com/office/drawing/2014/main" val="926655579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3634999432"/>
                    </a:ext>
                  </a:extLst>
                </a:gridCol>
                <a:gridCol w="2420517">
                  <a:extLst>
                    <a:ext uri="{9D8B030D-6E8A-4147-A177-3AD203B41FA5}">
                      <a16:colId xmlns:a16="http://schemas.microsoft.com/office/drawing/2014/main" val="3983037506"/>
                    </a:ext>
                  </a:extLst>
                </a:gridCol>
                <a:gridCol w="1507061">
                  <a:extLst>
                    <a:ext uri="{9D8B030D-6E8A-4147-A177-3AD203B41FA5}">
                      <a16:colId xmlns:a16="http://schemas.microsoft.com/office/drawing/2014/main" val="3316695785"/>
                    </a:ext>
                  </a:extLst>
                </a:gridCol>
              </a:tblGrid>
              <a:tr h="219739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指令說明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Start Byte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1 Byte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Command1 Byte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Length</a:t>
                      </a:r>
                    </a:p>
                    <a:p>
                      <a:pPr algn="ctr"/>
                      <a:r>
                        <a:rPr lang="en-US" altLang="zh-TW" sz="1400" dirty="0"/>
                        <a:t>1 Byte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Payload</a:t>
                      </a:r>
                    </a:p>
                    <a:p>
                      <a:pPr algn="ctr"/>
                      <a:r>
                        <a:rPr lang="en-US" altLang="zh-TW" sz="1400" dirty="0"/>
                        <a:t>N Byte, N&lt;256</a:t>
                      </a:r>
                      <a:endParaRPr lang="zh-TW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End Byte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0xAA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87129"/>
                  </a:ext>
                </a:extLst>
              </a:tr>
              <a:tr h="206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時間設定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0x55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0x01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0x06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u="sng" dirty="0"/>
                        <a:t>13</a:t>
                      </a:r>
                      <a:r>
                        <a:rPr lang="en-US" altLang="zh-TW" sz="1400" dirty="0"/>
                        <a:t>  </a:t>
                      </a:r>
                      <a:r>
                        <a:rPr lang="en-US" altLang="zh-TW" sz="1400" u="sng" dirty="0"/>
                        <a:t>08 </a:t>
                      </a:r>
                      <a:r>
                        <a:rPr lang="en-US" altLang="zh-TW" sz="1400" dirty="0"/>
                        <a:t>  </a:t>
                      </a:r>
                      <a:r>
                        <a:rPr lang="en-US" altLang="zh-TW" sz="1400" u="sng" dirty="0"/>
                        <a:t>0F </a:t>
                      </a:r>
                      <a:r>
                        <a:rPr lang="en-US" altLang="zh-TW" sz="1400" dirty="0"/>
                        <a:t>  </a:t>
                      </a:r>
                      <a:r>
                        <a:rPr lang="en-US" altLang="zh-TW" sz="1400" u="sng" dirty="0"/>
                        <a:t>16 </a:t>
                      </a:r>
                      <a:r>
                        <a:rPr lang="en-US" altLang="zh-TW" sz="1400" dirty="0"/>
                        <a:t>  </a:t>
                      </a:r>
                      <a:r>
                        <a:rPr lang="en-US" altLang="zh-TW" sz="1400" u="sng" dirty="0"/>
                        <a:t>1C</a:t>
                      </a:r>
                      <a:r>
                        <a:rPr lang="en-US" altLang="zh-TW" sz="1400" u="none" dirty="0"/>
                        <a:t>  </a:t>
                      </a:r>
                      <a:r>
                        <a:rPr lang="en-US" altLang="zh-TW" sz="1400" u="sng" dirty="0"/>
                        <a:t>2D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2019/08/15,11:12:45</a:t>
                      </a:r>
                      <a:endParaRPr lang="zh-TW" altLang="en-US" sz="1200" kern="1200" dirty="0">
                        <a:solidFill>
                          <a:prstClr val="black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0xAA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319964"/>
                  </a:ext>
                </a:extLst>
              </a:tr>
              <a:tr h="1938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0x55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0x01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0x00: Time format Error</a:t>
                      </a:r>
                    </a:p>
                    <a:p>
                      <a:pPr algn="ctr"/>
                      <a:r>
                        <a:rPr lang="en-US" altLang="zh-TW" sz="1200" dirty="0"/>
                        <a:t>0x01: Success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0xAA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245567"/>
                  </a:ext>
                </a:extLst>
              </a:tr>
              <a:tr h="27144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由</a:t>
                      </a: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BLE</a:t>
                      </a:r>
                      <a:r>
                        <a:rPr lang="zh-TW" altLang="en-US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或</a:t>
                      </a: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UART</a:t>
                      </a:r>
                      <a:r>
                        <a:rPr lang="zh-TW" altLang="en-US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重新開機</a:t>
                      </a:r>
                      <a:endParaRPr lang="en-US" altLang="zh-TW" sz="1400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zh-TW" altLang="en-US" sz="1400" dirty="0">
                          <a:solidFill>
                            <a:srgbClr val="0000FF"/>
                          </a:solidFill>
                        </a:rPr>
                        <a:t>進入</a:t>
                      </a:r>
                      <a:r>
                        <a:rPr lang="en-US" altLang="zh-TW" sz="1400" dirty="0">
                          <a:solidFill>
                            <a:srgbClr val="0000FF"/>
                          </a:solidFill>
                        </a:rPr>
                        <a:t>Record</a:t>
                      </a:r>
                      <a:r>
                        <a:rPr lang="zh-TW" altLang="en-US" sz="1400" dirty="0">
                          <a:solidFill>
                            <a:srgbClr val="0000FF"/>
                          </a:solidFill>
                        </a:rPr>
                        <a:t>模式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0x55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0x02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0x01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/>
                        <a:t>1 Byte Power Up Mode</a:t>
                      </a:r>
                    </a:p>
                    <a:p>
                      <a:pPr algn="ctr"/>
                      <a:r>
                        <a:rPr lang="en-US" altLang="zh-TW" sz="1200" dirty="0"/>
                        <a:t>1: Record</a:t>
                      </a:r>
                    </a:p>
                    <a:p>
                      <a:pPr algn="ctr"/>
                      <a:r>
                        <a:rPr lang="en-US" altLang="zh-TW" sz="1200"/>
                        <a:t>2: UART</a:t>
                      </a:r>
                      <a:endParaRPr lang="en-US" altLang="zh-TW" sz="1200" dirty="0"/>
                    </a:p>
                    <a:p>
                      <a:pPr algn="ctr"/>
                      <a:r>
                        <a:rPr lang="en-US" altLang="zh-TW" sz="1200" dirty="0"/>
                        <a:t>3:</a:t>
                      </a:r>
                      <a:r>
                        <a:rPr lang="en-US" altLang="zh-TW" sz="1200" baseline="0" dirty="0"/>
                        <a:t> BLE Mode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0xAA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522512"/>
                  </a:ext>
                </a:extLst>
              </a:tr>
              <a:tr h="12925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  <a:endParaRPr lang="zh-TW" altLang="en-US" sz="14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0x55</a:t>
                      </a:r>
                      <a:endParaRPr lang="zh-TW" altLang="en-US" sz="1400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strike="noStrike" dirty="0">
                          <a:solidFill>
                            <a:srgbClr val="FF00FF"/>
                          </a:solidFill>
                        </a:rPr>
                        <a:t>0x02</a:t>
                      </a:r>
                      <a:endParaRPr lang="zh-TW" altLang="en-US" sz="1400" b="1" strike="noStrike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0x00</a:t>
                      </a:r>
                      <a:endParaRPr lang="zh-TW" altLang="en-US" sz="1400" strike="no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--</a:t>
                      </a:r>
                      <a:endParaRPr lang="zh-TW" altLang="en-US" sz="1400" strike="no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0xAA</a:t>
                      </a:r>
                      <a:endParaRPr lang="zh-TW" altLang="en-US" sz="1400" strike="no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9352"/>
                  </a:ext>
                </a:extLst>
              </a:tr>
              <a:tr h="129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Flash Erase Entry Chip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0x55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0x03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/>
                        <a:t>0x02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u="sng" dirty="0"/>
                        <a:t>00</a:t>
                      </a:r>
                      <a:r>
                        <a:rPr lang="en-US" altLang="zh-TW" sz="1400" dirty="0"/>
                        <a:t> </a:t>
                      </a:r>
                      <a:r>
                        <a:rPr lang="en-US" altLang="zh-TW" sz="1400" u="sng" dirty="0"/>
                        <a:t>FF</a:t>
                      </a:r>
                      <a:endParaRPr lang="zh-TW" altLang="en-US" sz="1400" u="sng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0xAA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16943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ACK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0x55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0x03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1Byte Status</a:t>
                      </a:r>
                    </a:p>
                    <a:p>
                      <a:pPr algn="ctr"/>
                      <a:r>
                        <a:rPr lang="en-US" altLang="zh-TW" sz="1200" b="1" dirty="0"/>
                        <a:t>0</a:t>
                      </a:r>
                      <a:r>
                        <a:rPr lang="zh-TW" altLang="en-US" sz="1200" b="1" dirty="0"/>
                        <a:t>：</a:t>
                      </a:r>
                      <a:r>
                        <a:rPr lang="en-US" altLang="zh-TW" sz="1200" b="1" dirty="0"/>
                        <a:t>W25QXX_NOT_INITIAL</a:t>
                      </a:r>
                    </a:p>
                    <a:p>
                      <a:pPr algn="ctr"/>
                      <a:r>
                        <a:rPr lang="en-US" altLang="zh-TW" sz="1200" b="1" dirty="0"/>
                        <a:t>1</a:t>
                      </a:r>
                      <a:r>
                        <a:rPr lang="zh-TW" altLang="en-US" sz="1200" b="1" dirty="0"/>
                        <a:t>：</a:t>
                      </a:r>
                      <a:r>
                        <a:rPr lang="en-US" altLang="zh-TW" sz="1200" b="1" dirty="0"/>
                        <a:t>W25QXX_ERASEING</a:t>
                      </a:r>
                    </a:p>
                    <a:p>
                      <a:pPr algn="ctr"/>
                      <a:r>
                        <a:rPr lang="en-US" altLang="zh-TW" sz="1200" b="1" dirty="0"/>
                        <a:t>2</a:t>
                      </a:r>
                      <a:r>
                        <a:rPr lang="zh-TW" altLang="en-US" sz="1200" b="1" dirty="0"/>
                        <a:t>：</a:t>
                      </a:r>
                      <a:r>
                        <a:rPr lang="en-US" altLang="zh-TW" sz="1200" b="1" dirty="0"/>
                        <a:t>W25QXX_ERASE_DONE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0xAA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642924"/>
                  </a:ext>
                </a:extLst>
              </a:tr>
              <a:tr h="1292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Get Total Page number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0x55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0x04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0xAA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33765"/>
                  </a:ext>
                </a:extLst>
              </a:tr>
              <a:tr h="12925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0x55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0x04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u="none" dirty="0"/>
                        <a:t>Low Byte…High Byte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0xAA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255071"/>
                  </a:ext>
                </a:extLst>
              </a:tr>
              <a:tr h="1292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Get Page N data, N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0x55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0x05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0xAA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33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0x55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0x05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0xFF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256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Byte</a:t>
                      </a:r>
                      <a:r>
                        <a:rPr lang="en-US" altLang="zh-TW" sz="1400" baseline="0" dirty="0"/>
                        <a:t> </a:t>
                      </a:r>
                      <a:r>
                        <a:rPr lang="en-US" altLang="zh-TW" sz="1400" dirty="0"/>
                        <a:t>Data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Checksum</a:t>
                      </a:r>
                      <a:r>
                        <a:rPr lang="en-US" altLang="zh-TW" sz="1400" dirty="0"/>
                        <a:t>, 0xAA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898946"/>
                  </a:ext>
                </a:extLst>
              </a:tr>
              <a:tr h="2197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0x55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0x05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0</a:t>
                      </a:r>
                      <a:r>
                        <a:rPr lang="zh-TW" altLang="en-US" sz="1200" b="1" dirty="0"/>
                        <a:t>：</a:t>
                      </a:r>
                      <a:r>
                        <a:rPr lang="en-US" altLang="zh-TW" sz="1200" b="1"/>
                        <a:t>W25QXX_NOT_INITIAL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/>
                        <a:t>0xFF:Read </a:t>
                      </a:r>
                      <a:r>
                        <a:rPr lang="en-US" altLang="zh-TW" sz="1200" b="1" dirty="0"/>
                        <a:t>Page Error</a:t>
                      </a:r>
                      <a:endParaRPr lang="zh-TW" altLang="en-US" sz="12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0xAA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536353"/>
                  </a:ext>
                </a:extLst>
              </a:tr>
              <a:tr h="21973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由</a:t>
                      </a: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Record</a:t>
                      </a:r>
                      <a:r>
                        <a:rPr lang="zh-TW" altLang="en-US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進入</a:t>
                      </a:r>
                      <a:r>
                        <a:rPr lang="en-US" altLang="zh-TW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UART</a:t>
                      </a:r>
                      <a:r>
                        <a:rPr lang="zh-TW" altLang="en-US" sz="14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傳輸模式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Dummy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Dummy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Dummy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Dummy, Dummy, Dummy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400" dirty="0"/>
                        <a:t>Dummy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697911"/>
                  </a:ext>
                </a:extLst>
              </a:tr>
              <a:tr h="2197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0x55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FF"/>
                          </a:solidFill>
                        </a:rPr>
                        <a:t>0x06</a:t>
                      </a:r>
                      <a:endParaRPr lang="zh-TW" altLang="en-US" sz="1400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0xAA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66040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EB545EF-CEF8-471A-8BE6-27D30813FE79}"/>
              </a:ext>
            </a:extLst>
          </p:cNvPr>
          <p:cNvSpPr/>
          <p:nvPr/>
        </p:nvSpPr>
        <p:spPr>
          <a:xfrm>
            <a:off x="201323" y="6124095"/>
            <a:ext cx="1843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Dummy</a:t>
            </a:r>
            <a:r>
              <a:rPr lang="zh-TW" altLang="en-US" sz="1400" dirty="0"/>
              <a:t>：</a:t>
            </a:r>
            <a:r>
              <a:rPr lang="en-US" altLang="zh-TW" sz="1400" dirty="0"/>
              <a:t>0x55</a:t>
            </a:r>
            <a:r>
              <a:rPr lang="zh-TW" altLang="en-US" sz="1400" dirty="0"/>
              <a:t>或</a:t>
            </a:r>
            <a:r>
              <a:rPr lang="en-US" altLang="zh-TW" sz="1400" dirty="0"/>
              <a:t>0xAA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20190917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4607BF-4C63-4EB0-B6FF-6C9CA6CBD1D9}"/>
              </a:ext>
            </a:extLst>
          </p:cNvPr>
          <p:cNvSpPr/>
          <p:nvPr/>
        </p:nvSpPr>
        <p:spPr>
          <a:xfrm>
            <a:off x="77156" y="5397273"/>
            <a:ext cx="2206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Checksum</a:t>
            </a:r>
            <a:r>
              <a:rPr lang="en-US" altLang="zh-TW" sz="1400" dirty="0"/>
              <a:t> = sum of Payload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56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D2285-E822-4E0E-8403-E3EF1E65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第一次燒錄與紀錄資料前操作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343C29-8387-4548-A1B2-2EECAD7DC70C}"/>
              </a:ext>
            </a:extLst>
          </p:cNvPr>
          <p:cNvSpPr txBox="1"/>
          <p:nvPr/>
        </p:nvSpPr>
        <p:spPr>
          <a:xfrm>
            <a:off x="319596" y="1442704"/>
            <a:ext cx="3300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模組第一次燒錄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先</a:t>
            </a:r>
            <a:r>
              <a:rPr lang="en-US" altLang="zh-TW" dirty="0"/>
              <a:t>Erase</a:t>
            </a:r>
            <a:r>
              <a:rPr lang="zh-TW" altLang="en-US" dirty="0"/>
              <a:t> </a:t>
            </a:r>
            <a:r>
              <a:rPr lang="en-US" altLang="zh-TW" dirty="0"/>
              <a:t>entry MCU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燒錄</a:t>
            </a:r>
            <a:r>
              <a:rPr lang="en-US" altLang="zh-TW" dirty="0" err="1"/>
              <a:t>SoftDevice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燒錄程式。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之後只要燒錄更新的程式。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2CE0843-8DB8-4C7E-AC34-4C4F06C553F6}"/>
              </a:ext>
            </a:extLst>
          </p:cNvPr>
          <p:cNvSpPr txBox="1"/>
          <p:nvPr/>
        </p:nvSpPr>
        <p:spPr>
          <a:xfrm>
            <a:off x="198267" y="3429000"/>
            <a:ext cx="7464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TW" altLang="en-US" dirty="0"/>
              <a:t>第一次紀錄資料前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先透過</a:t>
            </a:r>
            <a:r>
              <a:rPr lang="en-US" altLang="zh-TW" dirty="0"/>
              <a:t>USB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TTL</a:t>
            </a:r>
            <a:r>
              <a:rPr lang="zh-TW" altLang="en-US" dirty="0"/>
              <a:t>先與</a:t>
            </a:r>
            <a:r>
              <a:rPr lang="en-US" altLang="zh-TW" dirty="0"/>
              <a:t>PC</a:t>
            </a:r>
            <a:r>
              <a:rPr lang="zh-TW" altLang="en-US" dirty="0"/>
              <a:t>端連接。</a:t>
            </a: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PC</a:t>
            </a:r>
            <a:r>
              <a:rPr lang="zh-TW" altLang="en-US" dirty="0"/>
              <a:t>端傳送</a:t>
            </a:r>
            <a:r>
              <a:rPr lang="en-US" altLang="zh-TW" dirty="0"/>
              <a:t>Dummy</a:t>
            </a:r>
            <a:r>
              <a:rPr lang="zh-TW" altLang="en-US" dirty="0"/>
              <a:t>指令，模組</a:t>
            </a:r>
            <a:r>
              <a:rPr lang="zh-TW" altLang="en-US" dirty="0">
                <a:solidFill>
                  <a:srgbClr val="FF00FF"/>
                </a:solidFill>
              </a:rPr>
              <a:t>由</a:t>
            </a:r>
            <a:r>
              <a:rPr lang="en-US" altLang="zh-TW" dirty="0">
                <a:solidFill>
                  <a:srgbClr val="FF00FF"/>
                </a:solidFill>
              </a:rPr>
              <a:t>Record</a:t>
            </a:r>
            <a:r>
              <a:rPr lang="zh-TW" altLang="en-US" dirty="0">
                <a:solidFill>
                  <a:srgbClr val="FF00FF"/>
                </a:solidFill>
              </a:rPr>
              <a:t>進入</a:t>
            </a:r>
            <a:r>
              <a:rPr lang="en-US" altLang="zh-TW" dirty="0">
                <a:solidFill>
                  <a:srgbClr val="FF00FF"/>
                </a:solidFill>
              </a:rPr>
              <a:t>UART</a:t>
            </a:r>
            <a:r>
              <a:rPr lang="zh-TW" altLang="en-US" dirty="0">
                <a:solidFill>
                  <a:srgbClr val="FF00FF"/>
                </a:solidFill>
              </a:rPr>
              <a:t>傳輸模式。</a:t>
            </a:r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PC</a:t>
            </a:r>
            <a:r>
              <a:rPr lang="zh-TW" altLang="en-US" dirty="0"/>
              <a:t>端下達</a:t>
            </a:r>
            <a:r>
              <a:rPr lang="en-US" altLang="zh-TW" dirty="0"/>
              <a:t>Flash Erase Entry Chip</a:t>
            </a:r>
            <a:r>
              <a:rPr lang="zh-TW" altLang="en-US" dirty="0"/>
              <a:t>（</a:t>
            </a:r>
            <a:r>
              <a:rPr lang="en-US" altLang="zh-TW" b="1" dirty="0">
                <a:solidFill>
                  <a:srgbClr val="FF00FF"/>
                </a:solidFill>
              </a:rPr>
              <a:t>0x03</a:t>
            </a:r>
            <a:r>
              <a:rPr lang="zh-TW" altLang="en-US" dirty="0"/>
              <a:t>），清除</a:t>
            </a:r>
            <a:r>
              <a:rPr lang="en-US" altLang="zh-TW" dirty="0"/>
              <a:t>external Flash</a:t>
            </a:r>
            <a:r>
              <a:rPr lang="zh-TW" altLang="en-US" dirty="0"/>
              <a:t>，至少需要等</a:t>
            </a:r>
            <a:r>
              <a:rPr lang="en-US" altLang="zh-TW" dirty="0"/>
              <a:t>10</a:t>
            </a:r>
            <a:r>
              <a:rPr lang="zh-TW" altLang="en-US" dirty="0"/>
              <a:t>秒。</a:t>
            </a: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PC</a:t>
            </a:r>
            <a:r>
              <a:rPr lang="zh-TW" altLang="en-US" dirty="0"/>
              <a:t>端下達時間設定指令（</a:t>
            </a:r>
            <a:r>
              <a:rPr lang="en-US" altLang="zh-TW" b="1" dirty="0">
                <a:solidFill>
                  <a:srgbClr val="FF00FF"/>
                </a:solidFill>
              </a:rPr>
              <a:t> 0x01 </a:t>
            </a:r>
            <a:r>
              <a:rPr lang="zh-TW" altLang="en-US" dirty="0"/>
              <a:t>），更新時間模組時間。</a:t>
            </a:r>
          </a:p>
          <a:p>
            <a:pPr marL="342900" indent="-342900">
              <a:buFontTx/>
              <a:buAutoNum type="arabicPeriod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A00446-C855-465F-B3C0-63A0DD2C19E6}"/>
              </a:ext>
            </a:extLst>
          </p:cNvPr>
          <p:cNvSpPr txBox="1"/>
          <p:nvPr/>
        </p:nvSpPr>
        <p:spPr>
          <a:xfrm>
            <a:off x="345175" y="6061626"/>
            <a:ext cx="731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註：下一版韌體會將</a:t>
            </a:r>
            <a:r>
              <a:rPr lang="en-US" altLang="zh-TW" dirty="0"/>
              <a:t>0x01</a:t>
            </a:r>
            <a:r>
              <a:rPr lang="zh-TW" altLang="en-US" dirty="0"/>
              <a:t>與</a:t>
            </a:r>
            <a:r>
              <a:rPr lang="en-US" altLang="zh-TW" dirty="0"/>
              <a:t>0x02</a:t>
            </a:r>
            <a:r>
              <a:rPr lang="zh-TW" altLang="en-US" dirty="0"/>
              <a:t>整合，設定完時間即回到紀錄模式。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4BD2B56-4635-4E0C-958A-12B4C8844FEF}"/>
              </a:ext>
            </a:extLst>
          </p:cNvPr>
          <p:cNvGrpSpPr/>
          <p:nvPr/>
        </p:nvGrpSpPr>
        <p:grpSpPr>
          <a:xfrm>
            <a:off x="9649288" y="763484"/>
            <a:ext cx="2130641" cy="4323419"/>
            <a:chOff x="9303798" y="1589103"/>
            <a:chExt cx="2130641" cy="3673991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8AD4D7A4-DC26-48DC-A217-0FE20D66EE0A}"/>
                </a:ext>
              </a:extLst>
            </p:cNvPr>
            <p:cNvCxnSpPr/>
            <p:nvPr/>
          </p:nvCxnSpPr>
          <p:spPr>
            <a:xfrm>
              <a:off x="9303798" y="1589103"/>
              <a:ext cx="0" cy="36681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DAE84BA-B4EA-4D33-B6FE-3AD14BABF482}"/>
                </a:ext>
              </a:extLst>
            </p:cNvPr>
            <p:cNvCxnSpPr/>
            <p:nvPr/>
          </p:nvCxnSpPr>
          <p:spPr>
            <a:xfrm>
              <a:off x="11434439" y="1594906"/>
              <a:ext cx="0" cy="36681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521386D-6A17-4831-8DB4-62DA0086AA87}"/>
              </a:ext>
            </a:extLst>
          </p:cNvPr>
          <p:cNvSpPr txBox="1"/>
          <p:nvPr/>
        </p:nvSpPr>
        <p:spPr>
          <a:xfrm>
            <a:off x="8975898" y="405758"/>
            <a:ext cx="1213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ACC</a:t>
            </a:r>
            <a:r>
              <a:rPr lang="zh-TW" altLang="en-US" sz="1600" dirty="0"/>
              <a:t> </a:t>
            </a:r>
            <a:r>
              <a:rPr lang="en-US" altLang="zh-TW" sz="1600" dirty="0"/>
              <a:t>Module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DD2AD3-1F83-479A-A3C7-E0E2D835CF5D}"/>
              </a:ext>
            </a:extLst>
          </p:cNvPr>
          <p:cNvSpPr txBox="1"/>
          <p:nvPr/>
        </p:nvSpPr>
        <p:spPr>
          <a:xfrm>
            <a:off x="11566569" y="40575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PC</a:t>
            </a:r>
            <a:endParaRPr lang="zh-TW" altLang="en-US" sz="16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6DDB08-1DC3-4B5F-87E0-00987D8B36AF}"/>
              </a:ext>
            </a:extLst>
          </p:cNvPr>
          <p:cNvCxnSpPr/>
          <p:nvPr/>
        </p:nvCxnSpPr>
        <p:spPr>
          <a:xfrm flipH="1">
            <a:off x="9649287" y="1075522"/>
            <a:ext cx="2130642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AE80966-F171-4227-8346-871FC1FF1BC2}"/>
              </a:ext>
            </a:extLst>
          </p:cNvPr>
          <p:cNvSpPr/>
          <p:nvPr/>
        </p:nvSpPr>
        <p:spPr>
          <a:xfrm>
            <a:off x="10305235" y="736968"/>
            <a:ext cx="834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Dummy</a:t>
            </a:r>
            <a:endParaRPr lang="zh-TW" altLang="en-US" sz="16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054E802-CCA8-4CBF-BE39-3389FD3F2C22}"/>
              </a:ext>
            </a:extLst>
          </p:cNvPr>
          <p:cNvGrpSpPr/>
          <p:nvPr/>
        </p:nvGrpSpPr>
        <p:grpSpPr>
          <a:xfrm>
            <a:off x="9649287" y="1713707"/>
            <a:ext cx="2130642" cy="733886"/>
            <a:chOff x="9303797" y="2068496"/>
            <a:chExt cx="2130642" cy="733886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6B64659-03A6-46BA-85A2-33A34EF79951}"/>
                </a:ext>
              </a:extLst>
            </p:cNvPr>
            <p:cNvCxnSpPr/>
            <p:nvPr/>
          </p:nvCxnSpPr>
          <p:spPr>
            <a:xfrm>
              <a:off x="9303797" y="2752077"/>
              <a:ext cx="2130642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739492B-DF9E-432E-836F-C9787F20141C}"/>
                </a:ext>
              </a:extLst>
            </p:cNvPr>
            <p:cNvCxnSpPr/>
            <p:nvPr/>
          </p:nvCxnSpPr>
          <p:spPr>
            <a:xfrm flipH="1">
              <a:off x="9303797" y="2388094"/>
              <a:ext cx="2130642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97CA43F-EFA9-4561-9023-C7A23B4A1229}"/>
                </a:ext>
              </a:extLst>
            </p:cNvPr>
            <p:cNvSpPr/>
            <p:nvPr/>
          </p:nvSpPr>
          <p:spPr>
            <a:xfrm>
              <a:off x="10101066" y="2068496"/>
              <a:ext cx="5854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/>
                <a:t>0x03</a:t>
              </a:r>
              <a:endParaRPr lang="zh-TW" altLang="en-US" sz="16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87EBBD7-1CA1-4E2F-900A-97B6F58DD667}"/>
                </a:ext>
              </a:extLst>
            </p:cNvPr>
            <p:cNvSpPr/>
            <p:nvPr/>
          </p:nvSpPr>
          <p:spPr>
            <a:xfrm>
              <a:off x="9560963" y="2463828"/>
              <a:ext cx="16136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/>
                <a:t>0x03 </a:t>
              </a:r>
              <a:r>
                <a:rPr lang="en-US" altLang="zh-TW" sz="1600" dirty="0" err="1"/>
                <a:t>ACK.Erasing</a:t>
              </a:r>
              <a:endParaRPr lang="zh-TW" altLang="en-US" sz="16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1B4BF01-954E-4B61-A9EA-9C7E771EFDAD}"/>
              </a:ext>
            </a:extLst>
          </p:cNvPr>
          <p:cNvGrpSpPr/>
          <p:nvPr/>
        </p:nvGrpSpPr>
        <p:grpSpPr>
          <a:xfrm>
            <a:off x="9635661" y="3282278"/>
            <a:ext cx="2130642" cy="733886"/>
            <a:chOff x="9303797" y="2068496"/>
            <a:chExt cx="2130642" cy="733886"/>
          </a:xfrm>
        </p:grpSpPr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5E3B5EF-B971-4CBC-AE46-9DF58DAE8ECE}"/>
                </a:ext>
              </a:extLst>
            </p:cNvPr>
            <p:cNvCxnSpPr/>
            <p:nvPr/>
          </p:nvCxnSpPr>
          <p:spPr>
            <a:xfrm>
              <a:off x="9303797" y="2752077"/>
              <a:ext cx="2130642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35FF511-E691-42F2-BC6A-623811E5BCBE}"/>
                </a:ext>
              </a:extLst>
            </p:cNvPr>
            <p:cNvCxnSpPr/>
            <p:nvPr/>
          </p:nvCxnSpPr>
          <p:spPr>
            <a:xfrm flipH="1">
              <a:off x="9303797" y="2388094"/>
              <a:ext cx="2130642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07B92D-AA4C-4AD0-B20F-7D081A003458}"/>
                </a:ext>
              </a:extLst>
            </p:cNvPr>
            <p:cNvSpPr/>
            <p:nvPr/>
          </p:nvSpPr>
          <p:spPr>
            <a:xfrm>
              <a:off x="10101066" y="2068496"/>
              <a:ext cx="5854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/>
                <a:t>0x01</a:t>
              </a:r>
              <a:endParaRPr lang="zh-TW" altLang="en-US" sz="16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1353882-EC7B-489E-987A-B0D0AAD96ACB}"/>
                </a:ext>
              </a:extLst>
            </p:cNvPr>
            <p:cNvSpPr/>
            <p:nvPr/>
          </p:nvSpPr>
          <p:spPr>
            <a:xfrm>
              <a:off x="9927931" y="2463828"/>
              <a:ext cx="9654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/>
                <a:t>0x01 ACK</a:t>
              </a:r>
              <a:endParaRPr lang="zh-TW" altLang="en-US" sz="1600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F35DC74-F582-421F-8566-68EDE8445B79}"/>
              </a:ext>
            </a:extLst>
          </p:cNvPr>
          <p:cNvSpPr txBox="1"/>
          <p:nvPr/>
        </p:nvSpPr>
        <p:spPr>
          <a:xfrm>
            <a:off x="8188693" y="892231"/>
            <a:ext cx="1460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00FF"/>
                </a:solidFill>
              </a:rPr>
              <a:t>進入</a:t>
            </a:r>
            <a:r>
              <a:rPr lang="en-US" altLang="zh-TW" sz="1600" dirty="0">
                <a:solidFill>
                  <a:srgbClr val="0000FF"/>
                </a:solidFill>
              </a:rPr>
              <a:t>UART</a:t>
            </a:r>
            <a:r>
              <a:rPr lang="zh-TW" altLang="en-US" sz="1600" dirty="0">
                <a:solidFill>
                  <a:srgbClr val="0000FF"/>
                </a:solidFill>
              </a:rPr>
              <a:t>模式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17268D9-1AC4-4682-8048-950424EF65F6}"/>
              </a:ext>
            </a:extLst>
          </p:cNvPr>
          <p:cNvSpPr txBox="1"/>
          <p:nvPr/>
        </p:nvSpPr>
        <p:spPr>
          <a:xfrm>
            <a:off x="7944777" y="2046107"/>
            <a:ext cx="168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ED7D31"/>
                </a:solidFill>
              </a:rPr>
              <a:t>Erase Entry Flash</a:t>
            </a:r>
            <a:endParaRPr lang="zh-TW" altLang="en-US" sz="1600" dirty="0">
              <a:solidFill>
                <a:srgbClr val="ED7D3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91E3C79-43EB-45A0-92D4-5FF4DB0817D1}"/>
              </a:ext>
            </a:extLst>
          </p:cNvPr>
          <p:cNvSpPr txBox="1"/>
          <p:nvPr/>
        </p:nvSpPr>
        <p:spPr>
          <a:xfrm>
            <a:off x="8195505" y="3602891"/>
            <a:ext cx="145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ED7D31"/>
                </a:solidFill>
              </a:rPr>
              <a:t>更新模組時間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0669BD3-6F80-486C-952A-29F0C86D1A71}"/>
              </a:ext>
            </a:extLst>
          </p:cNvPr>
          <p:cNvSpPr txBox="1"/>
          <p:nvPr/>
        </p:nvSpPr>
        <p:spPr>
          <a:xfrm>
            <a:off x="10248559" y="4149833"/>
            <a:ext cx="107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00FF"/>
                </a:solidFill>
              </a:rPr>
              <a:t>模組進入紀錄模式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AD3F90B-0C23-4D6F-9420-5611EB106EA2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20190916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FBC3A60-F03B-48F5-BBD8-C9D9E8889A1A}"/>
              </a:ext>
            </a:extLst>
          </p:cNvPr>
          <p:cNvCxnSpPr/>
          <p:nvPr/>
        </p:nvCxnSpPr>
        <p:spPr>
          <a:xfrm>
            <a:off x="9662914" y="2845416"/>
            <a:ext cx="2130642" cy="0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481F3A1-0965-4EE6-AF09-797D63C1266E}"/>
              </a:ext>
            </a:extLst>
          </p:cNvPr>
          <p:cNvSpPr/>
          <p:nvPr/>
        </p:nvSpPr>
        <p:spPr>
          <a:xfrm>
            <a:off x="9977387" y="2539269"/>
            <a:ext cx="14623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0x03 </a:t>
            </a:r>
            <a:r>
              <a:rPr lang="en-US" altLang="zh-TW" sz="1600" dirty="0" err="1"/>
              <a:t>ACK.Done</a:t>
            </a:r>
            <a:endParaRPr lang="zh-TW" altLang="en-US" sz="16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AA8293-7386-4D88-B672-14B89853F3A1}"/>
              </a:ext>
            </a:extLst>
          </p:cNvPr>
          <p:cNvCxnSpPr/>
          <p:nvPr/>
        </p:nvCxnSpPr>
        <p:spPr>
          <a:xfrm>
            <a:off x="9673943" y="1438388"/>
            <a:ext cx="2130642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5C112AE-80EC-4AC4-B607-0E6A910A95BF}"/>
              </a:ext>
            </a:extLst>
          </p:cNvPr>
          <p:cNvSpPr/>
          <p:nvPr/>
        </p:nvSpPr>
        <p:spPr>
          <a:xfrm>
            <a:off x="10178886" y="1140088"/>
            <a:ext cx="106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0x06 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236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E6648-2053-4D93-BEC8-92D81009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Flash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資料讀取流程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43349F-774C-4003-959B-4A64445C38BB}"/>
              </a:ext>
            </a:extLst>
          </p:cNvPr>
          <p:cNvSpPr txBox="1"/>
          <p:nvPr/>
        </p:nvSpPr>
        <p:spPr>
          <a:xfrm>
            <a:off x="412071" y="1694619"/>
            <a:ext cx="74649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先透過</a:t>
            </a:r>
            <a:r>
              <a:rPr lang="en-US" altLang="zh-TW" dirty="0"/>
              <a:t>USB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TTL</a:t>
            </a:r>
            <a:r>
              <a:rPr lang="zh-TW" altLang="en-US" dirty="0"/>
              <a:t>先與</a:t>
            </a:r>
            <a:r>
              <a:rPr lang="en-US" altLang="zh-TW" dirty="0"/>
              <a:t>PC</a:t>
            </a:r>
            <a:r>
              <a:rPr lang="zh-TW" altLang="en-US" dirty="0"/>
              <a:t>端連接。</a:t>
            </a: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PC</a:t>
            </a:r>
            <a:r>
              <a:rPr lang="zh-TW" altLang="en-US" dirty="0"/>
              <a:t>端傳送</a:t>
            </a:r>
            <a:r>
              <a:rPr lang="en-US" altLang="zh-TW" dirty="0"/>
              <a:t>Dummy</a:t>
            </a:r>
            <a:r>
              <a:rPr lang="zh-TW" altLang="en-US" dirty="0"/>
              <a:t>指令，模組</a:t>
            </a:r>
            <a:r>
              <a:rPr lang="zh-TW" altLang="en-US" dirty="0">
                <a:solidFill>
                  <a:srgbClr val="FF00FF"/>
                </a:solidFill>
              </a:rPr>
              <a:t>由</a:t>
            </a:r>
            <a:r>
              <a:rPr lang="en-US" altLang="zh-TW" dirty="0">
                <a:solidFill>
                  <a:srgbClr val="FF00FF"/>
                </a:solidFill>
              </a:rPr>
              <a:t>Record</a:t>
            </a:r>
            <a:r>
              <a:rPr lang="zh-TW" altLang="en-US" dirty="0">
                <a:solidFill>
                  <a:srgbClr val="FF00FF"/>
                </a:solidFill>
              </a:rPr>
              <a:t>進入</a:t>
            </a:r>
            <a:r>
              <a:rPr lang="en-US" altLang="zh-TW" dirty="0">
                <a:solidFill>
                  <a:srgbClr val="FF00FF"/>
                </a:solidFill>
              </a:rPr>
              <a:t>UART</a:t>
            </a:r>
            <a:r>
              <a:rPr lang="zh-TW" altLang="en-US" dirty="0">
                <a:solidFill>
                  <a:srgbClr val="FF00FF"/>
                </a:solidFill>
              </a:rPr>
              <a:t>傳輸模式。</a:t>
            </a:r>
            <a:endParaRPr lang="en-US" altLang="zh-TW" dirty="0">
              <a:solidFill>
                <a:srgbClr val="FF00FF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PC</a:t>
            </a:r>
            <a:r>
              <a:rPr lang="zh-TW" altLang="en-US" dirty="0"/>
              <a:t>端下達</a:t>
            </a:r>
            <a:r>
              <a:rPr lang="zh-TW" altLang="en-US" dirty="0">
                <a:solidFill>
                  <a:srgbClr val="FF00FF"/>
                </a:solidFill>
              </a:rPr>
              <a:t>（</a:t>
            </a:r>
            <a:r>
              <a:rPr lang="en-US" altLang="zh-TW" b="1" dirty="0">
                <a:solidFill>
                  <a:srgbClr val="FF00FF"/>
                </a:solidFill>
              </a:rPr>
              <a:t> 0x04 </a:t>
            </a:r>
            <a:r>
              <a:rPr lang="zh-TW" altLang="en-US" dirty="0">
                <a:solidFill>
                  <a:srgbClr val="FF00FF"/>
                </a:solidFill>
              </a:rPr>
              <a:t>）</a:t>
            </a:r>
            <a:r>
              <a:rPr lang="zh-TW" altLang="en-US" dirty="0"/>
              <a:t>指令，讀取已寫入</a:t>
            </a:r>
            <a:r>
              <a:rPr lang="en-US" altLang="zh-TW" dirty="0"/>
              <a:t>Page</a:t>
            </a:r>
            <a:r>
              <a:rPr lang="zh-TW" altLang="en-US" dirty="0"/>
              <a:t>數量。</a:t>
            </a: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PC</a:t>
            </a:r>
            <a:r>
              <a:rPr lang="zh-TW" altLang="en-US" dirty="0"/>
              <a:t>端下達讀取</a:t>
            </a:r>
            <a:r>
              <a:rPr lang="en-US" altLang="zh-TW" dirty="0"/>
              <a:t>Page</a:t>
            </a:r>
            <a:r>
              <a:rPr lang="zh-TW" altLang="en-US" dirty="0"/>
              <a:t>資料指令</a:t>
            </a:r>
            <a:r>
              <a:rPr lang="zh-TW" altLang="en-US" dirty="0">
                <a:solidFill>
                  <a:srgbClr val="FF00FF"/>
                </a:solidFill>
              </a:rPr>
              <a:t>（</a:t>
            </a:r>
            <a:r>
              <a:rPr lang="en-US" altLang="zh-TW" b="1" dirty="0">
                <a:solidFill>
                  <a:srgbClr val="FF00FF"/>
                </a:solidFill>
              </a:rPr>
              <a:t> 0x05 </a:t>
            </a:r>
            <a:r>
              <a:rPr lang="zh-TW" altLang="en-US" dirty="0">
                <a:solidFill>
                  <a:srgbClr val="FF00FF"/>
                </a:solidFill>
              </a:rPr>
              <a:t>），</a:t>
            </a:r>
            <a:r>
              <a:rPr lang="zh-TW" altLang="en-US" dirty="0"/>
              <a:t>讀取有某</a:t>
            </a:r>
            <a:r>
              <a:rPr lang="en-US" altLang="zh-TW" dirty="0"/>
              <a:t>Page</a:t>
            </a:r>
            <a:r>
              <a:rPr lang="zh-TW" altLang="en-US" dirty="0"/>
              <a:t>數據。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以下建議讀取完後，要</a:t>
            </a:r>
            <a:r>
              <a:rPr lang="en-US" altLang="zh-TW" dirty="0"/>
              <a:t>Erase Entry Chip</a:t>
            </a:r>
            <a:r>
              <a:rPr lang="zh-TW" altLang="en-US" dirty="0"/>
              <a:t>再回到紀錄模式。</a:t>
            </a:r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PC</a:t>
            </a:r>
            <a:r>
              <a:rPr lang="zh-TW" altLang="en-US" dirty="0"/>
              <a:t>端下達</a:t>
            </a:r>
            <a:r>
              <a:rPr lang="en-US" altLang="zh-TW" dirty="0"/>
              <a:t>Flash Erase Entry Chip</a:t>
            </a:r>
            <a:r>
              <a:rPr lang="zh-TW" altLang="en-US" dirty="0"/>
              <a:t>（</a:t>
            </a:r>
            <a:r>
              <a:rPr lang="en-US" altLang="zh-TW" b="1" dirty="0">
                <a:solidFill>
                  <a:srgbClr val="FF00FF"/>
                </a:solidFill>
              </a:rPr>
              <a:t>0x03</a:t>
            </a:r>
            <a:r>
              <a:rPr lang="zh-TW" altLang="en-US" dirty="0"/>
              <a:t>），清除</a:t>
            </a:r>
            <a:r>
              <a:rPr lang="en-US" altLang="zh-TW" dirty="0"/>
              <a:t>external Flash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至少需要等</a:t>
            </a:r>
            <a:r>
              <a:rPr lang="en-US" altLang="zh-TW" b="1" dirty="0">
                <a:solidFill>
                  <a:srgbClr val="FF0000"/>
                </a:solidFill>
              </a:rPr>
              <a:t>10</a:t>
            </a:r>
            <a:r>
              <a:rPr lang="zh-TW" altLang="en-US" b="1" dirty="0">
                <a:solidFill>
                  <a:srgbClr val="FF0000"/>
                </a:solidFill>
              </a:rPr>
              <a:t>秒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PC</a:t>
            </a:r>
            <a:r>
              <a:rPr lang="zh-TW" altLang="en-US" dirty="0"/>
              <a:t>端下達時間設定指令（</a:t>
            </a:r>
            <a:r>
              <a:rPr lang="en-US" altLang="zh-TW" b="1" dirty="0">
                <a:solidFill>
                  <a:srgbClr val="FF00FF"/>
                </a:solidFill>
              </a:rPr>
              <a:t> 0x01 </a:t>
            </a:r>
            <a:r>
              <a:rPr lang="zh-TW" altLang="en-US" dirty="0"/>
              <a:t>），更新時間模組時間。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1D5C2B-4822-44D2-9733-6485302E8C76}"/>
              </a:ext>
            </a:extLst>
          </p:cNvPr>
          <p:cNvSpPr txBox="1"/>
          <p:nvPr/>
        </p:nvSpPr>
        <p:spPr>
          <a:xfrm>
            <a:off x="412071" y="6242713"/>
            <a:ext cx="731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註：下一版韌體會將</a:t>
            </a:r>
            <a:r>
              <a:rPr lang="en-US" altLang="zh-TW" dirty="0"/>
              <a:t>0x01</a:t>
            </a:r>
            <a:r>
              <a:rPr lang="zh-TW" altLang="en-US" dirty="0"/>
              <a:t>與</a:t>
            </a:r>
            <a:r>
              <a:rPr lang="en-US" altLang="zh-TW" dirty="0"/>
              <a:t>0x02</a:t>
            </a:r>
            <a:r>
              <a:rPr lang="zh-TW" altLang="en-US" dirty="0"/>
              <a:t>整合，設定完時間即回到紀錄模式。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8BB9EA7-3E3D-47D0-9B8A-CDB865028DFA}"/>
              </a:ext>
            </a:extLst>
          </p:cNvPr>
          <p:cNvGrpSpPr/>
          <p:nvPr/>
        </p:nvGrpSpPr>
        <p:grpSpPr>
          <a:xfrm>
            <a:off x="9649288" y="763484"/>
            <a:ext cx="2130641" cy="5415370"/>
            <a:chOff x="9303798" y="1589103"/>
            <a:chExt cx="2130641" cy="3673991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8C928B6-72D2-47F1-9633-2A7DB114A0B7}"/>
                </a:ext>
              </a:extLst>
            </p:cNvPr>
            <p:cNvCxnSpPr/>
            <p:nvPr/>
          </p:nvCxnSpPr>
          <p:spPr>
            <a:xfrm>
              <a:off x="9303798" y="1589103"/>
              <a:ext cx="0" cy="36681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746FFF3D-6FC9-4333-86C8-4DB355DA19FF}"/>
                </a:ext>
              </a:extLst>
            </p:cNvPr>
            <p:cNvCxnSpPr/>
            <p:nvPr/>
          </p:nvCxnSpPr>
          <p:spPr>
            <a:xfrm>
              <a:off x="11434439" y="1594906"/>
              <a:ext cx="0" cy="36681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B8783B-18F4-4616-87EF-81361728DDD2}"/>
              </a:ext>
            </a:extLst>
          </p:cNvPr>
          <p:cNvSpPr txBox="1"/>
          <p:nvPr/>
        </p:nvSpPr>
        <p:spPr>
          <a:xfrm>
            <a:off x="8975898" y="405758"/>
            <a:ext cx="1213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ACC</a:t>
            </a:r>
            <a:r>
              <a:rPr lang="zh-TW" altLang="en-US" sz="1600" dirty="0"/>
              <a:t> </a:t>
            </a:r>
            <a:r>
              <a:rPr lang="en-US" altLang="zh-TW" sz="1600" dirty="0"/>
              <a:t>Module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658566-14BE-4FB9-8177-F126D5DA04B2}"/>
              </a:ext>
            </a:extLst>
          </p:cNvPr>
          <p:cNvSpPr txBox="1"/>
          <p:nvPr/>
        </p:nvSpPr>
        <p:spPr>
          <a:xfrm>
            <a:off x="11566569" y="40575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PC</a:t>
            </a:r>
            <a:endParaRPr lang="zh-TW" altLang="en-US" sz="16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75A8F71-92A8-422D-9313-B24B9CE80ADA}"/>
              </a:ext>
            </a:extLst>
          </p:cNvPr>
          <p:cNvCxnSpPr/>
          <p:nvPr/>
        </p:nvCxnSpPr>
        <p:spPr>
          <a:xfrm flipH="1">
            <a:off x="9649287" y="1065325"/>
            <a:ext cx="2130642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F664F2C-3888-4182-9127-410A67B345DD}"/>
              </a:ext>
            </a:extLst>
          </p:cNvPr>
          <p:cNvSpPr/>
          <p:nvPr/>
        </p:nvSpPr>
        <p:spPr>
          <a:xfrm>
            <a:off x="10305235" y="736968"/>
            <a:ext cx="834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Dummy</a:t>
            </a:r>
            <a:endParaRPr lang="zh-TW" altLang="en-US" sz="16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BD9F4B2-32C8-41DA-ADC4-3243C17F3484}"/>
              </a:ext>
            </a:extLst>
          </p:cNvPr>
          <p:cNvGrpSpPr/>
          <p:nvPr/>
        </p:nvGrpSpPr>
        <p:grpSpPr>
          <a:xfrm>
            <a:off x="9649287" y="1669321"/>
            <a:ext cx="2130642" cy="733886"/>
            <a:chOff x="9303797" y="2068496"/>
            <a:chExt cx="2130642" cy="733886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88FFE45-6AA1-4ED0-9A63-B2A992773403}"/>
                </a:ext>
              </a:extLst>
            </p:cNvPr>
            <p:cNvCxnSpPr/>
            <p:nvPr/>
          </p:nvCxnSpPr>
          <p:spPr>
            <a:xfrm>
              <a:off x="9303797" y="2752077"/>
              <a:ext cx="2130642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3F24079D-9C6D-41EC-AE5E-2C98F60B21B7}"/>
                </a:ext>
              </a:extLst>
            </p:cNvPr>
            <p:cNvCxnSpPr/>
            <p:nvPr/>
          </p:nvCxnSpPr>
          <p:spPr>
            <a:xfrm flipH="1">
              <a:off x="9303797" y="2388094"/>
              <a:ext cx="2130642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FF1B83-1EBA-464A-88FA-D6AD5BD6D5C8}"/>
                </a:ext>
              </a:extLst>
            </p:cNvPr>
            <p:cNvSpPr/>
            <p:nvPr/>
          </p:nvSpPr>
          <p:spPr>
            <a:xfrm>
              <a:off x="10101066" y="2068496"/>
              <a:ext cx="5854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/>
                <a:t>0x04</a:t>
              </a:r>
              <a:endParaRPr lang="zh-TW" altLang="en-US" sz="16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AC2ECE6-B01F-429C-B927-25E4EA8368FB}"/>
                </a:ext>
              </a:extLst>
            </p:cNvPr>
            <p:cNvSpPr/>
            <p:nvPr/>
          </p:nvSpPr>
          <p:spPr>
            <a:xfrm>
              <a:off x="9927931" y="2463828"/>
              <a:ext cx="9654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/>
                <a:t>0x04 ACK</a:t>
              </a:r>
              <a:endParaRPr lang="zh-TW" altLang="en-US" sz="1600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0806A89-5F53-4693-B5C5-719D2A877648}"/>
              </a:ext>
            </a:extLst>
          </p:cNvPr>
          <p:cNvGrpSpPr/>
          <p:nvPr/>
        </p:nvGrpSpPr>
        <p:grpSpPr>
          <a:xfrm>
            <a:off x="9635661" y="4711586"/>
            <a:ext cx="2130642" cy="733886"/>
            <a:chOff x="9303797" y="2068496"/>
            <a:chExt cx="2130642" cy="733886"/>
          </a:xfrm>
        </p:grpSpPr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A5CF9C8A-17A3-4C0A-84F2-D800877DA5A0}"/>
                </a:ext>
              </a:extLst>
            </p:cNvPr>
            <p:cNvCxnSpPr/>
            <p:nvPr/>
          </p:nvCxnSpPr>
          <p:spPr>
            <a:xfrm>
              <a:off x="9303797" y="2752077"/>
              <a:ext cx="2130642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3E66DB32-407C-4AD3-9FD4-0BF5619A69EC}"/>
                </a:ext>
              </a:extLst>
            </p:cNvPr>
            <p:cNvCxnSpPr/>
            <p:nvPr/>
          </p:nvCxnSpPr>
          <p:spPr>
            <a:xfrm flipH="1">
              <a:off x="9303797" y="2388094"/>
              <a:ext cx="2130642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866B05C-BE08-4377-8069-6A2EF3D20C72}"/>
                </a:ext>
              </a:extLst>
            </p:cNvPr>
            <p:cNvSpPr/>
            <p:nvPr/>
          </p:nvSpPr>
          <p:spPr>
            <a:xfrm>
              <a:off x="10101066" y="2068496"/>
              <a:ext cx="5854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/>
                <a:t>0x01</a:t>
              </a:r>
              <a:endParaRPr lang="zh-TW" altLang="en-US" sz="16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0E51246-6A64-44A4-A852-FDC7E2DF7C04}"/>
                </a:ext>
              </a:extLst>
            </p:cNvPr>
            <p:cNvSpPr/>
            <p:nvPr/>
          </p:nvSpPr>
          <p:spPr>
            <a:xfrm>
              <a:off x="9927931" y="2463828"/>
              <a:ext cx="9654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/>
                <a:t>0x01 ACK</a:t>
              </a:r>
              <a:endParaRPr lang="zh-TW" altLang="en-US" sz="1600" dirty="0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50517EE-A95A-445B-B059-8D3A68E4AC44}"/>
              </a:ext>
            </a:extLst>
          </p:cNvPr>
          <p:cNvSpPr txBox="1"/>
          <p:nvPr/>
        </p:nvSpPr>
        <p:spPr>
          <a:xfrm>
            <a:off x="8188693" y="892231"/>
            <a:ext cx="1460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00FF"/>
                </a:solidFill>
              </a:rPr>
              <a:t>進入</a:t>
            </a:r>
            <a:r>
              <a:rPr lang="en-US" altLang="zh-TW" sz="1600" dirty="0">
                <a:solidFill>
                  <a:srgbClr val="0000FF"/>
                </a:solidFill>
              </a:rPr>
              <a:t>UART</a:t>
            </a:r>
            <a:r>
              <a:rPr lang="zh-TW" altLang="en-US" sz="1600" dirty="0">
                <a:solidFill>
                  <a:srgbClr val="0000FF"/>
                </a:solidFill>
              </a:rPr>
              <a:t>模式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50C99D7-9611-4E85-B3B1-5A049CD13755}"/>
              </a:ext>
            </a:extLst>
          </p:cNvPr>
          <p:cNvCxnSpPr/>
          <p:nvPr/>
        </p:nvCxnSpPr>
        <p:spPr>
          <a:xfrm>
            <a:off x="9649286" y="3350409"/>
            <a:ext cx="2130642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D87A15-A13B-4446-A2E0-B1E7D7795FE2}"/>
              </a:ext>
            </a:extLst>
          </p:cNvPr>
          <p:cNvCxnSpPr/>
          <p:nvPr/>
        </p:nvCxnSpPr>
        <p:spPr>
          <a:xfrm flipH="1">
            <a:off x="9649286" y="2986426"/>
            <a:ext cx="2130642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9ECACB8-0E7F-4B23-B7D3-4CD989FF813C}"/>
              </a:ext>
            </a:extLst>
          </p:cNvPr>
          <p:cNvSpPr/>
          <p:nvPr/>
        </p:nvSpPr>
        <p:spPr>
          <a:xfrm>
            <a:off x="10446555" y="2666828"/>
            <a:ext cx="585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0x05</a:t>
            </a:r>
            <a:endParaRPr lang="zh-TW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38EFDF-1205-456E-9460-C099322621BF}"/>
              </a:ext>
            </a:extLst>
          </p:cNvPr>
          <p:cNvSpPr/>
          <p:nvPr/>
        </p:nvSpPr>
        <p:spPr>
          <a:xfrm>
            <a:off x="10273420" y="3062160"/>
            <a:ext cx="965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0x05 ACK</a:t>
            </a:r>
            <a:endParaRPr lang="zh-TW" altLang="en-US" sz="16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6509DAD-41B9-452B-AC86-3E1EB0BD1FEC}"/>
              </a:ext>
            </a:extLst>
          </p:cNvPr>
          <p:cNvCxnSpPr/>
          <p:nvPr/>
        </p:nvCxnSpPr>
        <p:spPr>
          <a:xfrm>
            <a:off x="9649286" y="4515040"/>
            <a:ext cx="2130642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1510D9B-7A7A-4F0F-9365-E7CE20A5566D}"/>
              </a:ext>
            </a:extLst>
          </p:cNvPr>
          <p:cNvCxnSpPr/>
          <p:nvPr/>
        </p:nvCxnSpPr>
        <p:spPr>
          <a:xfrm flipH="1">
            <a:off x="9649286" y="4151057"/>
            <a:ext cx="2130642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291FB49-158B-4382-9C4F-5FB58C468473}"/>
              </a:ext>
            </a:extLst>
          </p:cNvPr>
          <p:cNvSpPr/>
          <p:nvPr/>
        </p:nvSpPr>
        <p:spPr>
          <a:xfrm>
            <a:off x="10446555" y="3831459"/>
            <a:ext cx="585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0x05</a:t>
            </a:r>
            <a:endParaRPr lang="zh-TW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630EBB-C5E1-4AB0-AF70-BDFA87E810B6}"/>
              </a:ext>
            </a:extLst>
          </p:cNvPr>
          <p:cNvSpPr/>
          <p:nvPr/>
        </p:nvSpPr>
        <p:spPr>
          <a:xfrm>
            <a:off x="10273420" y="4226791"/>
            <a:ext cx="965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0x05 ACK</a:t>
            </a:r>
            <a:endParaRPr lang="zh-TW" altLang="en-US" sz="16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7999FD4A-E182-4D41-B904-047A61D2F03D}"/>
              </a:ext>
            </a:extLst>
          </p:cNvPr>
          <p:cNvCxnSpPr/>
          <p:nvPr/>
        </p:nvCxnSpPr>
        <p:spPr>
          <a:xfrm>
            <a:off x="10724278" y="3514000"/>
            <a:ext cx="0" cy="279337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9102D29-0C18-4DC7-8E3E-488B1886D073}"/>
              </a:ext>
            </a:extLst>
          </p:cNvPr>
          <p:cNvSpPr txBox="1"/>
          <p:nvPr/>
        </p:nvSpPr>
        <p:spPr>
          <a:xfrm>
            <a:off x="8418059" y="1878218"/>
            <a:ext cx="134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ED7D31"/>
                </a:solidFill>
              </a:rPr>
              <a:t>讀取已寫入的</a:t>
            </a:r>
            <a:r>
              <a:rPr lang="en-US" altLang="zh-TW" sz="1600" dirty="0">
                <a:solidFill>
                  <a:srgbClr val="ED7D31"/>
                </a:solidFill>
              </a:rPr>
              <a:t>Page</a:t>
            </a:r>
            <a:r>
              <a:rPr lang="zh-TW" altLang="en-US" sz="1600" dirty="0">
                <a:solidFill>
                  <a:srgbClr val="ED7D31"/>
                </a:solidFill>
              </a:rPr>
              <a:t>數目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6A5972F-7B00-4FEF-B25E-7CB2E7D0CC86}"/>
              </a:ext>
            </a:extLst>
          </p:cNvPr>
          <p:cNvSpPr txBox="1"/>
          <p:nvPr/>
        </p:nvSpPr>
        <p:spPr>
          <a:xfrm>
            <a:off x="8548682" y="2952282"/>
            <a:ext cx="1095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00FF"/>
                </a:solidFill>
              </a:rPr>
              <a:t>讀取</a:t>
            </a:r>
            <a:r>
              <a:rPr lang="en-US" altLang="zh-TW" sz="1600" dirty="0">
                <a:solidFill>
                  <a:srgbClr val="0000FF"/>
                </a:solidFill>
              </a:rPr>
              <a:t>Page1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012DED9-0AAE-409F-A2D0-058BC53CE9C0}"/>
              </a:ext>
            </a:extLst>
          </p:cNvPr>
          <p:cNvSpPr txBox="1"/>
          <p:nvPr/>
        </p:nvSpPr>
        <p:spPr>
          <a:xfrm>
            <a:off x="8543642" y="4115128"/>
            <a:ext cx="11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0000FF"/>
                </a:solidFill>
              </a:rPr>
              <a:t>讀取</a:t>
            </a:r>
            <a:r>
              <a:rPr lang="en-US" altLang="zh-TW" sz="1600" dirty="0" err="1">
                <a:solidFill>
                  <a:srgbClr val="0000FF"/>
                </a:solidFill>
              </a:rPr>
              <a:t>PageN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A68AE81-8214-4F96-8166-7FF511D12A0C}"/>
              </a:ext>
            </a:extLst>
          </p:cNvPr>
          <p:cNvSpPr txBox="1"/>
          <p:nvPr/>
        </p:nvSpPr>
        <p:spPr>
          <a:xfrm>
            <a:off x="8214442" y="5085052"/>
            <a:ext cx="145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ED7D31"/>
                </a:solidFill>
              </a:rPr>
              <a:t>更新模組時間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0B11498-50C4-4E0F-8F87-65CED7909A03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20190916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8168C2D7-B3EE-4DEB-BD28-FC7505F50EDE}"/>
              </a:ext>
            </a:extLst>
          </p:cNvPr>
          <p:cNvCxnSpPr/>
          <p:nvPr/>
        </p:nvCxnSpPr>
        <p:spPr>
          <a:xfrm>
            <a:off x="9673943" y="1438388"/>
            <a:ext cx="2130642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E1BD8B6-7498-4782-A2B2-D010FD281186}"/>
              </a:ext>
            </a:extLst>
          </p:cNvPr>
          <p:cNvSpPr/>
          <p:nvPr/>
        </p:nvSpPr>
        <p:spPr>
          <a:xfrm>
            <a:off x="10178886" y="1140088"/>
            <a:ext cx="106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0x06 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52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BDF70-7A5E-40E3-BB09-813ABC06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3" y="38603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信號取樣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Flash RAM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資料型態轉換說明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3CDE657-6A4E-41AB-AF6A-76BEEFBD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805014"/>
            <a:ext cx="2438400" cy="1714500"/>
          </a:xfrm>
          <a:prstGeom prst="rect">
            <a:avLst/>
          </a:prstGeom>
          <a:ln w="28575">
            <a:solidFill>
              <a:srgbClr val="FF00FF"/>
            </a:solidFill>
          </a:ln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42EBED1D-CA5A-42FF-8514-503BE905234B}"/>
              </a:ext>
            </a:extLst>
          </p:cNvPr>
          <p:cNvGrpSpPr/>
          <p:nvPr/>
        </p:nvGrpSpPr>
        <p:grpSpPr>
          <a:xfrm>
            <a:off x="6457949" y="200025"/>
            <a:ext cx="4895851" cy="6457950"/>
            <a:chOff x="2603046" y="200025"/>
            <a:chExt cx="4895851" cy="645795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4DAE27D-AA5A-4EE6-9AD5-87A8B8FB0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3047" y="200025"/>
              <a:ext cx="4895850" cy="64579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6EE985-4753-4AD0-8B16-0C4EA4A145E0}"/>
                </a:ext>
              </a:extLst>
            </p:cNvPr>
            <p:cNvSpPr/>
            <p:nvPr/>
          </p:nvSpPr>
          <p:spPr>
            <a:xfrm>
              <a:off x="3461657" y="1558212"/>
              <a:ext cx="2313991" cy="1697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1CA9E6-E5D4-4F9D-9D5F-DEF1BC3FE8D1}"/>
                </a:ext>
              </a:extLst>
            </p:cNvPr>
            <p:cNvSpPr/>
            <p:nvPr/>
          </p:nvSpPr>
          <p:spPr>
            <a:xfrm>
              <a:off x="4497355" y="2715823"/>
              <a:ext cx="1259633" cy="7458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54D0141-8000-4578-8E32-EF17DEABE360}"/>
                </a:ext>
              </a:extLst>
            </p:cNvPr>
            <p:cNvSpPr/>
            <p:nvPr/>
          </p:nvSpPr>
          <p:spPr>
            <a:xfrm>
              <a:off x="4497354" y="3461656"/>
              <a:ext cx="1259633" cy="40121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3DB9CD6-9CF5-4055-A209-E2B0075F5A89}"/>
                </a:ext>
              </a:extLst>
            </p:cNvPr>
            <p:cNvSpPr/>
            <p:nvPr/>
          </p:nvSpPr>
          <p:spPr>
            <a:xfrm>
              <a:off x="3461657" y="1772816"/>
              <a:ext cx="2313991" cy="18661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216C15-2A8C-4E79-BF48-48588087140D}"/>
                </a:ext>
              </a:extLst>
            </p:cNvPr>
            <p:cNvSpPr/>
            <p:nvPr/>
          </p:nvSpPr>
          <p:spPr>
            <a:xfrm>
              <a:off x="3461657" y="1973424"/>
              <a:ext cx="2313991" cy="17261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581DC59-EB8E-4C17-8990-6B6EF65C6481}"/>
                </a:ext>
              </a:extLst>
            </p:cNvPr>
            <p:cNvSpPr/>
            <p:nvPr/>
          </p:nvSpPr>
          <p:spPr>
            <a:xfrm>
              <a:off x="4497355" y="3858821"/>
              <a:ext cx="1259634" cy="358616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A84D47B-FB7C-4319-8E1E-2B5412194387}"/>
                </a:ext>
              </a:extLst>
            </p:cNvPr>
            <p:cNvSpPr/>
            <p:nvPr/>
          </p:nvSpPr>
          <p:spPr>
            <a:xfrm>
              <a:off x="3461657" y="2169366"/>
              <a:ext cx="2313991" cy="172617"/>
            </a:xfrm>
            <a:prstGeom prst="rect">
              <a:avLst/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C65F09B-FA4F-4684-8B45-9E13A31AEA82}"/>
                </a:ext>
              </a:extLst>
            </p:cNvPr>
            <p:cNvSpPr/>
            <p:nvPr/>
          </p:nvSpPr>
          <p:spPr>
            <a:xfrm>
              <a:off x="4497355" y="4241053"/>
              <a:ext cx="1278294" cy="737441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6D06879-FCC6-4C2A-ACD4-57EE844804F5}"/>
                </a:ext>
              </a:extLst>
            </p:cNvPr>
            <p:cNvCxnSpPr/>
            <p:nvPr/>
          </p:nvCxnSpPr>
          <p:spPr>
            <a:xfrm flipH="1">
              <a:off x="2715208" y="2341983"/>
              <a:ext cx="662474" cy="46303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B033701D-E159-4642-BA62-3E21E6DFCBD3}"/>
                </a:ext>
              </a:extLst>
            </p:cNvPr>
            <p:cNvCxnSpPr/>
            <p:nvPr/>
          </p:nvCxnSpPr>
          <p:spPr>
            <a:xfrm>
              <a:off x="2603047" y="3087816"/>
              <a:ext cx="1894307" cy="1540168"/>
            </a:xfrm>
            <a:prstGeom prst="straightConnector1">
              <a:avLst/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CDE27E02-F1A4-463B-9F8E-0E31F86739AD}"/>
                </a:ext>
              </a:extLst>
            </p:cNvPr>
            <p:cNvCxnSpPr>
              <a:cxnSpLocks/>
            </p:cNvCxnSpPr>
            <p:nvPr/>
          </p:nvCxnSpPr>
          <p:spPr>
            <a:xfrm>
              <a:off x="2603046" y="3314858"/>
              <a:ext cx="1894306" cy="2092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B6DC597-836D-445C-ABB6-F5DEBA4792FB}"/>
                </a:ext>
              </a:extLst>
            </p:cNvPr>
            <p:cNvSpPr/>
            <p:nvPr/>
          </p:nvSpPr>
          <p:spPr>
            <a:xfrm>
              <a:off x="4507362" y="4996834"/>
              <a:ext cx="1278294" cy="737441"/>
            </a:xfrm>
            <a:prstGeom prst="rect">
              <a:avLst/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B560ABF-6F1A-41DC-AD84-0FDCEA9C61D7}"/>
              </a:ext>
            </a:extLst>
          </p:cNvPr>
          <p:cNvSpPr txBox="1"/>
          <p:nvPr/>
        </p:nvSpPr>
        <p:spPr>
          <a:xfrm>
            <a:off x="362053" y="1690688"/>
            <a:ext cx="5842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寫入</a:t>
            </a:r>
            <a:r>
              <a:rPr lang="en-US" altLang="zh-TW" dirty="0"/>
              <a:t>Flash</a:t>
            </a:r>
            <a:r>
              <a:rPr lang="zh-TW" altLang="en-US" dirty="0"/>
              <a:t> </a:t>
            </a:r>
            <a:r>
              <a:rPr lang="en-US" altLang="zh-TW" dirty="0"/>
              <a:t>RAM</a:t>
            </a:r>
            <a:r>
              <a:rPr lang="zh-TW" altLang="en-US" dirty="0"/>
              <a:t>因為是</a:t>
            </a:r>
            <a:r>
              <a:rPr lang="en-US" altLang="zh-TW" dirty="0"/>
              <a:t>Byte</a:t>
            </a:r>
            <a:r>
              <a:rPr lang="zh-TW" altLang="en-US" dirty="0"/>
              <a:t>操作，所以是</a:t>
            </a:r>
            <a:r>
              <a:rPr lang="en-US" altLang="zh-TW" dirty="0"/>
              <a:t>Low Byte</a:t>
            </a:r>
            <a:r>
              <a:rPr lang="zh-TW" altLang="en-US" dirty="0"/>
              <a:t>先寫，再寫</a:t>
            </a:r>
            <a:r>
              <a:rPr lang="en-US" altLang="zh-TW" dirty="0"/>
              <a:t>High Byte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因此由</a:t>
            </a:r>
            <a:r>
              <a:rPr lang="en-US" altLang="zh-TW" dirty="0"/>
              <a:t>Flash</a:t>
            </a:r>
            <a:r>
              <a:rPr lang="zh-TW" altLang="en-US" dirty="0"/>
              <a:t>讀取出來也是</a:t>
            </a:r>
            <a:r>
              <a:rPr lang="en-US" altLang="zh-TW" dirty="0"/>
              <a:t>Low Byte</a:t>
            </a:r>
            <a:r>
              <a:rPr lang="zh-TW" altLang="en-US" dirty="0"/>
              <a:t>先讀取。</a:t>
            </a:r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F42FA58C-1FCA-4570-B1F5-272EB0A09264}"/>
              </a:ext>
            </a:extLst>
          </p:cNvPr>
          <p:cNvSpPr/>
          <p:nvPr/>
        </p:nvSpPr>
        <p:spPr>
          <a:xfrm>
            <a:off x="10926147" y="821094"/>
            <a:ext cx="335902" cy="1651518"/>
          </a:xfrm>
          <a:prstGeom prst="rightBrace">
            <a:avLst>
              <a:gd name="adj1" fmla="val 58333"/>
              <a:gd name="adj2" fmla="val 50000"/>
            </a:avLst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大括弧 24">
            <a:extLst>
              <a:ext uri="{FF2B5EF4-FFF2-40B4-BE49-F238E27FC236}">
                <a16:creationId xmlns:a16="http://schemas.microsoft.com/office/drawing/2014/main" id="{9CA73FB2-1D37-4FB8-9F2E-0D8D9003BE9B}"/>
              </a:ext>
            </a:extLst>
          </p:cNvPr>
          <p:cNvSpPr/>
          <p:nvPr/>
        </p:nvSpPr>
        <p:spPr>
          <a:xfrm>
            <a:off x="10926147" y="2544228"/>
            <a:ext cx="335902" cy="4113747"/>
          </a:xfrm>
          <a:prstGeom prst="rightBrace">
            <a:avLst>
              <a:gd name="adj1" fmla="val 58333"/>
              <a:gd name="adj2" fmla="val 50000"/>
            </a:avLst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10137AC-082C-401D-8CA4-ACD6362A77AC}"/>
              </a:ext>
            </a:extLst>
          </p:cNvPr>
          <p:cNvSpPr txBox="1"/>
          <p:nvPr/>
        </p:nvSpPr>
        <p:spPr>
          <a:xfrm>
            <a:off x="11363810" y="3857900"/>
            <a:ext cx="461665" cy="17273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由</a:t>
            </a:r>
            <a:r>
              <a:rPr lang="en-US" altLang="zh-TW" dirty="0">
                <a:solidFill>
                  <a:srgbClr val="0000FF"/>
                </a:solidFill>
              </a:rPr>
              <a:t>Flash</a:t>
            </a:r>
            <a:r>
              <a:rPr lang="zh-TW" altLang="en-US" dirty="0">
                <a:solidFill>
                  <a:srgbClr val="0000FF"/>
                </a:solidFill>
              </a:rPr>
              <a:t>讀取出來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8A95994-D3DC-43D5-9794-1193B82E699D}"/>
              </a:ext>
            </a:extLst>
          </p:cNvPr>
          <p:cNvSpPr txBox="1"/>
          <p:nvPr/>
        </p:nvSpPr>
        <p:spPr>
          <a:xfrm>
            <a:off x="11363809" y="589457"/>
            <a:ext cx="461665" cy="21073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取樣資料寫入</a:t>
            </a:r>
            <a:r>
              <a:rPr lang="en-US" altLang="zh-TW" dirty="0">
                <a:solidFill>
                  <a:srgbClr val="0000FF"/>
                </a:solidFill>
              </a:rPr>
              <a:t>Queue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7624B75-2E9A-4CF2-BCB6-C08AD008811C}"/>
              </a:ext>
            </a:extLst>
          </p:cNvPr>
          <p:cNvSpPr txBox="1"/>
          <p:nvPr/>
        </p:nvSpPr>
        <p:spPr>
          <a:xfrm>
            <a:off x="261844" y="4058816"/>
            <a:ext cx="22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datetime  0x02616B01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F3D0EE-7D09-4F97-952D-E7E146352C5E}"/>
              </a:ext>
            </a:extLst>
          </p:cNvPr>
          <p:cNvSpPr/>
          <p:nvPr/>
        </p:nvSpPr>
        <p:spPr>
          <a:xfrm>
            <a:off x="270302" y="4383044"/>
            <a:ext cx="2365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年月日時分秒：共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4Byte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446D33C-68FA-4518-8134-2CF156617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816"/>
              </p:ext>
            </p:extLst>
          </p:nvPr>
        </p:nvGraphicFramePr>
        <p:xfrm>
          <a:off x="362053" y="4712985"/>
          <a:ext cx="34356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010">
                  <a:extLst>
                    <a:ext uri="{9D8B030D-6E8A-4147-A177-3AD203B41FA5}">
                      <a16:colId xmlns:a16="http://schemas.microsoft.com/office/drawing/2014/main" val="3352542860"/>
                    </a:ext>
                  </a:extLst>
                </a:gridCol>
                <a:gridCol w="789370">
                  <a:extLst>
                    <a:ext uri="{9D8B030D-6E8A-4147-A177-3AD203B41FA5}">
                      <a16:colId xmlns:a16="http://schemas.microsoft.com/office/drawing/2014/main" val="1473045648"/>
                    </a:ext>
                  </a:extLst>
                </a:gridCol>
                <a:gridCol w="365655">
                  <a:extLst>
                    <a:ext uri="{9D8B030D-6E8A-4147-A177-3AD203B41FA5}">
                      <a16:colId xmlns:a16="http://schemas.microsoft.com/office/drawing/2014/main" val="2190095664"/>
                    </a:ext>
                  </a:extLst>
                </a:gridCol>
                <a:gridCol w="365655">
                  <a:extLst>
                    <a:ext uri="{9D8B030D-6E8A-4147-A177-3AD203B41FA5}">
                      <a16:colId xmlns:a16="http://schemas.microsoft.com/office/drawing/2014/main" val="308907309"/>
                    </a:ext>
                  </a:extLst>
                </a:gridCol>
                <a:gridCol w="365655">
                  <a:extLst>
                    <a:ext uri="{9D8B030D-6E8A-4147-A177-3AD203B41FA5}">
                      <a16:colId xmlns:a16="http://schemas.microsoft.com/office/drawing/2014/main" val="2611488840"/>
                    </a:ext>
                  </a:extLst>
                </a:gridCol>
                <a:gridCol w="365655">
                  <a:extLst>
                    <a:ext uri="{9D8B030D-6E8A-4147-A177-3AD203B41FA5}">
                      <a16:colId xmlns:a16="http://schemas.microsoft.com/office/drawing/2014/main" val="4011962839"/>
                    </a:ext>
                  </a:extLst>
                </a:gridCol>
                <a:gridCol w="365655">
                  <a:extLst>
                    <a:ext uri="{9D8B030D-6E8A-4147-A177-3AD203B41FA5}">
                      <a16:colId xmlns:a16="http://schemas.microsoft.com/office/drawing/2014/main" val="2971529805"/>
                    </a:ext>
                  </a:extLst>
                </a:gridCol>
              </a:tblGrid>
              <a:tr h="216063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13474"/>
                  </a:ext>
                </a:extLst>
              </a:tr>
              <a:tr h="216063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2019+</a:t>
                      </a:r>
                      <a:r>
                        <a:rPr lang="en-US" altLang="zh-TW" sz="1200" b="1" dirty="0">
                          <a:solidFill>
                            <a:srgbClr val="0099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1200" b="1" dirty="0">
                        <a:solidFill>
                          <a:srgbClr val="0099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4968"/>
                  </a:ext>
                </a:extLst>
              </a:tr>
              <a:tr h="266379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需要位元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74740"/>
                  </a:ext>
                </a:extLst>
              </a:tr>
              <a:tr h="266379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解析結果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2019+0</a:t>
                      </a:r>
                      <a:endParaRPr lang="zh-TW" altLang="en-US" sz="12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2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12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sz="12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  <a:endParaRPr lang="zh-TW" altLang="en-US" sz="12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73407"/>
                  </a:ext>
                </a:extLst>
              </a:tr>
            </a:tbl>
          </a:graphicData>
        </a:graphic>
      </p:graphicFrame>
      <p:sp>
        <p:nvSpPr>
          <p:cNvPr id="31" name="文字方塊 30">
            <a:extLst>
              <a:ext uri="{FF2B5EF4-FFF2-40B4-BE49-F238E27FC236}">
                <a16:creationId xmlns:a16="http://schemas.microsoft.com/office/drawing/2014/main" id="{C828D99F-F5E7-4772-B6E6-637762816CAF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20190917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476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38A714B-ECB7-4C5C-8882-16FC719B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97" y="2409526"/>
            <a:ext cx="3133725" cy="12668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DB28BA5-7EBB-40B8-897A-6A42CB7C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指令解析</a:t>
            </a:r>
            <a:r>
              <a:rPr lang="en-US" altLang="zh-TW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讀取已寫入</a:t>
            </a:r>
            <a:r>
              <a:rPr lang="en-US" altLang="zh-TW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Flash</a:t>
            </a:r>
            <a:r>
              <a:rPr lang="zh-TW" altLang="en-US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  <a:r>
              <a:rPr lang="zh-TW" altLang="en-US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sz="3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858354-0E24-4B1B-8F6E-871BDCB78A89}"/>
              </a:ext>
            </a:extLst>
          </p:cNvPr>
          <p:cNvSpPr/>
          <p:nvPr/>
        </p:nvSpPr>
        <p:spPr>
          <a:xfrm>
            <a:off x="2960582" y="2696987"/>
            <a:ext cx="1039388" cy="191079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A351B6-B75B-4791-B073-28115F54D2A9}"/>
              </a:ext>
            </a:extLst>
          </p:cNvPr>
          <p:cNvSpPr txBox="1"/>
          <p:nvPr/>
        </p:nvSpPr>
        <p:spPr>
          <a:xfrm>
            <a:off x="2418966" y="2858273"/>
            <a:ext cx="103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Low Byte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71A86D-FA04-40C6-93AB-BCBEA2201686}"/>
              </a:ext>
            </a:extLst>
          </p:cNvPr>
          <p:cNvSpPr txBox="1"/>
          <p:nvPr/>
        </p:nvSpPr>
        <p:spPr>
          <a:xfrm>
            <a:off x="3653813" y="2888066"/>
            <a:ext cx="108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High Byte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B7D920-349A-4136-AB4E-DDB424E7C41E}"/>
              </a:ext>
            </a:extLst>
          </p:cNvPr>
          <p:cNvSpPr/>
          <p:nvPr/>
        </p:nvSpPr>
        <p:spPr>
          <a:xfrm>
            <a:off x="1230157" y="1766597"/>
            <a:ext cx="6341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Total Page number</a:t>
            </a:r>
            <a:r>
              <a:rPr lang="zh-TW" altLang="en-US" dirty="0">
                <a:solidFill>
                  <a:srgbClr val="0000FF"/>
                </a:solidFill>
              </a:rPr>
              <a:t>  </a:t>
            </a:r>
            <a:r>
              <a:rPr lang="en-US" altLang="zh-TW" dirty="0">
                <a:solidFill>
                  <a:srgbClr val="0000FF"/>
                </a:solidFill>
              </a:rPr>
              <a:t>=0x00000003 = 3</a:t>
            </a:r>
            <a:r>
              <a:rPr lang="zh-TW" altLang="en-US" dirty="0">
                <a:solidFill>
                  <a:srgbClr val="0000FF"/>
                </a:solidFill>
              </a:rPr>
              <a:t>，所以只有</a:t>
            </a:r>
            <a:r>
              <a:rPr lang="en-US" altLang="zh-TW" dirty="0">
                <a:solidFill>
                  <a:srgbClr val="0000FF"/>
                </a:solidFill>
              </a:rPr>
              <a:t>Page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0~2</a:t>
            </a:r>
            <a:r>
              <a:rPr lang="zh-TW" altLang="en-US" dirty="0">
                <a:solidFill>
                  <a:srgbClr val="0000FF"/>
                </a:solidFill>
              </a:rPr>
              <a:t>有資料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A73CBB5-D55A-47A4-92B1-A2A98E87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79" y="2414392"/>
            <a:ext cx="7105650" cy="2743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D78C419-C31C-4802-B490-E58009F629FD}"/>
              </a:ext>
            </a:extLst>
          </p:cNvPr>
          <p:cNvSpPr/>
          <p:nvPr/>
        </p:nvSpPr>
        <p:spPr>
          <a:xfrm>
            <a:off x="6096000" y="4879909"/>
            <a:ext cx="957943" cy="195944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94FCD2-8629-4095-9C05-931F54D2FD89}"/>
              </a:ext>
            </a:extLst>
          </p:cNvPr>
          <p:cNvSpPr txBox="1"/>
          <p:nvPr/>
        </p:nvSpPr>
        <p:spPr>
          <a:xfrm>
            <a:off x="7862402" y="304293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空字串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EE36EE-304D-4DAB-BB1C-AB143753939E}"/>
              </a:ext>
            </a:extLst>
          </p:cNvPr>
          <p:cNvSpPr/>
          <p:nvPr/>
        </p:nvSpPr>
        <p:spPr>
          <a:xfrm>
            <a:off x="806772" y="1284369"/>
            <a:ext cx="3578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指令：</a:t>
            </a:r>
            <a:r>
              <a:rPr lang="en-US" altLang="zh-TW" dirty="0">
                <a:solidFill>
                  <a:srgbClr val="0000FF"/>
                </a:solidFill>
              </a:rPr>
              <a:t> Get Total Page number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0x04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93635B-8F0B-42C0-9787-C7911B758062}"/>
              </a:ext>
            </a:extLst>
          </p:cNvPr>
          <p:cNvSpPr txBox="1"/>
          <p:nvPr/>
        </p:nvSpPr>
        <p:spPr>
          <a:xfrm>
            <a:off x="112543" y="2654026"/>
            <a:ext cx="11176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PC</a:t>
            </a:r>
            <a:r>
              <a:rPr lang="zh-TW" altLang="en-US" sz="1200" b="1" dirty="0">
                <a:solidFill>
                  <a:srgbClr val="FF0000"/>
                </a:solidFill>
              </a:rPr>
              <a:t>端接收數據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A0E481-90F5-4DA7-B5CA-4B98D0016757}"/>
              </a:ext>
            </a:extLst>
          </p:cNvPr>
          <p:cNvSpPr txBox="1"/>
          <p:nvPr/>
        </p:nvSpPr>
        <p:spPr>
          <a:xfrm>
            <a:off x="131270" y="3399352"/>
            <a:ext cx="11176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PC</a:t>
            </a:r>
            <a:r>
              <a:rPr lang="zh-TW" altLang="en-US" sz="1200" b="1" dirty="0">
                <a:solidFill>
                  <a:srgbClr val="FF0000"/>
                </a:solidFill>
              </a:rPr>
              <a:t>端發送指令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C5C51C-E209-4ABE-82E8-660EB1199922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20190917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4060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>
            <a:extLst>
              <a:ext uri="{FF2B5EF4-FFF2-40B4-BE49-F238E27FC236}">
                <a16:creationId xmlns:a16="http://schemas.microsoft.com/office/drawing/2014/main" id="{EA66CC73-762F-45DA-A7EF-1B450343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61774"/>
            <a:ext cx="7162800" cy="30003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8B0C3F-FF8E-42CF-9BB9-7112F14E682D}"/>
              </a:ext>
            </a:extLst>
          </p:cNvPr>
          <p:cNvSpPr/>
          <p:nvPr/>
        </p:nvSpPr>
        <p:spPr>
          <a:xfrm>
            <a:off x="7234351" y="1707032"/>
            <a:ext cx="323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由</a:t>
            </a:r>
            <a:r>
              <a:rPr lang="en-US" altLang="zh-TW" dirty="0">
                <a:solidFill>
                  <a:srgbClr val="0000FF"/>
                </a:solidFill>
              </a:rPr>
              <a:t>Flash</a:t>
            </a:r>
            <a:r>
              <a:rPr lang="zh-TW" altLang="en-US" dirty="0">
                <a:solidFill>
                  <a:srgbClr val="0000FF"/>
                </a:solidFill>
              </a:rPr>
              <a:t>內</a:t>
            </a:r>
            <a:r>
              <a:rPr lang="en-US" altLang="zh-TW" dirty="0">
                <a:solidFill>
                  <a:srgbClr val="0000FF"/>
                </a:solidFill>
              </a:rPr>
              <a:t> Page 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zh-TW" altLang="en-US" dirty="0">
                <a:solidFill>
                  <a:srgbClr val="0000FF"/>
                </a:solidFill>
              </a:rPr>
              <a:t>讀取到的資料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94953A-7FAA-41FF-9324-6D56DBE99B75}"/>
              </a:ext>
            </a:extLst>
          </p:cNvPr>
          <p:cNvSpPr/>
          <p:nvPr/>
        </p:nvSpPr>
        <p:spPr>
          <a:xfrm>
            <a:off x="6696752" y="2342247"/>
            <a:ext cx="1023611" cy="203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FBC3F5-955E-44E8-BD8B-9FB2CE43D39F}"/>
              </a:ext>
            </a:extLst>
          </p:cNvPr>
          <p:cNvSpPr/>
          <p:nvPr/>
        </p:nvSpPr>
        <p:spPr>
          <a:xfrm>
            <a:off x="7711995" y="4955302"/>
            <a:ext cx="1269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Page 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0000FF"/>
                </a:solidFill>
              </a:rPr>
              <a:t> data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6A6E27-7C0B-49CE-A14D-4BBF6DA5896D}"/>
              </a:ext>
            </a:extLst>
          </p:cNvPr>
          <p:cNvSpPr/>
          <p:nvPr/>
        </p:nvSpPr>
        <p:spPr>
          <a:xfrm>
            <a:off x="6386320" y="4810656"/>
            <a:ext cx="901408" cy="20386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78C7CE-B99D-429A-82B4-6C0E2AEA67B1}"/>
              </a:ext>
            </a:extLst>
          </p:cNvPr>
          <p:cNvSpPr/>
          <p:nvPr/>
        </p:nvSpPr>
        <p:spPr>
          <a:xfrm>
            <a:off x="5642429" y="4976300"/>
            <a:ext cx="209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High Byte   Low Byte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654754-C04F-4144-A7A8-27554E5EDE08}"/>
              </a:ext>
            </a:extLst>
          </p:cNvPr>
          <p:cNvSpPr/>
          <p:nvPr/>
        </p:nvSpPr>
        <p:spPr>
          <a:xfrm>
            <a:off x="7753578" y="2339524"/>
            <a:ext cx="495554" cy="17261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5ED29D-5D87-4B39-9DA1-2C740E64E521}"/>
              </a:ext>
            </a:extLst>
          </p:cNvPr>
          <p:cNvSpPr/>
          <p:nvPr/>
        </p:nvSpPr>
        <p:spPr>
          <a:xfrm>
            <a:off x="8282346" y="2337675"/>
            <a:ext cx="451237" cy="1671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E07A3C-2440-4E33-925E-DC38A241B683}"/>
              </a:ext>
            </a:extLst>
          </p:cNvPr>
          <p:cNvSpPr/>
          <p:nvPr/>
        </p:nvSpPr>
        <p:spPr>
          <a:xfrm>
            <a:off x="9778613" y="2332181"/>
            <a:ext cx="1023611" cy="167123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99F02A-2BB4-4409-8D34-9C73B89FF160}"/>
              </a:ext>
            </a:extLst>
          </p:cNvPr>
          <p:cNvSpPr/>
          <p:nvPr/>
        </p:nvSpPr>
        <p:spPr>
          <a:xfrm>
            <a:off x="8744292" y="2332181"/>
            <a:ext cx="1023611" cy="167123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9401B15-E360-466A-8694-23327372D29A}"/>
              </a:ext>
            </a:extLst>
          </p:cNvPr>
          <p:cNvGrpSpPr/>
          <p:nvPr/>
        </p:nvGrpSpPr>
        <p:grpSpPr>
          <a:xfrm>
            <a:off x="117326" y="265340"/>
            <a:ext cx="4541161" cy="6457950"/>
            <a:chOff x="2603047" y="200025"/>
            <a:chExt cx="4541161" cy="6457950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D47B639-BEEC-4E3E-BB0C-B5A66D28A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45"/>
            <a:stretch/>
          </p:blipFill>
          <p:spPr>
            <a:xfrm>
              <a:off x="2603047" y="200025"/>
              <a:ext cx="4541161" cy="6457950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5BE285B-A33D-4A97-B4BE-662892C56D23}"/>
                </a:ext>
              </a:extLst>
            </p:cNvPr>
            <p:cNvSpPr/>
            <p:nvPr/>
          </p:nvSpPr>
          <p:spPr>
            <a:xfrm>
              <a:off x="3461657" y="1558212"/>
              <a:ext cx="2313991" cy="1697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944BD38-C11A-4486-B59B-6EB39C9721B6}"/>
                </a:ext>
              </a:extLst>
            </p:cNvPr>
            <p:cNvSpPr/>
            <p:nvPr/>
          </p:nvSpPr>
          <p:spPr>
            <a:xfrm>
              <a:off x="4497355" y="2715823"/>
              <a:ext cx="1259633" cy="7458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9C486EA-9E0C-4DC4-B3F0-9A0C49914835}"/>
                </a:ext>
              </a:extLst>
            </p:cNvPr>
            <p:cNvSpPr/>
            <p:nvPr/>
          </p:nvSpPr>
          <p:spPr>
            <a:xfrm>
              <a:off x="4497354" y="3461656"/>
              <a:ext cx="1259633" cy="40121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CF76587-9EE6-4B53-B578-0379AA87183E}"/>
                </a:ext>
              </a:extLst>
            </p:cNvPr>
            <p:cNvSpPr/>
            <p:nvPr/>
          </p:nvSpPr>
          <p:spPr>
            <a:xfrm>
              <a:off x="3461657" y="1772816"/>
              <a:ext cx="2313991" cy="18661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E636FFD-8377-4548-8114-D2717DE0C980}"/>
                </a:ext>
              </a:extLst>
            </p:cNvPr>
            <p:cNvSpPr/>
            <p:nvPr/>
          </p:nvSpPr>
          <p:spPr>
            <a:xfrm>
              <a:off x="3461657" y="1973424"/>
              <a:ext cx="2313991" cy="17261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A5F6C81-0E21-460E-91BC-88CB3A367632}"/>
                </a:ext>
              </a:extLst>
            </p:cNvPr>
            <p:cNvSpPr/>
            <p:nvPr/>
          </p:nvSpPr>
          <p:spPr>
            <a:xfrm>
              <a:off x="4497355" y="3858821"/>
              <a:ext cx="1259634" cy="358616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E933A1B-152D-4B6F-9C55-EA2DFEAA39C8}"/>
                </a:ext>
              </a:extLst>
            </p:cNvPr>
            <p:cNvSpPr/>
            <p:nvPr/>
          </p:nvSpPr>
          <p:spPr>
            <a:xfrm>
              <a:off x="4497355" y="4241053"/>
              <a:ext cx="1278294" cy="737441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190E6F7-3D7E-45B2-9C53-6C51F90B6622}"/>
                </a:ext>
              </a:extLst>
            </p:cNvPr>
            <p:cNvSpPr/>
            <p:nvPr/>
          </p:nvSpPr>
          <p:spPr>
            <a:xfrm>
              <a:off x="4507362" y="4996834"/>
              <a:ext cx="1278294" cy="737441"/>
            </a:xfrm>
            <a:prstGeom prst="rect">
              <a:avLst/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7A27B2D-0CAC-4970-B3C1-0FD34697F0B7}"/>
              </a:ext>
            </a:extLst>
          </p:cNvPr>
          <p:cNvSpPr txBox="1"/>
          <p:nvPr/>
        </p:nvSpPr>
        <p:spPr>
          <a:xfrm>
            <a:off x="10540613" y="427209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Check sum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DAE93F8-9A04-4F56-A9F3-DD51D95E1CB3}"/>
              </a:ext>
            </a:extLst>
          </p:cNvPr>
          <p:cNvSpPr/>
          <p:nvPr/>
        </p:nvSpPr>
        <p:spPr>
          <a:xfrm>
            <a:off x="10835366" y="4103444"/>
            <a:ext cx="518434" cy="2029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6934CB-5C6F-4507-8E1F-EE2FF191DD0C}"/>
              </a:ext>
            </a:extLst>
          </p:cNvPr>
          <p:cNvSpPr/>
          <p:nvPr/>
        </p:nvSpPr>
        <p:spPr>
          <a:xfrm>
            <a:off x="5266381" y="1170541"/>
            <a:ext cx="295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指令：</a:t>
            </a:r>
            <a:r>
              <a:rPr lang="en-US" altLang="zh-TW" dirty="0">
                <a:solidFill>
                  <a:srgbClr val="0000FF"/>
                </a:solidFill>
              </a:rPr>
              <a:t>Get Page N data, </a:t>
            </a:r>
            <a:r>
              <a:rPr lang="en-US" altLang="zh-TW" b="1" dirty="0">
                <a:solidFill>
                  <a:srgbClr val="0000FF"/>
                </a:solidFill>
              </a:rPr>
              <a:t>0x05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2CC6D6-27CF-44D6-B440-391436D09203}"/>
              </a:ext>
            </a:extLst>
          </p:cNvPr>
          <p:cNvSpPr txBox="1"/>
          <p:nvPr/>
        </p:nvSpPr>
        <p:spPr>
          <a:xfrm>
            <a:off x="5082755" y="1971158"/>
            <a:ext cx="12731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PC</a:t>
            </a:r>
            <a:r>
              <a:rPr lang="zh-TW" altLang="en-US" sz="1400" b="1" dirty="0">
                <a:solidFill>
                  <a:srgbClr val="FF0000"/>
                </a:solidFill>
              </a:rPr>
              <a:t>端接收數據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4376BB4-10CE-4860-85F4-8EDEF221360A}"/>
              </a:ext>
            </a:extLst>
          </p:cNvPr>
          <p:cNvSpPr txBox="1"/>
          <p:nvPr/>
        </p:nvSpPr>
        <p:spPr>
          <a:xfrm>
            <a:off x="5082754" y="4469327"/>
            <a:ext cx="12731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PC</a:t>
            </a:r>
            <a:r>
              <a:rPr lang="zh-TW" altLang="en-US" sz="1400" b="1" dirty="0">
                <a:solidFill>
                  <a:srgbClr val="FF0000"/>
                </a:solidFill>
              </a:rPr>
              <a:t>端發送指令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F215721-C13B-4058-8FCF-A4331E09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24" y="61742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zh-TW" altLang="en-US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指令解析</a:t>
            </a:r>
            <a:r>
              <a:rPr lang="en-US" altLang="zh-TW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 </a:t>
            </a:r>
            <a:r>
              <a:rPr lang="zh-TW" altLang="en-US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Flash</a:t>
            </a:r>
            <a:r>
              <a:rPr lang="zh-TW" altLang="en-US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0103FE7-C9F1-4ED1-A7F5-A0F4F7CD3E14}"/>
              </a:ext>
            </a:extLst>
          </p:cNvPr>
          <p:cNvSpPr txBox="1"/>
          <p:nvPr/>
        </p:nvSpPr>
        <p:spPr>
          <a:xfrm>
            <a:off x="5121225" y="5502793"/>
            <a:ext cx="284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Check sum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sum of Payload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0922AC4-DF91-4CA1-853E-996592E8718E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20190917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55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8572"/>
            <a:ext cx="10515600" cy="5506993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量測信號</a:t>
            </a:r>
            <a:endParaRPr lang="en-US" altLang="zh-TW" sz="1800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1600" dirty="0"/>
              <a:t>可量測</a:t>
            </a:r>
            <a:r>
              <a:rPr lang="en-US" altLang="zh-TW" sz="1600" dirty="0"/>
              <a:t>3</a:t>
            </a:r>
            <a:r>
              <a:rPr lang="zh-TW" altLang="en-US" sz="1600" dirty="0"/>
              <a:t> </a:t>
            </a:r>
            <a:r>
              <a:rPr lang="en-US" altLang="zh-TW" sz="1600" dirty="0"/>
              <a:t>axis ACC</a:t>
            </a:r>
            <a:r>
              <a:rPr lang="zh-TW" altLang="en-US" sz="1600" dirty="0"/>
              <a:t>信號。</a:t>
            </a:r>
            <a:endParaRPr lang="en-US" altLang="zh-TW" sz="1600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1600" dirty="0"/>
              <a:t>可量測</a:t>
            </a:r>
            <a:r>
              <a:rPr lang="en-US" altLang="zh-TW" sz="1600" dirty="0"/>
              <a:t>1</a:t>
            </a:r>
            <a:r>
              <a:rPr lang="zh-TW" altLang="en-US" sz="1600" dirty="0"/>
              <a:t>個溫度信號（非體表接觸）。</a:t>
            </a:r>
            <a:endParaRPr lang="en-US" altLang="zh-TW" sz="1600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1600" dirty="0"/>
              <a:t>可偵測環境光信號。</a:t>
            </a:r>
            <a:endParaRPr lang="en-US" altLang="zh-TW" sz="1600" dirty="0"/>
          </a:p>
          <a:p>
            <a:r>
              <a:rPr lang="en-US" altLang="zh-TW" sz="1800" dirty="0"/>
              <a:t>Flash</a:t>
            </a:r>
            <a:r>
              <a:rPr lang="zh-TW" altLang="en-US" sz="1800" dirty="0"/>
              <a:t>紀錄量測信號。</a:t>
            </a:r>
            <a:endParaRPr lang="en-US" altLang="zh-TW" sz="1800" dirty="0"/>
          </a:p>
          <a:p>
            <a:pPr lvl="1"/>
            <a:r>
              <a:rPr lang="zh-TW" altLang="en-US" sz="1600" dirty="0"/>
              <a:t>包含</a:t>
            </a:r>
            <a:r>
              <a:rPr lang="zh-TW" altLang="en-US" sz="1600" b="1" dirty="0">
                <a:solidFill>
                  <a:srgbClr val="0066FF"/>
                </a:solidFill>
              </a:rPr>
              <a:t>時間</a:t>
            </a:r>
            <a:r>
              <a:rPr lang="zh-TW" altLang="en-US" sz="1600" dirty="0"/>
              <a:t>、</a:t>
            </a:r>
            <a:r>
              <a:rPr lang="en-US" altLang="zh-TW" sz="1600" dirty="0">
                <a:solidFill>
                  <a:srgbClr val="0066FF"/>
                </a:solidFill>
              </a:rPr>
              <a:t>3</a:t>
            </a:r>
            <a:r>
              <a:rPr lang="zh-TW" altLang="en-US" sz="1600" dirty="0">
                <a:solidFill>
                  <a:srgbClr val="0066FF"/>
                </a:solidFill>
              </a:rPr>
              <a:t> </a:t>
            </a:r>
            <a:r>
              <a:rPr lang="en-US" altLang="zh-TW" sz="1600" dirty="0">
                <a:solidFill>
                  <a:srgbClr val="0066FF"/>
                </a:solidFill>
              </a:rPr>
              <a:t>axis ACC</a:t>
            </a:r>
            <a:r>
              <a:rPr lang="zh-TW" altLang="en-US" sz="1600" dirty="0"/>
              <a:t>、</a:t>
            </a:r>
            <a:r>
              <a:rPr lang="zh-TW" altLang="en-US" sz="1600" dirty="0">
                <a:solidFill>
                  <a:srgbClr val="0066FF"/>
                </a:solidFill>
              </a:rPr>
              <a:t>溫度</a:t>
            </a:r>
            <a:r>
              <a:rPr lang="zh-TW" altLang="en-US" sz="1600" dirty="0"/>
              <a:t>、</a:t>
            </a:r>
            <a:r>
              <a:rPr lang="zh-TW" altLang="en-US" sz="1600" dirty="0">
                <a:solidFill>
                  <a:srgbClr val="0066FF"/>
                </a:solidFill>
              </a:rPr>
              <a:t>環境光</a:t>
            </a:r>
            <a:r>
              <a:rPr lang="en-US" altLang="zh-TW" sz="1600" dirty="0"/>
              <a:t>.</a:t>
            </a:r>
          </a:p>
          <a:p>
            <a:r>
              <a:rPr lang="zh-TW" altLang="en-US" sz="1800" dirty="0"/>
              <a:t>操作時間達</a:t>
            </a:r>
            <a:r>
              <a:rPr lang="en-US" altLang="zh-TW" sz="1800" b="1" dirty="0">
                <a:solidFill>
                  <a:srgbClr val="0066FF"/>
                </a:solidFill>
              </a:rPr>
              <a:t>14</a:t>
            </a:r>
            <a:r>
              <a:rPr lang="zh-TW" altLang="en-US" sz="1800" b="1" dirty="0">
                <a:solidFill>
                  <a:srgbClr val="0066FF"/>
                </a:solidFill>
              </a:rPr>
              <a:t>天</a:t>
            </a:r>
            <a:r>
              <a:rPr lang="zh-TW" altLang="en-US" sz="1800" dirty="0"/>
              <a:t>，共計</a:t>
            </a:r>
            <a:r>
              <a:rPr lang="en-US" altLang="zh-TW" sz="1800" b="1" dirty="0">
                <a:solidFill>
                  <a:srgbClr val="0066FF"/>
                </a:solidFill>
              </a:rPr>
              <a:t>336</a:t>
            </a:r>
            <a:r>
              <a:rPr lang="zh-TW" altLang="en-US" sz="1800" dirty="0">
                <a:solidFill>
                  <a:srgbClr val="0066FF"/>
                </a:solidFill>
              </a:rPr>
              <a:t>小時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r>
              <a:rPr lang="en-US" altLang="zh-TW" sz="1800" dirty="0"/>
              <a:t>PC</a:t>
            </a:r>
            <a:r>
              <a:rPr lang="zh-TW" altLang="en-US" sz="1800" dirty="0"/>
              <a:t>端可透過指令設定，包括</a:t>
            </a: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600" dirty="0"/>
              <a:t>時間同步指令。</a:t>
            </a:r>
            <a:endParaRPr lang="en-US" altLang="zh-TW" sz="16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600" dirty="0"/>
              <a:t>資料傳輸指令。</a:t>
            </a:r>
            <a:endParaRPr lang="en-US" altLang="zh-TW" sz="1600" dirty="0"/>
          </a:p>
          <a:p>
            <a:r>
              <a:rPr lang="zh-TW" altLang="en-US" sz="1800" dirty="0">
                <a:solidFill>
                  <a:srgbClr val="0066FF"/>
                </a:solidFill>
              </a:rPr>
              <a:t>可透過面板</a:t>
            </a:r>
            <a:r>
              <a:rPr lang="en-US" altLang="zh-TW" sz="1800" dirty="0">
                <a:solidFill>
                  <a:srgbClr val="0066FF"/>
                </a:solidFill>
              </a:rPr>
              <a:t>OLED</a:t>
            </a:r>
            <a:r>
              <a:rPr lang="zh-TW" altLang="en-US" sz="1800" dirty="0">
                <a:solidFill>
                  <a:srgbClr val="0066FF"/>
                </a:solidFill>
              </a:rPr>
              <a:t>顯示資訊</a:t>
            </a:r>
            <a:endParaRPr lang="en-US" altLang="zh-TW" sz="1800" dirty="0">
              <a:solidFill>
                <a:srgbClr val="0066FF"/>
              </a:solidFill>
            </a:endParaRPr>
          </a:p>
          <a:p>
            <a:r>
              <a:rPr lang="zh-TW" altLang="en-US" sz="1800" dirty="0"/>
              <a:t>可藍芽同步時間。</a:t>
            </a:r>
            <a:endParaRPr lang="en-US" altLang="zh-TW" sz="1800" dirty="0"/>
          </a:p>
          <a:p>
            <a:r>
              <a:rPr lang="zh-TW" altLang="en-US" sz="1800" dirty="0">
                <a:solidFill>
                  <a:srgbClr val="FF0000"/>
                </a:solidFill>
              </a:rPr>
              <a:t>上電後系統啟動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zh-TW" altLang="en-US" sz="1800" dirty="0">
                <a:solidFill>
                  <a:srgbClr val="0066FF"/>
                </a:solidFill>
              </a:rPr>
              <a:t>可透過按鈕進行模式切換，包含藍芽連線模式（長壓５秒以上）</a:t>
            </a:r>
            <a:endParaRPr lang="en-US" altLang="zh-TW" sz="1800" dirty="0">
              <a:solidFill>
                <a:srgbClr val="0066FF"/>
              </a:solidFill>
            </a:endParaRPr>
          </a:p>
          <a:p>
            <a:r>
              <a:rPr lang="zh-TW" altLang="en-US" sz="1800" dirty="0"/>
              <a:t>可透過</a:t>
            </a:r>
            <a:r>
              <a:rPr lang="en-US" altLang="zh-TW" sz="1800" dirty="0"/>
              <a:t>USB</a:t>
            </a:r>
            <a:r>
              <a:rPr lang="zh-TW" altLang="en-US" sz="1800" dirty="0"/>
              <a:t>充電。</a:t>
            </a:r>
            <a:endParaRPr lang="en-US" altLang="zh-TW" sz="1800" dirty="0"/>
          </a:p>
          <a:p>
            <a:r>
              <a:rPr lang="en-US" altLang="zh-TW" sz="1800" dirty="0"/>
              <a:t>Micro USB IP67</a:t>
            </a:r>
          </a:p>
          <a:p>
            <a:endParaRPr lang="en-US" altLang="zh-TW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20190715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5443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D4760-7734-4028-A221-F68C7B2F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如何修改或增加指令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uart.c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1AB0983-B109-4315-9200-92AFEAD43CCC}"/>
              </a:ext>
            </a:extLst>
          </p:cNvPr>
          <p:cNvGrpSpPr/>
          <p:nvPr/>
        </p:nvGrpSpPr>
        <p:grpSpPr>
          <a:xfrm>
            <a:off x="6198368" y="1406634"/>
            <a:ext cx="5862829" cy="996850"/>
            <a:chOff x="180790" y="1446598"/>
            <a:chExt cx="6610350" cy="112395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AA9C34A-56A4-4E82-8F19-CD6057D16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790" y="1446598"/>
              <a:ext cx="6610350" cy="1123950"/>
            </a:xfrm>
            <a:prstGeom prst="rect">
              <a:avLst/>
            </a:prstGeom>
          </p:spPr>
        </p:pic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0034424-0061-423D-873E-2A1E6637F02F}"/>
                </a:ext>
              </a:extLst>
            </p:cNvPr>
            <p:cNvSpPr/>
            <p:nvPr/>
          </p:nvSpPr>
          <p:spPr>
            <a:xfrm>
              <a:off x="355106" y="2166151"/>
              <a:ext cx="1305017" cy="18643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330F52-1A20-4D99-AB45-CAFB2C94B019}"/>
              </a:ext>
            </a:extLst>
          </p:cNvPr>
          <p:cNvSpPr txBox="1"/>
          <p:nvPr/>
        </p:nvSpPr>
        <p:spPr>
          <a:xfrm>
            <a:off x="130801" y="1095727"/>
            <a:ext cx="490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66FF"/>
                </a:solidFill>
              </a:rPr>
              <a:t>STEP1</a:t>
            </a:r>
            <a:r>
              <a:rPr lang="zh-TW" altLang="en-US" b="1" dirty="0">
                <a:solidFill>
                  <a:srgbClr val="0066FF"/>
                </a:solidFill>
              </a:rPr>
              <a:t>：先定義指令格式，以時間設定</a:t>
            </a:r>
            <a:r>
              <a:rPr lang="en-US" altLang="zh-TW" b="1" dirty="0">
                <a:solidFill>
                  <a:srgbClr val="0066FF"/>
                </a:solidFill>
              </a:rPr>
              <a:t>0x01</a:t>
            </a:r>
            <a:r>
              <a:rPr lang="zh-TW" altLang="en-US" b="1" dirty="0">
                <a:solidFill>
                  <a:srgbClr val="0066FF"/>
                </a:solidFill>
              </a:rPr>
              <a:t>為例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EFA064-3C02-49AB-972B-E06BF23F0F34}"/>
              </a:ext>
            </a:extLst>
          </p:cNvPr>
          <p:cNvSpPr txBox="1"/>
          <p:nvPr/>
        </p:nvSpPr>
        <p:spPr>
          <a:xfrm>
            <a:off x="6198370" y="1037302"/>
            <a:ext cx="418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66FF"/>
                </a:solidFill>
              </a:rPr>
              <a:t>STEP2</a:t>
            </a:r>
            <a:r>
              <a:rPr lang="zh-TW" altLang="en-US" b="1" dirty="0">
                <a:solidFill>
                  <a:srgbClr val="0066FF"/>
                </a:solidFill>
              </a:rPr>
              <a:t>：在</a:t>
            </a:r>
            <a:r>
              <a:rPr lang="en-US" altLang="zh-TW" b="1" dirty="0" err="1">
                <a:solidFill>
                  <a:srgbClr val="0066FF"/>
                </a:solidFill>
              </a:rPr>
              <a:t>uart.c</a:t>
            </a:r>
            <a:r>
              <a:rPr lang="zh-TW" altLang="en-US" b="1" dirty="0">
                <a:solidFill>
                  <a:srgbClr val="0066FF"/>
                </a:solidFill>
              </a:rPr>
              <a:t>中修改</a:t>
            </a:r>
            <a:r>
              <a:rPr lang="en-US" altLang="zh-TW" b="1" dirty="0">
                <a:solidFill>
                  <a:srgbClr val="0066FF"/>
                </a:solidFill>
              </a:rPr>
              <a:t>/</a:t>
            </a:r>
            <a:r>
              <a:rPr lang="zh-TW" altLang="en-US" b="1" dirty="0">
                <a:solidFill>
                  <a:srgbClr val="0066FF"/>
                </a:solidFill>
              </a:rPr>
              <a:t>增加指令代號，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4E7436-A95F-48ED-8497-F77ED8D65BD7}"/>
              </a:ext>
            </a:extLst>
          </p:cNvPr>
          <p:cNvSpPr txBox="1"/>
          <p:nvPr/>
        </p:nvSpPr>
        <p:spPr>
          <a:xfrm>
            <a:off x="125543" y="2794955"/>
            <a:ext cx="584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66FF"/>
                </a:solidFill>
              </a:rPr>
              <a:t>STEP3</a:t>
            </a:r>
            <a:r>
              <a:rPr lang="zh-TW" altLang="en-US" b="1" dirty="0">
                <a:solidFill>
                  <a:srgbClr val="0066FF"/>
                </a:solidFill>
              </a:rPr>
              <a:t>：在</a:t>
            </a:r>
            <a:r>
              <a:rPr lang="en-US" altLang="zh-TW" b="1" dirty="0" err="1">
                <a:solidFill>
                  <a:srgbClr val="0066FF"/>
                </a:solidFill>
              </a:rPr>
              <a:t>uart.c</a:t>
            </a:r>
            <a:r>
              <a:rPr lang="zh-TW" altLang="en-US" b="1" dirty="0">
                <a:solidFill>
                  <a:srgbClr val="0066FF"/>
                </a:solidFill>
              </a:rPr>
              <a:t>中</a:t>
            </a:r>
            <a:r>
              <a:rPr lang="en-US" altLang="zh-TW" b="1" dirty="0" err="1">
                <a:solidFill>
                  <a:srgbClr val="0066FF"/>
                </a:solidFill>
              </a:rPr>
              <a:t>CMD_Decoder</a:t>
            </a:r>
            <a:r>
              <a:rPr lang="en-US" altLang="zh-TW" b="1" dirty="0">
                <a:solidFill>
                  <a:srgbClr val="0066FF"/>
                </a:solidFill>
              </a:rPr>
              <a:t>()</a:t>
            </a:r>
            <a:r>
              <a:rPr lang="zh-TW" altLang="en-US" b="1" dirty="0">
                <a:solidFill>
                  <a:srgbClr val="0066FF"/>
                </a:solidFill>
              </a:rPr>
              <a:t>增加指令要處理的程序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E0C1B34-FBA3-4F45-84D6-3BD300AB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1" y="3204839"/>
            <a:ext cx="3989117" cy="36241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FAAA2B-30EE-4921-B5DF-F22CAC910155}"/>
              </a:ext>
            </a:extLst>
          </p:cNvPr>
          <p:cNvSpPr txBox="1"/>
          <p:nvPr/>
        </p:nvSpPr>
        <p:spPr>
          <a:xfrm>
            <a:off x="6198368" y="2782669"/>
            <a:ext cx="3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66FF"/>
                </a:solidFill>
              </a:rPr>
              <a:t>STEP4</a:t>
            </a:r>
            <a:r>
              <a:rPr lang="zh-TW" altLang="en-US" b="1" dirty="0">
                <a:solidFill>
                  <a:srgbClr val="0066FF"/>
                </a:solidFill>
              </a:rPr>
              <a:t>：編寫指令要處理的程序，</a:t>
            </a:r>
            <a:endParaRPr lang="en-US" altLang="zh-TW" b="1" dirty="0">
              <a:solidFill>
                <a:srgbClr val="0066FF"/>
              </a:solidFill>
            </a:endParaRPr>
          </a:p>
          <a:p>
            <a:r>
              <a:rPr lang="zh-TW" altLang="en-US" b="1" dirty="0">
                <a:solidFill>
                  <a:srgbClr val="0066FF"/>
                </a:solidFill>
              </a:rPr>
              <a:t>以</a:t>
            </a:r>
            <a:r>
              <a:rPr lang="en-US" altLang="zh-TW" b="1" dirty="0" err="1">
                <a:solidFill>
                  <a:srgbClr val="0066FF"/>
                </a:solidFill>
              </a:rPr>
              <a:t>update_datatime_proc</a:t>
            </a:r>
            <a:r>
              <a:rPr lang="en-US" altLang="zh-TW" b="1" dirty="0">
                <a:solidFill>
                  <a:srgbClr val="0066FF"/>
                </a:solidFill>
              </a:rPr>
              <a:t>()</a:t>
            </a:r>
            <a:r>
              <a:rPr lang="zh-TW" altLang="en-US" b="1" dirty="0">
                <a:solidFill>
                  <a:srgbClr val="0066FF"/>
                </a:solidFill>
              </a:rPr>
              <a:t>為例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D6224DF-6D55-413D-9BBE-4A4AE5987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3" y="1815116"/>
            <a:ext cx="5560736" cy="84587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0BC878C-FE94-4C34-9E7D-DE7EF16518AE}"/>
              </a:ext>
            </a:extLst>
          </p:cNvPr>
          <p:cNvSpPr txBox="1"/>
          <p:nvPr/>
        </p:nvSpPr>
        <p:spPr>
          <a:xfrm>
            <a:off x="125543" y="1487873"/>
            <a:ext cx="2785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要義</a:t>
            </a:r>
            <a:r>
              <a:rPr lang="zh-TW" altLang="en-US" sz="1600" b="1" dirty="0"/>
              <a:t>指令內容</a:t>
            </a:r>
            <a:r>
              <a:rPr lang="zh-TW" altLang="en-US" sz="1600" dirty="0"/>
              <a:t>與</a:t>
            </a:r>
            <a:r>
              <a:rPr lang="zh-TW" altLang="en-US" sz="1600" b="1" dirty="0"/>
              <a:t>回覆</a:t>
            </a:r>
            <a:r>
              <a:rPr lang="en-US" altLang="zh-TW" sz="1600" b="1" dirty="0"/>
              <a:t>ACK</a:t>
            </a:r>
            <a:r>
              <a:rPr lang="zh-TW" altLang="en-US" sz="1600" b="1" dirty="0"/>
              <a:t>內容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216523D-F121-4738-8AEF-E8BEFCA1008B}"/>
              </a:ext>
            </a:extLst>
          </p:cNvPr>
          <p:cNvGrpSpPr/>
          <p:nvPr/>
        </p:nvGrpSpPr>
        <p:grpSpPr>
          <a:xfrm>
            <a:off x="6213340" y="3429000"/>
            <a:ext cx="5978660" cy="1357884"/>
            <a:chOff x="6198368" y="3204839"/>
            <a:chExt cx="5978660" cy="135788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6710C5E3-6D49-4F89-B446-A963FD2B5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8368" y="3204839"/>
              <a:ext cx="4042220" cy="135788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C2C5BB7-709D-478B-A0AA-D8E8AE9F502A}"/>
                </a:ext>
              </a:extLst>
            </p:cNvPr>
            <p:cNvSpPr txBox="1"/>
            <p:nvPr/>
          </p:nvSpPr>
          <p:spPr>
            <a:xfrm>
              <a:off x="10196999" y="3345115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檢查時間指令是否正確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2E2C823-ACC0-4E63-A7A4-5C65559E78F6}"/>
                </a:ext>
              </a:extLst>
            </p:cNvPr>
            <p:cNvSpPr txBox="1"/>
            <p:nvPr/>
          </p:nvSpPr>
          <p:spPr>
            <a:xfrm>
              <a:off x="10196998" y="3576004"/>
              <a:ext cx="835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回覆</a:t>
              </a:r>
              <a:r>
                <a:rPr lang="en-US" altLang="zh-TW" sz="1400" dirty="0"/>
                <a:t>ACK</a:t>
              </a:r>
              <a:endParaRPr lang="zh-TW" altLang="en-US" sz="1400" dirty="0"/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B1CFF905-D2BB-4324-AA25-71CF90477F41}"/>
                </a:ext>
              </a:extLst>
            </p:cNvPr>
            <p:cNvCxnSpPr/>
            <p:nvPr/>
          </p:nvCxnSpPr>
          <p:spPr>
            <a:xfrm flipH="1">
              <a:off x="10055861" y="3499003"/>
              <a:ext cx="18472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F59B6BA-179C-40A1-AB05-BB5D8B8759AC}"/>
                </a:ext>
              </a:extLst>
            </p:cNvPr>
            <p:cNvCxnSpPr/>
            <p:nvPr/>
          </p:nvCxnSpPr>
          <p:spPr>
            <a:xfrm flipH="1">
              <a:off x="10055861" y="3729892"/>
              <a:ext cx="18472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104B1C0-61C6-4191-B265-6837D5A19E07}"/>
                </a:ext>
              </a:extLst>
            </p:cNvPr>
            <p:cNvCxnSpPr/>
            <p:nvPr/>
          </p:nvCxnSpPr>
          <p:spPr>
            <a:xfrm flipH="1">
              <a:off x="10034849" y="4247128"/>
              <a:ext cx="18472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5640E6C-4060-494E-972C-4FEA86D7C77D}"/>
                </a:ext>
              </a:extLst>
            </p:cNvPr>
            <p:cNvSpPr txBox="1"/>
            <p:nvPr/>
          </p:nvSpPr>
          <p:spPr>
            <a:xfrm>
              <a:off x="10252689" y="4093239"/>
              <a:ext cx="835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回覆</a:t>
              </a:r>
              <a:r>
                <a:rPr lang="en-US" altLang="zh-TW" sz="1400" dirty="0"/>
                <a:t>ACK</a:t>
              </a:r>
              <a:endParaRPr lang="zh-TW" altLang="en-US" sz="1400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ADDB2BB-C3C9-4E06-9841-8F84727FA3EF}"/>
              </a:ext>
            </a:extLst>
          </p:cNvPr>
          <p:cNvSpPr txBox="1"/>
          <p:nvPr/>
        </p:nvSpPr>
        <p:spPr>
          <a:xfrm>
            <a:off x="6097512" y="4991286"/>
            <a:ext cx="413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66FF"/>
                </a:solidFill>
              </a:rPr>
              <a:t>STEP5</a:t>
            </a:r>
            <a:r>
              <a:rPr lang="zh-TW" altLang="en-US" b="1" dirty="0">
                <a:solidFill>
                  <a:srgbClr val="0066FF"/>
                </a:solidFill>
              </a:rPr>
              <a:t>：編寫要回覆</a:t>
            </a:r>
            <a:r>
              <a:rPr lang="en-US" altLang="zh-TW" b="1" dirty="0">
                <a:solidFill>
                  <a:srgbClr val="0066FF"/>
                </a:solidFill>
              </a:rPr>
              <a:t>ACK</a:t>
            </a:r>
            <a:r>
              <a:rPr lang="zh-TW" altLang="en-US" b="1" dirty="0">
                <a:solidFill>
                  <a:srgbClr val="0066FF"/>
                </a:solidFill>
              </a:rPr>
              <a:t>的程序，</a:t>
            </a:r>
            <a:endParaRPr lang="en-US" altLang="zh-TW" b="1" dirty="0">
              <a:solidFill>
                <a:srgbClr val="0066FF"/>
              </a:solidFill>
            </a:endParaRPr>
          </a:p>
          <a:p>
            <a:r>
              <a:rPr lang="zh-TW" altLang="en-US" b="1" dirty="0">
                <a:solidFill>
                  <a:srgbClr val="0066FF"/>
                </a:solidFill>
              </a:rPr>
              <a:t>以</a:t>
            </a:r>
            <a:r>
              <a:rPr lang="en-US" altLang="zh-TW" b="1" dirty="0" err="1">
                <a:solidFill>
                  <a:srgbClr val="0066FF"/>
                </a:solidFill>
              </a:rPr>
              <a:t>ack_update_datatime_status</a:t>
            </a:r>
            <a:r>
              <a:rPr lang="en-US" altLang="zh-TW" b="1" dirty="0">
                <a:solidFill>
                  <a:srgbClr val="0066FF"/>
                </a:solidFill>
              </a:rPr>
              <a:t>()</a:t>
            </a:r>
            <a:r>
              <a:rPr lang="zh-TW" altLang="en-US" b="1" dirty="0">
                <a:solidFill>
                  <a:srgbClr val="0066FF"/>
                </a:solidFill>
              </a:rPr>
              <a:t>為例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56804A7-FF08-4AB6-8FD4-4457316F2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340" y="5606102"/>
            <a:ext cx="4771454" cy="886397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3C88EF-E715-4DBA-B926-858CD0CC6BCC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20190918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9755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317C1-6C08-4519-A1F5-F16FCEDD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模式下解決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Flash Operate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0CC79C-6844-4EBA-9068-9100044EEE64}"/>
              </a:ext>
            </a:extLst>
          </p:cNvPr>
          <p:cNvSpPr txBox="1"/>
          <p:nvPr/>
        </p:nvSpPr>
        <p:spPr>
          <a:xfrm>
            <a:off x="137091" y="1013785"/>
            <a:ext cx="109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可以參考：</a:t>
            </a:r>
            <a:r>
              <a:rPr lang="en-US" altLang="zh-TW" dirty="0">
                <a:hlinkClick r:id="rId2"/>
              </a:rPr>
              <a:t>nRF52 Series</a:t>
            </a:r>
            <a:r>
              <a:rPr lang="en-US" altLang="zh-TW" dirty="0"/>
              <a:t> &gt; </a:t>
            </a:r>
            <a:r>
              <a:rPr lang="en-US" altLang="zh-TW" dirty="0" err="1">
                <a:hlinkClick r:id="rId3"/>
              </a:rPr>
              <a:t>SoftDevices</a:t>
            </a:r>
            <a:r>
              <a:rPr lang="en-US" altLang="zh-TW" dirty="0"/>
              <a:t> &gt; </a:t>
            </a:r>
            <a:r>
              <a:rPr lang="en-US" altLang="zh-TW" dirty="0">
                <a:hlinkClick r:id="rId4"/>
              </a:rPr>
              <a:t>S132 </a:t>
            </a:r>
            <a:r>
              <a:rPr lang="en-US" altLang="zh-TW" dirty="0" err="1">
                <a:hlinkClick r:id="rId4"/>
              </a:rPr>
              <a:t>SoftDevice</a:t>
            </a:r>
            <a:r>
              <a:rPr lang="en-US" altLang="zh-TW" dirty="0"/>
              <a:t> &gt; </a:t>
            </a:r>
            <a:r>
              <a:rPr lang="en-US" altLang="zh-TW" dirty="0">
                <a:hlinkClick r:id="rId5"/>
              </a:rPr>
              <a:t>S132 </a:t>
            </a:r>
            <a:r>
              <a:rPr lang="en-US" altLang="zh-TW" dirty="0" err="1">
                <a:hlinkClick r:id="rId5"/>
              </a:rPr>
              <a:t>SoftDevice</a:t>
            </a:r>
            <a:r>
              <a:rPr lang="en-US" altLang="zh-TW" dirty="0">
                <a:hlinkClick r:id="rId5"/>
              </a:rPr>
              <a:t> Specification</a:t>
            </a:r>
            <a:r>
              <a:rPr lang="en-US" altLang="zh-TW" b="1" dirty="0"/>
              <a:t>&gt;Flash memory API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5730D11-1A8E-4B76-87EF-ACB725710F08}"/>
              </a:ext>
            </a:extLst>
          </p:cNvPr>
          <p:cNvGrpSpPr/>
          <p:nvPr/>
        </p:nvGrpSpPr>
        <p:grpSpPr>
          <a:xfrm>
            <a:off x="308897" y="1558608"/>
            <a:ext cx="6827757" cy="5117306"/>
            <a:chOff x="2008388" y="1383117"/>
            <a:chExt cx="6827757" cy="511730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A5D2472-B7A3-4A0F-B251-332E67D56166}"/>
                </a:ext>
              </a:extLst>
            </p:cNvPr>
            <p:cNvGrpSpPr/>
            <p:nvPr/>
          </p:nvGrpSpPr>
          <p:grpSpPr>
            <a:xfrm>
              <a:off x="2008388" y="1383117"/>
              <a:ext cx="6827757" cy="4850761"/>
              <a:chOff x="1924050" y="1009650"/>
              <a:chExt cx="8343900" cy="59279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EAD15C89-EB72-4125-8958-B7D3EDE4F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4050" y="5756451"/>
                <a:ext cx="8343900" cy="1181100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63CE46F6-0BA3-4BE3-89CC-13E8A148B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3575" y="1009650"/>
                <a:ext cx="8324850" cy="4838700"/>
              </a:xfrm>
              <a:prstGeom prst="rect">
                <a:avLst/>
              </a:prstGeom>
            </p:spPr>
          </p:pic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B15C22D-B84A-492F-A2B4-66A94EF2F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38928" y="6196935"/>
              <a:ext cx="6772564" cy="303488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9309FB1-57F9-4C4E-B600-B6E4780DB3F0}"/>
              </a:ext>
            </a:extLst>
          </p:cNvPr>
          <p:cNvSpPr/>
          <p:nvPr/>
        </p:nvSpPr>
        <p:spPr>
          <a:xfrm>
            <a:off x="3722255" y="5518083"/>
            <a:ext cx="2447636" cy="263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C396062-44D7-445F-B983-B1AA9681B219}"/>
              </a:ext>
            </a:extLst>
          </p:cNvPr>
          <p:cNvSpPr/>
          <p:nvPr/>
        </p:nvSpPr>
        <p:spPr>
          <a:xfrm>
            <a:off x="3722255" y="6381663"/>
            <a:ext cx="2447636" cy="263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5D3C42-E71F-4BB5-9FAE-C4109951C428}"/>
              </a:ext>
            </a:extLst>
          </p:cNvPr>
          <p:cNvSpPr/>
          <p:nvPr/>
        </p:nvSpPr>
        <p:spPr>
          <a:xfrm>
            <a:off x="308897" y="1316539"/>
            <a:ext cx="3797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nRF52</a:t>
            </a:r>
            <a:r>
              <a:rPr lang="zh-TW" altLang="en-US" b="1" dirty="0"/>
              <a:t>啟動藍芽時對</a:t>
            </a:r>
            <a:r>
              <a:rPr lang="en-US" altLang="zh-TW" b="1" dirty="0"/>
              <a:t>Flash Access</a:t>
            </a:r>
            <a:r>
              <a:rPr lang="zh-TW" altLang="en-US" b="1" dirty="0"/>
              <a:t>影響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634D06-4A5C-4175-A168-C4D93110F5A8}"/>
              </a:ext>
            </a:extLst>
          </p:cNvPr>
          <p:cNvSpPr txBox="1"/>
          <p:nvPr/>
        </p:nvSpPr>
        <p:spPr>
          <a:xfrm>
            <a:off x="7684655" y="1782618"/>
            <a:ext cx="4396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問題分析：</a:t>
            </a:r>
            <a:endParaRPr lang="en-US" altLang="zh-TW" dirty="0"/>
          </a:p>
          <a:p>
            <a:r>
              <a:rPr lang="zh-TW" altLang="en-US" dirty="0"/>
              <a:t>本應用在切換模式時需要寫入</a:t>
            </a:r>
            <a:r>
              <a:rPr lang="en-US" altLang="zh-TW" dirty="0"/>
              <a:t>Flash RAM</a:t>
            </a:r>
            <a:r>
              <a:rPr lang="zh-TW" altLang="en-US" dirty="0"/>
              <a:t>，然後重新開機，但因啟動</a:t>
            </a:r>
            <a:r>
              <a:rPr lang="en-US" altLang="zh-TW" dirty="0"/>
              <a:t>BLE</a:t>
            </a:r>
            <a:r>
              <a:rPr lang="zh-TW" altLang="en-US" dirty="0"/>
              <a:t>關係，有時候會寫入失敗，造成資訊沒被記錄，</a:t>
            </a:r>
            <a:r>
              <a:rPr lang="en-US" altLang="zh-TW" dirty="0"/>
              <a:t>ex. Page Number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解決方法：切換模式前（寫入</a:t>
            </a:r>
            <a:r>
              <a:rPr lang="en-US" altLang="zh-TW" dirty="0"/>
              <a:t>FLASH RAM</a:t>
            </a:r>
            <a:r>
              <a:rPr lang="zh-TW" altLang="en-US" dirty="0"/>
              <a:t>）前，先將</a:t>
            </a:r>
            <a:r>
              <a:rPr lang="en-US" altLang="zh-TW" dirty="0" err="1"/>
              <a:t>softdevice</a:t>
            </a:r>
            <a:r>
              <a:rPr lang="zh-TW" altLang="en-US" dirty="0"/>
              <a:t> </a:t>
            </a:r>
            <a:r>
              <a:rPr lang="en-US" altLang="zh-TW" dirty="0"/>
              <a:t>disable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sd_softdevice_disable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1740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討論與建議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20191015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0271" y="1543665"/>
            <a:ext cx="107468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OLED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僅確認可以點亮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。後續可以考慮使用觸控式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OLED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，可參考小米手錶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最佳化省電著手方向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Light Sensor Power Up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時間，目前設定為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低定量省電最佳化，關閉所有周邊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電源（須配合電路修改）。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按鈕未明確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，目前功能為長壓切換成藍芽連線模式。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47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0" name="矩形 9"/>
          <p:cNvSpPr/>
          <p:nvPr/>
        </p:nvSpPr>
        <p:spPr>
          <a:xfrm>
            <a:off x="4780230" y="5976270"/>
            <a:ext cx="1575303" cy="57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Battery Charge</a:t>
            </a:r>
          </a:p>
          <a:p>
            <a:pPr algn="ctr"/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655119" y="2989183"/>
            <a:ext cx="1036623" cy="0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55533" y="3453772"/>
            <a:ext cx="1443110" cy="414"/>
          </a:xfrm>
          <a:prstGeom prst="straightConnector1">
            <a:avLst/>
          </a:prstGeom>
          <a:ln w="38100">
            <a:solidFill>
              <a:srgbClr val="FF99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099869" y="5799491"/>
            <a:ext cx="1162050" cy="923925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780229" y="5085010"/>
            <a:ext cx="1575303" cy="57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DC Regulator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0" idx="1"/>
            <a:endCxn id="10" idx="1"/>
          </p:cNvCxnSpPr>
          <p:nvPr/>
        </p:nvCxnSpPr>
        <p:spPr>
          <a:xfrm>
            <a:off x="4261919" y="6261453"/>
            <a:ext cx="518311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>
            <a:off x="6352248" y="6230501"/>
            <a:ext cx="125119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0" idx="0"/>
            <a:endCxn id="51" idx="2"/>
          </p:cNvCxnSpPr>
          <p:nvPr/>
        </p:nvCxnSpPr>
        <p:spPr>
          <a:xfrm flipH="1" flipV="1">
            <a:off x="5567881" y="5655378"/>
            <a:ext cx="1" cy="320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912453" y="4824088"/>
            <a:ext cx="0" cy="26092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6209861" y="4824090"/>
            <a:ext cx="0" cy="260922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913955" y="4562403"/>
            <a:ext cx="586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9900"/>
                </a:solidFill>
              </a:rPr>
              <a:t>DVCC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31471" y="4573983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</a:rPr>
              <a:t>FVCC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366688" y="6076787"/>
            <a:ext cx="1347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Micro A USB</a:t>
            </a:r>
            <a:endParaRPr lang="zh-TW" altLang="en-US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6039315" y="1127299"/>
            <a:ext cx="0" cy="659747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 rot="5400000" flipH="1">
            <a:off x="5856471" y="701545"/>
            <a:ext cx="339076" cy="517168"/>
            <a:chOff x="3853000" y="1275158"/>
            <a:chExt cx="175400" cy="324060"/>
          </a:xfrm>
        </p:grpSpPr>
        <p:sp>
          <p:nvSpPr>
            <p:cNvPr id="74" name="流程圖: 延遲 73"/>
            <p:cNvSpPr/>
            <p:nvPr/>
          </p:nvSpPr>
          <p:spPr>
            <a:xfrm>
              <a:off x="3853000" y="1275158"/>
              <a:ext cx="175400" cy="195363"/>
            </a:xfrm>
            <a:prstGeom prst="flowChartDelay">
              <a:avLst/>
            </a:prstGeom>
            <a:solidFill>
              <a:srgbClr val="FFC0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36000" rIns="36000">
              <a:spAutoFit/>
            </a:bodyPr>
            <a:lstStyle/>
            <a:p>
              <a:pPr algn="ctr">
                <a:buClr>
                  <a:srgbClr val="0000FF"/>
                </a:buClr>
                <a:buSzPct val="80000"/>
                <a:buFont typeface="Wingdings" pitchFamily="2" charset="2"/>
                <a:buNone/>
                <a:defRPr/>
              </a:pPr>
              <a:endParaRPr lang="zh-TW" altLang="en-US">
                <a:ea typeface="微軟正黑體" pitchFamily="34" charset="-120"/>
              </a:endParaRPr>
            </a:p>
          </p:txBody>
        </p:sp>
        <p:sp>
          <p:nvSpPr>
            <p:cNvPr id="75" name="流程圖: 延遲 74"/>
            <p:cNvSpPr/>
            <p:nvPr/>
          </p:nvSpPr>
          <p:spPr>
            <a:xfrm>
              <a:off x="3853000" y="1403855"/>
              <a:ext cx="175400" cy="195363"/>
            </a:xfrm>
            <a:prstGeom prst="flowChartDelay">
              <a:avLst/>
            </a:prstGeom>
            <a:solidFill>
              <a:srgbClr val="0080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36000" rIns="36000">
              <a:spAutoFit/>
            </a:bodyPr>
            <a:lstStyle/>
            <a:p>
              <a:pPr algn="ctr">
                <a:buClr>
                  <a:srgbClr val="0000FF"/>
                </a:buClr>
                <a:buSzPct val="80000"/>
                <a:buFont typeface="Wingdings" pitchFamily="2" charset="2"/>
                <a:buNone/>
                <a:defRPr/>
              </a:pPr>
              <a:endParaRPr lang="zh-TW" altLang="en-US">
                <a:ea typeface="微軟正黑體" pitchFamily="34" charset="-120"/>
              </a:endParaRPr>
            </a:p>
          </p:txBody>
        </p:sp>
      </p:grpSp>
      <p:pic>
        <p:nvPicPr>
          <p:cNvPr id="76" name="圖片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57" y="5988466"/>
            <a:ext cx="637445" cy="457653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898" y="1785689"/>
            <a:ext cx="1597362" cy="257819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3" name="文字方塊 2"/>
          <p:cNvSpPr txBox="1"/>
          <p:nvPr/>
        </p:nvSpPr>
        <p:spPr>
          <a:xfrm>
            <a:off x="5105291" y="2337128"/>
            <a:ext cx="974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nRF52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74494" y="3265656"/>
            <a:ext cx="7152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I2C#1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7921988" y="3170857"/>
            <a:ext cx="1824814" cy="735931"/>
            <a:chOff x="7246649" y="3189933"/>
            <a:chExt cx="1824814" cy="735931"/>
          </a:xfrm>
        </p:grpSpPr>
        <p:sp>
          <p:nvSpPr>
            <p:cNvPr id="35" name="矩形 34"/>
            <p:cNvSpPr/>
            <p:nvPr/>
          </p:nvSpPr>
          <p:spPr>
            <a:xfrm>
              <a:off x="7935190" y="3433199"/>
              <a:ext cx="1136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3</a:t>
              </a:r>
              <a:r>
                <a:rPr lang="zh-TW" altLang="en-US" dirty="0"/>
                <a:t> </a:t>
              </a:r>
              <a:r>
                <a:rPr lang="en-US" altLang="zh-TW" dirty="0"/>
                <a:t>axis ACC</a:t>
              </a:r>
              <a:endParaRPr lang="zh-TW" altLang="en-US" dirty="0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6649" y="3189933"/>
              <a:ext cx="699499" cy="735931"/>
            </a:xfrm>
            <a:prstGeom prst="rect">
              <a:avLst/>
            </a:prstGeom>
          </p:spPr>
        </p:pic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611" y="2730202"/>
            <a:ext cx="600075" cy="561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19679" y="2841657"/>
            <a:ext cx="1328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Light Sensor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8643" y="2503527"/>
            <a:ext cx="832155" cy="560672"/>
          </a:xfrm>
          <a:prstGeom prst="rect">
            <a:avLst/>
          </a:prstGeom>
          <a:solidFill>
            <a:srgbClr val="0066FF"/>
          </a:solidFill>
          <a:ln w="38100">
            <a:solidFill>
              <a:srgbClr val="0000FF"/>
            </a:solidFill>
          </a:ln>
        </p:spPr>
      </p:pic>
      <p:sp>
        <p:nvSpPr>
          <p:cNvPr id="52" name="矩形 51"/>
          <p:cNvSpPr/>
          <p:nvPr/>
        </p:nvSpPr>
        <p:spPr>
          <a:xfrm>
            <a:off x="8621487" y="2592640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Flash, 64MB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317" y="1890393"/>
            <a:ext cx="983017" cy="640104"/>
          </a:xfrm>
          <a:prstGeom prst="rect">
            <a:avLst/>
          </a:prstGeom>
        </p:spPr>
      </p:pic>
      <p:cxnSp>
        <p:nvCxnSpPr>
          <p:cNvPr id="39" name="直線單箭頭接點 38"/>
          <p:cNvCxnSpPr/>
          <p:nvPr/>
        </p:nvCxnSpPr>
        <p:spPr>
          <a:xfrm>
            <a:off x="3682103" y="2195581"/>
            <a:ext cx="1036623" cy="0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391210" y="2010915"/>
            <a:ext cx="138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Temp Sensor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>
            <a:off x="6338721" y="3765447"/>
            <a:ext cx="1355936" cy="1189103"/>
          </a:xfrm>
          <a:prstGeom prst="bentConnector3">
            <a:avLst/>
          </a:prstGeom>
          <a:ln w="38100">
            <a:solidFill>
              <a:srgbClr val="FF99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582199" y="4868523"/>
            <a:ext cx="124123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TW"/>
            </a:defPPr>
          </a:lstStyle>
          <a:p>
            <a:r>
              <a:rPr lang="en-US" altLang="zh-TW" dirty="0"/>
              <a:t>Debug Port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669121" y="3967464"/>
            <a:ext cx="695127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TW"/>
            </a:defPPr>
          </a:lstStyle>
          <a:p>
            <a:r>
              <a:rPr lang="en-US" altLang="zh-TW" dirty="0"/>
              <a:t>SWD</a:t>
            </a:r>
          </a:p>
          <a:p>
            <a:r>
              <a:rPr lang="en-US" altLang="zh-TW" dirty="0"/>
              <a:t>UART</a:t>
            </a:r>
            <a:endParaRPr lang="zh-TW" altLang="en-US" dirty="0"/>
          </a:p>
        </p:txBody>
      </p:sp>
      <p:cxnSp>
        <p:nvCxnSpPr>
          <p:cNvPr id="18" name="肘形接點 17"/>
          <p:cNvCxnSpPr>
            <a:endCxn id="76" idx="1"/>
          </p:cNvCxnSpPr>
          <p:nvPr/>
        </p:nvCxnSpPr>
        <p:spPr>
          <a:xfrm rot="16200000" flipH="1">
            <a:off x="6571263" y="5093898"/>
            <a:ext cx="1568819" cy="677969"/>
          </a:xfrm>
          <a:prstGeom prst="bentConnector2">
            <a:avLst/>
          </a:prstGeom>
          <a:ln w="38100">
            <a:solidFill>
              <a:srgbClr val="FF99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669122" y="5224522"/>
            <a:ext cx="6951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UART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4521074" y="4011015"/>
            <a:ext cx="223824" cy="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521074" y="4011015"/>
            <a:ext cx="0" cy="225043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976032" y="5193291"/>
            <a:ext cx="154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Battery Detect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5089" y="3355164"/>
            <a:ext cx="850483" cy="789734"/>
          </a:xfrm>
          <a:prstGeom prst="rect">
            <a:avLst/>
          </a:prstGeom>
        </p:spPr>
      </p:pic>
      <p:cxnSp>
        <p:nvCxnSpPr>
          <p:cNvPr id="58" name="直線單箭頭接點 57"/>
          <p:cNvCxnSpPr/>
          <p:nvPr/>
        </p:nvCxnSpPr>
        <p:spPr>
          <a:xfrm>
            <a:off x="3680894" y="3750031"/>
            <a:ext cx="1036623" cy="0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8513380" y="909694"/>
            <a:ext cx="856910" cy="1215254"/>
            <a:chOff x="8047475" y="606098"/>
            <a:chExt cx="856910" cy="1215254"/>
          </a:xfrm>
        </p:grpSpPr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7475" y="606098"/>
              <a:ext cx="856910" cy="1215254"/>
            </a:xfrm>
            <a:prstGeom prst="rect">
              <a:avLst/>
            </a:prstGeom>
            <a:ln w="28575">
              <a:solidFill>
                <a:srgbClr val="FF00FF"/>
              </a:solidFill>
            </a:ln>
          </p:spPr>
        </p:pic>
        <p:sp>
          <p:nvSpPr>
            <p:cNvPr id="55" name="矩形 54"/>
            <p:cNvSpPr/>
            <p:nvPr/>
          </p:nvSpPr>
          <p:spPr>
            <a:xfrm>
              <a:off x="8150121" y="704303"/>
              <a:ext cx="689612" cy="3693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OLED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916" y="1901190"/>
            <a:ext cx="962025" cy="50482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4766" y="4705417"/>
            <a:ext cx="740161" cy="684994"/>
          </a:xfrm>
          <a:prstGeom prst="rect">
            <a:avLst/>
          </a:prstGeom>
        </p:spPr>
      </p:pic>
      <p:cxnSp>
        <p:nvCxnSpPr>
          <p:cNvPr id="61" name="直線單箭頭接點 60"/>
          <p:cNvCxnSpPr/>
          <p:nvPr/>
        </p:nvCxnSpPr>
        <p:spPr>
          <a:xfrm>
            <a:off x="6355533" y="2879086"/>
            <a:ext cx="1443110" cy="414"/>
          </a:xfrm>
          <a:prstGeom prst="straightConnector1">
            <a:avLst/>
          </a:prstGeom>
          <a:ln w="38100">
            <a:solidFill>
              <a:srgbClr val="FF99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872496" y="2658165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SPI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6355533" y="2198963"/>
            <a:ext cx="1443110" cy="414"/>
          </a:xfrm>
          <a:prstGeom prst="straightConnector1">
            <a:avLst/>
          </a:prstGeom>
          <a:ln w="38100">
            <a:solidFill>
              <a:srgbClr val="FF99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682763" y="1993156"/>
            <a:ext cx="7152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I2C#2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48149" y="3570949"/>
            <a:ext cx="1328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Push Button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20190521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362241" y="747157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指示燈</a:t>
            </a:r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5883000" y="4367311"/>
            <a:ext cx="1484" cy="721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5567880" y="4824088"/>
            <a:ext cx="0" cy="260922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5161145" y="4564602"/>
            <a:ext cx="756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FF"/>
                </a:solidFill>
              </a:rPr>
              <a:t>LCDVCC</a:t>
            </a:r>
            <a:endParaRPr lang="zh-TW" altLang="en-US" sz="1400" dirty="0">
              <a:solidFill>
                <a:srgbClr val="FF00FF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48529" y="2818649"/>
            <a:ext cx="7152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I2C#1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3857032" y="1999780"/>
            <a:ext cx="7152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I2C#1</a:t>
            </a:r>
            <a:endParaRPr lang="zh-TW" altLang="en-US" dirty="0"/>
          </a:p>
        </p:txBody>
      </p:sp>
      <p:pic>
        <p:nvPicPr>
          <p:cNvPr id="81" name="圖片 80">
            <a:extLst>
              <a:ext uri="{FF2B5EF4-FFF2-40B4-BE49-F238E27FC236}">
                <a16:creationId xmlns:a16="http://schemas.microsoft.com/office/drawing/2014/main" id="{70CEF3F6-35C8-447D-B044-401BE373F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068" y="4011015"/>
            <a:ext cx="699499" cy="735931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A4682CB1-1F9F-4D2A-86CC-103053273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9689" y="3293611"/>
            <a:ext cx="832155" cy="560672"/>
          </a:xfrm>
          <a:prstGeom prst="rect">
            <a:avLst/>
          </a:prstGeom>
          <a:solidFill>
            <a:srgbClr val="0066FF"/>
          </a:solidFill>
          <a:ln w="381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7076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651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耗電量實測（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A567B26-A42C-4940-A7F7-232DAF51A8C2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201909217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38E0A99B-2D24-4AA9-B43F-C16480E45988}"/>
              </a:ext>
            </a:extLst>
          </p:cNvPr>
          <p:cNvGrpSpPr/>
          <p:nvPr/>
        </p:nvGrpSpPr>
        <p:grpSpPr>
          <a:xfrm>
            <a:off x="68580" y="1403954"/>
            <a:ext cx="6027420" cy="2426970"/>
            <a:chOff x="251149" y="1432077"/>
            <a:chExt cx="8529149" cy="3434303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35CB3A2-8B6C-40D0-BCBF-E7861865A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149" y="1432077"/>
              <a:ext cx="8529149" cy="3434303"/>
            </a:xfrm>
            <a:prstGeom prst="rect">
              <a:avLst/>
            </a:prstGeom>
          </p:spPr>
        </p:pic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019E0AD8-9C1F-4AA6-887D-7F022A66075C}"/>
                </a:ext>
              </a:extLst>
            </p:cNvPr>
            <p:cNvSpPr/>
            <p:nvPr/>
          </p:nvSpPr>
          <p:spPr>
            <a:xfrm>
              <a:off x="3172408" y="4542061"/>
              <a:ext cx="1073021" cy="317241"/>
            </a:xfrm>
            <a:prstGeom prst="roundRect">
              <a:avLst>
                <a:gd name="adj" fmla="val 7844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3E4E3C-0361-4326-A8B6-A94134142631}"/>
              </a:ext>
            </a:extLst>
          </p:cNvPr>
          <p:cNvSpPr txBox="1"/>
          <p:nvPr/>
        </p:nvSpPr>
        <p:spPr>
          <a:xfrm>
            <a:off x="1687590" y="1662051"/>
            <a:ext cx="305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</a:rPr>
              <a:t>Record Mode</a:t>
            </a:r>
            <a:r>
              <a:rPr lang="zh-TW" altLang="en-US" sz="2000" b="1" dirty="0">
                <a:solidFill>
                  <a:srgbClr val="0000FF"/>
                </a:solidFill>
              </a:rPr>
              <a:t>，平均</a:t>
            </a:r>
            <a:r>
              <a:rPr lang="en-US" altLang="zh-TW" sz="2000" b="1" dirty="0">
                <a:solidFill>
                  <a:srgbClr val="0000FF"/>
                </a:solidFill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</a:rPr>
              <a:t>51uA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69B9ECF-3761-481B-94B8-BB41A9976C5D}"/>
              </a:ext>
            </a:extLst>
          </p:cNvPr>
          <p:cNvSpPr txBox="1"/>
          <p:nvPr/>
        </p:nvSpPr>
        <p:spPr>
          <a:xfrm>
            <a:off x="8098583" y="110316"/>
            <a:ext cx="3127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測試條件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每</a:t>
            </a:r>
            <a:r>
              <a:rPr lang="en-US" altLang="zh-TW" dirty="0"/>
              <a:t>60</a:t>
            </a:r>
            <a:r>
              <a:rPr lang="zh-TW" altLang="en-US" dirty="0"/>
              <a:t>秒寫入</a:t>
            </a:r>
            <a:r>
              <a:rPr lang="en-US" altLang="zh-TW" dirty="0"/>
              <a:t>Flash</a:t>
            </a:r>
            <a:r>
              <a:rPr lang="zh-TW" altLang="en-US" dirty="0"/>
              <a:t> </a:t>
            </a:r>
            <a:r>
              <a:rPr lang="en-US" altLang="zh-TW" dirty="0"/>
              <a:t>RAM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每</a:t>
            </a:r>
            <a:r>
              <a:rPr lang="en-US" altLang="zh-TW" dirty="0"/>
              <a:t>30</a:t>
            </a:r>
            <a:r>
              <a:rPr lang="zh-TW" altLang="en-US" dirty="0"/>
              <a:t>秒讀取溫度與亮度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每</a:t>
            </a:r>
            <a:r>
              <a:rPr lang="en-US" altLang="zh-TW" dirty="0"/>
              <a:t>30</a:t>
            </a:r>
            <a:r>
              <a:rPr lang="zh-TW" altLang="en-US" dirty="0"/>
              <a:t>秒</a:t>
            </a:r>
            <a:r>
              <a:rPr lang="en-US" altLang="zh-TW" dirty="0"/>
              <a:t>Battery</a:t>
            </a:r>
            <a:r>
              <a:rPr lang="zh-TW" altLang="en-US" dirty="0"/>
              <a:t> </a:t>
            </a:r>
            <a:r>
              <a:rPr lang="en-US" altLang="zh-TW" dirty="0"/>
              <a:t>Voltage</a:t>
            </a:r>
            <a:r>
              <a:rPr lang="zh-TW" altLang="en-US" dirty="0"/>
              <a:t>取樣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45FC7C9-1C5B-48D9-B94F-2662E403AED5}"/>
              </a:ext>
            </a:extLst>
          </p:cNvPr>
          <p:cNvGrpSpPr/>
          <p:nvPr/>
        </p:nvGrpSpPr>
        <p:grpSpPr>
          <a:xfrm>
            <a:off x="68580" y="4260953"/>
            <a:ext cx="6027420" cy="2490533"/>
            <a:chOff x="251149" y="5020610"/>
            <a:chExt cx="8529148" cy="3524249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282AC8EB-A45C-4AB7-9CFD-3531600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149" y="5020610"/>
              <a:ext cx="8529148" cy="3490913"/>
            </a:xfrm>
            <a:prstGeom prst="rect">
              <a:avLst/>
            </a:prstGeom>
          </p:spPr>
        </p:pic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AFF30A1-8938-4196-9C8D-D18DF5ADEAE3}"/>
                </a:ext>
              </a:extLst>
            </p:cNvPr>
            <p:cNvSpPr/>
            <p:nvPr/>
          </p:nvSpPr>
          <p:spPr>
            <a:xfrm>
              <a:off x="3172408" y="8227618"/>
              <a:ext cx="1073021" cy="317241"/>
            </a:xfrm>
            <a:prstGeom prst="roundRect">
              <a:avLst>
                <a:gd name="adj" fmla="val 7844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397E37F-BAA5-41A1-82BB-3A4FA2D67EF7}"/>
              </a:ext>
            </a:extLst>
          </p:cNvPr>
          <p:cNvSpPr txBox="1"/>
          <p:nvPr/>
        </p:nvSpPr>
        <p:spPr>
          <a:xfrm>
            <a:off x="838200" y="4728254"/>
            <a:ext cx="3758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</a:rPr>
              <a:t>Record Mode + BLE Advertising</a:t>
            </a:r>
            <a:r>
              <a:rPr lang="zh-TW" altLang="en-US" sz="2000" b="1" dirty="0">
                <a:solidFill>
                  <a:srgbClr val="0000FF"/>
                </a:solidFill>
              </a:rPr>
              <a:t>，</a:t>
            </a:r>
            <a:endParaRPr lang="en-US" altLang="zh-TW" sz="2000" b="1" dirty="0">
              <a:solidFill>
                <a:srgbClr val="0000FF"/>
              </a:solidFill>
            </a:endParaRPr>
          </a:p>
          <a:p>
            <a:r>
              <a:rPr lang="en-US" altLang="zh-TW" sz="2000" b="1" dirty="0">
                <a:solidFill>
                  <a:srgbClr val="0000FF"/>
                </a:solidFill>
              </a:rPr>
              <a:t>APP_ADV_INTERVAL</a:t>
            </a:r>
            <a:r>
              <a:rPr lang="zh-TW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</a:rPr>
              <a:t>=</a:t>
            </a:r>
            <a:r>
              <a:rPr lang="zh-TW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</a:rPr>
              <a:t>200ms</a:t>
            </a:r>
          </a:p>
          <a:p>
            <a:r>
              <a:rPr lang="zh-TW" altLang="en-US" sz="2000" b="1" dirty="0">
                <a:solidFill>
                  <a:srgbClr val="0000FF"/>
                </a:solidFill>
              </a:rPr>
              <a:t>平均</a:t>
            </a:r>
            <a:r>
              <a:rPr lang="en-US" altLang="zh-TW" sz="2000" b="1" dirty="0">
                <a:solidFill>
                  <a:srgbClr val="0000FF"/>
                </a:solidFill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</a:rPr>
              <a:t>114uA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3EAE1B0-7F08-49EA-9E5F-1E550AD8EF8C}"/>
              </a:ext>
            </a:extLst>
          </p:cNvPr>
          <p:cNvGrpSpPr/>
          <p:nvPr/>
        </p:nvGrpSpPr>
        <p:grpSpPr>
          <a:xfrm>
            <a:off x="6217920" y="1403954"/>
            <a:ext cx="5974080" cy="2393633"/>
            <a:chOff x="6217920" y="1403954"/>
            <a:chExt cx="5974080" cy="2393633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587BD29D-6028-405B-B87C-DB6D1978A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920" y="1403954"/>
              <a:ext cx="5974080" cy="2393633"/>
            </a:xfrm>
            <a:prstGeom prst="rect">
              <a:avLst/>
            </a:prstGeom>
          </p:spPr>
        </p:pic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FFA58144-EE3E-47DD-B4E8-74B624F8D753}"/>
                </a:ext>
              </a:extLst>
            </p:cNvPr>
            <p:cNvSpPr/>
            <p:nvPr/>
          </p:nvSpPr>
          <p:spPr>
            <a:xfrm>
              <a:off x="8228989" y="3573398"/>
              <a:ext cx="758288" cy="224189"/>
            </a:xfrm>
            <a:prstGeom prst="roundRect">
              <a:avLst>
                <a:gd name="adj" fmla="val 7844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01CA3C0D-58DD-49B0-96E3-E36F657C7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252" y="4314293"/>
            <a:ext cx="5980748" cy="2413635"/>
          </a:xfrm>
          <a:prstGeom prst="rect">
            <a:avLst/>
          </a:prstGeom>
        </p:spPr>
      </p:pic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5C483CB-4A41-400A-93B6-EAA6166E6D78}"/>
              </a:ext>
            </a:extLst>
          </p:cNvPr>
          <p:cNvSpPr/>
          <p:nvPr/>
        </p:nvSpPr>
        <p:spPr>
          <a:xfrm>
            <a:off x="8262766" y="6475659"/>
            <a:ext cx="758288" cy="224189"/>
          </a:xfrm>
          <a:prstGeom prst="roundRect">
            <a:avLst>
              <a:gd name="adj" fmla="val 7844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6DB8355-DE6C-4C6F-B1B4-73A5E835C3FA}"/>
              </a:ext>
            </a:extLst>
          </p:cNvPr>
          <p:cNvSpPr txBox="1"/>
          <p:nvPr/>
        </p:nvSpPr>
        <p:spPr>
          <a:xfrm>
            <a:off x="6903098" y="1789111"/>
            <a:ext cx="4720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</a:rPr>
              <a:t>Record Mode + BLE connect + 600Byte/Sec</a:t>
            </a:r>
          </a:p>
          <a:p>
            <a:r>
              <a:rPr lang="zh-TW" altLang="en-US" sz="2000" b="1" dirty="0">
                <a:solidFill>
                  <a:srgbClr val="0000FF"/>
                </a:solidFill>
              </a:rPr>
              <a:t>平均</a:t>
            </a:r>
            <a:r>
              <a:rPr lang="en-US" altLang="zh-TW" sz="2000" b="1" dirty="0">
                <a:solidFill>
                  <a:srgbClr val="0000FF"/>
                </a:solidFill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</a:rPr>
              <a:t>194uA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FC3F75C-712F-448D-95B6-049BF823B90A}"/>
              </a:ext>
            </a:extLst>
          </p:cNvPr>
          <p:cNvSpPr txBox="1"/>
          <p:nvPr/>
        </p:nvSpPr>
        <p:spPr>
          <a:xfrm>
            <a:off x="7084073" y="4574366"/>
            <a:ext cx="4720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</a:rPr>
              <a:t>Record Mode + BLE connect + 30Byte/Sec</a:t>
            </a:r>
          </a:p>
          <a:p>
            <a:r>
              <a:rPr lang="zh-TW" altLang="en-US" sz="2000" b="1" dirty="0">
                <a:solidFill>
                  <a:srgbClr val="0000FF"/>
                </a:solidFill>
              </a:rPr>
              <a:t>平均</a:t>
            </a:r>
            <a:r>
              <a:rPr lang="en-US" altLang="zh-TW" sz="2000" b="1" dirty="0">
                <a:solidFill>
                  <a:srgbClr val="0000FF"/>
                </a:solidFill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</a:rPr>
              <a:t>107uA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DB7674-8D5C-4F5C-A964-FEE2931D64E8}"/>
              </a:ext>
            </a:extLst>
          </p:cNvPr>
          <p:cNvSpPr txBox="1"/>
          <p:nvPr/>
        </p:nvSpPr>
        <p:spPr>
          <a:xfrm>
            <a:off x="2396972" y="2557475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C000"/>
                </a:solidFill>
              </a:rPr>
              <a:t>讀取溫度、亮度與</a:t>
            </a:r>
            <a:r>
              <a:rPr lang="en-US" altLang="zh-TW" b="1" dirty="0">
                <a:solidFill>
                  <a:srgbClr val="FFC000"/>
                </a:solidFill>
              </a:rPr>
              <a:t>ADC</a:t>
            </a:r>
            <a:r>
              <a:rPr lang="zh-TW" altLang="en-US" b="1" dirty="0">
                <a:solidFill>
                  <a:srgbClr val="FFC000"/>
                </a:solidFill>
              </a:rPr>
              <a:t>取樣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68F661-6159-471B-B7F6-36E8DA8346FC}"/>
              </a:ext>
            </a:extLst>
          </p:cNvPr>
          <p:cNvSpPr txBox="1"/>
          <p:nvPr/>
        </p:nvSpPr>
        <p:spPr>
          <a:xfrm>
            <a:off x="4068961" y="207750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altLang="zh-TW" dirty="0"/>
              <a:t>Flash RAM</a:t>
            </a:r>
            <a:r>
              <a:rPr lang="zh-TW" altLang="en-US" dirty="0"/>
              <a:t>寫入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48B486F-20C8-4A3F-A27E-F20A56EEB4A1}"/>
              </a:ext>
            </a:extLst>
          </p:cNvPr>
          <p:cNvCxnSpPr/>
          <p:nvPr/>
        </p:nvCxnSpPr>
        <p:spPr>
          <a:xfrm>
            <a:off x="3266983" y="2865103"/>
            <a:ext cx="0" cy="284263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9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16DE2-5AE7-4C75-AC4B-8737053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耗電量實測（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2/2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7C48E-B1FB-42D4-9683-50821735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" y="1432077"/>
            <a:ext cx="6060758" cy="242030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8C1E4F-DF5D-48A6-A52C-1681299BEBC4}"/>
              </a:ext>
            </a:extLst>
          </p:cNvPr>
          <p:cNvSpPr txBox="1"/>
          <p:nvPr/>
        </p:nvSpPr>
        <p:spPr>
          <a:xfrm>
            <a:off x="969133" y="1699373"/>
            <a:ext cx="446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</a:rPr>
              <a:t>Battery Low Voltage Mode</a:t>
            </a:r>
            <a:r>
              <a:rPr lang="zh-TW" altLang="en-US" sz="2000" b="1" dirty="0">
                <a:solidFill>
                  <a:srgbClr val="0000FF"/>
                </a:solidFill>
              </a:rPr>
              <a:t>，平均</a:t>
            </a:r>
            <a:r>
              <a:rPr lang="en-US" altLang="zh-TW" sz="2000" b="1" dirty="0">
                <a:solidFill>
                  <a:srgbClr val="0000FF"/>
                </a:solidFill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</a:rPr>
              <a:t>11uA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93B4C6C-7E2E-43FC-B288-7C0EE6BDA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5511"/>
              </p:ext>
            </p:extLst>
          </p:nvPr>
        </p:nvGraphicFramePr>
        <p:xfrm>
          <a:off x="2433734" y="4178783"/>
          <a:ext cx="88949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9499">
                  <a:extLst>
                    <a:ext uri="{9D8B030D-6E8A-4147-A177-3AD203B41FA5}">
                      <a16:colId xmlns:a16="http://schemas.microsoft.com/office/drawing/2014/main" val="51021224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351867443"/>
                    </a:ext>
                  </a:extLst>
                </a:gridCol>
                <a:gridCol w="2464622">
                  <a:extLst>
                    <a:ext uri="{9D8B030D-6E8A-4147-A177-3AD203B41FA5}">
                      <a16:colId xmlns:a16="http://schemas.microsoft.com/office/drawing/2014/main" val="90812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耗電流（</a:t>
                      </a:r>
                      <a:r>
                        <a:rPr lang="en-US" altLang="zh-TW" dirty="0" err="1"/>
                        <a:t>uA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100mAh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rgbClr val="0000FF"/>
                          </a:solidFill>
                        </a:rPr>
                        <a:t>Record Mode</a:t>
                      </a:r>
                      <a:endParaRPr lang="zh-TW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zh-TW" alt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1960HR, 81Day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8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0000FF"/>
                          </a:solidFill>
                        </a:rPr>
                        <a:t>Record Mode + </a:t>
                      </a:r>
                      <a:r>
                        <a:rPr lang="en-US" altLang="zh-TW" b="1" dirty="0">
                          <a:solidFill>
                            <a:srgbClr val="009900"/>
                          </a:solidFill>
                        </a:rPr>
                        <a:t>BLE Advertising</a:t>
                      </a:r>
                      <a:endParaRPr lang="zh-TW" altLang="en-US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zh-TW" alt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877HR, 36Day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1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dirty="0">
                          <a:solidFill>
                            <a:srgbClr val="0000FF"/>
                          </a:solidFill>
                        </a:rPr>
                        <a:t>Record Mode + </a:t>
                      </a:r>
                      <a:r>
                        <a:rPr lang="en-US" altLang="zh-TW" sz="1800" b="0" dirty="0">
                          <a:solidFill>
                            <a:srgbClr val="009900"/>
                          </a:solidFill>
                        </a:rPr>
                        <a:t>BLE connect + 600Byte/Sec</a:t>
                      </a:r>
                      <a:endParaRPr lang="zh-TW" altLang="en-US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</a:rPr>
                        <a:t>194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515HR, 21Day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6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00FF"/>
                          </a:solidFill>
                        </a:rPr>
                        <a:t>Record Mode + </a:t>
                      </a:r>
                      <a:r>
                        <a:rPr lang="en-US" altLang="zh-TW" sz="1800" b="1" dirty="0">
                          <a:solidFill>
                            <a:srgbClr val="009900"/>
                          </a:solidFill>
                        </a:rPr>
                        <a:t>BLE connect + 30Byte/Sec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zh-TW" alt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934HR, 38Day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3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FF"/>
                          </a:solidFill>
                        </a:rPr>
                        <a:t>Battery Low Voltage Mode</a:t>
                      </a:r>
                      <a:endParaRPr lang="zh-TW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10mAh, 833HR,34Day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91546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BA5EA2FB-7D71-45D0-B87C-14FA17EA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33" y="263638"/>
            <a:ext cx="5413251" cy="3751943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33E71FC-4F14-41C5-8B35-4FA241E3A496}"/>
              </a:ext>
            </a:extLst>
          </p:cNvPr>
          <p:cNvCxnSpPr/>
          <p:nvPr/>
        </p:nvCxnSpPr>
        <p:spPr>
          <a:xfrm>
            <a:off x="7274683" y="1663474"/>
            <a:ext cx="4455885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8929871-C2B9-42E4-9C8E-2E2FAAC719D9}"/>
              </a:ext>
            </a:extLst>
          </p:cNvPr>
          <p:cNvSpPr txBox="1"/>
          <p:nvPr/>
        </p:nvSpPr>
        <p:spPr>
          <a:xfrm>
            <a:off x="6722929" y="1494197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FF"/>
                </a:solidFill>
              </a:rPr>
              <a:t>3.75</a:t>
            </a:r>
            <a:endParaRPr lang="zh-TW" altLang="en-US" sz="1600" b="1" dirty="0">
              <a:solidFill>
                <a:srgbClr val="FF00FF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03D8C2-6A85-4523-B441-50C4A860DD09}"/>
              </a:ext>
            </a:extLst>
          </p:cNvPr>
          <p:cNvCxnSpPr/>
          <p:nvPr/>
        </p:nvCxnSpPr>
        <p:spPr>
          <a:xfrm>
            <a:off x="10473070" y="1365609"/>
            <a:ext cx="0" cy="257175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C76887-0A84-47E4-81BF-13DBB4B83D40}"/>
              </a:ext>
            </a:extLst>
          </p:cNvPr>
          <p:cNvSpPr txBox="1"/>
          <p:nvPr/>
        </p:nvSpPr>
        <p:spPr>
          <a:xfrm>
            <a:off x="10242417" y="1005847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>
                <a:solidFill>
                  <a:srgbClr val="FF00FF"/>
                </a:solidFill>
              </a:rPr>
              <a:t>85%</a:t>
            </a:r>
            <a:endParaRPr lang="zh-TW" altLang="en-US" sz="16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2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E309E-67D2-401A-BCF5-3C3A41E2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nRF52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官方網站資源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67B3AC-AD0E-4F90-B76B-6F120D34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36" y="1348858"/>
            <a:ext cx="10982325" cy="20383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EE537E5-F1FB-48E4-8EBB-BB064DE6B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11" y="2224088"/>
            <a:ext cx="4914900" cy="332422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406546-7EAC-4202-91FC-502FC24E2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435" y="2224088"/>
            <a:ext cx="2838450" cy="254317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C2BBE1F7-05B4-4CC6-927F-FC741B43A5B0}"/>
              </a:ext>
            </a:extLst>
          </p:cNvPr>
          <p:cNvSpPr/>
          <p:nvPr/>
        </p:nvSpPr>
        <p:spPr>
          <a:xfrm>
            <a:off x="3754411" y="1669313"/>
            <a:ext cx="2104129" cy="42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C93BF2E-53F8-4F24-9F4A-0FE060F919AB}"/>
              </a:ext>
            </a:extLst>
          </p:cNvPr>
          <p:cNvSpPr/>
          <p:nvPr/>
        </p:nvSpPr>
        <p:spPr>
          <a:xfrm>
            <a:off x="8774752" y="1669313"/>
            <a:ext cx="1230486" cy="42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705699E-C858-45FE-8D40-092CFEDD5451}"/>
              </a:ext>
            </a:extLst>
          </p:cNvPr>
          <p:cNvSpPr txBox="1"/>
          <p:nvPr/>
        </p:nvSpPr>
        <p:spPr>
          <a:xfrm>
            <a:off x="4734088" y="56777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66FF"/>
                </a:solidFill>
              </a:rPr>
              <a:t>開發軟體、開發工具、開發板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99565A-8318-43DB-AFE7-E5BE600EECE3}"/>
              </a:ext>
            </a:extLst>
          </p:cNvPr>
          <p:cNvSpPr txBox="1"/>
          <p:nvPr/>
        </p:nvSpPr>
        <p:spPr>
          <a:xfrm>
            <a:off x="9154581" y="4896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66FF"/>
                </a:solidFill>
              </a:rPr>
              <a:t>技術支援、文件下載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E7D070-95BB-4903-9E39-A9D94FA2AA46}"/>
              </a:ext>
            </a:extLst>
          </p:cNvPr>
          <p:cNvSpPr/>
          <p:nvPr/>
        </p:nvSpPr>
        <p:spPr>
          <a:xfrm>
            <a:off x="443590" y="972217"/>
            <a:ext cx="30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https://www.nordicsemi.com/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7553FB-362E-4AA0-9C46-513543B38BD7}"/>
              </a:ext>
            </a:extLst>
          </p:cNvPr>
          <p:cNvSpPr/>
          <p:nvPr/>
        </p:nvSpPr>
        <p:spPr>
          <a:xfrm>
            <a:off x="4968471" y="972217"/>
            <a:ext cx="5476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文件中心：https://infocenter.nordicsemi.com/index.jsp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F92791-83CA-49D1-87E5-175C878F14FD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20190918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163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51B4F-FE31-4C2A-98D1-C1C6B0D7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406F2E-B3C4-4A08-9257-194835F679A5}"/>
              </a:ext>
            </a:extLst>
          </p:cNvPr>
          <p:cNvSpPr/>
          <p:nvPr/>
        </p:nvSpPr>
        <p:spPr>
          <a:xfrm>
            <a:off x="4213273" y="2787978"/>
            <a:ext cx="37654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2400" dirty="0"/>
              <a:t>專案資料夾結構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keil</a:t>
            </a:r>
            <a:r>
              <a:rPr lang="en-US" altLang="zh-TW" sz="2400" dirty="0"/>
              <a:t> C</a:t>
            </a:r>
            <a:r>
              <a:rPr lang="zh-TW" altLang="zh-TW" sz="2400" dirty="0"/>
              <a:t>專案群組分類說明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2400" dirty="0"/>
              <a:t>功能模組示意圖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260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B4530-043F-4FE7-B2CC-3D0B3B73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專案資料夾結構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85105B-2247-44C5-94AD-93559BBD2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83"/>
          <a:stretch/>
        </p:blipFill>
        <p:spPr>
          <a:xfrm>
            <a:off x="6096000" y="1452229"/>
            <a:ext cx="2286000" cy="42863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BE73663-4289-4B1D-8F36-644D6E01F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526" b="15535"/>
          <a:stretch/>
        </p:blipFill>
        <p:spPr>
          <a:xfrm>
            <a:off x="2581939" y="1452229"/>
            <a:ext cx="2066260" cy="46903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6DFF63C-79A4-4A71-B978-2A68A58C799C}"/>
              </a:ext>
            </a:extLst>
          </p:cNvPr>
          <p:cNvSpPr/>
          <p:nvPr/>
        </p:nvSpPr>
        <p:spPr>
          <a:xfrm>
            <a:off x="2581939" y="10299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專案資料夾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F95199-502F-4252-90CB-A535C3C3A8C1}"/>
              </a:ext>
            </a:extLst>
          </p:cNvPr>
          <p:cNvSpPr/>
          <p:nvPr/>
        </p:nvSpPr>
        <p:spPr>
          <a:xfrm>
            <a:off x="6096000" y="1119410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Keil 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內專案群組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244C0CA-76DA-4626-BC59-66F0095CC639}"/>
              </a:ext>
            </a:extLst>
          </p:cNvPr>
          <p:cNvCxnSpPr>
            <a:cxnSpLocks/>
          </p:cNvCxnSpPr>
          <p:nvPr/>
        </p:nvCxnSpPr>
        <p:spPr>
          <a:xfrm flipV="1">
            <a:off x="3251353" y="2126513"/>
            <a:ext cx="3202610" cy="106324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78303A6-F2F7-4490-9E77-AC792AC96967}"/>
              </a:ext>
            </a:extLst>
          </p:cNvPr>
          <p:cNvCxnSpPr>
            <a:cxnSpLocks/>
          </p:cNvCxnSpPr>
          <p:nvPr/>
        </p:nvCxnSpPr>
        <p:spPr>
          <a:xfrm>
            <a:off x="3251353" y="2444973"/>
            <a:ext cx="3202610" cy="1712357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0FAB29B-1EDC-4FB0-A6CB-06D2616E1934}"/>
              </a:ext>
            </a:extLst>
          </p:cNvPr>
          <p:cNvCxnSpPr/>
          <p:nvPr/>
        </p:nvCxnSpPr>
        <p:spPr>
          <a:xfrm>
            <a:off x="3423684" y="2870608"/>
            <a:ext cx="3030279" cy="430543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95F1DFB-EEA8-47E7-B1FD-FD173A6002FE}"/>
              </a:ext>
            </a:extLst>
          </p:cNvPr>
          <p:cNvCxnSpPr>
            <a:cxnSpLocks/>
          </p:cNvCxnSpPr>
          <p:nvPr/>
        </p:nvCxnSpPr>
        <p:spPr>
          <a:xfrm flipV="1">
            <a:off x="3337518" y="3429000"/>
            <a:ext cx="3116444" cy="16966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E1AA54E-D68C-433F-B11F-1488C38DE262}"/>
              </a:ext>
            </a:extLst>
          </p:cNvPr>
          <p:cNvCxnSpPr>
            <a:cxnSpLocks/>
          </p:cNvCxnSpPr>
          <p:nvPr/>
        </p:nvCxnSpPr>
        <p:spPr>
          <a:xfrm>
            <a:off x="3337517" y="2658472"/>
            <a:ext cx="3307832" cy="21213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3860C6-2A37-448E-A941-BD6507BFC8F5}"/>
              </a:ext>
            </a:extLst>
          </p:cNvPr>
          <p:cNvSpPr txBox="1"/>
          <p:nvPr/>
        </p:nvSpPr>
        <p:spPr>
          <a:xfrm>
            <a:off x="10920567" y="86204"/>
            <a:ext cx="127143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altLang="zh-TW" sz="1200" b="1" dirty="0">
                <a:solidFill>
                  <a:srgbClr val="0000FF"/>
                </a:solidFill>
                <a:latin typeface="+mj-lt"/>
                <a:ea typeface="+mj-ea"/>
              </a:rPr>
              <a:t>20190918 updated</a:t>
            </a:r>
            <a:endParaRPr lang="zh-TW" altLang="en-US" sz="1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833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99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3308</Words>
  <Application>Microsoft Office PowerPoint</Application>
  <PresentationFormat>寬螢幕</PresentationFormat>
  <Paragraphs>696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腕戴式ACC紀錄模組開發</vt:lpstr>
      <vt:lpstr>Outline</vt:lpstr>
      <vt:lpstr>ACC Record模組功能</vt:lpstr>
      <vt:lpstr>ACC Record系統架構</vt:lpstr>
      <vt:lpstr>耗電量實測（1/2）</vt:lpstr>
      <vt:lpstr>耗電量實測（2/2）</vt:lpstr>
      <vt:lpstr>nRF52官方網站資源</vt:lpstr>
      <vt:lpstr> keil C專案說明</vt:lpstr>
      <vt:lpstr>專案資料夾結構</vt:lpstr>
      <vt:lpstr> keil C專案群組分類說明(1/4)</vt:lpstr>
      <vt:lpstr> keil C專案群組分類說明(2/4)</vt:lpstr>
      <vt:lpstr> keil C專案群組分類說明(3/4)</vt:lpstr>
      <vt:lpstr> keil C專案群組分類說明(4/4)</vt:lpstr>
      <vt:lpstr>功能模組示意圖</vt:lpstr>
      <vt:lpstr>ACC Record操作流程圖介紹</vt:lpstr>
      <vt:lpstr>系統開機模式流程介紹</vt:lpstr>
      <vt:lpstr>資料紀錄模式--開機流程</vt:lpstr>
      <vt:lpstr>模組UART或藍芽UARTS(Nordic UART Service) 接收與解碼</vt:lpstr>
      <vt:lpstr> 韌體細部設計</vt:lpstr>
      <vt:lpstr>感測信號取樣時序圖</vt:lpstr>
      <vt:lpstr>檔案格式與存儲空間計算</vt:lpstr>
      <vt:lpstr>資料紀錄模式--如何達到同步每秒取樣</vt:lpstr>
      <vt:lpstr>VDD與VBAT電壓偵測方法</vt:lpstr>
      <vt:lpstr>通訊協定說明</vt:lpstr>
      <vt:lpstr>第一次燒錄與紀錄資料前操作</vt:lpstr>
      <vt:lpstr>Flash RAM資料讀取流程</vt:lpstr>
      <vt:lpstr>信號取樣 to Flash RAM 資料型態轉換說明</vt:lpstr>
      <vt:lpstr>指令解析—讀取已寫入Flash RAM的Page數量</vt:lpstr>
      <vt:lpstr>指令解析— 讀取Flash中Page內容</vt:lpstr>
      <vt:lpstr>如何修改或增加指令uart.c</vt:lpstr>
      <vt:lpstr>在BEL模式下解決Flash Operate問題</vt:lpstr>
      <vt:lpstr>討論與建議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Xquall</dc:creator>
  <cp:lastModifiedBy>劼忞 許</cp:lastModifiedBy>
  <cp:revision>291</cp:revision>
  <cp:lastPrinted>2019-09-17T09:08:25Z</cp:lastPrinted>
  <dcterms:created xsi:type="dcterms:W3CDTF">2018-03-08T14:26:49Z</dcterms:created>
  <dcterms:modified xsi:type="dcterms:W3CDTF">2020-12-18T03:30:46Z</dcterms:modified>
</cp:coreProperties>
</file>