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8BC68E-1516-44C5-995C-72120226BCAF}">
  <a:tblStyle styleId="{B58BC68E-1516-44C5-995C-72120226B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9ea68f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9ea68f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9ea68fd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9ea68fd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9ea68fd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9ea68f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9ea68f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9ea68f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9ea68fd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c9ea68fd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c9ea68f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c9ea68f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s9DnzIN4mxCF84hhu5vv2-V3oO-YLt8c/view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IbBCgGrgtFmybFCt1493vZbyIqhNJHWs/view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88663"/>
            <a:ext cx="8520600" cy="7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/>
              <a:t>CHRONOS Meeting</a:t>
            </a:r>
            <a:endParaRPr sz="3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76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Julian Geiger</a:t>
            </a:r>
            <a:endParaRPr i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693700"/>
            <a:ext cx="15960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jgeiger@iciq.es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546250" y="4693700"/>
            <a:ext cx="20514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THEOS@EPFL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7707600" y="4693700"/>
            <a:ext cx="11247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11/04/2023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800"/>
            <a:ext cx="1532800" cy="66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0000" y="319350"/>
            <a:ext cx="1562300" cy="3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8245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Structural overview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99500" y="4739900"/>
            <a:ext cx="2328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4739900"/>
            <a:ext cx="785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Julian Geiger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98100" y="4739900"/>
            <a:ext cx="2347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CHRONOS </a:t>
            </a:r>
            <a:r>
              <a:rPr lang="de" sz="1000">
                <a:solidFill>
                  <a:schemeClr val="dk2"/>
                </a:solidFill>
              </a:rPr>
              <a:t>Meeting, 11/04/2023</a:t>
            </a:r>
            <a:endParaRPr sz="1000">
              <a:solidFill>
                <a:schemeClr val="dk2"/>
              </a:solidFill>
            </a:endParaRPr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311700" y="108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{B58BC68E-1516-44C5-995C-72120226BCAF}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System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Unit formula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Cell formula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# Atoms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# Conf.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U</a:t>
                      </a:r>
                      <a:r>
                        <a:rPr b="1" baseline="-25000" lang="de" sz="1200"/>
                        <a:t>init</a:t>
                      </a:r>
                      <a:r>
                        <a:rPr b="1" lang="de" sz="1200"/>
                        <a:t> / eV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Mn-olivine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LiMnPO</a:t>
                      </a:r>
                      <a:r>
                        <a:rPr baseline="-25000" lang="de" sz="1200"/>
                        <a:t>4</a:t>
                      </a:r>
                      <a:endParaRPr baseline="-25000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Mn</a:t>
                      </a:r>
                      <a:r>
                        <a:rPr baseline="-25000" lang="de" sz="1200"/>
                        <a:t>4</a:t>
                      </a:r>
                      <a:r>
                        <a:rPr lang="de" sz="1200"/>
                        <a:t>O</a:t>
                      </a:r>
                      <a:r>
                        <a:rPr baseline="-25000" lang="de" sz="1200"/>
                        <a:t>16</a:t>
                      </a:r>
                      <a:r>
                        <a:rPr lang="de" sz="1200"/>
                        <a:t>P</a:t>
                      </a:r>
                      <a:r>
                        <a:rPr baseline="-25000" lang="de" sz="1200"/>
                        <a:t>4</a:t>
                      </a:r>
                      <a:r>
                        <a:rPr lang="de" sz="1200"/>
                        <a:t>Li</a:t>
                      </a:r>
                      <a:r>
                        <a:rPr baseline="-25000" lang="de" sz="1200"/>
                        <a:t>4</a:t>
                      </a:r>
                      <a:endParaRPr baseline="-25000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28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7 (1), 249 (2)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~</a:t>
                      </a:r>
                      <a:r>
                        <a:rPr lang="de" sz="1200"/>
                        <a:t>5.5 (4.6-6.3)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Fe-olivine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</a:rPr>
                        <a:t>LiFePO</a:t>
                      </a:r>
                      <a:r>
                        <a:rPr baseline="-25000" lang="de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Fe</a:t>
                      </a:r>
                      <a:r>
                        <a:rPr baseline="-25000" lang="de" sz="1200"/>
                        <a:t>4</a:t>
                      </a:r>
                      <a:r>
                        <a:rPr lang="de" sz="1200"/>
                        <a:t>O</a:t>
                      </a:r>
                      <a:r>
                        <a:rPr baseline="-25000" lang="de" sz="1200"/>
                        <a:t>16</a:t>
                      </a:r>
                      <a:r>
                        <a:rPr lang="de" sz="1200"/>
                        <a:t>P</a:t>
                      </a:r>
                      <a:r>
                        <a:rPr baseline="-25000" lang="de" sz="1200"/>
                        <a:t>4</a:t>
                      </a:r>
                      <a:r>
                        <a:rPr lang="de" sz="1200"/>
                        <a:t>Li</a:t>
                      </a:r>
                      <a:r>
                        <a:rPr baseline="-25000" lang="de" sz="1200"/>
                        <a:t>4</a:t>
                      </a:r>
                      <a:endParaRPr baseline="-25000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28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10 (1), 462 (2)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~</a:t>
                      </a:r>
                      <a:r>
                        <a:rPr lang="de" sz="1200"/>
                        <a:t>5.3 (5.3-5.4)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Mn/Fe-olivine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LiMn</a:t>
                      </a:r>
                      <a:r>
                        <a:rPr baseline="-25000" lang="de" sz="1200"/>
                        <a:t>0.5</a:t>
                      </a:r>
                      <a:r>
                        <a:rPr lang="de" sz="1200"/>
                        <a:t>Fe</a:t>
                      </a:r>
                      <a:r>
                        <a:rPr baseline="-25000" lang="de" sz="1200"/>
                        <a:t>0.5</a:t>
                      </a:r>
                      <a:r>
                        <a:rPr lang="de" sz="1200"/>
                        <a:t>PO</a:t>
                      </a:r>
                      <a:r>
                        <a:rPr baseline="-25000" lang="de" sz="1200"/>
                        <a:t>4</a:t>
                      </a:r>
                      <a:endParaRPr baseline="-25000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Mn</a:t>
                      </a:r>
                      <a:r>
                        <a:rPr baseline="-25000" lang="de" sz="1200"/>
                        <a:t>2</a:t>
                      </a:r>
                      <a:r>
                        <a:rPr lang="de" sz="1200"/>
                        <a:t>Fe</a:t>
                      </a:r>
                      <a:r>
                        <a:rPr baseline="-25000" lang="de" sz="1200"/>
                        <a:t>2</a:t>
                      </a:r>
                      <a:r>
                        <a:rPr lang="de" sz="1200"/>
                        <a:t>O</a:t>
                      </a:r>
                      <a:r>
                        <a:rPr baseline="-25000" lang="de" sz="1200"/>
                        <a:t>16</a:t>
                      </a:r>
                      <a:r>
                        <a:rPr lang="de" sz="1200"/>
                        <a:t>P</a:t>
                      </a:r>
                      <a:r>
                        <a:rPr baseline="-25000" lang="de" sz="1200"/>
                        <a:t>4</a:t>
                      </a:r>
                      <a:r>
                        <a:rPr lang="de" sz="1200"/>
                        <a:t>Li</a:t>
                      </a:r>
                      <a:r>
                        <a:rPr baseline="-25000" lang="de" sz="1200"/>
                        <a:t>4</a:t>
                      </a:r>
                      <a:endParaRPr baseline="-25000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</a:rPr>
                        <a:t>28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</a:rPr>
                        <a:t>16 (1), 840 (2)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</a:rPr>
                        <a:t>as above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Mn-spinel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LiMn</a:t>
                      </a:r>
                      <a:r>
                        <a:rPr baseline="-25000" lang="de" sz="1200"/>
                        <a:t>2</a:t>
                      </a:r>
                      <a:r>
                        <a:rPr lang="de" sz="1200"/>
                        <a:t>O</a:t>
                      </a:r>
                      <a:r>
                        <a:rPr baseline="-25000" lang="de" sz="1200"/>
                        <a:t>4</a:t>
                      </a:r>
                      <a:endParaRPr baseline="-25000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Mn</a:t>
                      </a:r>
                      <a:r>
                        <a:rPr baseline="-25000" lang="de" sz="1200"/>
                        <a:t>16</a:t>
                      </a:r>
                      <a:r>
                        <a:rPr lang="de" sz="1200"/>
                        <a:t>O</a:t>
                      </a:r>
                      <a:r>
                        <a:rPr baseline="-25000" lang="de" sz="1200"/>
                        <a:t>32</a:t>
                      </a:r>
                      <a:r>
                        <a:rPr lang="de" sz="1200"/>
                        <a:t>Li</a:t>
                      </a:r>
                      <a:r>
                        <a:rPr baseline="-25000" lang="de" sz="1200"/>
                        <a:t>8</a:t>
                      </a:r>
                      <a:endParaRPr baseline="-25000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56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/>
                        <a:t>76</a:t>
                      </a:r>
                      <a:r>
                        <a:rPr lang="de" sz="1200"/>
                        <a:t> (1)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~6.6 (6.2-6.8)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Mn/Ni-spinel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LiMn</a:t>
                      </a:r>
                      <a:r>
                        <a:rPr baseline="-25000" lang="de" sz="1200"/>
                        <a:t>1.5</a:t>
                      </a:r>
                      <a:r>
                        <a:rPr lang="de" sz="1200"/>
                        <a:t>Ni</a:t>
                      </a:r>
                      <a:r>
                        <a:rPr baseline="-25000" lang="de" sz="1200"/>
                        <a:t>0.5</a:t>
                      </a:r>
                      <a:r>
                        <a:rPr lang="de" sz="1200"/>
                        <a:t>0</a:t>
                      </a:r>
                      <a:r>
                        <a:rPr baseline="-25000" lang="de" sz="1200"/>
                        <a:t>4</a:t>
                      </a:r>
                      <a:endParaRPr baseline="-25000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dk1"/>
                          </a:solidFill>
                        </a:rPr>
                        <a:t>Mn</a:t>
                      </a:r>
                      <a:r>
                        <a:rPr baseline="-25000" lang="de" sz="1200">
                          <a:solidFill>
                            <a:schemeClr val="dk1"/>
                          </a:solidFill>
                        </a:rPr>
                        <a:t>12</a:t>
                      </a:r>
                      <a:r>
                        <a:rPr lang="de" sz="1200">
                          <a:solidFill>
                            <a:schemeClr val="dk1"/>
                          </a:solidFill>
                        </a:rPr>
                        <a:t>Ni</a:t>
                      </a:r>
                      <a:r>
                        <a:rPr baseline="-25000" lang="de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de" sz="1200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baseline="-25000" lang="de" sz="1200">
                          <a:solidFill>
                            <a:schemeClr val="dk1"/>
                          </a:solidFill>
                        </a:rPr>
                        <a:t>32</a:t>
                      </a:r>
                      <a:r>
                        <a:rPr lang="de" sz="1200">
                          <a:solidFill>
                            <a:schemeClr val="dk1"/>
                          </a:solidFill>
                        </a:rPr>
                        <a:t>Li</a:t>
                      </a:r>
                      <a:r>
                        <a:rPr baseline="-25000" lang="de" sz="1200">
                          <a:solidFill>
                            <a:schemeClr val="dk1"/>
                          </a:solidFill>
                        </a:rPr>
                        <a:t>8</a:t>
                      </a:r>
                      <a:endParaRPr baseline="-25000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56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22 (1), </a:t>
                      </a:r>
                      <a:r>
                        <a:rPr b="1" lang="de" sz="1200"/>
                        <a:t>5858</a:t>
                      </a:r>
                      <a:r>
                        <a:rPr lang="de" sz="1200"/>
                        <a:t> (2)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Mn: ~6.6 (6.6-7.0)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Ni: ~8.1 (6.8-9.4)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8245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Structural overview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9500" y="4739900"/>
            <a:ext cx="2328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4739900"/>
            <a:ext cx="785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Julian Geiger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398100" y="4739900"/>
            <a:ext cx="2347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CHRONOS Meeting, 11/04/2023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755150"/>
            <a:ext cx="2883300" cy="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</a:rPr>
              <a:t>Example for </a:t>
            </a:r>
            <a:r>
              <a:rPr lang="de">
                <a:solidFill>
                  <a:schemeClr val="dk1"/>
                </a:solidFill>
              </a:rPr>
              <a:t>Mn-olivine: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4753"/>
            <a:ext cx="8520598" cy="184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8245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Structural overview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99500" y="4739900"/>
            <a:ext cx="2328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1700" y="4739900"/>
            <a:ext cx="785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Julian Geiger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398100" y="4739900"/>
            <a:ext cx="2347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CHRONOS Meeting, 11/04/2023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0" y="1454753"/>
            <a:ext cx="8521201" cy="233248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755150"/>
            <a:ext cx="2883300" cy="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</a:rPr>
              <a:t>Example for Mn-olivine: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8245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Structural overview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99500" y="4739900"/>
            <a:ext cx="2328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1700" y="4739900"/>
            <a:ext cx="785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Julian Geiger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398100" y="4739900"/>
            <a:ext cx="2347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CHRONOS Meeting, 11/04/2023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98" name="Google Shape;98;p17" title="lmpo_2_firs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400" y="1053050"/>
            <a:ext cx="4771200" cy="35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755150"/>
            <a:ext cx="2883300" cy="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</a:rPr>
              <a:t>Example for Mn-olivine: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8245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Structural overview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99500" y="4739900"/>
            <a:ext cx="2328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11700" y="4739900"/>
            <a:ext cx="785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Julian Geiger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398100" y="4739900"/>
            <a:ext cx="2347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CHRONOS Meeting, 11/04/2023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08" name="Google Shape;108;p18" title="lmpo_2_secon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00" y="932575"/>
            <a:ext cx="4788000" cy="35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755150"/>
            <a:ext cx="2883300" cy="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</a:rPr>
              <a:t>Example for Mn-olivine: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99500" y="4739900"/>
            <a:ext cx="2328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4739900"/>
            <a:ext cx="785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Julian Geiger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398100" y="4739900"/>
            <a:ext cx="2347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CHRONOS Meeting, 11/04/2023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182450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Using the workchain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755150"/>
            <a:ext cx="6099900" cy="38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Thus far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Resolved issue with a</a:t>
            </a:r>
            <a:r>
              <a:rPr lang="de">
                <a:solidFill>
                  <a:schemeClr val="dk1"/>
                </a:solidFill>
              </a:rPr>
              <a:t>tom ordering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Custom magnetic ordering (e.g. AFM)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Going forward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Full infrastructure available to create HTP data for ML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Influence of Li distribution on intercalation voltages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Influence of magnetic ordering on U+V values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94" y="434925"/>
            <a:ext cx="2856474" cy="20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