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BCBCB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fe.urssaf.fr/saisiepl/cfe.jsp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57305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43240" y="1928808"/>
            <a:ext cx="31432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Vous êtes sur le point de démarrer votre déclaration en ligne.</a:t>
            </a:r>
            <a:br>
              <a:rPr lang="fr-FR" sz="700" dirty="0">
                <a:latin typeface="Arial" pitchFamily="34" charset="0"/>
                <a:cs typeface="Arial" pitchFamily="34" charset="0"/>
              </a:rPr>
            </a:br>
            <a:r>
              <a:rPr lang="fr-FR" sz="700" dirty="0">
                <a:latin typeface="Arial" pitchFamily="34" charset="0"/>
                <a:cs typeface="Arial" pitchFamily="34" charset="0"/>
              </a:rPr>
              <a:t>Une fois la saisie des informations terminée, vous pourrez enregistrer de manière provisoire votre dossier afin de le modifier et le compléter ultérieurement.</a:t>
            </a:r>
            <a:br>
              <a:rPr lang="fr-FR" sz="700" dirty="0">
                <a:latin typeface="Arial" pitchFamily="34" charset="0"/>
                <a:cs typeface="Arial" pitchFamily="34" charset="0"/>
              </a:rPr>
            </a:br>
            <a:r>
              <a:rPr lang="fr-FR" sz="700" dirty="0">
                <a:latin typeface="Arial" pitchFamily="34" charset="0"/>
                <a:cs typeface="Arial" pitchFamily="34" charset="0"/>
              </a:rPr>
              <a:t>Une fois toutes les données complétées, vous devez valider définitivement votre dossier.</a:t>
            </a:r>
            <a:br>
              <a:rPr lang="fr-FR" sz="700" dirty="0">
                <a:latin typeface="Arial" pitchFamily="34" charset="0"/>
                <a:cs typeface="Arial" pitchFamily="34" charset="0"/>
              </a:rPr>
            </a:br>
            <a:br>
              <a:rPr lang="fr-FR" sz="700" dirty="0">
                <a:latin typeface="Arial" pitchFamily="34" charset="0"/>
                <a:cs typeface="Arial" pitchFamily="34" charset="0"/>
              </a:rPr>
            </a:br>
            <a:r>
              <a:rPr lang="fr-FR" sz="700" dirty="0">
                <a:latin typeface="Arial" pitchFamily="34" charset="0"/>
                <a:cs typeface="Arial" pitchFamily="34" charset="0"/>
              </a:rPr>
              <a:t>Deux possibilités :</a:t>
            </a:r>
            <a:br>
              <a:rPr lang="fr-FR" sz="700" dirty="0">
                <a:latin typeface="Arial" pitchFamily="34" charset="0"/>
                <a:cs typeface="Arial" pitchFamily="34" charset="0"/>
              </a:rPr>
            </a:br>
            <a:r>
              <a:rPr lang="fr-FR" sz="700" b="1" dirty="0">
                <a:latin typeface="Arial" pitchFamily="34" charset="0"/>
                <a:cs typeface="Arial" pitchFamily="34" charset="0"/>
              </a:rPr>
              <a:t>1- Vous avez un justificatif d'identité au format électronique</a:t>
            </a:r>
            <a:r>
              <a:rPr lang="fr-FR" sz="700" dirty="0">
                <a:latin typeface="Arial" pitchFamily="34" charset="0"/>
                <a:cs typeface="Arial" pitchFamily="34" charset="0"/>
              </a:rPr>
              <a:t>  A l'issue de votre déclaration, vous joignez l'image de votre justificatif d'identité (exemple de </a:t>
            </a:r>
            <a:r>
              <a:rPr lang="fr-FR" sz="700" dirty="0">
                <a:latin typeface="Arial" pitchFamily="34" charset="0"/>
                <a:cs typeface="Arial" pitchFamily="34" charset="0"/>
                <a:hlinkClick r:id="rId6"/>
              </a:rPr>
              <a:t>pièce justificative</a:t>
            </a:r>
            <a:r>
              <a:rPr lang="fr-FR" sz="700" dirty="0">
                <a:latin typeface="Arial" pitchFamily="34" charset="0"/>
                <a:cs typeface="Arial" pitchFamily="34" charset="0"/>
              </a:rPr>
              <a:t>).</a:t>
            </a:r>
            <a:br>
              <a:rPr lang="fr-FR" sz="700" dirty="0">
                <a:latin typeface="Arial" pitchFamily="34" charset="0"/>
                <a:cs typeface="Arial" pitchFamily="34" charset="0"/>
              </a:rPr>
            </a:br>
            <a:r>
              <a:rPr lang="fr-FR" sz="700" dirty="0">
                <a:latin typeface="Arial" pitchFamily="34" charset="0"/>
                <a:cs typeface="Arial" pitchFamily="34" charset="0"/>
              </a:rPr>
              <a:t> Votre dossier est alors immédiatement constitué et enregistré.</a:t>
            </a:r>
            <a:br>
              <a:rPr lang="fr-FR" sz="700" dirty="0">
                <a:latin typeface="Arial" pitchFamily="34" charset="0"/>
                <a:cs typeface="Arial" pitchFamily="34" charset="0"/>
              </a:rPr>
            </a:br>
            <a:r>
              <a:rPr lang="fr-FR" sz="700" dirty="0">
                <a:latin typeface="Arial" pitchFamily="34" charset="0"/>
                <a:cs typeface="Arial" pitchFamily="34" charset="0"/>
              </a:rPr>
              <a:t> Un mail de confirmation vous sera envoyé à l'adresse mail que vous aurez renseignée. </a:t>
            </a:r>
          </a:p>
          <a:p>
            <a:endParaRPr lang="fr-FR" sz="700" dirty="0">
              <a:latin typeface="Arial" pitchFamily="34" charset="0"/>
              <a:cs typeface="Arial" pitchFamily="34" charset="0"/>
            </a:endParaRPr>
          </a:p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2- Vous n'avez pas de justificatif d'identité au format électronique</a:t>
            </a:r>
            <a:r>
              <a:rPr lang="fr-FR" sz="700" dirty="0">
                <a:latin typeface="Arial" pitchFamily="34" charset="0"/>
                <a:cs typeface="Arial" pitchFamily="34" charset="0"/>
              </a:rPr>
              <a:t>  A l'issue de votre saisie, vous imprimez votre déclaration. Après l'avoir signée, vous l'adressez par voie postale accompagnée</a:t>
            </a:r>
            <a:br>
              <a:rPr lang="fr-FR" sz="700" dirty="0">
                <a:latin typeface="Arial" pitchFamily="34" charset="0"/>
                <a:cs typeface="Arial" pitchFamily="34" charset="0"/>
              </a:rPr>
            </a:br>
            <a:r>
              <a:rPr lang="fr-FR" sz="700" dirty="0">
                <a:latin typeface="Arial" pitchFamily="34" charset="0"/>
                <a:cs typeface="Arial" pitchFamily="34" charset="0"/>
              </a:rPr>
              <a:t> d'une photocopie de votre pièce d'identité au CFE compétent de votre département.</a:t>
            </a:r>
            <a:br>
              <a:rPr lang="fr-FR" sz="700" dirty="0">
                <a:latin typeface="Arial" pitchFamily="34" charset="0"/>
                <a:cs typeface="Arial" pitchFamily="34" charset="0"/>
              </a:rPr>
            </a:br>
            <a:r>
              <a:rPr lang="fr-FR" sz="700" dirty="0">
                <a:latin typeface="Arial" pitchFamily="34" charset="0"/>
                <a:cs typeface="Arial" pitchFamily="34" charset="0"/>
              </a:rPr>
              <a:t> Un mail de confirmation vous sera adressé dès réception de votre dossier.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91604" y="1897982"/>
            <a:ext cx="3023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Option(s) fiscale(s)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38287CE-95B9-4C81-A39B-8635F8381732}"/>
              </a:ext>
            </a:extLst>
          </p:cNvPr>
          <p:cNvSpPr txBox="1"/>
          <p:nvPr/>
        </p:nvSpPr>
        <p:spPr>
          <a:xfrm>
            <a:off x="3071802" y="2190331"/>
            <a:ext cx="18602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Régime d’imposition des bénéfices*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9CCCCE8-5910-4E2A-AED1-9043FE0A2111}"/>
              </a:ext>
            </a:extLst>
          </p:cNvPr>
          <p:cNvSpPr txBox="1"/>
          <p:nvPr/>
        </p:nvSpPr>
        <p:spPr>
          <a:xfrm>
            <a:off x="3214678" y="2423327"/>
            <a:ext cx="1150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Régime spécial B.N.C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166A75-5A57-4530-96C1-64ECB811B9FA}"/>
              </a:ext>
            </a:extLst>
          </p:cNvPr>
          <p:cNvSpPr txBox="1"/>
          <p:nvPr/>
        </p:nvSpPr>
        <p:spPr>
          <a:xfrm>
            <a:off x="3214678" y="2699326"/>
            <a:ext cx="1150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Déclaration contrôlée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A74E303-B83D-44F7-910E-C1006022AB1A}"/>
              </a:ext>
            </a:extLst>
          </p:cNvPr>
          <p:cNvSpPr/>
          <p:nvPr/>
        </p:nvSpPr>
        <p:spPr>
          <a:xfrm>
            <a:off x="3161134" y="2503433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030C244-52CD-4F1D-B5B8-05F803520ED7}"/>
              </a:ext>
            </a:extLst>
          </p:cNvPr>
          <p:cNvSpPr/>
          <p:nvPr/>
        </p:nvSpPr>
        <p:spPr>
          <a:xfrm>
            <a:off x="3161134" y="2776493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9A22DF3-CFD5-49F6-8731-BBAC6213B013}"/>
              </a:ext>
            </a:extLst>
          </p:cNvPr>
          <p:cNvSpPr txBox="1"/>
          <p:nvPr/>
        </p:nvSpPr>
        <p:spPr>
          <a:xfrm>
            <a:off x="4427984" y="2547860"/>
            <a:ext cx="25202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Option pour la tenue d’une comptabilité créances / dettes :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1564A0D-466E-458E-8EE7-DC79F23CCB7A}"/>
              </a:ext>
            </a:extLst>
          </p:cNvPr>
          <p:cNvSpPr txBox="1"/>
          <p:nvPr/>
        </p:nvSpPr>
        <p:spPr>
          <a:xfrm>
            <a:off x="6889979" y="2437570"/>
            <a:ext cx="42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Oui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03373B1-A614-4E21-A63E-0D1B36AB63C1}"/>
              </a:ext>
            </a:extLst>
          </p:cNvPr>
          <p:cNvSpPr txBox="1"/>
          <p:nvPr/>
        </p:nvSpPr>
        <p:spPr>
          <a:xfrm>
            <a:off x="6889979" y="2704887"/>
            <a:ext cx="374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Non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8146ED7-90D9-4964-B462-9CD1F9387299}"/>
              </a:ext>
            </a:extLst>
          </p:cNvPr>
          <p:cNvSpPr/>
          <p:nvPr/>
        </p:nvSpPr>
        <p:spPr>
          <a:xfrm>
            <a:off x="6836435" y="2508994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1EE7482-9200-474E-A637-2770BFFE722C}"/>
              </a:ext>
            </a:extLst>
          </p:cNvPr>
          <p:cNvSpPr/>
          <p:nvPr/>
        </p:nvSpPr>
        <p:spPr>
          <a:xfrm>
            <a:off x="6836435" y="2782054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7A09A51-C3FE-427A-BF87-CBFE35E4AE2D}"/>
              </a:ext>
            </a:extLst>
          </p:cNvPr>
          <p:cNvSpPr txBox="1"/>
          <p:nvPr/>
        </p:nvSpPr>
        <p:spPr>
          <a:xfrm>
            <a:off x="3071802" y="3004321"/>
            <a:ext cx="18602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Régime T.V.A 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DD91F6C-AFAD-4E54-B734-9F6EF50DF49C}"/>
              </a:ext>
            </a:extLst>
          </p:cNvPr>
          <p:cNvSpPr txBox="1"/>
          <p:nvPr/>
        </p:nvSpPr>
        <p:spPr>
          <a:xfrm>
            <a:off x="3214678" y="3237317"/>
            <a:ext cx="1150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Franchise en base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59AED8C-C93D-4C89-B8B3-248171F22071}"/>
              </a:ext>
            </a:extLst>
          </p:cNvPr>
          <p:cNvSpPr txBox="1"/>
          <p:nvPr/>
        </p:nvSpPr>
        <p:spPr>
          <a:xfrm>
            <a:off x="3214678" y="3513316"/>
            <a:ext cx="1150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Réel simplifié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72CB0F5-F8E9-44C4-A0D2-4332AE1BF10A}"/>
              </a:ext>
            </a:extLst>
          </p:cNvPr>
          <p:cNvSpPr txBox="1"/>
          <p:nvPr/>
        </p:nvSpPr>
        <p:spPr>
          <a:xfrm>
            <a:off x="3214678" y="3759577"/>
            <a:ext cx="1150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Réel normal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447496-BD33-4F43-B55D-9D05884ECC91}"/>
              </a:ext>
            </a:extLst>
          </p:cNvPr>
          <p:cNvSpPr/>
          <p:nvPr/>
        </p:nvSpPr>
        <p:spPr>
          <a:xfrm>
            <a:off x="3168744" y="3315631"/>
            <a:ext cx="45719" cy="4571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A51677D-9BC3-4FA6-8DB1-8ED67EEABD14}"/>
              </a:ext>
            </a:extLst>
          </p:cNvPr>
          <p:cNvSpPr/>
          <p:nvPr/>
        </p:nvSpPr>
        <p:spPr>
          <a:xfrm>
            <a:off x="3175413" y="3590483"/>
            <a:ext cx="45719" cy="4571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9647863-DFBD-4BFC-8EFE-5B328CC66EE4}"/>
              </a:ext>
            </a:extLst>
          </p:cNvPr>
          <p:cNvSpPr/>
          <p:nvPr/>
        </p:nvSpPr>
        <p:spPr>
          <a:xfrm>
            <a:off x="3175413" y="3836744"/>
            <a:ext cx="45719" cy="4571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880E0FC-9EA9-48A7-9652-0A9EA49925EC}"/>
              </a:ext>
            </a:extLst>
          </p:cNvPr>
          <p:cNvSpPr txBox="1"/>
          <p:nvPr/>
        </p:nvSpPr>
        <p:spPr>
          <a:xfrm>
            <a:off x="4703727" y="3453542"/>
            <a:ext cx="25202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Option pour le dépôt de déclarations trimestrielles :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9C27A41-8AA0-4B0E-8D4D-DF783FB2E52C}"/>
              </a:ext>
            </a:extLst>
          </p:cNvPr>
          <p:cNvSpPr txBox="1"/>
          <p:nvPr/>
        </p:nvSpPr>
        <p:spPr>
          <a:xfrm>
            <a:off x="6900386" y="3336399"/>
            <a:ext cx="42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Oui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8688F46-3FCF-4C21-B1A7-AA3AA0C16CAE}"/>
              </a:ext>
            </a:extLst>
          </p:cNvPr>
          <p:cNvSpPr txBox="1"/>
          <p:nvPr/>
        </p:nvSpPr>
        <p:spPr>
          <a:xfrm>
            <a:off x="6900386" y="3603716"/>
            <a:ext cx="374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Non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A116AFC-67FA-45D3-9771-21AE43068477}"/>
              </a:ext>
            </a:extLst>
          </p:cNvPr>
          <p:cNvSpPr/>
          <p:nvPr/>
        </p:nvSpPr>
        <p:spPr>
          <a:xfrm>
            <a:off x="6846842" y="3407823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CB515D92-44B1-479D-895E-49B73A3824E7}"/>
              </a:ext>
            </a:extLst>
          </p:cNvPr>
          <p:cNvSpPr/>
          <p:nvPr/>
        </p:nvSpPr>
        <p:spPr>
          <a:xfrm>
            <a:off x="6846842" y="3680883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02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91604" y="1897982"/>
            <a:ext cx="3023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Renseignements complémentaires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FF50480-1147-401A-B705-6BE0EEAFA3BD}"/>
              </a:ext>
            </a:extLst>
          </p:cNvPr>
          <p:cNvSpPr txBox="1"/>
          <p:nvPr/>
        </p:nvSpPr>
        <p:spPr>
          <a:xfrm>
            <a:off x="3191604" y="2169513"/>
            <a:ext cx="18602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Adresse de correspondance :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FD246C6-93A3-4FD9-AFE1-97487400DD8F}"/>
              </a:ext>
            </a:extLst>
          </p:cNvPr>
          <p:cNvSpPr/>
          <p:nvPr/>
        </p:nvSpPr>
        <p:spPr>
          <a:xfrm>
            <a:off x="3291232" y="2481891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D2F7E64-5AC9-4712-8E76-04AB43D06BA7}"/>
              </a:ext>
            </a:extLst>
          </p:cNvPr>
          <p:cNvSpPr/>
          <p:nvPr/>
        </p:nvSpPr>
        <p:spPr>
          <a:xfrm>
            <a:off x="3291232" y="2670220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D66B3E9-2C0A-4E20-B338-53DC9A439E5B}"/>
              </a:ext>
            </a:extLst>
          </p:cNvPr>
          <p:cNvSpPr/>
          <p:nvPr/>
        </p:nvSpPr>
        <p:spPr>
          <a:xfrm>
            <a:off x="3291232" y="2858549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9D089B2-67C8-4ED1-BE9E-23B15F8C75A2}"/>
              </a:ext>
            </a:extLst>
          </p:cNvPr>
          <p:cNvSpPr txBox="1"/>
          <p:nvPr/>
        </p:nvSpPr>
        <p:spPr>
          <a:xfrm>
            <a:off x="3380963" y="2404722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Domicile personnel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42FD3B1-13D7-4D05-9402-9B520357E4FF}"/>
              </a:ext>
            </a:extLst>
          </p:cNvPr>
          <p:cNvSpPr txBox="1"/>
          <p:nvPr/>
        </p:nvSpPr>
        <p:spPr>
          <a:xfrm>
            <a:off x="3380963" y="2593051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Adresse Professionnelle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1D9180-B166-47AB-AF23-6B4328DAFA2B}"/>
              </a:ext>
            </a:extLst>
          </p:cNvPr>
          <p:cNvSpPr txBox="1"/>
          <p:nvPr/>
        </p:nvSpPr>
        <p:spPr>
          <a:xfrm>
            <a:off x="3380963" y="2781380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Autre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2EED57-22F9-487B-B0CC-7CB5EA979AA7}"/>
              </a:ext>
            </a:extLst>
          </p:cNvPr>
          <p:cNvSpPr txBox="1"/>
          <p:nvPr/>
        </p:nvSpPr>
        <p:spPr>
          <a:xfrm>
            <a:off x="3214678" y="3045841"/>
            <a:ext cx="928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Téléphone fixe 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77666A-7F86-42A1-A141-05C741F1CC95}"/>
              </a:ext>
            </a:extLst>
          </p:cNvPr>
          <p:cNvSpPr/>
          <p:nvPr/>
        </p:nvSpPr>
        <p:spPr>
          <a:xfrm>
            <a:off x="4107289" y="3044006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B4A402E-9ED8-42A6-9385-770570F8E1F7}"/>
              </a:ext>
            </a:extLst>
          </p:cNvPr>
          <p:cNvSpPr txBox="1"/>
          <p:nvPr/>
        </p:nvSpPr>
        <p:spPr>
          <a:xfrm>
            <a:off x="3468145" y="3390502"/>
            <a:ext cx="77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Portable 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780854-E2FD-4BE5-99A1-688A0B16D127}"/>
              </a:ext>
            </a:extLst>
          </p:cNvPr>
          <p:cNvSpPr/>
          <p:nvPr/>
        </p:nvSpPr>
        <p:spPr>
          <a:xfrm>
            <a:off x="4094143" y="3390502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2AA233C-D52E-4412-B0B7-1B1D829315B4}"/>
              </a:ext>
            </a:extLst>
          </p:cNvPr>
          <p:cNvSpPr txBox="1"/>
          <p:nvPr/>
        </p:nvSpPr>
        <p:spPr>
          <a:xfrm>
            <a:off x="3655660" y="3735163"/>
            <a:ext cx="451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Fax 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963E1F-4D8F-43FD-9FAD-D741EF12149D}"/>
              </a:ext>
            </a:extLst>
          </p:cNvPr>
          <p:cNvSpPr/>
          <p:nvPr/>
        </p:nvSpPr>
        <p:spPr>
          <a:xfrm>
            <a:off x="4094143" y="3735163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4984979-9F93-487F-A835-6F51E619F302}"/>
              </a:ext>
            </a:extLst>
          </p:cNvPr>
          <p:cNvSpPr txBox="1"/>
          <p:nvPr/>
        </p:nvSpPr>
        <p:spPr>
          <a:xfrm>
            <a:off x="3516805" y="4052696"/>
            <a:ext cx="681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E-Mail 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766984-46C9-4CA4-886C-8BB012205E8F}"/>
              </a:ext>
            </a:extLst>
          </p:cNvPr>
          <p:cNvSpPr/>
          <p:nvPr/>
        </p:nvSpPr>
        <p:spPr>
          <a:xfrm>
            <a:off x="4094143" y="4052696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73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91604" y="1897982"/>
            <a:ext cx="3023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Signataire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E7CE39-E632-4DE7-8369-F828C7C39A72}"/>
              </a:ext>
            </a:extLst>
          </p:cNvPr>
          <p:cNvSpPr txBox="1"/>
          <p:nvPr/>
        </p:nvSpPr>
        <p:spPr>
          <a:xfrm>
            <a:off x="3143240" y="2164351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Arial" pitchFamily="34" charset="0"/>
                <a:cs typeface="Arial" pitchFamily="34" charset="0"/>
              </a:rPr>
              <a:t>Le présent document constitue une déclaration aux services fiscaux, aux organismes de sécurité sociale, à l’INSEE, s’il y a lieu à l’inspection du travail. Quiconque donne de mauvaise foi, des informations inexactes ou incomplètes s’expose à des sanctions pénales.</a:t>
            </a:r>
            <a:endParaRPr lang="fr-F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EF225FE-F3C8-47F3-8BAD-7CDB06042F49}"/>
              </a:ext>
            </a:extLst>
          </p:cNvPr>
          <p:cNvSpPr txBox="1"/>
          <p:nvPr/>
        </p:nvSpPr>
        <p:spPr>
          <a:xfrm>
            <a:off x="3191604" y="2676080"/>
            <a:ext cx="18602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Etes vous :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1D5C91-74E6-4AC6-B705-B5F250F94895}"/>
              </a:ext>
            </a:extLst>
          </p:cNvPr>
          <p:cNvSpPr txBox="1"/>
          <p:nvPr/>
        </p:nvSpPr>
        <p:spPr>
          <a:xfrm>
            <a:off x="3282516" y="2875023"/>
            <a:ext cx="1505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Le déclarant désigné au cadre 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A3B2DC-6869-4E7E-9815-46DA1A1C8354}"/>
              </a:ext>
            </a:extLst>
          </p:cNvPr>
          <p:cNvSpPr txBox="1"/>
          <p:nvPr/>
        </p:nvSpPr>
        <p:spPr>
          <a:xfrm>
            <a:off x="3282515" y="3151022"/>
            <a:ext cx="2395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Le mandataire (ou autre personne justifiant d’un intérêt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7A938E1-DD2D-413B-B882-F5CD6BFC6413}"/>
              </a:ext>
            </a:extLst>
          </p:cNvPr>
          <p:cNvSpPr/>
          <p:nvPr/>
        </p:nvSpPr>
        <p:spPr>
          <a:xfrm>
            <a:off x="3228972" y="2955129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9778672-85F1-429F-9515-FBA2F4915061}"/>
              </a:ext>
            </a:extLst>
          </p:cNvPr>
          <p:cNvSpPr/>
          <p:nvPr/>
        </p:nvSpPr>
        <p:spPr>
          <a:xfrm>
            <a:off x="3228972" y="3228189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52A238A-9E9F-4D72-90A1-C2E441834F46}"/>
              </a:ext>
            </a:extLst>
          </p:cNvPr>
          <p:cNvSpPr txBox="1"/>
          <p:nvPr/>
        </p:nvSpPr>
        <p:spPr>
          <a:xfrm>
            <a:off x="3099665" y="351515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Fait a* :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FDC249C7-26C1-406C-9D06-194164D20B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63" y="3520474"/>
            <a:ext cx="178919" cy="2104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8CCCC69-65A1-48B6-8548-14C93396166E}"/>
              </a:ext>
            </a:extLst>
          </p:cNvPr>
          <p:cNvSpPr/>
          <p:nvPr/>
        </p:nvSpPr>
        <p:spPr>
          <a:xfrm>
            <a:off x="5209243" y="3518242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614863E-5659-4172-BF3A-E1E84CA65A67}"/>
              </a:ext>
            </a:extLst>
          </p:cNvPr>
          <p:cNvSpPr txBox="1"/>
          <p:nvPr/>
        </p:nvSpPr>
        <p:spPr>
          <a:xfrm>
            <a:off x="5209419" y="3518242"/>
            <a:ext cx="84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JJ/MM/AAAA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05D22E4-898E-42D1-B7DF-71AB9F9ADDDC}"/>
              </a:ext>
            </a:extLst>
          </p:cNvPr>
          <p:cNvSpPr txBox="1"/>
          <p:nvPr/>
        </p:nvSpPr>
        <p:spPr>
          <a:xfrm>
            <a:off x="4822886" y="3518242"/>
            <a:ext cx="429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Le* 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F327CB-C205-48DC-8FD5-C6551FCAE9CD}"/>
              </a:ext>
            </a:extLst>
          </p:cNvPr>
          <p:cNvSpPr/>
          <p:nvPr/>
        </p:nvSpPr>
        <p:spPr>
          <a:xfrm>
            <a:off x="3692224" y="3511778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3F18BC8-7A03-4FA8-9D12-B86F04D3985D}"/>
              </a:ext>
            </a:extLst>
          </p:cNvPr>
          <p:cNvSpPr txBox="1"/>
          <p:nvPr/>
        </p:nvSpPr>
        <p:spPr>
          <a:xfrm>
            <a:off x="3191604" y="3836208"/>
            <a:ext cx="346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Souhaitez vous que les informations enregistrées dans le répertoire </a:t>
            </a:r>
            <a:r>
              <a:rPr lang="fr-FR" sz="700" b="1" dirty="0" err="1">
                <a:latin typeface="Arial" pitchFamily="34" charset="0"/>
                <a:cs typeface="Arial" pitchFamily="34" charset="0"/>
              </a:rPr>
              <a:t>Sirene</a:t>
            </a:r>
            <a:r>
              <a:rPr lang="fr-FR" sz="700" b="1" dirty="0">
                <a:latin typeface="Arial" pitchFamily="34" charset="0"/>
                <a:cs typeface="Arial" pitchFamily="34" charset="0"/>
              </a:rPr>
              <a:t> puissent être consultées ou utilisées par des tiers* ?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D45E3C9-815A-413D-B3E1-40B5228DFE0A}"/>
              </a:ext>
            </a:extLst>
          </p:cNvPr>
          <p:cNvSpPr txBox="1"/>
          <p:nvPr/>
        </p:nvSpPr>
        <p:spPr>
          <a:xfrm>
            <a:off x="3370629" y="4143563"/>
            <a:ext cx="566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Oui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06D18C8-37C9-4CEB-8C17-43FE4D8CF6E4}"/>
              </a:ext>
            </a:extLst>
          </p:cNvPr>
          <p:cNvSpPr txBox="1"/>
          <p:nvPr/>
        </p:nvSpPr>
        <p:spPr>
          <a:xfrm>
            <a:off x="3370629" y="4379877"/>
            <a:ext cx="27266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Non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51B073B-E8DB-4C04-B50A-00CF711836EC}"/>
              </a:ext>
            </a:extLst>
          </p:cNvPr>
          <p:cNvSpPr/>
          <p:nvPr/>
        </p:nvSpPr>
        <p:spPr>
          <a:xfrm>
            <a:off x="3317085" y="4214987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062CAA5C-0E12-4FBC-9B3A-B84A418624EA}"/>
              </a:ext>
            </a:extLst>
          </p:cNvPr>
          <p:cNvSpPr/>
          <p:nvPr/>
        </p:nvSpPr>
        <p:spPr>
          <a:xfrm>
            <a:off x="3317085" y="4459067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5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Envoyer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779D8CE-8FAB-42CC-A71A-F36BE7531D2D}"/>
              </a:ext>
            </a:extLst>
          </p:cNvPr>
          <p:cNvSpPr txBox="1"/>
          <p:nvPr/>
        </p:nvSpPr>
        <p:spPr>
          <a:xfrm>
            <a:off x="3106781" y="2143114"/>
            <a:ext cx="18602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Adresse électronique*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2C1D88-6F24-465F-B1D0-4DE0B9757E97}"/>
              </a:ext>
            </a:extLst>
          </p:cNvPr>
          <p:cNvSpPr/>
          <p:nvPr/>
        </p:nvSpPr>
        <p:spPr>
          <a:xfrm>
            <a:off x="4285188" y="2135420"/>
            <a:ext cx="2074729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3DEBA3B-F24A-4A6A-99F7-FAE8F1734300}"/>
              </a:ext>
            </a:extLst>
          </p:cNvPr>
          <p:cNvSpPr txBox="1"/>
          <p:nvPr/>
        </p:nvSpPr>
        <p:spPr>
          <a:xfrm>
            <a:off x="3275856" y="2542222"/>
            <a:ext cx="18602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Saisir à nouveau* 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190A86-59DB-478E-8209-94021AE81264}"/>
              </a:ext>
            </a:extLst>
          </p:cNvPr>
          <p:cNvSpPr/>
          <p:nvPr/>
        </p:nvSpPr>
        <p:spPr>
          <a:xfrm>
            <a:off x="4285188" y="2542222"/>
            <a:ext cx="2074729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94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86686" y="2143114"/>
            <a:ext cx="3060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Profession libérale ou assimilée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72546" y="1917049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Type d’activité *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FCD9E6-B28F-43E4-A46E-5BFEAB8F49D7}"/>
              </a:ext>
            </a:extLst>
          </p:cNvPr>
          <p:cNvSpPr txBox="1"/>
          <p:nvPr/>
        </p:nvSpPr>
        <p:spPr>
          <a:xfrm>
            <a:off x="3282906" y="2349576"/>
            <a:ext cx="3060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Artiste / Auteur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3AD495-0EF9-4BD4-B491-3C94A993FDCE}"/>
              </a:ext>
            </a:extLst>
          </p:cNvPr>
          <p:cNvSpPr txBox="1"/>
          <p:nvPr/>
        </p:nvSpPr>
        <p:spPr>
          <a:xfrm>
            <a:off x="3148940" y="2695725"/>
            <a:ext cx="3060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Avez-vous déjà exercé une activité non salariée en France? *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7A107F5-ACD4-40D1-B7A8-05ACAAB13670}"/>
              </a:ext>
            </a:extLst>
          </p:cNvPr>
          <p:cNvSpPr txBox="1"/>
          <p:nvPr/>
        </p:nvSpPr>
        <p:spPr>
          <a:xfrm>
            <a:off x="3282906" y="3027963"/>
            <a:ext cx="42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Oui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0A7ABA-3174-4E74-9918-E0F2726C065C}"/>
              </a:ext>
            </a:extLst>
          </p:cNvPr>
          <p:cNvSpPr txBox="1"/>
          <p:nvPr/>
        </p:nvSpPr>
        <p:spPr>
          <a:xfrm>
            <a:off x="3282906" y="3303962"/>
            <a:ext cx="374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Non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9755D56-1166-4808-8D8C-74029C86BA15}"/>
              </a:ext>
            </a:extLst>
          </p:cNvPr>
          <p:cNvSpPr/>
          <p:nvPr/>
        </p:nvSpPr>
        <p:spPr>
          <a:xfrm>
            <a:off x="3231988" y="2217301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021C59-AD06-462D-ABFA-95D5102A6065}"/>
              </a:ext>
            </a:extLst>
          </p:cNvPr>
          <p:cNvSpPr/>
          <p:nvPr/>
        </p:nvSpPr>
        <p:spPr>
          <a:xfrm>
            <a:off x="3229362" y="2426651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CE3CC1D-8F00-461C-A344-34CB05FA4C61}"/>
              </a:ext>
            </a:extLst>
          </p:cNvPr>
          <p:cNvSpPr/>
          <p:nvPr/>
        </p:nvSpPr>
        <p:spPr>
          <a:xfrm>
            <a:off x="3229362" y="3108069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5941FD6-CF60-4D4B-9D08-1B9B6F20C810}"/>
              </a:ext>
            </a:extLst>
          </p:cNvPr>
          <p:cNvSpPr/>
          <p:nvPr/>
        </p:nvSpPr>
        <p:spPr>
          <a:xfrm>
            <a:off x="3229362" y="3381129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88020" y="1923934"/>
            <a:ext cx="2047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Déclaration relative à la personne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B47F946-1E6A-445A-85B9-82C3EC81952B}"/>
              </a:ext>
            </a:extLst>
          </p:cNvPr>
          <p:cNvSpPr txBox="1"/>
          <p:nvPr/>
        </p:nvSpPr>
        <p:spPr>
          <a:xfrm>
            <a:off x="3188020" y="2224946"/>
            <a:ext cx="1095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Nom de naissance*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AEFCF-8A14-4966-88B1-4C1C0830BF41}"/>
              </a:ext>
            </a:extLst>
          </p:cNvPr>
          <p:cNvSpPr/>
          <p:nvPr/>
        </p:nvSpPr>
        <p:spPr>
          <a:xfrm>
            <a:off x="4211783" y="2224946"/>
            <a:ext cx="2074729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B3FDCB-287A-4337-8001-0EA6DF19FED8}"/>
              </a:ext>
            </a:extLst>
          </p:cNvPr>
          <p:cNvSpPr txBox="1"/>
          <p:nvPr/>
        </p:nvSpPr>
        <p:spPr>
          <a:xfrm>
            <a:off x="4211960" y="2224946"/>
            <a:ext cx="1976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Dupont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650EF8-334D-4BFB-9730-A7AD01C79D42}"/>
              </a:ext>
            </a:extLst>
          </p:cNvPr>
          <p:cNvSpPr/>
          <p:nvPr/>
        </p:nvSpPr>
        <p:spPr>
          <a:xfrm>
            <a:off x="4211607" y="2567850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AC2557-4916-4495-BFB6-5813C45E873C}"/>
              </a:ext>
            </a:extLst>
          </p:cNvPr>
          <p:cNvSpPr txBox="1"/>
          <p:nvPr/>
        </p:nvSpPr>
        <p:spPr>
          <a:xfrm>
            <a:off x="4211783" y="2567850"/>
            <a:ext cx="975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Jean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A327CA-BCDA-46B4-94B1-8E024D6A60D9}"/>
              </a:ext>
            </a:extLst>
          </p:cNvPr>
          <p:cNvSpPr/>
          <p:nvPr/>
        </p:nvSpPr>
        <p:spPr>
          <a:xfrm>
            <a:off x="5275277" y="2567850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5E6F0B7-C013-4E3C-A66E-EB99D0B4A5AC}"/>
              </a:ext>
            </a:extLst>
          </p:cNvPr>
          <p:cNvSpPr txBox="1"/>
          <p:nvPr/>
        </p:nvSpPr>
        <p:spPr>
          <a:xfrm>
            <a:off x="5275453" y="2567850"/>
            <a:ext cx="975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Pas obligatoire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197A091-10D9-409C-9AF7-1CFCF4F0A115}"/>
              </a:ext>
            </a:extLst>
          </p:cNvPr>
          <p:cNvSpPr txBox="1"/>
          <p:nvPr/>
        </p:nvSpPr>
        <p:spPr>
          <a:xfrm>
            <a:off x="3560177" y="2567850"/>
            <a:ext cx="72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Prénoms* :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2EE1A10-3B3B-44BC-BF11-7CE086B7F837}"/>
              </a:ext>
            </a:extLst>
          </p:cNvPr>
          <p:cNvSpPr txBox="1"/>
          <p:nvPr/>
        </p:nvSpPr>
        <p:spPr>
          <a:xfrm>
            <a:off x="3454814" y="2910754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Pseudonyme 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A05428-C132-416C-9BA2-9E6C827F8AE5}"/>
              </a:ext>
            </a:extLst>
          </p:cNvPr>
          <p:cNvSpPr/>
          <p:nvPr/>
        </p:nvSpPr>
        <p:spPr>
          <a:xfrm>
            <a:off x="4211431" y="2910754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C29CD1B-E8D5-4667-B82D-33A5E6203FA0}"/>
              </a:ext>
            </a:extLst>
          </p:cNvPr>
          <p:cNvSpPr txBox="1"/>
          <p:nvPr/>
        </p:nvSpPr>
        <p:spPr>
          <a:xfrm>
            <a:off x="4211607" y="2910754"/>
            <a:ext cx="975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JB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FCA9134-12F0-4081-A9DA-608D513AED14}"/>
              </a:ext>
            </a:extLst>
          </p:cNvPr>
          <p:cNvSpPr txBox="1"/>
          <p:nvPr/>
        </p:nvSpPr>
        <p:spPr>
          <a:xfrm>
            <a:off x="3464711" y="3253658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Nationalité*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C98D33-8C9F-4532-8404-C18DB78E7814}"/>
              </a:ext>
            </a:extLst>
          </p:cNvPr>
          <p:cNvSpPr/>
          <p:nvPr/>
        </p:nvSpPr>
        <p:spPr>
          <a:xfrm>
            <a:off x="4211255" y="3253658"/>
            <a:ext cx="983387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00F1160-BA0F-41EE-AF71-CFEB66221826}"/>
              </a:ext>
            </a:extLst>
          </p:cNvPr>
          <p:cNvSpPr txBox="1"/>
          <p:nvPr/>
        </p:nvSpPr>
        <p:spPr>
          <a:xfrm>
            <a:off x="4193346" y="3273309"/>
            <a:ext cx="9833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Sélectionnez une nationalité</a:t>
            </a:r>
            <a:endParaRPr lang="fr-FR" sz="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59FBF-1AD9-4631-A298-B3B62BB951D1}"/>
              </a:ext>
            </a:extLst>
          </p:cNvPr>
          <p:cNvSpPr/>
          <p:nvPr/>
        </p:nvSpPr>
        <p:spPr>
          <a:xfrm>
            <a:off x="5148064" y="3253658"/>
            <a:ext cx="87306" cy="215444"/>
          </a:xfrm>
          <a:prstGeom prst="rect">
            <a:avLst/>
          </a:prstGeom>
          <a:solidFill>
            <a:srgbClr val="DDDDDD"/>
          </a:solidFill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B6DD03-ACC7-46E9-94E6-5AD37709B4F4}"/>
              </a:ext>
            </a:extLst>
          </p:cNvPr>
          <p:cNvSpPr txBox="1"/>
          <p:nvPr/>
        </p:nvSpPr>
        <p:spPr>
          <a:xfrm rot="5400000">
            <a:off x="5086919" y="3207435"/>
            <a:ext cx="21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Consolas" panose="020B0609020204030204" pitchFamily="49" charset="0"/>
              </a:rPr>
              <a:t>&gt;</a:t>
            </a:r>
            <a:endParaRPr lang="fr-FR" sz="1200" dirty="0">
              <a:latin typeface="Consolas" panose="020B0609020204030204" pitchFamily="49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AA53ED7-3B1B-409A-8B90-DCEBD4C91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9" y="3603959"/>
            <a:ext cx="178919" cy="21049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9E464A7-33BA-4F7A-B0F2-3922E94FBFE2}"/>
              </a:ext>
            </a:extLst>
          </p:cNvPr>
          <p:cNvSpPr/>
          <p:nvPr/>
        </p:nvSpPr>
        <p:spPr>
          <a:xfrm>
            <a:off x="4211079" y="3601727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AF86F7A-C6DC-4105-859D-0C5D8D0EFD1F}"/>
              </a:ext>
            </a:extLst>
          </p:cNvPr>
          <p:cNvSpPr txBox="1"/>
          <p:nvPr/>
        </p:nvSpPr>
        <p:spPr>
          <a:xfrm>
            <a:off x="4211255" y="3601727"/>
            <a:ext cx="84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JJ/MM/AAAA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3D912BF-E155-4B2F-AF48-F4FD2F4E59A1}"/>
              </a:ext>
            </a:extLst>
          </p:cNvPr>
          <p:cNvSpPr txBox="1"/>
          <p:nvPr/>
        </p:nvSpPr>
        <p:spPr>
          <a:xfrm>
            <a:off x="3187668" y="3598350"/>
            <a:ext cx="1069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Date de naissance* :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3BCF208-8E93-45F6-BB23-5F70DD484E05}"/>
              </a:ext>
            </a:extLst>
          </p:cNvPr>
          <p:cNvSpPr txBox="1"/>
          <p:nvPr/>
        </p:nvSpPr>
        <p:spPr>
          <a:xfrm>
            <a:off x="3379184" y="3943011"/>
            <a:ext cx="863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Département* 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86BCC5-BEBE-4C7A-9CDE-8574D444FE4C}"/>
              </a:ext>
            </a:extLst>
          </p:cNvPr>
          <p:cNvSpPr/>
          <p:nvPr/>
        </p:nvSpPr>
        <p:spPr>
          <a:xfrm>
            <a:off x="4206316" y="3941176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1AAA9FC-246C-4CC8-B63B-0A79C6F864D5}"/>
              </a:ext>
            </a:extLst>
          </p:cNvPr>
          <p:cNvSpPr txBox="1"/>
          <p:nvPr/>
        </p:nvSpPr>
        <p:spPr>
          <a:xfrm>
            <a:off x="4206492" y="3941176"/>
            <a:ext cx="975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Landes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D135ADB-AB9A-4959-882F-CE3771C2D8D6}"/>
              </a:ext>
            </a:extLst>
          </p:cNvPr>
          <p:cNvSpPr txBox="1"/>
          <p:nvPr/>
        </p:nvSpPr>
        <p:spPr>
          <a:xfrm>
            <a:off x="3505018" y="4287672"/>
            <a:ext cx="77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Commune* 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A31E7C-7BEC-4E9F-BA13-C00AC7BFB720}"/>
              </a:ext>
            </a:extLst>
          </p:cNvPr>
          <p:cNvSpPr/>
          <p:nvPr/>
        </p:nvSpPr>
        <p:spPr>
          <a:xfrm>
            <a:off x="4193170" y="4287672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1E9A2A9-F318-4967-97BB-A2D45965C3A3}"/>
              </a:ext>
            </a:extLst>
          </p:cNvPr>
          <p:cNvSpPr txBox="1"/>
          <p:nvPr/>
        </p:nvSpPr>
        <p:spPr>
          <a:xfrm>
            <a:off x="4193345" y="4287672"/>
            <a:ext cx="1081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Mont-de-Marsan</a:t>
            </a:r>
          </a:p>
        </p:txBody>
      </p:sp>
    </p:spTree>
    <p:extLst>
      <p:ext uri="{BB962C8B-B14F-4D97-AF65-F5344CB8AC3E}">
        <p14:creationId xmlns:p14="http://schemas.microsoft.com/office/powerpoint/2010/main" val="422035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91604" y="1897982"/>
            <a:ext cx="1399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Domicile personnel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D1A483-BA27-4403-8B68-1E3101C2C892}"/>
              </a:ext>
            </a:extLst>
          </p:cNvPr>
          <p:cNvSpPr/>
          <p:nvPr/>
        </p:nvSpPr>
        <p:spPr>
          <a:xfrm>
            <a:off x="4211783" y="2224946"/>
            <a:ext cx="2074729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B453179-2BBE-4093-99D6-20EA523C652F}"/>
              </a:ext>
            </a:extLst>
          </p:cNvPr>
          <p:cNvSpPr txBox="1"/>
          <p:nvPr/>
        </p:nvSpPr>
        <p:spPr>
          <a:xfrm>
            <a:off x="4211960" y="2224946"/>
            <a:ext cx="1976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24 rue des oscars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C1B3ECD-65A5-44AC-BC90-644BC2167951}"/>
              </a:ext>
            </a:extLst>
          </p:cNvPr>
          <p:cNvSpPr txBox="1"/>
          <p:nvPr/>
        </p:nvSpPr>
        <p:spPr>
          <a:xfrm>
            <a:off x="3577031" y="2224946"/>
            <a:ext cx="72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Adresse* :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1F07F9B-B9FC-4126-87F7-D64BC73101C5}"/>
              </a:ext>
            </a:extLst>
          </p:cNvPr>
          <p:cNvSpPr txBox="1"/>
          <p:nvPr/>
        </p:nvSpPr>
        <p:spPr>
          <a:xfrm>
            <a:off x="3371757" y="2599468"/>
            <a:ext cx="928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Complément* 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1DA37E-DA5E-4B36-9A53-1E6CEB411930}"/>
              </a:ext>
            </a:extLst>
          </p:cNvPr>
          <p:cNvSpPr/>
          <p:nvPr/>
        </p:nvSpPr>
        <p:spPr>
          <a:xfrm>
            <a:off x="4211606" y="2595389"/>
            <a:ext cx="2074729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0CB4A5B-78C0-4E80-9325-488599FCFC3F}"/>
              </a:ext>
            </a:extLst>
          </p:cNvPr>
          <p:cNvSpPr txBox="1"/>
          <p:nvPr/>
        </p:nvSpPr>
        <p:spPr>
          <a:xfrm>
            <a:off x="4211783" y="2595389"/>
            <a:ext cx="1976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Appartement 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23C3AA8-2AF6-4EA4-9838-92ABC84034E0}"/>
              </a:ext>
            </a:extLst>
          </p:cNvPr>
          <p:cNvSpPr txBox="1"/>
          <p:nvPr/>
        </p:nvSpPr>
        <p:spPr>
          <a:xfrm>
            <a:off x="3428992" y="2984891"/>
            <a:ext cx="871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Code postal* 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0D5277-9177-46A6-A383-3357F0DBD7B7}"/>
              </a:ext>
            </a:extLst>
          </p:cNvPr>
          <p:cNvSpPr/>
          <p:nvPr/>
        </p:nvSpPr>
        <p:spPr>
          <a:xfrm>
            <a:off x="4211430" y="2979396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AF4FDFE-0BBB-4725-B097-B0506BEEA83E}"/>
              </a:ext>
            </a:extLst>
          </p:cNvPr>
          <p:cNvSpPr txBox="1"/>
          <p:nvPr/>
        </p:nvSpPr>
        <p:spPr>
          <a:xfrm>
            <a:off x="4211606" y="2979396"/>
            <a:ext cx="975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40090</a:t>
            </a:r>
          </a:p>
        </p:txBody>
      </p:sp>
    </p:spTree>
    <p:extLst>
      <p:ext uri="{BB962C8B-B14F-4D97-AF65-F5344CB8AC3E}">
        <p14:creationId xmlns:p14="http://schemas.microsoft.com/office/powerpoint/2010/main" val="31068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F:\CDIN\Ergo\petale_vert_30.png">
            <a:extLst>
              <a:ext uri="{FF2B5EF4-FFF2-40B4-BE49-F238E27FC236}">
                <a16:creationId xmlns:a16="http://schemas.microsoft.com/office/drawing/2014/main" id="{CC457E4C-A9FE-4CE9-ADCF-86BAA9D5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0275" y="3198134"/>
            <a:ext cx="142876" cy="14287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91604" y="1897982"/>
            <a:ext cx="2357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Conjoint marié ou partenaire lié par un pacs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D0A65ED-6B34-41D7-A568-87A7913566EF}"/>
              </a:ext>
            </a:extLst>
          </p:cNvPr>
          <p:cNvSpPr txBox="1"/>
          <p:nvPr/>
        </p:nvSpPr>
        <p:spPr>
          <a:xfrm>
            <a:off x="3214678" y="2217394"/>
            <a:ext cx="306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Avez-vous un conjoint marié ou partenaire lié par un PACS, exerçant une activité régulière dans l’entreprise? *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6258305-70CA-4369-829B-5045C27184A0}"/>
              </a:ext>
            </a:extLst>
          </p:cNvPr>
          <p:cNvSpPr txBox="1"/>
          <p:nvPr/>
        </p:nvSpPr>
        <p:spPr>
          <a:xfrm>
            <a:off x="3357554" y="2570426"/>
            <a:ext cx="42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Oui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66F046F-FD35-4F48-9D53-92C1CE29D8C4}"/>
              </a:ext>
            </a:extLst>
          </p:cNvPr>
          <p:cNvSpPr txBox="1"/>
          <p:nvPr/>
        </p:nvSpPr>
        <p:spPr>
          <a:xfrm>
            <a:off x="3357554" y="2846425"/>
            <a:ext cx="374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Non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7D8714-3431-4C85-B771-82272AA29F8B}"/>
              </a:ext>
            </a:extLst>
          </p:cNvPr>
          <p:cNvSpPr/>
          <p:nvPr/>
        </p:nvSpPr>
        <p:spPr>
          <a:xfrm>
            <a:off x="3306636" y="2647593"/>
            <a:ext cx="50918" cy="4571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BCCBFB-1962-4885-A921-913EED6352EB}"/>
              </a:ext>
            </a:extLst>
          </p:cNvPr>
          <p:cNvSpPr/>
          <p:nvPr/>
        </p:nvSpPr>
        <p:spPr>
          <a:xfrm>
            <a:off x="3306636" y="2923592"/>
            <a:ext cx="50918" cy="4571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6C3AEE9-3D80-4776-941F-0EF81D193FEF}"/>
              </a:ext>
            </a:extLst>
          </p:cNvPr>
          <p:cNvSpPr txBox="1"/>
          <p:nvPr/>
        </p:nvSpPr>
        <p:spPr>
          <a:xfrm>
            <a:off x="3204296" y="3154156"/>
            <a:ext cx="2357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Conjoint marié ou partenaire lié par un pacs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245D290-9F74-4305-800E-5F5220080C60}"/>
              </a:ext>
            </a:extLst>
          </p:cNvPr>
          <p:cNvSpPr txBox="1"/>
          <p:nvPr/>
        </p:nvSpPr>
        <p:spPr>
          <a:xfrm>
            <a:off x="3245219" y="3469805"/>
            <a:ext cx="2709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Déclaration d’affectation du patrimoine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1A6A8CC-D739-47C1-A46B-2978A2D67177}"/>
              </a:ext>
            </a:extLst>
          </p:cNvPr>
          <p:cNvSpPr txBox="1"/>
          <p:nvPr/>
        </p:nvSpPr>
        <p:spPr>
          <a:xfrm>
            <a:off x="3357554" y="3791059"/>
            <a:ext cx="92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Option EIRL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2BF9EA-A80A-4F83-BC14-6E4B81C179C9}"/>
              </a:ext>
            </a:extLst>
          </p:cNvPr>
          <p:cNvSpPr/>
          <p:nvPr/>
        </p:nvSpPr>
        <p:spPr>
          <a:xfrm>
            <a:off x="3306636" y="3868226"/>
            <a:ext cx="50918" cy="4571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9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91604" y="1897982"/>
            <a:ext cx="3023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Déclaration relative au lieu d’exercice ou à l’établissement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F96570-7A78-403C-AB0D-1B572269DAC2}"/>
              </a:ext>
            </a:extLst>
          </p:cNvPr>
          <p:cNvSpPr txBox="1"/>
          <p:nvPr/>
        </p:nvSpPr>
        <p:spPr>
          <a:xfrm>
            <a:off x="3214678" y="2176766"/>
            <a:ext cx="1429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Vous exercez votre activité* :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6313650-D8BC-4191-895B-E655CCA438EF}"/>
              </a:ext>
            </a:extLst>
          </p:cNvPr>
          <p:cNvSpPr/>
          <p:nvPr/>
        </p:nvSpPr>
        <p:spPr>
          <a:xfrm>
            <a:off x="3330141" y="2481262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CDBB924-6E87-43EC-9BB3-C9C58BBFFFCD}"/>
              </a:ext>
            </a:extLst>
          </p:cNvPr>
          <p:cNvSpPr/>
          <p:nvPr/>
        </p:nvSpPr>
        <p:spPr>
          <a:xfrm>
            <a:off x="3330141" y="2669591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83A59FF-9EC9-4C29-A231-24B4D288D822}"/>
              </a:ext>
            </a:extLst>
          </p:cNvPr>
          <p:cNvSpPr/>
          <p:nvPr/>
        </p:nvSpPr>
        <p:spPr>
          <a:xfrm>
            <a:off x="3330141" y="2857920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9F2A01D-8A5B-4329-94F9-25E996865A18}"/>
              </a:ext>
            </a:extLst>
          </p:cNvPr>
          <p:cNvSpPr txBox="1"/>
          <p:nvPr/>
        </p:nvSpPr>
        <p:spPr>
          <a:xfrm>
            <a:off x="3419872" y="2404093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À votre adresse personnelle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BE80D7B-6076-4DBB-9239-7866161F1CDE}"/>
              </a:ext>
            </a:extLst>
          </p:cNvPr>
          <p:cNvSpPr txBox="1"/>
          <p:nvPr/>
        </p:nvSpPr>
        <p:spPr>
          <a:xfrm>
            <a:off x="3419872" y="2592422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À une adresse professionnelle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FCE9BB-4D26-4D22-B758-A94E706DF1BC}"/>
              </a:ext>
            </a:extLst>
          </p:cNvPr>
          <p:cNvSpPr txBox="1"/>
          <p:nvPr/>
        </p:nvSpPr>
        <p:spPr>
          <a:xfrm>
            <a:off x="3419872" y="2780751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À une adresse de domiciliation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4FF3B5-4AA1-496D-A0D7-E3F9CBFD51E5}"/>
              </a:ext>
            </a:extLst>
          </p:cNvPr>
          <p:cNvSpPr txBox="1"/>
          <p:nvPr/>
        </p:nvSpPr>
        <p:spPr>
          <a:xfrm>
            <a:off x="3249827" y="3109722"/>
            <a:ext cx="1429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Activité :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78CE9DF-D09E-4BC0-B1C0-ADCEE9DE7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9" y="3342721"/>
            <a:ext cx="178919" cy="2104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AEF8C5-F9A1-4359-9292-46C5CAA36B9D}"/>
              </a:ext>
            </a:extLst>
          </p:cNvPr>
          <p:cNvSpPr/>
          <p:nvPr/>
        </p:nvSpPr>
        <p:spPr>
          <a:xfrm>
            <a:off x="4464739" y="3340489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AA7CF91-9F07-4C2E-A921-9088F7E703DF}"/>
              </a:ext>
            </a:extLst>
          </p:cNvPr>
          <p:cNvSpPr txBox="1"/>
          <p:nvPr/>
        </p:nvSpPr>
        <p:spPr>
          <a:xfrm>
            <a:off x="4464915" y="3340489"/>
            <a:ext cx="84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JJ/MM/AAAA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FBC6983-149C-44B6-B42A-B8AB8ED161C8}"/>
              </a:ext>
            </a:extLst>
          </p:cNvPr>
          <p:cNvSpPr txBox="1"/>
          <p:nvPr/>
        </p:nvSpPr>
        <p:spPr>
          <a:xfrm>
            <a:off x="3207435" y="3337112"/>
            <a:ext cx="130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Date de début d’activité*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9529A00-1F9D-44DE-B4A4-004FC7FE71D9}"/>
              </a:ext>
            </a:extLst>
          </p:cNvPr>
          <p:cNvSpPr txBox="1"/>
          <p:nvPr/>
        </p:nvSpPr>
        <p:spPr>
          <a:xfrm>
            <a:off x="3213502" y="3658823"/>
            <a:ext cx="1430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Liste des activités exercées 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70F682-0D15-4C02-AF4A-56F2DA44A64A}"/>
              </a:ext>
            </a:extLst>
          </p:cNvPr>
          <p:cNvSpPr/>
          <p:nvPr/>
        </p:nvSpPr>
        <p:spPr>
          <a:xfrm>
            <a:off x="4558817" y="3658823"/>
            <a:ext cx="1813383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3565C76-F2FD-4158-BEE7-9BBB31FACCD9}"/>
              </a:ext>
            </a:extLst>
          </p:cNvPr>
          <p:cNvSpPr txBox="1"/>
          <p:nvPr/>
        </p:nvSpPr>
        <p:spPr>
          <a:xfrm>
            <a:off x="4558994" y="3658823"/>
            <a:ext cx="1727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Fabrication, recherche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D82C4D0-1240-4ACB-80DD-DC072754BC71}"/>
              </a:ext>
            </a:extLst>
          </p:cNvPr>
          <p:cNvSpPr txBox="1"/>
          <p:nvPr/>
        </p:nvSpPr>
        <p:spPr>
          <a:xfrm>
            <a:off x="3214678" y="3972394"/>
            <a:ext cx="19333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Vous exercez une activité saisonnière :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B0F99EB-9B71-4774-9A67-7E1EA0B75762}"/>
              </a:ext>
            </a:extLst>
          </p:cNvPr>
          <p:cNvSpPr txBox="1"/>
          <p:nvPr/>
        </p:nvSpPr>
        <p:spPr>
          <a:xfrm>
            <a:off x="3394748" y="4151216"/>
            <a:ext cx="42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Oui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F60661-71BC-411B-BCCA-58FA73533FE9}"/>
              </a:ext>
            </a:extLst>
          </p:cNvPr>
          <p:cNvSpPr txBox="1"/>
          <p:nvPr/>
        </p:nvSpPr>
        <p:spPr>
          <a:xfrm>
            <a:off x="3394748" y="4418533"/>
            <a:ext cx="374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Non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AD36681-DC10-4FE8-A39C-094B736A8EB2}"/>
              </a:ext>
            </a:extLst>
          </p:cNvPr>
          <p:cNvSpPr/>
          <p:nvPr/>
        </p:nvSpPr>
        <p:spPr>
          <a:xfrm>
            <a:off x="3341204" y="4222640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22DAAEF-D4D5-4DBB-AFA8-1AD3752CF0E6}"/>
              </a:ext>
            </a:extLst>
          </p:cNvPr>
          <p:cNvSpPr/>
          <p:nvPr/>
        </p:nvSpPr>
        <p:spPr>
          <a:xfrm>
            <a:off x="3341204" y="4495700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96AC798-5A22-45A6-8447-47E9B069F3A9}"/>
              </a:ext>
            </a:extLst>
          </p:cNvPr>
          <p:cNvSpPr txBox="1"/>
          <p:nvPr/>
        </p:nvSpPr>
        <p:spPr>
          <a:xfrm>
            <a:off x="4742134" y="4132628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Sa nature? 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85ABCD-6838-4521-A252-973C424DF9A7}"/>
              </a:ext>
            </a:extLst>
          </p:cNvPr>
          <p:cNvSpPr/>
          <p:nvPr/>
        </p:nvSpPr>
        <p:spPr>
          <a:xfrm>
            <a:off x="5488678" y="4132628"/>
            <a:ext cx="983387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FC2A17-A4EF-43CF-A206-325FCC2BD93F}"/>
              </a:ext>
            </a:extLst>
          </p:cNvPr>
          <p:cNvSpPr/>
          <p:nvPr/>
        </p:nvSpPr>
        <p:spPr>
          <a:xfrm>
            <a:off x="6425487" y="4132628"/>
            <a:ext cx="87306" cy="215444"/>
          </a:xfrm>
          <a:prstGeom prst="rect">
            <a:avLst/>
          </a:prstGeom>
          <a:solidFill>
            <a:srgbClr val="DDDDDD"/>
          </a:solidFill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02414A3A-BB53-4A71-B76A-95804B41E28E}"/>
              </a:ext>
            </a:extLst>
          </p:cNvPr>
          <p:cNvSpPr txBox="1"/>
          <p:nvPr/>
        </p:nvSpPr>
        <p:spPr>
          <a:xfrm rot="5400000">
            <a:off x="6364342" y="4086405"/>
            <a:ext cx="21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Consolas" panose="020B0609020204030204" pitchFamily="49" charset="0"/>
              </a:rPr>
              <a:t>&gt;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6396B24-37C9-4951-970A-42C4D642DD71}"/>
              </a:ext>
            </a:extLst>
          </p:cNvPr>
          <p:cNvSpPr txBox="1"/>
          <p:nvPr/>
        </p:nvSpPr>
        <p:spPr>
          <a:xfrm>
            <a:off x="5463536" y="4145471"/>
            <a:ext cx="13686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Sélectionnez sa nature</a:t>
            </a:r>
          </a:p>
        </p:txBody>
      </p:sp>
    </p:spTree>
    <p:extLst>
      <p:ext uri="{BB962C8B-B14F-4D97-AF65-F5344CB8AC3E}">
        <p14:creationId xmlns:p14="http://schemas.microsoft.com/office/powerpoint/2010/main" val="28751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91604" y="1897982"/>
            <a:ext cx="3023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Déclaration relative au lieu d’exercice ou à l’établissement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C2FEFFD-DFFD-4FC3-B7A6-B02536571CB7}"/>
              </a:ext>
            </a:extLst>
          </p:cNvPr>
          <p:cNvSpPr txBox="1"/>
          <p:nvPr/>
        </p:nvSpPr>
        <p:spPr>
          <a:xfrm>
            <a:off x="3191604" y="2181318"/>
            <a:ext cx="2709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Origine de l’activité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8478884-0792-4052-9621-4D5791F0D455}"/>
              </a:ext>
            </a:extLst>
          </p:cNvPr>
          <p:cNvSpPr txBox="1"/>
          <p:nvPr/>
        </p:nvSpPr>
        <p:spPr>
          <a:xfrm>
            <a:off x="3357554" y="2431444"/>
            <a:ext cx="566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Création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29CA13E-FC61-4A03-B17F-BFEC1480D3FD}"/>
              </a:ext>
            </a:extLst>
          </p:cNvPr>
          <p:cNvSpPr txBox="1"/>
          <p:nvPr/>
        </p:nvSpPr>
        <p:spPr>
          <a:xfrm>
            <a:off x="3357554" y="2667758"/>
            <a:ext cx="272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Reprise de l’activité d’un prédécesseur ou d’un précédent exploitant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9FA7A9B-C298-41D5-9885-6414B97E4C33}"/>
              </a:ext>
            </a:extLst>
          </p:cNvPr>
          <p:cNvSpPr/>
          <p:nvPr/>
        </p:nvSpPr>
        <p:spPr>
          <a:xfrm>
            <a:off x="3304010" y="2502868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36029EE-22FE-47EF-9700-B6AB49F72B3E}"/>
              </a:ext>
            </a:extLst>
          </p:cNvPr>
          <p:cNvSpPr/>
          <p:nvPr/>
        </p:nvSpPr>
        <p:spPr>
          <a:xfrm>
            <a:off x="3304010" y="2775928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FD19C40-1EF0-4386-A7E1-45725E56A1BE}"/>
              </a:ext>
            </a:extLst>
          </p:cNvPr>
          <p:cNvSpPr txBox="1"/>
          <p:nvPr/>
        </p:nvSpPr>
        <p:spPr>
          <a:xfrm>
            <a:off x="3214678" y="3109722"/>
            <a:ext cx="2709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Enseigne </a:t>
            </a:r>
            <a:r>
              <a:rPr lang="fr-FR" sz="500" dirty="0">
                <a:latin typeface="Arial" pitchFamily="34" charset="0"/>
                <a:cs typeface="Arial" pitchFamily="34" charset="0"/>
              </a:rPr>
              <a:t>(s’il y a lieu) </a:t>
            </a:r>
            <a:r>
              <a:rPr lang="fr-FR" sz="800" b="1" dirty="0">
                <a:latin typeface="Arial" pitchFamily="34" charset="0"/>
                <a:cs typeface="Arial" pitchFamily="34" charset="0"/>
              </a:rPr>
              <a:t>:</a:t>
            </a:r>
            <a:endParaRPr lang="fr-FR" sz="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D01FCD-814F-4386-BCD6-D04C265BBC1F}"/>
              </a:ext>
            </a:extLst>
          </p:cNvPr>
          <p:cNvSpPr/>
          <p:nvPr/>
        </p:nvSpPr>
        <p:spPr>
          <a:xfrm>
            <a:off x="4173658" y="3097344"/>
            <a:ext cx="2074729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0576D3D-E36B-402F-9B64-CE2AF90C0413}"/>
              </a:ext>
            </a:extLst>
          </p:cNvPr>
          <p:cNvSpPr txBox="1"/>
          <p:nvPr/>
        </p:nvSpPr>
        <p:spPr>
          <a:xfrm>
            <a:off x="4173835" y="3097344"/>
            <a:ext cx="1976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Dupont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45FE58B-871B-42FA-8F4C-4F2A36457023}"/>
              </a:ext>
            </a:extLst>
          </p:cNvPr>
          <p:cNvSpPr txBox="1"/>
          <p:nvPr/>
        </p:nvSpPr>
        <p:spPr>
          <a:xfrm>
            <a:off x="3304010" y="3488440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Effectif salarié* 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18B489-EE88-4A59-B46D-2F7D64EE0B0E}"/>
              </a:ext>
            </a:extLst>
          </p:cNvPr>
          <p:cNvSpPr/>
          <p:nvPr/>
        </p:nvSpPr>
        <p:spPr>
          <a:xfrm>
            <a:off x="4204329" y="3492622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62CE6F4-E6E5-4157-B132-6D7ED88A4CFB}"/>
              </a:ext>
            </a:extLst>
          </p:cNvPr>
          <p:cNvSpPr txBox="1"/>
          <p:nvPr/>
        </p:nvSpPr>
        <p:spPr>
          <a:xfrm>
            <a:off x="4204505" y="3492622"/>
            <a:ext cx="975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C0C0"/>
                </a:solidFill>
              </a:rPr>
              <a:t>Ex: 40090</a:t>
            </a:r>
          </a:p>
        </p:txBody>
      </p:sp>
    </p:spTree>
    <p:extLst>
      <p:ext uri="{BB962C8B-B14F-4D97-AF65-F5344CB8AC3E}">
        <p14:creationId xmlns:p14="http://schemas.microsoft.com/office/powerpoint/2010/main" val="32939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91604" y="1897982"/>
            <a:ext cx="3023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Déclaration sociale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D8A07-6BA7-45B8-876C-518800B2AE60}"/>
              </a:ext>
            </a:extLst>
          </p:cNvPr>
          <p:cNvSpPr txBox="1"/>
          <p:nvPr/>
        </p:nvSpPr>
        <p:spPr>
          <a:xfrm>
            <a:off x="3143240" y="2164351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Arial" pitchFamily="34" charset="0"/>
                <a:cs typeface="Arial" pitchFamily="34" charset="0"/>
              </a:rPr>
              <a:t>Volet social : informations sur la personne et ses ayants droits (attention : les renseignements fournis seront déterminants pour votre couverture santé et celle de vos ayants droit)</a:t>
            </a:r>
            <a:endParaRPr lang="fr-F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76D52C7-4551-4352-A033-6B7FD4CCC8AC}"/>
              </a:ext>
            </a:extLst>
          </p:cNvPr>
          <p:cNvSpPr txBox="1"/>
          <p:nvPr/>
        </p:nvSpPr>
        <p:spPr>
          <a:xfrm>
            <a:off x="3188945" y="2538064"/>
            <a:ext cx="12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N° de sécurité sociale* 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EBFAF-4E95-42D0-9426-486A1A7E8E43}"/>
              </a:ext>
            </a:extLst>
          </p:cNvPr>
          <p:cNvSpPr/>
          <p:nvPr/>
        </p:nvSpPr>
        <p:spPr>
          <a:xfrm>
            <a:off x="4379725" y="2539080"/>
            <a:ext cx="1023940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876C8D-335F-416A-B799-39AE11206BD5}"/>
              </a:ext>
            </a:extLst>
          </p:cNvPr>
          <p:cNvSpPr txBox="1"/>
          <p:nvPr/>
        </p:nvSpPr>
        <p:spPr>
          <a:xfrm>
            <a:off x="5616105" y="2538064"/>
            <a:ext cx="92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Jamais attribué?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C32B54-473E-4FF4-A0DA-E6D06B0B3240}"/>
              </a:ext>
            </a:extLst>
          </p:cNvPr>
          <p:cNvSpPr/>
          <p:nvPr/>
        </p:nvSpPr>
        <p:spPr>
          <a:xfrm>
            <a:off x="5565187" y="2615231"/>
            <a:ext cx="50918" cy="4571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D1ACBE-0E3C-49A2-97D7-DD226BBEAD6D}"/>
              </a:ext>
            </a:extLst>
          </p:cNvPr>
          <p:cNvSpPr txBox="1"/>
          <p:nvPr/>
        </p:nvSpPr>
        <p:spPr>
          <a:xfrm>
            <a:off x="3188945" y="2843254"/>
            <a:ext cx="23762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Exercez-vous simultanément une autre activité? * :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047D799-4366-4B90-A62D-0E51DAC55C3C}"/>
              </a:ext>
            </a:extLst>
          </p:cNvPr>
          <p:cNvSpPr/>
          <p:nvPr/>
        </p:nvSpPr>
        <p:spPr>
          <a:xfrm>
            <a:off x="3265164" y="3354653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7FC906C-CDD4-41E0-9ED5-1982657218BB}"/>
              </a:ext>
            </a:extLst>
          </p:cNvPr>
          <p:cNvSpPr/>
          <p:nvPr/>
        </p:nvSpPr>
        <p:spPr>
          <a:xfrm>
            <a:off x="3265164" y="3542982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5DE5C10-EE6C-4171-9886-7B1F40DAAEA6}"/>
              </a:ext>
            </a:extLst>
          </p:cNvPr>
          <p:cNvSpPr/>
          <p:nvPr/>
        </p:nvSpPr>
        <p:spPr>
          <a:xfrm>
            <a:off x="3265164" y="3731311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8B6A86-94AC-44DD-A5E9-D2DADB4845D1}"/>
              </a:ext>
            </a:extLst>
          </p:cNvPr>
          <p:cNvSpPr txBox="1"/>
          <p:nvPr/>
        </p:nvSpPr>
        <p:spPr>
          <a:xfrm>
            <a:off x="3354895" y="3277484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Salarié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2DB99F7-2D19-4FE6-BE0B-EEF30F785266}"/>
              </a:ext>
            </a:extLst>
          </p:cNvPr>
          <p:cNvSpPr txBox="1"/>
          <p:nvPr/>
        </p:nvSpPr>
        <p:spPr>
          <a:xfrm>
            <a:off x="3354895" y="3465813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Salarié agricole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5D78FBB-412A-4021-BA92-784225CBA755}"/>
              </a:ext>
            </a:extLst>
          </p:cNvPr>
          <p:cNvSpPr txBox="1"/>
          <p:nvPr/>
        </p:nvSpPr>
        <p:spPr>
          <a:xfrm>
            <a:off x="3354895" y="3654142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Retraité / Pensionné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3EDD459-1D77-4D06-80F5-5659EFA0EFE7}"/>
              </a:ext>
            </a:extLst>
          </p:cNvPr>
          <p:cNvSpPr txBox="1"/>
          <p:nvPr/>
        </p:nvSpPr>
        <p:spPr>
          <a:xfrm>
            <a:off x="5721469" y="2768876"/>
            <a:ext cx="42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Oui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F72C74D-2880-4BF9-B1A5-B427164DE1B8}"/>
              </a:ext>
            </a:extLst>
          </p:cNvPr>
          <p:cNvSpPr txBox="1"/>
          <p:nvPr/>
        </p:nvSpPr>
        <p:spPr>
          <a:xfrm>
            <a:off x="5721469" y="3036193"/>
            <a:ext cx="374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Non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CCF92DD-9431-4A97-9572-1618CB339DED}"/>
              </a:ext>
            </a:extLst>
          </p:cNvPr>
          <p:cNvSpPr/>
          <p:nvPr/>
        </p:nvSpPr>
        <p:spPr>
          <a:xfrm>
            <a:off x="5667925" y="2840300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E4AF6B5-79A4-49B8-B02D-FEA84A592EC8}"/>
              </a:ext>
            </a:extLst>
          </p:cNvPr>
          <p:cNvSpPr/>
          <p:nvPr/>
        </p:nvSpPr>
        <p:spPr>
          <a:xfrm>
            <a:off x="5667925" y="3113360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47830F8-183F-4349-AFAD-14B5483DE516}"/>
              </a:ext>
            </a:extLst>
          </p:cNvPr>
          <p:cNvSpPr txBox="1"/>
          <p:nvPr/>
        </p:nvSpPr>
        <p:spPr>
          <a:xfrm>
            <a:off x="3179586" y="3076629"/>
            <a:ext cx="23762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Si oui, que serez-vous simultanément* :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38B6DA8-67B0-41EF-B866-5FC9F60D873E}"/>
              </a:ext>
            </a:extLst>
          </p:cNvPr>
          <p:cNvSpPr/>
          <p:nvPr/>
        </p:nvSpPr>
        <p:spPr>
          <a:xfrm>
            <a:off x="3258894" y="3913570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14DF7DB-56BB-494D-A6C2-6FC4C70F3BE2}"/>
              </a:ext>
            </a:extLst>
          </p:cNvPr>
          <p:cNvSpPr txBox="1"/>
          <p:nvPr/>
        </p:nvSpPr>
        <p:spPr>
          <a:xfrm>
            <a:off x="3348625" y="3836401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Autre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D069D6B-25DE-4B5D-93EA-203C7588E9C2}"/>
              </a:ext>
            </a:extLst>
          </p:cNvPr>
          <p:cNvSpPr txBox="1"/>
          <p:nvPr/>
        </p:nvSpPr>
        <p:spPr>
          <a:xfrm>
            <a:off x="3220614" y="4058225"/>
            <a:ext cx="23762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Vous êtes marin professionnel?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D246401-1D7F-4AB5-A360-73236AB486C5}"/>
              </a:ext>
            </a:extLst>
          </p:cNvPr>
          <p:cNvSpPr txBox="1"/>
          <p:nvPr/>
        </p:nvSpPr>
        <p:spPr>
          <a:xfrm>
            <a:off x="3307687" y="4236719"/>
            <a:ext cx="42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Oui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3F93437-DC35-4898-B86D-633C7C6E287F}"/>
              </a:ext>
            </a:extLst>
          </p:cNvPr>
          <p:cNvSpPr txBox="1"/>
          <p:nvPr/>
        </p:nvSpPr>
        <p:spPr>
          <a:xfrm>
            <a:off x="3310721" y="4437429"/>
            <a:ext cx="374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Non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38AF500-FA7A-4B22-8C5F-256A243C0188}"/>
              </a:ext>
            </a:extLst>
          </p:cNvPr>
          <p:cNvSpPr/>
          <p:nvPr/>
        </p:nvSpPr>
        <p:spPr>
          <a:xfrm>
            <a:off x="3254143" y="4308143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0EE7DA2B-6170-4417-9E79-1CA86A79E3C2}"/>
              </a:ext>
            </a:extLst>
          </p:cNvPr>
          <p:cNvSpPr/>
          <p:nvPr/>
        </p:nvSpPr>
        <p:spPr>
          <a:xfrm>
            <a:off x="3257177" y="4514596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3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50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714480" y="1142990"/>
            <a:ext cx="17145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Accueil &gt; Déclaration &gt; Déclaration de début d’activité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9" y="1357304"/>
            <a:ext cx="1292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5522" r="6134" b="5311"/>
          <a:stretch>
            <a:fillRect/>
          </a:stretch>
        </p:blipFill>
        <p:spPr bwMode="auto">
          <a:xfrm>
            <a:off x="5357818" y="1343182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8663" y="1357305"/>
            <a:ext cx="9510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071802" y="1643056"/>
            <a:ext cx="321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tx2"/>
                </a:solidFill>
              </a:rPr>
              <a:t>Déclaration de début d’activité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80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Suivant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4678" y="4714890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Retour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71802" y="1500180"/>
            <a:ext cx="7858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Champs obligatoires : *</a:t>
            </a:r>
          </a:p>
        </p:txBody>
      </p:sp>
      <p:pic>
        <p:nvPicPr>
          <p:cNvPr id="15362" name="Picture 2" descr="F:\CDIN\Ergo\petale_vert_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952618"/>
            <a:ext cx="142876" cy="14287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191604" y="1897982"/>
            <a:ext cx="3023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Déclaration sociale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CDB7FF-6C9D-4F41-89F7-873EC75C22C9}"/>
              </a:ext>
            </a:extLst>
          </p:cNvPr>
          <p:cNvSpPr txBox="1"/>
          <p:nvPr/>
        </p:nvSpPr>
        <p:spPr>
          <a:xfrm>
            <a:off x="3163798" y="2239813"/>
            <a:ext cx="2056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Votre régime d’assurance maladie actuel* 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DD8CE8-E18B-4C7B-AE70-0786413E60F0}"/>
              </a:ext>
            </a:extLst>
          </p:cNvPr>
          <p:cNvSpPr/>
          <p:nvPr/>
        </p:nvSpPr>
        <p:spPr>
          <a:xfrm>
            <a:off x="5286380" y="2239813"/>
            <a:ext cx="983387" cy="215444"/>
          </a:xfrm>
          <a:prstGeom prst="rect">
            <a:avLst/>
          </a:prstGeom>
          <a:noFill/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A3354-B562-4493-B4A9-FC281326CF93}"/>
              </a:ext>
            </a:extLst>
          </p:cNvPr>
          <p:cNvSpPr/>
          <p:nvPr/>
        </p:nvSpPr>
        <p:spPr>
          <a:xfrm>
            <a:off x="6223189" y="2239813"/>
            <a:ext cx="87306" cy="215444"/>
          </a:xfrm>
          <a:prstGeom prst="rect">
            <a:avLst/>
          </a:prstGeom>
          <a:solidFill>
            <a:srgbClr val="DDDDDD"/>
          </a:solidFill>
          <a:ln w="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CF5B623-5210-4C20-9C38-5C148EDC79B4}"/>
              </a:ext>
            </a:extLst>
          </p:cNvPr>
          <p:cNvSpPr txBox="1"/>
          <p:nvPr/>
        </p:nvSpPr>
        <p:spPr>
          <a:xfrm rot="5400000">
            <a:off x="6162044" y="2193590"/>
            <a:ext cx="21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Consolas" panose="020B0609020204030204" pitchFamily="49" charset="0"/>
              </a:rPr>
              <a:t>&gt;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C3A0513-8FFB-4663-9718-CF29B5906F12}"/>
              </a:ext>
            </a:extLst>
          </p:cNvPr>
          <p:cNvSpPr txBox="1"/>
          <p:nvPr/>
        </p:nvSpPr>
        <p:spPr>
          <a:xfrm>
            <a:off x="5272674" y="2262896"/>
            <a:ext cx="9833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Sélectionnez votre régime</a:t>
            </a:r>
            <a:endParaRPr lang="fr-FR" sz="7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192A17A-5400-42B4-A4D8-3D119688B97E}"/>
              </a:ext>
            </a:extLst>
          </p:cNvPr>
          <p:cNvSpPr/>
          <p:nvPr/>
        </p:nvSpPr>
        <p:spPr>
          <a:xfrm>
            <a:off x="3249376" y="2923393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AE3525C-A1D5-4BBD-9913-C7BC223A35D2}"/>
              </a:ext>
            </a:extLst>
          </p:cNvPr>
          <p:cNvSpPr/>
          <p:nvPr/>
        </p:nvSpPr>
        <p:spPr>
          <a:xfrm>
            <a:off x="3249376" y="3111722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BF45FE0-1043-4F86-BA9C-0C617F3C1319}"/>
              </a:ext>
            </a:extLst>
          </p:cNvPr>
          <p:cNvSpPr/>
          <p:nvPr/>
        </p:nvSpPr>
        <p:spPr>
          <a:xfrm>
            <a:off x="3249376" y="3300051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C756F48-E96F-46DD-8813-8D9A0FF33A5F}"/>
              </a:ext>
            </a:extLst>
          </p:cNvPr>
          <p:cNvSpPr txBox="1"/>
          <p:nvPr/>
        </p:nvSpPr>
        <p:spPr>
          <a:xfrm>
            <a:off x="3339107" y="2846224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Professionnel de santé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A152983-264A-4146-B0B6-D127EF45DECB}"/>
              </a:ext>
            </a:extLst>
          </p:cNvPr>
          <p:cNvSpPr txBox="1"/>
          <p:nvPr/>
        </p:nvSpPr>
        <p:spPr>
          <a:xfrm>
            <a:off x="3339107" y="3034553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Avocat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F595F23-F89C-460D-9586-7373DE3DE248}"/>
              </a:ext>
            </a:extLst>
          </p:cNvPr>
          <p:cNvSpPr txBox="1"/>
          <p:nvPr/>
        </p:nvSpPr>
        <p:spPr>
          <a:xfrm>
            <a:off x="3339106" y="3222882"/>
            <a:ext cx="2947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Profession libérale réglementée </a:t>
            </a:r>
            <a:r>
              <a:rPr lang="fr-FR" sz="600" dirty="0">
                <a:latin typeface="Arial" pitchFamily="34" charset="0"/>
                <a:cs typeface="Arial" pitchFamily="34" charset="0"/>
              </a:rPr>
              <a:t>(géomètre, expert comptable, etc.)</a:t>
            </a:r>
            <a:endParaRPr lang="fr-F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6EB6E9-04F3-4026-985E-1D1BAE59A0B5}"/>
              </a:ext>
            </a:extLst>
          </p:cNvPr>
          <p:cNvSpPr txBox="1"/>
          <p:nvPr/>
        </p:nvSpPr>
        <p:spPr>
          <a:xfrm>
            <a:off x="3163798" y="2645369"/>
            <a:ext cx="23762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Vous débutez une activité de :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AD15BBF-5315-4D63-A835-9E7F7C0D1021}"/>
              </a:ext>
            </a:extLst>
          </p:cNvPr>
          <p:cNvSpPr/>
          <p:nvPr/>
        </p:nvSpPr>
        <p:spPr>
          <a:xfrm>
            <a:off x="3243106" y="3482310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7BDE012-E919-4399-918A-E4CDB495AE0E}"/>
              </a:ext>
            </a:extLst>
          </p:cNvPr>
          <p:cNvSpPr txBox="1"/>
          <p:nvPr/>
        </p:nvSpPr>
        <p:spPr>
          <a:xfrm>
            <a:off x="3332836" y="3405141"/>
            <a:ext cx="24632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Profession libérale autre </a:t>
            </a:r>
            <a:r>
              <a:rPr lang="fr-FR" sz="600" dirty="0">
                <a:latin typeface="Arial" pitchFamily="34" charset="0"/>
                <a:cs typeface="Arial" pitchFamily="34" charset="0"/>
              </a:rPr>
              <a:t>(Conseil, Coach, Etiopathe, etc.)</a:t>
            </a:r>
            <a:endParaRPr lang="fr-F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0604DBE-3142-4FFC-BB5B-41F6284A20DF}"/>
              </a:ext>
            </a:extLst>
          </p:cNvPr>
          <p:cNvSpPr/>
          <p:nvPr/>
        </p:nvSpPr>
        <p:spPr>
          <a:xfrm>
            <a:off x="3243105" y="3670952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A28D8BB5-06EA-430B-89BB-9D4BB4BF3E0A}"/>
              </a:ext>
            </a:extLst>
          </p:cNvPr>
          <p:cNvSpPr/>
          <p:nvPr/>
        </p:nvSpPr>
        <p:spPr>
          <a:xfrm>
            <a:off x="3243105" y="3859281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6CDFF2C0-EDE7-43D7-85F5-60DEF313964E}"/>
              </a:ext>
            </a:extLst>
          </p:cNvPr>
          <p:cNvSpPr/>
          <p:nvPr/>
        </p:nvSpPr>
        <p:spPr>
          <a:xfrm>
            <a:off x="3243105" y="4047610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C9705FD-9748-4AAC-9400-231DB4D4853C}"/>
              </a:ext>
            </a:extLst>
          </p:cNvPr>
          <p:cNvSpPr txBox="1"/>
          <p:nvPr/>
        </p:nvSpPr>
        <p:spPr>
          <a:xfrm>
            <a:off x="3332836" y="3593783"/>
            <a:ext cx="2751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Propriétaire d’immeuble, Gérant de kiosque, Gérant de Casino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1EA913B-76CB-4F0B-B608-79F851EA983E}"/>
              </a:ext>
            </a:extLst>
          </p:cNvPr>
          <p:cNvSpPr txBox="1"/>
          <p:nvPr/>
        </p:nvSpPr>
        <p:spPr>
          <a:xfrm>
            <a:off x="3332836" y="3782112"/>
            <a:ext cx="1584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Marin professionnel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D37C700-0B81-4252-9C83-9C95FB968D01}"/>
              </a:ext>
            </a:extLst>
          </p:cNvPr>
          <p:cNvSpPr txBox="1"/>
          <p:nvPr/>
        </p:nvSpPr>
        <p:spPr>
          <a:xfrm>
            <a:off x="3332835" y="3970441"/>
            <a:ext cx="2947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Artiste - Auteur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91ACB9E-1E45-4E8F-B75F-564203A67CBE}"/>
              </a:ext>
            </a:extLst>
          </p:cNvPr>
          <p:cNvSpPr txBox="1"/>
          <p:nvPr/>
        </p:nvSpPr>
        <p:spPr>
          <a:xfrm>
            <a:off x="3167593" y="4199668"/>
            <a:ext cx="2376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itchFamily="34" charset="0"/>
                <a:cs typeface="Arial" pitchFamily="34" charset="0"/>
              </a:rPr>
              <a:t>Si vous êtes biologiste, êtes vous affilé, au régime des praticiens auxiliaires médicaux ?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1D2F334-1602-4C19-BE9C-68FA882509F0}"/>
              </a:ext>
            </a:extLst>
          </p:cNvPr>
          <p:cNvSpPr txBox="1"/>
          <p:nvPr/>
        </p:nvSpPr>
        <p:spPr>
          <a:xfrm>
            <a:off x="5724128" y="4114411"/>
            <a:ext cx="42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Oui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EFB3937-3388-4BD9-8DDA-6EA626AC6FFE}"/>
              </a:ext>
            </a:extLst>
          </p:cNvPr>
          <p:cNvSpPr txBox="1"/>
          <p:nvPr/>
        </p:nvSpPr>
        <p:spPr>
          <a:xfrm>
            <a:off x="5724128" y="4381728"/>
            <a:ext cx="374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" pitchFamily="34" charset="0"/>
                <a:cs typeface="Arial" pitchFamily="34" charset="0"/>
              </a:rPr>
              <a:t>Non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13A7AF7-818F-4317-AAFE-B9EB9001E546}"/>
              </a:ext>
            </a:extLst>
          </p:cNvPr>
          <p:cNvSpPr/>
          <p:nvPr/>
        </p:nvSpPr>
        <p:spPr>
          <a:xfrm>
            <a:off x="5670584" y="4185835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02B6DDEF-C562-42E8-AD9B-5B16A683F51D}"/>
              </a:ext>
            </a:extLst>
          </p:cNvPr>
          <p:cNvSpPr/>
          <p:nvPr/>
        </p:nvSpPr>
        <p:spPr>
          <a:xfrm>
            <a:off x="5670584" y="4458895"/>
            <a:ext cx="45719" cy="45719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81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996</Words>
  <Application>Microsoft Office PowerPoint</Application>
  <PresentationFormat>Affichage à l'écran (16:9)</PresentationFormat>
  <Paragraphs>194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Pack</dc:creator>
  <cp:lastModifiedBy>Dell</cp:lastModifiedBy>
  <cp:revision>19</cp:revision>
  <dcterms:created xsi:type="dcterms:W3CDTF">2021-01-22T16:11:37Z</dcterms:created>
  <dcterms:modified xsi:type="dcterms:W3CDTF">2021-01-22T19:58:28Z</dcterms:modified>
</cp:coreProperties>
</file>