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5" r:id="rId2"/>
    <p:sldId id="322" r:id="rId3"/>
    <p:sldId id="310" r:id="rId4"/>
    <p:sldId id="321" r:id="rId5"/>
    <p:sldId id="293" r:id="rId6"/>
    <p:sldId id="314" r:id="rId7"/>
    <p:sldId id="272" r:id="rId8"/>
    <p:sldId id="280" r:id="rId9"/>
    <p:sldId id="323" r:id="rId10"/>
    <p:sldId id="324" r:id="rId11"/>
    <p:sldId id="32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966"/>
    <a:srgbClr val="F9F7F5"/>
    <a:srgbClr val="FAF6F5"/>
    <a:srgbClr val="6BE5CF"/>
    <a:srgbClr val="13B9B7"/>
    <a:srgbClr val="387DB9"/>
    <a:srgbClr val="595959"/>
    <a:srgbClr val="AEE5E4"/>
    <a:srgbClr val="F9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6" autoAdjust="0"/>
    <p:restoredTop sz="77387" autoAdjust="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0F9-60E2-D046-B513-574E44CBEF7C}" type="datetimeFigureOut">
              <a:t>2021-11-19(Fri)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536B0-BE22-D944-8790-9658287E5F97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931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536B0-BE22-D944-8790-9658287E5F97}" type="slidenum">
              <a:rPr lang="en-KR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514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536B0-BE22-D944-8790-9658287E5F97}" type="slidenum">
              <a:rPr lang="en-KR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084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"/>
              </a:rPr>
              <a:t>맹</a:t>
            </a:r>
          </a:p>
          <a:p>
            <a:r>
              <a:rPr lang="ko-KR" altLang="en-US" dirty="0">
                <a:ea typeface="맑은 고딕"/>
                <a:cs typeface="Calibri"/>
              </a:rPr>
              <a:t>흐름도 설명 </a:t>
            </a:r>
            <a:r>
              <a:rPr lang="ko-KR" altLang="en-US" dirty="0" err="1">
                <a:ea typeface="맑은 고딕"/>
                <a:cs typeface="Calibri"/>
              </a:rPr>
              <a:t>넣어놓기</a:t>
            </a:r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536B0-BE22-D944-8790-9658287E5F9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536B0-BE22-D944-8790-9658287E5F9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9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cs typeface="Calibri"/>
              </a:rPr>
              <a:t>서준</a:t>
            </a:r>
            <a:endParaRPr lang="en-US" altLang="en-US" dirty="0">
              <a:cs typeface="Calibri"/>
            </a:endParaRPr>
          </a:p>
          <a:p>
            <a:r>
              <a:rPr lang="ko-Kore-KR" altLang="en-US" dirty="0">
                <a:cs typeface="Calibri"/>
              </a:rPr>
              <a:t>회사 설명</a:t>
            </a:r>
            <a:endParaRPr lang="ko-Kore-KR" dirty="0"/>
          </a:p>
          <a:p>
            <a:r>
              <a:rPr lang="ko-Kore-KR" altLang="en-US" dirty="0">
                <a:cs typeface="Calibri"/>
              </a:rPr>
              <a:t>약점 위주로 </a:t>
            </a:r>
            <a:endParaRPr lang="en-US" altLang="ko-Kore-KR" dirty="0">
              <a:cs typeface="Calibri"/>
            </a:endParaRPr>
          </a:p>
          <a:p>
            <a:r>
              <a:rPr lang="ko-Kore-KR" altLang="en-US" dirty="0">
                <a:cs typeface="Calibri"/>
              </a:rPr>
              <a:t>원래</a:t>
            </a:r>
            <a:r>
              <a:rPr lang="ko-KR" altLang="en-US" dirty="0">
                <a:cs typeface="Calibri"/>
              </a:rPr>
              <a:t> 계모임 이라는 것이 중도 금지하면 안되는 거니깐 약점은 아닌 것 같아서 제외함</a:t>
            </a:r>
            <a:r>
              <a:rPr lang="en-US" altLang="ko-KR" dirty="0">
                <a:cs typeface="Calibri"/>
              </a:rPr>
              <a:t>.</a:t>
            </a:r>
            <a:endParaRPr lang="ko-Kore-KR" altLang="en-US" dirty="0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31290-33BC-5F44-9AD2-7811FEF7A33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bod3n4Nvz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497D075-DA2C-864F-A45A-2868ADC8E316}"/>
              </a:ext>
            </a:extLst>
          </p:cNvPr>
          <p:cNvGrpSpPr/>
          <p:nvPr/>
        </p:nvGrpSpPr>
        <p:grpSpPr>
          <a:xfrm>
            <a:off x="8141291" y="5910773"/>
            <a:ext cx="1008534" cy="373885"/>
            <a:chOff x="8945505" y="5582592"/>
            <a:chExt cx="1008534" cy="373885"/>
          </a:xfrm>
        </p:grpSpPr>
        <p:sp>
          <p:nvSpPr>
            <p:cNvPr id="96" name="타원 95"/>
            <p:cNvSpPr/>
            <p:nvPr/>
          </p:nvSpPr>
          <p:spPr>
            <a:xfrm>
              <a:off x="8945505" y="5712200"/>
              <a:ext cx="156283" cy="156283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30764" y="5582592"/>
              <a:ext cx="723275" cy="37388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장준수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F99145-02B0-CA48-9241-D9E843DB455A}"/>
              </a:ext>
            </a:extLst>
          </p:cNvPr>
          <p:cNvGrpSpPr/>
          <p:nvPr/>
        </p:nvGrpSpPr>
        <p:grpSpPr>
          <a:xfrm>
            <a:off x="9376355" y="5910774"/>
            <a:ext cx="1008535" cy="373885"/>
            <a:chOff x="8945505" y="6201019"/>
            <a:chExt cx="1008535" cy="373885"/>
          </a:xfrm>
        </p:grpSpPr>
        <p:sp>
          <p:nvSpPr>
            <p:cNvPr id="100" name="타원 99"/>
            <p:cNvSpPr/>
            <p:nvPr/>
          </p:nvSpPr>
          <p:spPr>
            <a:xfrm>
              <a:off x="8945505" y="6321663"/>
              <a:ext cx="156283" cy="156283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230765" y="6201019"/>
              <a:ext cx="723275" cy="37388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목상원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5C17C2D-A19B-E845-80CE-70C669FCFFBF}"/>
              </a:ext>
            </a:extLst>
          </p:cNvPr>
          <p:cNvSpPr/>
          <p:nvPr/>
        </p:nvSpPr>
        <p:spPr>
          <a:xfrm>
            <a:off x="3428689" y="4441933"/>
            <a:ext cx="5334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B196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Helvetica Neue" panose="02000503000000020004" pitchFamily="2" charset="0"/>
              </a:rPr>
              <a:t>통합 금융 커뮤니티 플랫폼 </a:t>
            </a:r>
            <a:r>
              <a:rPr lang="en-US" altLang="ko-KR" sz="2000" b="1" dirty="0">
                <a:solidFill>
                  <a:srgbClr val="0B196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Helvetica Neue" panose="02000503000000020004" pitchFamily="2" charset="0"/>
              </a:rPr>
              <a:t>GETTY</a:t>
            </a:r>
            <a:endParaRPr lang="en-KR" sz="2000" b="1" dirty="0">
              <a:solidFill>
                <a:srgbClr val="0B196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Helvetica Neue" panose="02000503000000020004" pitchFamily="2" charset="0"/>
            </a:endParaRP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A1AF0014-336A-4ED2-BDC6-F430EDD66773}"/>
              </a:ext>
            </a:extLst>
          </p:cNvPr>
          <p:cNvGrpSpPr/>
          <p:nvPr/>
        </p:nvGrpSpPr>
        <p:grpSpPr>
          <a:xfrm>
            <a:off x="6908026" y="5910772"/>
            <a:ext cx="1008534" cy="373885"/>
            <a:chOff x="8945505" y="5582592"/>
            <a:chExt cx="1008534" cy="37388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DF7E986-AF6E-44F6-B913-4206B974837F}"/>
                </a:ext>
              </a:extLst>
            </p:cNvPr>
            <p:cNvSpPr/>
            <p:nvPr/>
          </p:nvSpPr>
          <p:spPr>
            <a:xfrm>
              <a:off x="8945505" y="5712200"/>
              <a:ext cx="156283" cy="156283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AE72C1-F54A-42C7-BA32-22290C9E1904}"/>
                </a:ext>
              </a:extLst>
            </p:cNvPr>
            <p:cNvSpPr/>
            <p:nvPr/>
          </p:nvSpPr>
          <p:spPr>
            <a:xfrm>
              <a:off x="9230764" y="5582592"/>
              <a:ext cx="723275" cy="373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신숙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19" name="Group 7">
            <a:extLst>
              <a:ext uri="{FF2B5EF4-FFF2-40B4-BE49-F238E27FC236}">
                <a16:creationId xmlns:a16="http://schemas.microsoft.com/office/drawing/2014/main" id="{7A47CE89-D4FD-409C-84FB-0D0892FAE210}"/>
              </a:ext>
            </a:extLst>
          </p:cNvPr>
          <p:cNvGrpSpPr/>
          <p:nvPr/>
        </p:nvGrpSpPr>
        <p:grpSpPr>
          <a:xfrm>
            <a:off x="10611420" y="5910774"/>
            <a:ext cx="1008535" cy="373885"/>
            <a:chOff x="8945505" y="6201019"/>
            <a:chExt cx="1008535" cy="37388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849A6D-3641-4F49-9CD9-8E2128AC94D8}"/>
                </a:ext>
              </a:extLst>
            </p:cNvPr>
            <p:cNvSpPr/>
            <p:nvPr/>
          </p:nvSpPr>
          <p:spPr>
            <a:xfrm>
              <a:off x="8945505" y="6321663"/>
              <a:ext cx="156283" cy="156283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300500-8A4F-4690-8D31-A9B0C1B7E358}"/>
                </a:ext>
              </a:extLst>
            </p:cNvPr>
            <p:cNvSpPr/>
            <p:nvPr/>
          </p:nvSpPr>
          <p:spPr>
            <a:xfrm>
              <a:off x="9230765" y="6201019"/>
              <a:ext cx="723275" cy="37388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석정준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108D45A-C693-4C20-A61D-0FD4BA695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39" y="1682939"/>
            <a:ext cx="2758994" cy="27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59A2C9-2E32-D647-8105-838E2BB62706}"/>
              </a:ext>
            </a:extLst>
          </p:cNvPr>
          <p:cNvSpPr/>
          <p:nvPr/>
        </p:nvSpPr>
        <p:spPr>
          <a:xfrm>
            <a:off x="468501" y="266510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8</a:t>
            </a:r>
            <a:r>
              <a:rPr lang="en-US" altLang="ko-KR" sz="2000" b="1" kern="0" dirty="0" smtClean="0">
                <a:solidFill>
                  <a:srgbClr val="0B1966"/>
                </a:solidFill>
              </a:rPr>
              <a:t>.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 </a:t>
            </a:r>
            <a:r>
              <a:rPr lang="ko-KR" altLang="en-US" sz="2000" b="1" kern="0" dirty="0">
                <a:solidFill>
                  <a:srgbClr val="0B1966"/>
                </a:solidFill>
              </a:rPr>
              <a:t>시연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F307-274A-6E45-AAFA-B3A1811B6168}"/>
              </a:ext>
            </a:extLst>
          </p:cNvPr>
          <p:cNvSpPr/>
          <p:nvPr/>
        </p:nvSpPr>
        <p:spPr>
          <a:xfrm>
            <a:off x="4593024" y="3044279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4400" b="1" kern="0" dirty="0">
                <a:solidFill>
                  <a:srgbClr val="0B1966"/>
                </a:solidFill>
              </a:rPr>
              <a:t>감사합니다</a:t>
            </a:r>
            <a:endParaRPr lang="ko-KR" altLang="en-US" sz="4400" kern="0" dirty="0">
              <a:solidFill>
                <a:srgbClr val="0B1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C17C2D-A19B-E845-80CE-70C669FCFFBF}"/>
              </a:ext>
            </a:extLst>
          </p:cNvPr>
          <p:cNvSpPr/>
          <p:nvPr/>
        </p:nvSpPr>
        <p:spPr>
          <a:xfrm>
            <a:off x="413297" y="417844"/>
            <a:ext cx="20366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0B196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Helvetica Neue" panose="02000503000000020004" pitchFamily="2" charset="0"/>
              </a:rPr>
              <a:t>발표 목차</a:t>
            </a:r>
            <a:endParaRPr lang="en-KR" sz="3000" b="1" dirty="0">
              <a:solidFill>
                <a:srgbClr val="0B196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Helvetica Neue" panose="02000503000000020004" pitchFamily="2" charset="0"/>
            </a:endParaRPr>
          </a:p>
        </p:txBody>
      </p:sp>
      <p:sp>
        <p:nvSpPr>
          <p:cNvPr id="22" name="Rectangle 58">
            <a:extLst>
              <a:ext uri="{FF2B5EF4-FFF2-40B4-BE49-F238E27FC236}">
                <a16:creationId xmlns:a16="http://schemas.microsoft.com/office/drawing/2014/main" id="{4E946F13-39CB-1742-9376-9DAB48444884}"/>
              </a:ext>
            </a:extLst>
          </p:cNvPr>
          <p:cNvSpPr/>
          <p:nvPr/>
        </p:nvSpPr>
        <p:spPr>
          <a:xfrm>
            <a:off x="1000516" y="1347165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1</a:t>
            </a:r>
            <a:r>
              <a:rPr lang="en-US" altLang="ko-KR" sz="2000" b="1" kern="0" dirty="0" smtClean="0">
                <a:solidFill>
                  <a:srgbClr val="0B1966"/>
                </a:solidFill>
              </a:rPr>
              <a:t>.</a:t>
            </a:r>
            <a:r>
              <a:rPr lang="ko-KR" altLang="en-US" sz="2000" b="1" kern="0" dirty="0">
                <a:solidFill>
                  <a:srgbClr val="0B1966"/>
                </a:solidFill>
              </a:rPr>
              <a:t> 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개발 배경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B59A2C9-2E32-D647-8105-838E2BB62706}"/>
              </a:ext>
            </a:extLst>
          </p:cNvPr>
          <p:cNvSpPr/>
          <p:nvPr/>
        </p:nvSpPr>
        <p:spPr>
          <a:xfrm>
            <a:off x="1000516" y="2361317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2.</a:t>
            </a:r>
            <a:r>
              <a:rPr lang="ko-KR" altLang="en-US" sz="2000" b="1" kern="0" dirty="0">
                <a:solidFill>
                  <a:srgbClr val="0B1966"/>
                </a:solidFill>
              </a:rPr>
              <a:t> 문제 해결 방안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0B7FCF9C-A272-E249-BD22-61FDD88DD18E}"/>
              </a:ext>
            </a:extLst>
          </p:cNvPr>
          <p:cNvSpPr/>
          <p:nvPr/>
        </p:nvSpPr>
        <p:spPr>
          <a:xfrm>
            <a:off x="1000516" y="3375469"/>
            <a:ext cx="27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3.</a:t>
            </a:r>
            <a:r>
              <a:rPr lang="ko-KR" altLang="en-US" sz="2000" b="1" kern="0" dirty="0">
                <a:solidFill>
                  <a:srgbClr val="0B1966"/>
                </a:solidFill>
              </a:rPr>
              <a:t> 경쟁사 서비스 분석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BB59A2C9-2E32-D647-8105-838E2BB62706}"/>
              </a:ext>
            </a:extLst>
          </p:cNvPr>
          <p:cNvSpPr/>
          <p:nvPr/>
        </p:nvSpPr>
        <p:spPr>
          <a:xfrm>
            <a:off x="1000516" y="4278574"/>
            <a:ext cx="2375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4.</a:t>
            </a:r>
            <a:r>
              <a:rPr lang="ko-KR" altLang="en-US" sz="2000" b="1" kern="0" dirty="0">
                <a:solidFill>
                  <a:srgbClr val="0B1966"/>
                </a:solidFill>
              </a:rPr>
              <a:t> 서비스의 </a:t>
            </a:r>
            <a:r>
              <a:rPr lang="ko-KR" altLang="en-US" sz="2000" b="1" kern="0" dirty="0" err="1">
                <a:solidFill>
                  <a:srgbClr val="0B1966"/>
                </a:solidFill>
              </a:rPr>
              <a:t>차별점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sp>
        <p:nvSpPr>
          <p:cNvPr id="26" name="Rectangle 78">
            <a:extLst>
              <a:ext uri="{FF2B5EF4-FFF2-40B4-BE49-F238E27FC236}">
                <a16:creationId xmlns:a16="http://schemas.microsoft.com/office/drawing/2014/main" id="{1B3DE954-A33D-644B-B7F1-3B836349766A}"/>
              </a:ext>
            </a:extLst>
          </p:cNvPr>
          <p:cNvSpPr/>
          <p:nvPr/>
        </p:nvSpPr>
        <p:spPr>
          <a:xfrm>
            <a:off x="1000516" y="5181679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5</a:t>
            </a:r>
            <a:r>
              <a:rPr lang="en-US" altLang="ko-KR" sz="2000" b="1" kern="0" dirty="0" smtClean="0">
                <a:solidFill>
                  <a:srgbClr val="0B1966"/>
                </a:solidFill>
              </a:rPr>
              <a:t>.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 서비스 핵심 기능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sp>
        <p:nvSpPr>
          <p:cNvPr id="27" name="Rectangle 70">
            <a:extLst>
              <a:ext uri="{FF2B5EF4-FFF2-40B4-BE49-F238E27FC236}">
                <a16:creationId xmlns:a16="http://schemas.microsoft.com/office/drawing/2014/main" id="{501E7BBC-F915-804C-B04A-4670324E18BB}"/>
              </a:ext>
            </a:extLst>
          </p:cNvPr>
          <p:cNvSpPr/>
          <p:nvPr/>
        </p:nvSpPr>
        <p:spPr>
          <a:xfrm>
            <a:off x="1000516" y="6097131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6.</a:t>
            </a:r>
            <a:r>
              <a:rPr lang="ko-KR" altLang="en-US" sz="2000" b="1" kern="0" dirty="0">
                <a:solidFill>
                  <a:srgbClr val="0B1966"/>
                </a:solidFill>
              </a:rPr>
              <a:t> 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서비스 구성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E946F13-39CB-1742-9376-9DAB48444884}"/>
              </a:ext>
            </a:extLst>
          </p:cNvPr>
          <p:cNvSpPr/>
          <p:nvPr/>
        </p:nvSpPr>
        <p:spPr>
          <a:xfrm>
            <a:off x="468501" y="266510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1.</a:t>
            </a:r>
            <a:r>
              <a:rPr lang="ko-KR" altLang="en-US" sz="2000" b="1" kern="0" dirty="0">
                <a:solidFill>
                  <a:srgbClr val="0B1966"/>
                </a:solidFill>
              </a:rPr>
              <a:t> 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개발 배경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5B8DDF-DE9A-FE4B-B24D-9A21924B147B}"/>
              </a:ext>
            </a:extLst>
          </p:cNvPr>
          <p:cNvGrpSpPr/>
          <p:nvPr/>
        </p:nvGrpSpPr>
        <p:grpSpPr>
          <a:xfrm>
            <a:off x="342900" y="930730"/>
            <a:ext cx="5536217" cy="5660759"/>
            <a:chOff x="2501964" y="1228250"/>
            <a:chExt cx="7945087" cy="220373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72472A-AF07-7448-A263-F7AAA5E81D33}"/>
                </a:ext>
              </a:extLst>
            </p:cNvPr>
            <p:cNvSpPr/>
            <p:nvPr/>
          </p:nvSpPr>
          <p:spPr>
            <a:xfrm>
              <a:off x="2501964" y="1324182"/>
              <a:ext cx="7945087" cy="2107806"/>
            </a:xfrm>
            <a:prstGeom prst="rect">
              <a:avLst/>
            </a:prstGeom>
            <a:noFill/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E4C291-E4B4-F94F-975F-5C3E83DDD129}"/>
                </a:ext>
              </a:extLst>
            </p:cNvPr>
            <p:cNvGrpSpPr/>
            <p:nvPr/>
          </p:nvGrpSpPr>
          <p:grpSpPr>
            <a:xfrm>
              <a:off x="3767955" y="1228250"/>
              <a:ext cx="5804253" cy="213149"/>
              <a:chOff x="1015431" y="1319957"/>
              <a:chExt cx="2792578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32A19C8-7ACD-F547-B8A4-3E60A3E0C3DC}"/>
                  </a:ext>
                </a:extLst>
              </p:cNvPr>
              <p:cNvSpPr/>
              <p:nvPr/>
            </p:nvSpPr>
            <p:spPr>
              <a:xfrm>
                <a:off x="1015431" y="1319957"/>
                <a:ext cx="2792578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B1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0CD2DC-BE4E-7C41-84B0-E75221E8F242}"/>
                  </a:ext>
                </a:extLst>
              </p:cNvPr>
              <p:cNvSpPr txBox="1"/>
              <p:nvPr/>
            </p:nvSpPr>
            <p:spPr>
              <a:xfrm>
                <a:off x="1015431" y="1356120"/>
                <a:ext cx="2792578" cy="160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b="1" kern="0" dirty="0">
                    <a:solidFill>
                      <a:srgbClr val="0B1966"/>
                    </a:solidFill>
                  </a:rPr>
                  <a:t>복잡한 상품</a:t>
                </a:r>
                <a:r>
                  <a:rPr lang="en-US" altLang="ko-KR" b="1" kern="0" dirty="0">
                    <a:solidFill>
                      <a:srgbClr val="0B1966"/>
                    </a:solidFill>
                  </a:rPr>
                  <a:t>, </a:t>
                </a:r>
                <a:r>
                  <a:rPr lang="ko-KR" altLang="en-US" b="1" kern="0" dirty="0">
                    <a:solidFill>
                      <a:srgbClr val="0B1966"/>
                    </a:solidFill>
                  </a:rPr>
                  <a:t>복잡한 과정</a:t>
                </a:r>
                <a:endParaRPr lang="en-US" altLang="ko-KR" b="1" kern="0" dirty="0">
                  <a:solidFill>
                    <a:srgbClr val="0B1966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632589-C252-C340-BAA0-647AFFAE0E98}"/>
              </a:ext>
            </a:extLst>
          </p:cNvPr>
          <p:cNvSpPr txBox="1"/>
          <p:nvPr/>
        </p:nvSpPr>
        <p:spPr>
          <a:xfrm>
            <a:off x="678167" y="1815043"/>
            <a:ext cx="4746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lt"/>
              </a:rPr>
              <a:t>1. </a:t>
            </a:r>
            <a:r>
              <a:rPr kumimoji="1"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복잡한 금융상품 소비자 절반 </a:t>
            </a:r>
            <a:endParaRPr kumimoji="1"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“</a:t>
            </a:r>
            <a:r>
              <a:rPr kumimoji="1"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대충 들어</a:t>
            </a:r>
            <a:r>
              <a:rPr kumimoji="1"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0" i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0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dirty="0"/>
              <a:t>			        [</a:t>
            </a:r>
            <a:r>
              <a:rPr kumimoji="1" lang="ko-KR" altLang="en-US" dirty="0"/>
              <a:t>서울신문</a:t>
            </a:r>
            <a:r>
              <a:rPr kumimoji="1" lang="en-US" altLang="ko-KR" dirty="0"/>
              <a:t>]</a:t>
            </a:r>
          </a:p>
          <a:p>
            <a:endParaRPr lang="en-US" altLang="ko-KR" b="0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dirty="0"/>
          </a:p>
          <a:p>
            <a:r>
              <a:rPr kumimoji="1" lang="en-US" altLang="ko-KR" b="1" dirty="0"/>
              <a:t>2. </a:t>
            </a:r>
            <a:r>
              <a:rPr kumimoji="1" lang="ko-KR" altLang="en-US" i="1" dirty="0"/>
              <a:t>복잡한 금융상품에 가입한 이들 중 </a:t>
            </a:r>
            <a:r>
              <a:rPr kumimoji="1" lang="en-US" altLang="ko-KR" i="1" dirty="0"/>
              <a:t>46%</a:t>
            </a:r>
            <a:r>
              <a:rPr kumimoji="1" lang="ko-KR" altLang="en-US" i="1" dirty="0"/>
              <a:t>가</a:t>
            </a:r>
            <a:endParaRPr kumimoji="1" lang="en-US" altLang="ko-KR" i="1" dirty="0"/>
          </a:p>
          <a:p>
            <a:r>
              <a:rPr kumimoji="1" lang="en-US" altLang="ko-KR" i="1" dirty="0"/>
              <a:t>   “</a:t>
            </a:r>
            <a:r>
              <a:rPr kumimoji="1" lang="ko-KR" altLang="en-US" i="1" dirty="0"/>
              <a:t>서류에 필요한 서명부터 하라</a:t>
            </a:r>
            <a:r>
              <a:rPr kumimoji="1" lang="en-US" altLang="ko-KR" i="1" dirty="0"/>
              <a:t>”</a:t>
            </a:r>
            <a:endParaRPr lang="en-US" altLang="ko-KR" b="0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dirty="0"/>
              <a:t>	       		      [</a:t>
            </a:r>
            <a:r>
              <a:rPr kumimoji="1" lang="ko-KR" altLang="en-US" dirty="0"/>
              <a:t>금융위원회</a:t>
            </a:r>
            <a:r>
              <a:rPr kumimoji="1" lang="en-US" altLang="ko-KR" dirty="0"/>
              <a:t>]</a:t>
            </a:r>
            <a:endParaRPr lang="en-KR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BA5650-2FB4-CD45-993C-6122A4DCCFC7}"/>
              </a:ext>
            </a:extLst>
          </p:cNvPr>
          <p:cNvGrpSpPr/>
          <p:nvPr/>
        </p:nvGrpSpPr>
        <p:grpSpPr>
          <a:xfrm>
            <a:off x="6015890" y="930729"/>
            <a:ext cx="5952953" cy="5660759"/>
            <a:chOff x="3014620" y="1228250"/>
            <a:chExt cx="7432431" cy="2174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DB114E3-D602-674C-913A-9E3C2452081E}"/>
                </a:ext>
              </a:extLst>
            </p:cNvPr>
            <p:cNvSpPr/>
            <p:nvPr/>
          </p:nvSpPr>
          <p:spPr>
            <a:xfrm>
              <a:off x="3014620" y="1324182"/>
              <a:ext cx="7432431" cy="2078068"/>
            </a:xfrm>
            <a:prstGeom prst="rect">
              <a:avLst/>
            </a:prstGeom>
            <a:noFill/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6C94AF-F8E2-F74C-AE9F-D93C976D8E24}"/>
                </a:ext>
              </a:extLst>
            </p:cNvPr>
            <p:cNvGrpSpPr/>
            <p:nvPr/>
          </p:nvGrpSpPr>
          <p:grpSpPr>
            <a:xfrm>
              <a:off x="3767955" y="1228250"/>
              <a:ext cx="5804253" cy="213149"/>
              <a:chOff x="1015431" y="1319957"/>
              <a:chExt cx="2792578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34703FE-2B69-F942-B812-B6A86A72F445}"/>
                  </a:ext>
                </a:extLst>
              </p:cNvPr>
              <p:cNvSpPr/>
              <p:nvPr/>
            </p:nvSpPr>
            <p:spPr>
              <a:xfrm>
                <a:off x="1015431" y="1319957"/>
                <a:ext cx="2792578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B1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F01D324-FA06-BF4F-811E-43827AC14CFA}"/>
                  </a:ext>
                </a:extLst>
              </p:cNvPr>
              <p:cNvSpPr txBox="1"/>
              <p:nvPr/>
            </p:nvSpPr>
            <p:spPr>
              <a:xfrm>
                <a:off x="1015431" y="1356120"/>
                <a:ext cx="2792578" cy="160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b="1" kern="0" dirty="0">
                    <a:solidFill>
                      <a:srgbClr val="0B1966"/>
                    </a:solidFill>
                  </a:rPr>
                  <a:t>온라인 플랫폼의 부재</a:t>
                </a:r>
                <a:endParaRPr lang="en-US" altLang="ko-KR" b="1" kern="0" dirty="0">
                  <a:solidFill>
                    <a:srgbClr val="0B1966"/>
                  </a:solidFill>
                </a:endParaRP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3754A44-3BCE-4082-AD3B-39A7932D6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0" y="4521185"/>
            <a:ext cx="1839116" cy="1839116"/>
          </a:xfrm>
          <a:prstGeom prst="rect">
            <a:avLst/>
          </a:prstGeom>
        </p:spPr>
      </p:pic>
      <p:pic>
        <p:nvPicPr>
          <p:cNvPr id="1032" name="Picture 8" descr="Bars free icon">
            <a:extLst>
              <a:ext uri="{FF2B5EF4-FFF2-40B4-BE49-F238E27FC236}">
                <a16:creationId xmlns:a16="http://schemas.microsoft.com/office/drawing/2014/main" id="{325F1335-CB35-4DBC-B2C5-670156C7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83" y="4677365"/>
            <a:ext cx="1731927" cy="17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B40951-9C96-481B-AE5A-C38CFFA59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40" y="1699929"/>
            <a:ext cx="2471061" cy="46773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01D438C-F794-4A00-9FE7-72DD10D30A1E}"/>
              </a:ext>
            </a:extLst>
          </p:cNvPr>
          <p:cNvSpPr txBox="1"/>
          <p:nvPr/>
        </p:nvSpPr>
        <p:spPr>
          <a:xfrm>
            <a:off x="8831695" y="1789535"/>
            <a:ext cx="313714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b="1" dirty="0">
                <a:latin typeface="+mj-lt"/>
                <a:ea typeface="Malgun Gothic" panose="020B0503020000020004" pitchFamily="50" charset="-127"/>
              </a:rPr>
              <a:t>상품의 비교 분석 필요성</a:t>
            </a:r>
            <a:endParaRPr kumimoji="1" lang="en-US" altLang="ko-KR" b="1" dirty="0">
              <a:latin typeface="+mj-lt"/>
              <a:ea typeface="Malgun Gothic" panose="020B0503020000020004" pitchFamily="50" charset="-127"/>
            </a:endParaRPr>
          </a:p>
          <a:p>
            <a:r>
              <a:rPr kumimoji="1" lang="ko-KR" altLang="en-US" b="1" dirty="0">
                <a:latin typeface="+mj-lt"/>
                <a:ea typeface="Malgun Gothic" panose="020B0503020000020004" pitchFamily="50" charset="-127"/>
              </a:rPr>
              <a:t>    </a:t>
            </a:r>
            <a:r>
              <a:rPr kumimoji="1" lang="ko-KR" altLang="en-US" sz="1600" dirty="0">
                <a:latin typeface="+mj-lt"/>
                <a:ea typeface="Malgun Gothic" panose="020B0503020000020004" pitchFamily="50" charset="-127"/>
              </a:rPr>
              <a:t>예금</a:t>
            </a:r>
            <a:r>
              <a:rPr kumimoji="1" lang="en-US" altLang="ko-KR" sz="1600" dirty="0">
                <a:latin typeface="+mj-lt"/>
                <a:ea typeface="Malgun Gothic" panose="020B0503020000020004" pitchFamily="50" charset="-127"/>
              </a:rPr>
              <a:t>, </a:t>
            </a:r>
            <a:r>
              <a:rPr kumimoji="1" lang="ko-KR" altLang="en-US" sz="1600" dirty="0">
                <a:latin typeface="+mj-lt"/>
                <a:ea typeface="Malgun Gothic" panose="020B0503020000020004" pitchFamily="50" charset="-127"/>
              </a:rPr>
              <a:t>적금 등 다양한 상품들</a:t>
            </a:r>
            <a:endParaRPr kumimoji="1" lang="en-US" altLang="ko-KR" sz="1600" dirty="0">
              <a:latin typeface="+mj-lt"/>
              <a:ea typeface="Malgun Gothic" panose="020B0503020000020004" pitchFamily="50" charset="-127"/>
            </a:endParaRPr>
          </a:p>
          <a:p>
            <a:r>
              <a:rPr kumimoji="1" lang="en-US" altLang="ko-KR" sz="1600" dirty="0">
                <a:latin typeface="+mj-lt"/>
                <a:ea typeface="Malgun Gothic" panose="020B0503020000020004" pitchFamily="50" charset="-127"/>
              </a:rPr>
              <a:t>     </a:t>
            </a:r>
            <a:r>
              <a:rPr kumimoji="1" lang="ko-KR" altLang="en-US" sz="1600" dirty="0">
                <a:latin typeface="+mj-lt"/>
                <a:ea typeface="Malgun Gothic" panose="020B0503020000020004" pitchFamily="50" charset="-127"/>
              </a:rPr>
              <a:t>의 정보가 부족 </a:t>
            </a:r>
            <a:endParaRPr kumimoji="1" lang="en-US" altLang="ko-KR" sz="1600" dirty="0">
              <a:latin typeface="+mj-lt"/>
            </a:endParaRPr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b="1" dirty="0"/>
              <a:t>2. </a:t>
            </a:r>
            <a:r>
              <a:rPr kumimoji="1" lang="ko-KR" altLang="en-US" b="1" dirty="0"/>
              <a:t>정보 교환의 장 필요성</a:t>
            </a:r>
            <a:endParaRPr kumimoji="1" lang="en-US" altLang="ko-KR" b="1" dirty="0"/>
          </a:p>
          <a:p>
            <a:r>
              <a:rPr kumimoji="1" lang="en-US" altLang="ko-KR" b="1" dirty="0"/>
              <a:t>    ‘</a:t>
            </a:r>
            <a:r>
              <a:rPr kumimoji="1" lang="ko-KR" altLang="en-US" sz="1600" dirty="0" err="1"/>
              <a:t>카더라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에 의존한 정보들</a:t>
            </a:r>
            <a:endParaRPr kumimoji="1" lang="en-US" altLang="ko-KR" sz="1600" dirty="0"/>
          </a:p>
          <a:p>
            <a:endParaRPr kumimoji="1" lang="en-US" altLang="ko-KR" sz="1600" b="1" u="sng" dirty="0"/>
          </a:p>
          <a:p>
            <a:r>
              <a:rPr kumimoji="1" lang="en-US" altLang="ko-KR" b="1" dirty="0"/>
              <a:t>3. </a:t>
            </a:r>
            <a:r>
              <a:rPr kumimoji="1" lang="ko-KR" altLang="en-US" b="1" dirty="0"/>
              <a:t>통일된 플랫폼의 필요성</a:t>
            </a:r>
            <a:endParaRPr kumimoji="1" lang="en-US" altLang="ko-KR" b="1" dirty="0"/>
          </a:p>
          <a:p>
            <a:r>
              <a:rPr kumimoji="1" lang="en-US" altLang="ko-KR" b="1" dirty="0"/>
              <a:t>    </a:t>
            </a:r>
            <a:r>
              <a:rPr kumimoji="1" lang="ko-KR" altLang="en-US" sz="1600" dirty="0"/>
              <a:t>다양한 </a:t>
            </a:r>
            <a:r>
              <a:rPr kumimoji="1" lang="en-US" altLang="ko-KR" sz="1600" dirty="0"/>
              <a:t>UI</a:t>
            </a:r>
            <a:r>
              <a:rPr kumimoji="1" lang="ko-KR" altLang="en-US" sz="1600" dirty="0"/>
              <a:t>로 인해 필요한</a:t>
            </a:r>
            <a:endParaRPr kumimoji="1" lang="en-US" altLang="ko-KR" sz="1600" dirty="0"/>
          </a:p>
          <a:p>
            <a:r>
              <a:rPr kumimoji="1" lang="en-US" altLang="ko-KR" sz="1600" dirty="0"/>
              <a:t>     </a:t>
            </a:r>
            <a:r>
              <a:rPr kumimoji="1" lang="ko-KR" altLang="en-US" sz="1600" dirty="0"/>
              <a:t>정보 파악이 힘듦</a:t>
            </a:r>
            <a:endParaRPr kumimoji="1" lang="en-US" altLang="ko-KR" sz="1600" dirty="0"/>
          </a:p>
        </p:txBody>
      </p:sp>
      <p:pic>
        <p:nvPicPr>
          <p:cNvPr id="34" name="Picture 2" descr="Cartoon Character Business Team Have Conversation. Woman And Man At Morning  Meeting Stock Vector - Illustration of conversation, message: 131375643">
            <a:extLst>
              <a:ext uri="{FF2B5EF4-FFF2-40B4-BE49-F238E27FC236}">
                <a16:creationId xmlns:a16="http://schemas.microsoft.com/office/drawing/2014/main" id="{4FE9A0D5-F5F2-43A6-8CA6-7EC8354F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174" y="4151575"/>
            <a:ext cx="3113315" cy="23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59A2C9-2E32-D647-8105-838E2BB62706}"/>
              </a:ext>
            </a:extLst>
          </p:cNvPr>
          <p:cNvSpPr/>
          <p:nvPr/>
        </p:nvSpPr>
        <p:spPr>
          <a:xfrm>
            <a:off x="468501" y="266510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2.</a:t>
            </a:r>
            <a:r>
              <a:rPr lang="ko-KR" altLang="en-US" sz="2000" b="1" kern="0" dirty="0">
                <a:solidFill>
                  <a:srgbClr val="0B1966"/>
                </a:solidFill>
              </a:rPr>
              <a:t> 문제 해결 방안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7C4748-9FB3-B74E-AD9A-0E14DF84E2D7}"/>
              </a:ext>
            </a:extLst>
          </p:cNvPr>
          <p:cNvSpPr/>
          <p:nvPr/>
        </p:nvSpPr>
        <p:spPr>
          <a:xfrm>
            <a:off x="271463" y="1002803"/>
            <a:ext cx="11482670" cy="5588686"/>
          </a:xfrm>
          <a:prstGeom prst="rect">
            <a:avLst/>
          </a:prstGeom>
          <a:noFill/>
          <a:ln>
            <a:solidFill>
              <a:srgbClr val="0B1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2B21C7-799C-7249-8682-8287EB944949}"/>
              </a:ext>
            </a:extLst>
          </p:cNvPr>
          <p:cNvGrpSpPr/>
          <p:nvPr/>
        </p:nvGrpSpPr>
        <p:grpSpPr>
          <a:xfrm>
            <a:off x="468501" y="732595"/>
            <a:ext cx="10912512" cy="547518"/>
            <a:chOff x="479310" y="1249590"/>
            <a:chExt cx="6340716" cy="2384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22F8DA2-E2C8-C04C-9F63-C4AB298E556B}"/>
                </a:ext>
              </a:extLst>
            </p:cNvPr>
            <p:cNvSpPr/>
            <p:nvPr/>
          </p:nvSpPr>
          <p:spPr>
            <a:xfrm>
              <a:off x="996920" y="1249590"/>
              <a:ext cx="5374981" cy="2384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86DA7A-250B-9845-82B4-9C3D8607D790}"/>
                </a:ext>
              </a:extLst>
            </p:cNvPr>
            <p:cNvSpPr txBox="1"/>
            <p:nvPr/>
          </p:nvSpPr>
          <p:spPr>
            <a:xfrm>
              <a:off x="479310" y="1278650"/>
              <a:ext cx="6340716" cy="160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b="1" kern="0" dirty="0">
                  <a:solidFill>
                    <a:srgbClr val="0B1966"/>
                  </a:solidFill>
                </a:rPr>
                <a:t>올바른 정보 전달</a:t>
              </a:r>
              <a:r>
                <a:rPr lang="en-US" altLang="ko-KR" b="1" kern="0" dirty="0">
                  <a:solidFill>
                    <a:srgbClr val="0B1966"/>
                  </a:solidFill>
                </a:rPr>
                <a:t>, </a:t>
              </a:r>
              <a:r>
                <a:rPr lang="ko-KR" altLang="en-US" b="1" kern="0" dirty="0">
                  <a:solidFill>
                    <a:srgbClr val="0B1966"/>
                  </a:solidFill>
                </a:rPr>
                <a:t>정보의 교환</a:t>
              </a:r>
              <a:endParaRPr lang="en-US" altLang="ko-KR" b="1" kern="0" dirty="0">
                <a:solidFill>
                  <a:srgbClr val="0B1966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FBAEC2B-FB01-5A44-90E4-1332A83BD28C}"/>
              </a:ext>
            </a:extLst>
          </p:cNvPr>
          <p:cNvSpPr txBox="1"/>
          <p:nvPr/>
        </p:nvSpPr>
        <p:spPr>
          <a:xfrm>
            <a:off x="3053580" y="1657101"/>
            <a:ext cx="63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목표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올바른 정보 전달을 하는 금융 커뮤니티 플랫폼</a:t>
            </a:r>
            <a:endParaRPr lang="en-KR" b="1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72F386-FE77-6D46-8967-895EA99BA16C}"/>
              </a:ext>
            </a:extLst>
          </p:cNvPr>
          <p:cNvGrpSpPr/>
          <p:nvPr/>
        </p:nvGrpSpPr>
        <p:grpSpPr>
          <a:xfrm>
            <a:off x="468501" y="3542016"/>
            <a:ext cx="7627809" cy="1228506"/>
            <a:chOff x="644653" y="3682362"/>
            <a:chExt cx="7627809" cy="12285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134FB8-6F74-6148-A556-3185E4DFCEEA}"/>
                </a:ext>
              </a:extLst>
            </p:cNvPr>
            <p:cNvSpPr txBox="1"/>
            <p:nvPr/>
          </p:nvSpPr>
          <p:spPr>
            <a:xfrm>
              <a:off x="644653" y="3682362"/>
              <a:ext cx="66705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0B1966"/>
                  </a:solidFill>
                </a:rPr>
                <a:t>2. </a:t>
              </a:r>
              <a:r>
                <a:rPr lang="ko-KR" altLang="en-US" b="1" dirty="0">
                  <a:solidFill>
                    <a:srgbClr val="0B1966"/>
                  </a:solidFill>
                </a:rPr>
                <a:t>원하는 금융 </a:t>
              </a:r>
              <a:r>
                <a:rPr lang="ko-KR" altLang="en-US" b="1" dirty="0" smtClean="0">
                  <a:solidFill>
                    <a:srgbClr val="0B1966"/>
                  </a:solidFill>
                </a:rPr>
                <a:t>정보를 </a:t>
              </a:r>
              <a:r>
                <a:rPr lang="ko-KR" altLang="en-US" b="1" dirty="0">
                  <a:solidFill>
                    <a:srgbClr val="0B1966"/>
                  </a:solidFill>
                </a:rPr>
                <a:t>볼 수 있도록 제공</a:t>
              </a:r>
              <a:endParaRPr lang="en-US" altLang="ko-KR" dirty="0">
                <a:solidFill>
                  <a:srgbClr val="0B19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277086-37FD-5148-93ED-F8939397ED64}"/>
                </a:ext>
              </a:extLst>
            </p:cNvPr>
            <p:cNvSpPr/>
            <p:nvPr/>
          </p:nvSpPr>
          <p:spPr>
            <a:xfrm>
              <a:off x="942331" y="4079871"/>
              <a:ext cx="73301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암호화폐</a:t>
              </a:r>
              <a:r>
                <a:rPr lang="en-US" altLang="ko-KR" sz="1600" dirty="0"/>
                <a:t>, </a:t>
              </a:r>
              <a:r>
                <a:rPr lang="ko-KR" altLang="en-US" sz="1600" dirty="0" smtClean="0"/>
                <a:t>환율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나스닥 지수</a:t>
              </a:r>
              <a:r>
                <a:rPr lang="en-US" altLang="ko-KR" sz="1600" dirty="0"/>
                <a:t>, </a:t>
              </a:r>
              <a:r>
                <a:rPr lang="ko-KR" altLang="en-US" sz="1600" dirty="0" smtClean="0"/>
                <a:t>코스피 </a:t>
              </a:r>
              <a:r>
                <a:rPr lang="ko-KR" altLang="en-US" sz="1600" dirty="0"/>
                <a:t>지수 </a:t>
              </a:r>
              <a:r>
                <a:rPr lang="ko-KR" altLang="en-US" sz="1600" dirty="0" smtClean="0"/>
                <a:t>등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</a:t>
              </a:r>
              <a:r>
                <a:rPr lang="ko-KR" altLang="en-US" sz="1600" dirty="0"/>
                <a:t>사용자가 </a:t>
              </a:r>
              <a:r>
                <a:rPr lang="ko-KR" altLang="en-US" sz="1600" b="1" dirty="0"/>
                <a:t>원하는 </a:t>
              </a:r>
              <a:r>
                <a:rPr lang="ko-KR" altLang="en-US" sz="1600" b="1" dirty="0" smtClean="0"/>
                <a:t>정보들을 </a:t>
              </a:r>
              <a:r>
                <a:rPr lang="ko-KR" altLang="en-US" sz="1600" dirty="0" smtClean="0"/>
                <a:t>볼 </a:t>
              </a:r>
              <a:r>
                <a:rPr lang="ko-KR" altLang="en-US" sz="1600" dirty="0"/>
                <a:t>수 있도록 제공</a:t>
              </a:r>
              <a:endParaRPr lang="en-US" altLang="ko-KR" sz="1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F068BF-6B5A-A543-9856-36FAA1B1293E}"/>
              </a:ext>
            </a:extLst>
          </p:cNvPr>
          <p:cNvGrpSpPr/>
          <p:nvPr/>
        </p:nvGrpSpPr>
        <p:grpSpPr>
          <a:xfrm>
            <a:off x="3299009" y="2120290"/>
            <a:ext cx="6383274" cy="1281340"/>
            <a:chOff x="644652" y="2263273"/>
            <a:chExt cx="6383274" cy="12813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E8475E-8F1B-4887-A4A4-979FE95F6255}"/>
                </a:ext>
              </a:extLst>
            </p:cNvPr>
            <p:cNvSpPr txBox="1"/>
            <p:nvPr/>
          </p:nvSpPr>
          <p:spPr>
            <a:xfrm>
              <a:off x="644652" y="2263273"/>
              <a:ext cx="5860281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0B1966"/>
                  </a:solidFill>
                </a:rPr>
                <a:t>1. </a:t>
              </a:r>
              <a:r>
                <a:rPr lang="ko-KR" altLang="en-US" b="1" dirty="0">
                  <a:solidFill>
                    <a:srgbClr val="0B1966"/>
                  </a:solidFill>
                </a:rPr>
                <a:t>예금</a:t>
              </a:r>
              <a:r>
                <a:rPr lang="en-US" altLang="ko-KR" b="1" dirty="0">
                  <a:solidFill>
                    <a:srgbClr val="0B1966"/>
                  </a:solidFill>
                </a:rPr>
                <a:t>, </a:t>
              </a:r>
              <a:r>
                <a:rPr lang="ko-KR" altLang="en-US" b="1" dirty="0">
                  <a:solidFill>
                    <a:srgbClr val="0B1966"/>
                  </a:solidFill>
                </a:rPr>
                <a:t>적금</a:t>
              </a:r>
              <a:r>
                <a:rPr lang="en-US" altLang="ko-KR" b="1" dirty="0">
                  <a:solidFill>
                    <a:srgbClr val="0B1966"/>
                  </a:solidFill>
                </a:rPr>
                <a:t>, </a:t>
              </a:r>
              <a:r>
                <a:rPr lang="ko-KR" altLang="en-US" b="1" dirty="0">
                  <a:solidFill>
                    <a:srgbClr val="0B1966"/>
                  </a:solidFill>
                </a:rPr>
                <a:t>대출 상품들의 간편한 조회</a:t>
              </a:r>
              <a:endParaRPr lang="en-US" altLang="ko-KR" b="1" dirty="0">
                <a:solidFill>
                  <a:srgbClr val="0B196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   </a:t>
              </a:r>
              <a:endParaRPr lang="en-K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CC060F-C1AB-B244-8DB5-5056ECE1AA85}"/>
                </a:ext>
              </a:extLst>
            </p:cNvPr>
            <p:cNvSpPr/>
            <p:nvPr/>
          </p:nvSpPr>
          <p:spPr>
            <a:xfrm>
              <a:off x="931926" y="2713616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-</a:t>
              </a:r>
              <a:r>
                <a:rPr lang="ko-KR" altLang="en-US" sz="1600" dirty="0"/>
                <a:t> 금융감독원 오픈 </a:t>
              </a:r>
              <a:r>
                <a:rPr lang="en-US" altLang="ko-KR" sz="1600" dirty="0"/>
                <a:t>API</a:t>
              </a:r>
              <a:r>
                <a:rPr lang="ko-KR" altLang="en-US" sz="1600" dirty="0"/>
                <a:t>를  이용해 다양한 금융 상품을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ko-KR" altLang="en-US" sz="1600" b="1" dirty="0"/>
                <a:t>  </a:t>
              </a:r>
              <a:r>
                <a:rPr lang="ko-KR" altLang="en-US" sz="1600" b="1" dirty="0" smtClean="0"/>
                <a:t>심플한 </a:t>
              </a:r>
              <a:r>
                <a:rPr lang="en-US" altLang="ko-KR" sz="1600" b="1" dirty="0" smtClean="0"/>
                <a:t>UI</a:t>
              </a:r>
              <a:r>
                <a:rPr lang="ko-KR" altLang="en-US" sz="1600" b="1" dirty="0"/>
                <a:t>로 제공</a:t>
              </a:r>
              <a:endParaRPr lang="en-US" altLang="ko-KR" sz="16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40B7B8E-293C-6C4A-B708-26A33020E0CD}"/>
              </a:ext>
            </a:extLst>
          </p:cNvPr>
          <p:cNvSpPr txBox="1"/>
          <p:nvPr/>
        </p:nvSpPr>
        <p:spPr>
          <a:xfrm>
            <a:off x="6293224" y="3914939"/>
            <a:ext cx="54609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B1966"/>
                </a:solidFill>
              </a:rPr>
              <a:t>3.</a:t>
            </a:r>
            <a:r>
              <a:rPr lang="ko-KR" altLang="en-US" b="1" dirty="0">
                <a:solidFill>
                  <a:srgbClr val="0B1966"/>
                </a:solidFill>
              </a:rPr>
              <a:t> 커뮤니티 기능</a:t>
            </a:r>
            <a:endParaRPr lang="en-US" altLang="ko-KR" b="1" dirty="0">
              <a:solidFill>
                <a:srgbClr val="0B19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게시판을 통해 </a:t>
            </a:r>
            <a:r>
              <a:rPr lang="ko-KR" altLang="en-US" sz="1600" b="1" dirty="0" smtClean="0"/>
              <a:t>정보 </a:t>
            </a:r>
            <a:r>
              <a:rPr lang="ko-KR" altLang="en-US" sz="1600" b="1" dirty="0"/>
              <a:t>교환의 장 </a:t>
            </a:r>
            <a:r>
              <a:rPr lang="ko-KR" altLang="en-US" sz="1600" dirty="0"/>
              <a:t>마련</a:t>
            </a:r>
            <a:endParaRPr lang="en-US" altLang="ko-KR" sz="1600" dirty="0"/>
          </a:p>
        </p:txBody>
      </p:sp>
      <p:pic>
        <p:nvPicPr>
          <p:cNvPr id="23556" name="Picture 4" descr="Egypt, pyramid icon - Download on Iconfinder on Iconfinder">
            <a:extLst>
              <a:ext uri="{FF2B5EF4-FFF2-40B4-BE49-F238E27FC236}">
                <a16:creationId xmlns:a16="http://schemas.microsoft.com/office/drawing/2014/main" id="{D9517168-69B3-EA4E-B294-B966DC261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3" y="2669129"/>
            <a:ext cx="1009216" cy="100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Sue - Free miscellaneous icons">
            <a:extLst>
              <a:ext uri="{FF2B5EF4-FFF2-40B4-BE49-F238E27FC236}">
                <a16:creationId xmlns:a16="http://schemas.microsoft.com/office/drawing/2014/main" id="{A89D7878-4E54-024D-BC5A-FD15ED9E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72" y="5321568"/>
            <a:ext cx="965843" cy="96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Credit limit - Free business and finance icons">
            <a:extLst>
              <a:ext uri="{FF2B5EF4-FFF2-40B4-BE49-F238E27FC236}">
                <a16:creationId xmlns:a16="http://schemas.microsoft.com/office/drawing/2014/main" id="{214C4D92-555D-A64F-8C95-6B3A480D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594" y="2282959"/>
            <a:ext cx="866078" cy="86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8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EB7404-1FBC-0845-AC73-0A1E43A6A609}"/>
              </a:ext>
            </a:extLst>
          </p:cNvPr>
          <p:cNvGrpSpPr/>
          <p:nvPr/>
        </p:nvGrpSpPr>
        <p:grpSpPr>
          <a:xfrm>
            <a:off x="348876" y="1565450"/>
            <a:ext cx="7830242" cy="4474413"/>
            <a:chOff x="3405009" y="1958738"/>
            <a:chExt cx="6939473" cy="384156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DA2D826-53B6-476D-BBB2-95F8A4A46A0C}"/>
                </a:ext>
              </a:extLst>
            </p:cNvPr>
            <p:cNvSpPr/>
            <p:nvPr/>
          </p:nvSpPr>
          <p:spPr>
            <a:xfrm rot="21579816">
              <a:off x="3669844" y="3642834"/>
              <a:ext cx="897622" cy="897622"/>
            </a:xfrm>
            <a:prstGeom prst="ellipse">
              <a:avLst/>
            </a:prstGeom>
            <a:noFill/>
            <a:ln w="25400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404040"/>
                  </a:solidFill>
                </a:rPr>
                <a:t>S</a:t>
              </a:r>
              <a:endParaRPr lang="ko-KR" altLang="en-US" sz="2000" b="1">
                <a:solidFill>
                  <a:srgbClr val="40404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623F1FE-F9B0-4B6E-B89D-723A61CE9794}"/>
                </a:ext>
              </a:extLst>
            </p:cNvPr>
            <p:cNvSpPr/>
            <p:nvPr/>
          </p:nvSpPr>
          <p:spPr>
            <a:xfrm rot="21579816">
              <a:off x="6107207" y="3642831"/>
              <a:ext cx="897622" cy="897622"/>
            </a:xfrm>
            <a:prstGeom prst="ellipse">
              <a:avLst/>
            </a:prstGeom>
            <a:noFill/>
            <a:ln w="25400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404040"/>
                  </a:solidFill>
                </a:rPr>
                <a:t>O</a:t>
              </a:r>
              <a:endParaRPr lang="ko-KR" altLang="en-US" sz="2000" b="1">
                <a:solidFill>
                  <a:srgbClr val="404040"/>
                </a:solidFill>
              </a:endParaRPr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EEBB621C-0530-4E0D-A7BA-362821E6AEDE}"/>
                </a:ext>
              </a:extLst>
            </p:cNvPr>
            <p:cNvSpPr/>
            <p:nvPr/>
          </p:nvSpPr>
          <p:spPr>
            <a:xfrm rot="2914029">
              <a:off x="3494780" y="3499895"/>
              <a:ext cx="1223395" cy="1190906"/>
            </a:xfrm>
            <a:prstGeom prst="arc">
              <a:avLst>
                <a:gd name="adj1" fmla="val 18838228"/>
                <a:gd name="adj2" fmla="val 5467610"/>
              </a:avLst>
            </a:prstGeom>
            <a:noFill/>
            <a:ln w="38100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19B185F9-C599-4CAF-937C-42AF9ED656EC}"/>
                </a:ext>
              </a:extLst>
            </p:cNvPr>
            <p:cNvSpPr/>
            <p:nvPr/>
          </p:nvSpPr>
          <p:spPr>
            <a:xfrm rot="2914029">
              <a:off x="4730670" y="3527508"/>
              <a:ext cx="1223395" cy="1223395"/>
            </a:xfrm>
            <a:prstGeom prst="arc">
              <a:avLst>
                <a:gd name="adj1" fmla="val 7984670"/>
                <a:gd name="adj2" fmla="val 18578390"/>
              </a:avLst>
            </a:prstGeom>
            <a:noFill/>
            <a:ln w="38100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14E2DDB9-D313-4670-93DE-1D26C8D2F536}"/>
                </a:ext>
              </a:extLst>
            </p:cNvPr>
            <p:cNvSpPr/>
            <p:nvPr/>
          </p:nvSpPr>
          <p:spPr>
            <a:xfrm rot="2914029">
              <a:off x="5977807" y="3503620"/>
              <a:ext cx="1196391" cy="1215510"/>
            </a:xfrm>
            <a:prstGeom prst="arc">
              <a:avLst>
                <a:gd name="adj1" fmla="val 18838228"/>
                <a:gd name="adj2" fmla="val 7846142"/>
              </a:avLst>
            </a:prstGeom>
            <a:noFill/>
            <a:ln w="38100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E336E125-B55C-4616-9F09-FAE9CA5AA3BC}"/>
                </a:ext>
              </a:extLst>
            </p:cNvPr>
            <p:cNvSpPr/>
            <p:nvPr/>
          </p:nvSpPr>
          <p:spPr>
            <a:xfrm rot="2914029">
              <a:off x="7182829" y="3565581"/>
              <a:ext cx="1229506" cy="1185341"/>
            </a:xfrm>
            <a:prstGeom prst="arc">
              <a:avLst>
                <a:gd name="adj1" fmla="val 7984670"/>
                <a:gd name="adj2" fmla="val 16340036"/>
              </a:avLst>
            </a:prstGeom>
            <a:noFill/>
            <a:ln w="38100"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C62A71-3398-464A-976B-771BC9D2212F}"/>
                </a:ext>
              </a:extLst>
            </p:cNvPr>
            <p:cNvSpPr/>
            <p:nvPr/>
          </p:nvSpPr>
          <p:spPr>
            <a:xfrm rot="21579816">
              <a:off x="5931784" y="4795915"/>
              <a:ext cx="3600000" cy="846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Opportunity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투자에 대한 많은 관심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시시각각 변하는 데이터에 대한 발 빠른 제공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75CC723-0D54-4331-B34B-3D0D7C5D6E6B}"/>
                </a:ext>
              </a:extLst>
            </p:cNvPr>
            <p:cNvSpPr/>
            <p:nvPr/>
          </p:nvSpPr>
          <p:spPr>
            <a:xfrm rot="21579816">
              <a:off x="3405009" y="4953840"/>
              <a:ext cx="3600000" cy="846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Strengths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방대한 데이터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b="0" i="0" dirty="0">
                  <a:solidFill>
                    <a:srgbClr val="B43736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데이터로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투자 도구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금융 캘린더 등의 도구 제공</a:t>
              </a:r>
              <a:endParaRPr lang="ko-KR" altLang="en-US" sz="1000" b="0" i="0" dirty="0">
                <a:solidFill>
                  <a:srgbClr val="B437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0E18E9E2-EC7D-4205-AC11-EBD9D40F55E8}"/>
                </a:ext>
              </a:extLst>
            </p:cNvPr>
            <p:cNvSpPr/>
            <p:nvPr/>
          </p:nvSpPr>
          <p:spPr>
            <a:xfrm rot="20914029">
              <a:off x="5176739" y="3408017"/>
              <a:ext cx="146305" cy="126125"/>
            </a:xfrm>
            <a:prstGeom prst="triangle">
              <a:avLst/>
            </a:prstGeom>
            <a:solidFill>
              <a:srgbClr val="0B1966"/>
            </a:solidFill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63EA5BBC-1F65-4C74-B720-FC252FE369D6}"/>
                </a:ext>
              </a:extLst>
            </p:cNvPr>
            <p:cNvSpPr/>
            <p:nvPr/>
          </p:nvSpPr>
          <p:spPr>
            <a:xfrm rot="10114029">
              <a:off x="6644628" y="4710066"/>
              <a:ext cx="146305" cy="126125"/>
            </a:xfrm>
            <a:prstGeom prst="triangle">
              <a:avLst/>
            </a:prstGeom>
            <a:solidFill>
              <a:srgbClr val="0B1966"/>
            </a:solidFill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FE6AC4CB-D284-46A5-8C70-69B1E2329BEE}"/>
                </a:ext>
              </a:extLst>
            </p:cNvPr>
            <p:cNvSpPr/>
            <p:nvPr/>
          </p:nvSpPr>
          <p:spPr>
            <a:xfrm rot="10114029">
              <a:off x="4229473" y="4669091"/>
              <a:ext cx="146305" cy="126125"/>
            </a:xfrm>
            <a:prstGeom prst="triangle">
              <a:avLst/>
            </a:prstGeom>
            <a:solidFill>
              <a:srgbClr val="0B1966"/>
            </a:solidFill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5AB8C1B5-BE5D-4977-AEE7-67B73C8ADF6A}"/>
                </a:ext>
              </a:extLst>
            </p:cNvPr>
            <p:cNvSpPr/>
            <p:nvPr/>
          </p:nvSpPr>
          <p:spPr>
            <a:xfrm rot="20914029">
              <a:off x="7575480" y="3458240"/>
              <a:ext cx="146305" cy="126125"/>
            </a:xfrm>
            <a:prstGeom prst="triangle">
              <a:avLst/>
            </a:prstGeom>
            <a:solidFill>
              <a:srgbClr val="0B1966"/>
            </a:solidFill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2099FED-8FD2-EF48-9B72-0E945C6A9364}"/>
                </a:ext>
              </a:extLst>
            </p:cNvPr>
            <p:cNvSpPr/>
            <p:nvPr/>
          </p:nvSpPr>
          <p:spPr>
            <a:xfrm rot="21579816">
              <a:off x="3602934" y="1958738"/>
              <a:ext cx="3600000" cy="1240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Weakness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FF0000"/>
                  </a:solidFill>
                </a:rPr>
                <a:t>지나친 광고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/>
                <a:t>커뮤니티 기능의 부재</a:t>
              </a:r>
              <a:endParaRPr lang="en-US" altLang="ko-KR" sz="1100" b="1" dirty="0"/>
            </a:p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정확하지 않은 한글 번역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AC072C9-BE1A-D640-966D-3B7C3338B190}"/>
                </a:ext>
              </a:extLst>
            </p:cNvPr>
            <p:cNvSpPr/>
            <p:nvPr/>
          </p:nvSpPr>
          <p:spPr>
            <a:xfrm rot="21579816">
              <a:off x="6461783" y="2352557"/>
              <a:ext cx="3882699" cy="846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Threats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해외 금융 중개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국내에 허가 받지 않은 해외 중개인 추천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0FF3A97-90A7-4E3E-8363-8C7245BF2E04}"/>
                </a:ext>
              </a:extLst>
            </p:cNvPr>
            <p:cNvSpPr/>
            <p:nvPr/>
          </p:nvSpPr>
          <p:spPr>
            <a:xfrm rot="21579816">
              <a:off x="4900863" y="3642832"/>
              <a:ext cx="897622" cy="8976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404040"/>
                  </a:solidFill>
                </a:rPr>
                <a:t>W</a:t>
              </a:r>
              <a:endParaRPr lang="ko-KR" altLang="en-US" sz="2000" b="1">
                <a:solidFill>
                  <a:srgbClr val="404040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E5E861B-A626-431C-BE5D-76D307E4FD8A}"/>
                </a:ext>
              </a:extLst>
            </p:cNvPr>
            <p:cNvSpPr/>
            <p:nvPr/>
          </p:nvSpPr>
          <p:spPr>
            <a:xfrm rot="21579816">
              <a:off x="7336593" y="3685389"/>
              <a:ext cx="897622" cy="8976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404040"/>
                  </a:solidFill>
                </a:rPr>
                <a:t>T</a:t>
              </a:r>
              <a:endParaRPr lang="ko-KR" altLang="en-US" sz="2000" b="1">
                <a:solidFill>
                  <a:srgbClr val="404040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87DD798-D3B1-F04D-93BF-E2041523E7FA}"/>
              </a:ext>
            </a:extLst>
          </p:cNvPr>
          <p:cNvSpPr txBox="1"/>
          <p:nvPr/>
        </p:nvSpPr>
        <p:spPr>
          <a:xfrm>
            <a:off x="7409369" y="4442606"/>
            <a:ext cx="4366301" cy="18913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ea typeface="맑은 고딕"/>
              </a:rPr>
              <a:t>해외 사이트의 한국어 버전으로 </a:t>
            </a:r>
            <a:r>
              <a:rPr lang="ko-KR" altLang="en-US" sz="1600" b="1" dirty="0">
                <a:solidFill>
                  <a:srgbClr val="FF0000"/>
                </a:solidFill>
                <a:ea typeface="맑은 고딕"/>
              </a:rPr>
              <a:t>오역이 존재</a:t>
            </a:r>
            <a:endParaRPr lang="en-US" altLang="ko-KR" sz="1600" b="1" dirty="0">
              <a:solidFill>
                <a:srgbClr val="FF0000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ea typeface="맑은 고딕"/>
              </a:rPr>
              <a:t>너무나 </a:t>
            </a:r>
            <a:r>
              <a:rPr lang="ko-KR" altLang="en-US" sz="1600" b="1" dirty="0">
                <a:solidFill>
                  <a:srgbClr val="FF0000"/>
                </a:solidFill>
                <a:ea typeface="맑은 고딕"/>
              </a:rPr>
              <a:t>과도한 광고</a:t>
            </a:r>
            <a:endParaRPr lang="en-US" altLang="ko-KR" sz="1600" b="1" dirty="0">
              <a:solidFill>
                <a:srgbClr val="FF0000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ea typeface="맑은 고딕"/>
              </a:rPr>
              <a:t>사용이 </a:t>
            </a:r>
            <a:r>
              <a:rPr lang="ko-KR" altLang="en-US" sz="1600" b="1" dirty="0">
                <a:solidFill>
                  <a:srgbClr val="FF0000"/>
                </a:solidFill>
                <a:ea typeface="맑은 고딕"/>
              </a:rPr>
              <a:t>불편한 </a:t>
            </a:r>
            <a:r>
              <a:rPr lang="en-US" altLang="ko-KR" sz="1600" b="1" dirty="0">
                <a:solidFill>
                  <a:srgbClr val="FF0000"/>
                </a:solidFill>
                <a:ea typeface="맑은 고딕"/>
              </a:rPr>
              <a:t>UI/UX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ea typeface="맑은 고딕"/>
              </a:rPr>
              <a:t>국내에 </a:t>
            </a:r>
            <a:r>
              <a:rPr lang="ko-KR" altLang="en-US" sz="1600" b="1" dirty="0">
                <a:solidFill>
                  <a:srgbClr val="FF0000"/>
                </a:solidFill>
                <a:ea typeface="맑은 고딕"/>
              </a:rPr>
              <a:t>허가 받지 않은 금융중개 </a:t>
            </a:r>
            <a:r>
              <a:rPr lang="ko-KR" altLang="en-US" sz="1600" b="1" dirty="0">
                <a:ea typeface="맑은 고딕"/>
              </a:rPr>
              <a:t>제공</a:t>
            </a:r>
            <a:endParaRPr lang="en-US" altLang="ko-KR" sz="1600" b="1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ea typeface="맑은 고딕"/>
              </a:rPr>
              <a:t>대체제가 나오면 위험</a:t>
            </a:r>
            <a:endParaRPr lang="en-US" altLang="ko-KR" sz="1600" b="1" dirty="0">
              <a:ea typeface="맑은 고딕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FCF9C-A272-E249-BD22-61FDD88DD18E}"/>
              </a:ext>
            </a:extLst>
          </p:cNvPr>
          <p:cNvSpPr/>
          <p:nvPr/>
        </p:nvSpPr>
        <p:spPr>
          <a:xfrm>
            <a:off x="468501" y="266510"/>
            <a:ext cx="27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3.</a:t>
            </a:r>
            <a:r>
              <a:rPr lang="ko-KR" altLang="en-US" sz="2000" b="1" kern="0" dirty="0">
                <a:solidFill>
                  <a:srgbClr val="0B1966"/>
                </a:solidFill>
              </a:rPr>
              <a:t> 경쟁사 서비스 분석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DEFD40-59AB-EF48-BD7B-06EEEA06B834}"/>
              </a:ext>
            </a:extLst>
          </p:cNvPr>
          <p:cNvGrpSpPr/>
          <p:nvPr/>
        </p:nvGrpSpPr>
        <p:grpSpPr>
          <a:xfrm>
            <a:off x="342900" y="930730"/>
            <a:ext cx="6578761" cy="5660759"/>
            <a:chOff x="2501964" y="1228250"/>
            <a:chExt cx="7945087" cy="220373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4E12AF-4B6E-AD40-A27B-5160A5143714}"/>
                </a:ext>
              </a:extLst>
            </p:cNvPr>
            <p:cNvSpPr/>
            <p:nvPr/>
          </p:nvSpPr>
          <p:spPr>
            <a:xfrm>
              <a:off x="2501964" y="1324182"/>
              <a:ext cx="7945087" cy="2107806"/>
            </a:xfrm>
            <a:prstGeom prst="rect">
              <a:avLst/>
            </a:prstGeom>
            <a:noFill/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F34CE00-ADE4-1542-8289-8A399AE9452D}"/>
                </a:ext>
              </a:extLst>
            </p:cNvPr>
            <p:cNvGrpSpPr/>
            <p:nvPr/>
          </p:nvGrpSpPr>
          <p:grpSpPr>
            <a:xfrm>
              <a:off x="3767955" y="1228250"/>
              <a:ext cx="5804253" cy="213149"/>
              <a:chOff x="1015431" y="1319957"/>
              <a:chExt cx="2792578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BB86B8E-A48A-CF49-ABC4-B80F891357CD}"/>
                  </a:ext>
                </a:extLst>
              </p:cNvPr>
              <p:cNvSpPr/>
              <p:nvPr/>
            </p:nvSpPr>
            <p:spPr>
              <a:xfrm>
                <a:off x="1015431" y="1319957"/>
                <a:ext cx="2792578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B1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70CFA8-2145-9145-9A6C-E9C59764ADA1}"/>
                  </a:ext>
                </a:extLst>
              </p:cNvPr>
              <p:cNvSpPr txBox="1"/>
              <p:nvPr/>
            </p:nvSpPr>
            <p:spPr>
              <a:xfrm>
                <a:off x="1015431" y="1356120"/>
                <a:ext cx="2792578" cy="160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en-US" altLang="ko-KR" b="1" kern="0" dirty="0">
                    <a:solidFill>
                      <a:srgbClr val="0B1966"/>
                    </a:solidFill>
                  </a:rPr>
                  <a:t>Investing.com -</a:t>
                </a:r>
                <a:r>
                  <a:rPr lang="ko-KR" altLang="en-US" b="1" kern="0" dirty="0">
                    <a:solidFill>
                      <a:srgbClr val="0B1966"/>
                    </a:solidFill>
                  </a:rPr>
                  <a:t> </a:t>
                </a:r>
                <a:r>
                  <a:rPr lang="en-US" altLang="ko-KR" b="1" kern="0" dirty="0">
                    <a:solidFill>
                      <a:srgbClr val="0B1966"/>
                    </a:solidFill>
                  </a:rPr>
                  <a:t>SWOT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CF6017-B0C4-BA4D-A945-B94FF18138AE}"/>
              </a:ext>
            </a:extLst>
          </p:cNvPr>
          <p:cNvGrpSpPr/>
          <p:nvPr/>
        </p:nvGrpSpPr>
        <p:grpSpPr>
          <a:xfrm>
            <a:off x="7209394" y="3714710"/>
            <a:ext cx="4647711" cy="2884937"/>
            <a:chOff x="5211992" y="1228250"/>
            <a:chExt cx="4513220" cy="112310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8513E66-5142-FE4F-AB95-3EABADF4E730}"/>
                </a:ext>
              </a:extLst>
            </p:cNvPr>
            <p:cNvSpPr/>
            <p:nvPr/>
          </p:nvSpPr>
          <p:spPr>
            <a:xfrm>
              <a:off x="5211992" y="1324182"/>
              <a:ext cx="4513220" cy="102717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0364202-961D-FC4F-AA5E-B39A89831ED8}"/>
                </a:ext>
              </a:extLst>
            </p:cNvPr>
            <p:cNvSpPr/>
            <p:nvPr/>
          </p:nvSpPr>
          <p:spPr>
            <a:xfrm>
              <a:off x="5637874" y="1228250"/>
              <a:ext cx="3434160" cy="213149"/>
            </a:xfrm>
            <a:prstGeom prst="roundRect">
              <a:avLst/>
            </a:prstGeom>
            <a:solidFill>
              <a:srgbClr val="F9F6F5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C4D52FF-3937-224F-90B7-338B2629BE8E}"/>
              </a:ext>
            </a:extLst>
          </p:cNvPr>
          <p:cNvSpPr txBox="1"/>
          <p:nvPr/>
        </p:nvSpPr>
        <p:spPr>
          <a:xfrm>
            <a:off x="8705924" y="37917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문제점 종합</a:t>
            </a:r>
            <a:endParaRPr lang="en-KR" b="1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40F4-4CCD-E244-BF55-B155B181A54A}"/>
              </a:ext>
            </a:extLst>
          </p:cNvPr>
          <p:cNvGrpSpPr/>
          <p:nvPr/>
        </p:nvGrpSpPr>
        <p:grpSpPr>
          <a:xfrm>
            <a:off x="7400340" y="854785"/>
            <a:ext cx="4456766" cy="2442287"/>
            <a:chOff x="7400340" y="854785"/>
            <a:chExt cx="4456766" cy="244228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2DF5365-5898-5D49-AB20-CF99078D90D1}"/>
                </a:ext>
              </a:extLst>
            </p:cNvPr>
            <p:cNvSpPr/>
            <p:nvPr/>
          </p:nvSpPr>
          <p:spPr>
            <a:xfrm>
              <a:off x="7400340" y="1104610"/>
              <a:ext cx="4456766" cy="2192462"/>
            </a:xfrm>
            <a:prstGeom prst="rect">
              <a:avLst/>
            </a:prstGeom>
            <a:noFill/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6252AC6-B95F-4B42-AA01-7C0155DF650E}"/>
                </a:ext>
              </a:extLst>
            </p:cNvPr>
            <p:cNvSpPr/>
            <p:nvPr/>
          </p:nvSpPr>
          <p:spPr>
            <a:xfrm>
              <a:off x="8189712" y="854785"/>
              <a:ext cx="2861572" cy="4651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B1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85D796-48B5-5949-ADC6-37737EFE72F4}"/>
                </a:ext>
              </a:extLst>
            </p:cNvPr>
            <p:cNvSpPr txBox="1"/>
            <p:nvPr/>
          </p:nvSpPr>
          <p:spPr>
            <a:xfrm>
              <a:off x="8997644" y="89337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B1966"/>
                  </a:solidFill>
                </a:rPr>
                <a:t>문제점 예시</a:t>
              </a:r>
              <a:endParaRPr lang="en-KR" b="1" dirty="0">
                <a:solidFill>
                  <a:srgbClr val="0B1966"/>
                </a:solidFill>
              </a:endParaRPr>
            </a:p>
          </p:txBody>
        </p:sp>
      </p:grp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ABE14943-3C18-1443-9762-D2C271965784}"/>
              </a:ext>
            </a:extLst>
          </p:cNvPr>
          <p:cNvSpPr/>
          <p:nvPr/>
        </p:nvSpPr>
        <p:spPr>
          <a:xfrm>
            <a:off x="6699364" y="5053511"/>
            <a:ext cx="610018" cy="27660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오른쪽 화살표[R] 33">
            <a:extLst>
              <a:ext uri="{FF2B5EF4-FFF2-40B4-BE49-F238E27FC236}">
                <a16:creationId xmlns:a16="http://schemas.microsoft.com/office/drawing/2014/main" id="{C4B10F49-5C72-2F43-BC95-EC7A89F40E51}"/>
              </a:ext>
            </a:extLst>
          </p:cNvPr>
          <p:cNvSpPr/>
          <p:nvPr/>
        </p:nvSpPr>
        <p:spPr>
          <a:xfrm rot="5400000">
            <a:off x="11061377" y="3463758"/>
            <a:ext cx="965069" cy="2834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CE2458-91D1-4332-B310-6E557E09A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91" y="1812150"/>
            <a:ext cx="4039264" cy="1126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20695B-C0BD-40AE-9F87-205E24C1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735" y="1634265"/>
            <a:ext cx="4049509" cy="5736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C87959-F99E-4788-952B-F9D52EABC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113" y="2731565"/>
            <a:ext cx="3837541" cy="4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59A2C9-2E32-D647-8105-838E2BB62706}"/>
              </a:ext>
            </a:extLst>
          </p:cNvPr>
          <p:cNvSpPr/>
          <p:nvPr/>
        </p:nvSpPr>
        <p:spPr>
          <a:xfrm>
            <a:off x="468501" y="266510"/>
            <a:ext cx="2375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4.</a:t>
            </a:r>
            <a:r>
              <a:rPr lang="ko-KR" altLang="en-US" sz="2000" b="1" kern="0" dirty="0">
                <a:solidFill>
                  <a:srgbClr val="0B1966"/>
                </a:solidFill>
              </a:rPr>
              <a:t> 서비스의 </a:t>
            </a:r>
            <a:r>
              <a:rPr lang="ko-KR" altLang="en-US" sz="2000" b="1" kern="0" dirty="0" err="1">
                <a:solidFill>
                  <a:srgbClr val="0B1966"/>
                </a:solidFill>
              </a:rPr>
              <a:t>차별점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25ACF8-3255-634D-AB09-3C323BED515C}"/>
              </a:ext>
            </a:extLst>
          </p:cNvPr>
          <p:cNvGrpSpPr/>
          <p:nvPr/>
        </p:nvGrpSpPr>
        <p:grpSpPr>
          <a:xfrm>
            <a:off x="342900" y="1137735"/>
            <a:ext cx="11169162" cy="1386843"/>
            <a:chOff x="342900" y="1006647"/>
            <a:chExt cx="11169162" cy="13868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E8475E-8F1B-4887-A4A4-979FE95F6255}"/>
                </a:ext>
              </a:extLst>
            </p:cNvPr>
            <p:cNvSpPr txBox="1"/>
            <p:nvPr/>
          </p:nvSpPr>
          <p:spPr>
            <a:xfrm>
              <a:off x="711969" y="1577724"/>
              <a:ext cx="10505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여러 금융사의 복잡한 금융상품을 </a:t>
              </a:r>
              <a:r>
                <a:rPr lang="ko-KR" altLang="en-US" b="1" dirty="0" smtClean="0">
                  <a:solidFill>
                    <a:schemeClr val="accent5"/>
                  </a:solidFill>
                </a:rPr>
                <a:t>항목 별로 </a:t>
              </a:r>
              <a:r>
                <a:rPr lang="ko-KR" altLang="en-US" b="1" dirty="0">
                  <a:solidFill>
                    <a:schemeClr val="accent5"/>
                  </a:solidFill>
                </a:rPr>
                <a:t>분류</a:t>
              </a:r>
              <a:endParaRPr lang="en-US" altLang="ko-KR" b="1" dirty="0">
                <a:solidFill>
                  <a:schemeClr val="accent5"/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주기적으로 데이터를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갱신하여 최신 데이터 유지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018BBB-1582-4C40-A299-865A9D6E0444}"/>
                </a:ext>
              </a:extLst>
            </p:cNvPr>
            <p:cNvGrpSpPr/>
            <p:nvPr/>
          </p:nvGrpSpPr>
          <p:grpSpPr>
            <a:xfrm>
              <a:off x="342900" y="1006647"/>
              <a:ext cx="11169162" cy="1386843"/>
              <a:chOff x="2501964" y="1257804"/>
              <a:chExt cx="13488857" cy="5398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7C4748-9FB3-B74E-AD9A-0E14DF84E2D7}"/>
                  </a:ext>
                </a:extLst>
              </p:cNvPr>
              <p:cNvSpPr/>
              <p:nvPr/>
            </p:nvSpPr>
            <p:spPr>
              <a:xfrm>
                <a:off x="2501964" y="1324182"/>
                <a:ext cx="13488857" cy="473521"/>
              </a:xfrm>
              <a:prstGeom prst="rect">
                <a:avLst/>
              </a:prstGeom>
              <a:noFill/>
              <a:ln>
                <a:solidFill>
                  <a:srgbClr val="0B1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9F484-CCF1-304C-926C-7D3BEB4776D8}"/>
                  </a:ext>
                </a:extLst>
              </p:cNvPr>
              <p:cNvSpPr txBox="1"/>
              <p:nvPr/>
            </p:nvSpPr>
            <p:spPr>
              <a:xfrm>
                <a:off x="2866387" y="1257804"/>
                <a:ext cx="5804253" cy="143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endParaRPr lang="en-US" altLang="ko-KR" b="1" kern="0">
                  <a:solidFill>
                    <a:srgbClr val="13B9B7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8D7037-FBC3-2C43-A4F8-A2ED639CF4DB}"/>
              </a:ext>
            </a:extLst>
          </p:cNvPr>
          <p:cNvGrpSpPr/>
          <p:nvPr/>
        </p:nvGrpSpPr>
        <p:grpSpPr>
          <a:xfrm>
            <a:off x="342900" y="3184248"/>
            <a:ext cx="11169162" cy="1216337"/>
            <a:chOff x="342900" y="2895370"/>
            <a:chExt cx="11169162" cy="12163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3443C0-3ECB-0946-B570-9D833674B799}"/>
                </a:ext>
              </a:extLst>
            </p:cNvPr>
            <p:cNvSpPr txBox="1"/>
            <p:nvPr/>
          </p:nvSpPr>
          <p:spPr>
            <a:xfrm>
              <a:off x="711969" y="3295941"/>
              <a:ext cx="105057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모든 사용자에게 금융감독원의 그래프와 차트 등 </a:t>
              </a:r>
              <a:r>
                <a:rPr lang="ko-KR" altLang="en-US" b="1" dirty="0" smtClean="0">
                  <a:solidFill>
                    <a:srgbClr val="387DB9"/>
                  </a:solidFill>
                </a:rPr>
                <a:t>정확한 데이터를</a:t>
              </a:r>
              <a:r>
                <a:rPr lang="ko-KR" altLang="en-US" dirty="0" smtClean="0"/>
                <a:t> 제공</a:t>
              </a:r>
              <a:endParaRPr lang="ko-KR" altLang="en-US" b="1" dirty="0" smtClean="0">
                <a:solidFill>
                  <a:srgbClr val="0B1966"/>
                </a:solidFill>
              </a:endParaRPr>
            </a:p>
            <a:p>
              <a:r>
                <a:rPr lang="ko-KR" altLang="en-US" dirty="0" smtClean="0"/>
                <a:t>로그인 후 제약없이 커뮤니티 이용 가능</a:t>
              </a:r>
              <a:endParaRPr lang="en-KR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ED6F76-BCF9-F643-82FF-B83B14D2AC8B}"/>
                </a:ext>
              </a:extLst>
            </p:cNvPr>
            <p:cNvSpPr/>
            <p:nvPr/>
          </p:nvSpPr>
          <p:spPr>
            <a:xfrm>
              <a:off x="342900" y="2895370"/>
              <a:ext cx="11169162" cy="1216337"/>
            </a:xfrm>
            <a:prstGeom prst="rect">
              <a:avLst/>
            </a:prstGeom>
            <a:noFill/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C24A26A-4113-2947-B180-4B2A3ECEF3AF}"/>
              </a:ext>
            </a:extLst>
          </p:cNvPr>
          <p:cNvSpPr/>
          <p:nvPr/>
        </p:nvSpPr>
        <p:spPr>
          <a:xfrm>
            <a:off x="342900" y="5042207"/>
            <a:ext cx="11169162" cy="1549284"/>
          </a:xfrm>
          <a:prstGeom prst="rect">
            <a:avLst/>
          </a:prstGeom>
          <a:noFill/>
          <a:ln>
            <a:solidFill>
              <a:srgbClr val="0B1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D57927-A408-E34A-A3E3-101877339458}"/>
              </a:ext>
            </a:extLst>
          </p:cNvPr>
          <p:cNvSpPr txBox="1"/>
          <p:nvPr/>
        </p:nvSpPr>
        <p:spPr>
          <a:xfrm>
            <a:off x="731662" y="5730646"/>
            <a:ext cx="105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금융에 관심있는 사용자에게 필수적인 데이터들을 </a:t>
            </a:r>
            <a:r>
              <a:rPr lang="ko-KR" altLang="en-US" b="1" dirty="0" smtClean="0">
                <a:solidFill>
                  <a:srgbClr val="387DB9"/>
                </a:solidFill>
              </a:rPr>
              <a:t>심플한 </a:t>
            </a:r>
            <a:r>
              <a:rPr lang="en-US" altLang="ko-KR" b="1" dirty="0">
                <a:solidFill>
                  <a:srgbClr val="387DB9"/>
                </a:solidFill>
              </a:rPr>
              <a:t>UI</a:t>
            </a:r>
            <a:r>
              <a:rPr lang="ko-KR" altLang="en-US" b="1" dirty="0">
                <a:solidFill>
                  <a:srgbClr val="387DB9"/>
                </a:solidFill>
              </a:rPr>
              <a:t>를 통해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제공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E1E899-EAE5-ED4F-A960-3AF00E12E6ED}"/>
              </a:ext>
            </a:extLst>
          </p:cNvPr>
          <p:cNvGrpSpPr/>
          <p:nvPr/>
        </p:nvGrpSpPr>
        <p:grpSpPr>
          <a:xfrm>
            <a:off x="342901" y="4801157"/>
            <a:ext cx="10266871" cy="547518"/>
            <a:chOff x="342901" y="4801157"/>
            <a:chExt cx="10266871" cy="5475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A121B5F-8F61-0243-AD2B-FF44A11E234F}"/>
                </a:ext>
              </a:extLst>
            </p:cNvPr>
            <p:cNvGrpSpPr/>
            <p:nvPr/>
          </p:nvGrpSpPr>
          <p:grpSpPr>
            <a:xfrm>
              <a:off x="342901" y="4801157"/>
              <a:ext cx="10266871" cy="547518"/>
              <a:chOff x="406334" y="1322297"/>
              <a:chExt cx="5965567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F8D967F-3C1F-434F-A367-EEC1D83ADD49}"/>
                  </a:ext>
                </a:extLst>
              </p:cNvPr>
              <p:cNvSpPr/>
              <p:nvPr/>
            </p:nvSpPr>
            <p:spPr>
              <a:xfrm>
                <a:off x="996920" y="1322297"/>
                <a:ext cx="5374981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B1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FD1F97-667F-374E-8C00-4BB46E720BC8}"/>
                  </a:ext>
                </a:extLst>
              </p:cNvPr>
              <p:cNvSpPr txBox="1"/>
              <p:nvPr/>
            </p:nvSpPr>
            <p:spPr>
              <a:xfrm>
                <a:off x="406334" y="1361091"/>
                <a:ext cx="5843700" cy="160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b="1" kern="0" dirty="0">
                    <a:solidFill>
                      <a:schemeClr val="accent2"/>
                    </a:solidFill>
                  </a:rPr>
                  <a:t>과도한 정보 제공으로 가시성 방해</a:t>
                </a:r>
                <a:r>
                  <a:rPr lang="ko-KR" altLang="en-US" b="1" kern="0" dirty="0">
                    <a:solidFill>
                      <a:srgbClr val="13B9B7"/>
                    </a:solidFill>
                  </a:rPr>
                  <a:t>              </a:t>
                </a:r>
                <a:r>
                  <a:rPr lang="ko-KR" altLang="en-US" b="1" kern="0" dirty="0">
                    <a:solidFill>
                      <a:srgbClr val="0070C0"/>
                    </a:solidFill>
                  </a:rPr>
                  <a:t>사용자가 </a:t>
                </a:r>
                <a:r>
                  <a:rPr lang="ko-KR" altLang="en-US" b="1" kern="0" dirty="0" smtClean="0">
                    <a:solidFill>
                      <a:srgbClr val="0070C0"/>
                    </a:solidFill>
                  </a:rPr>
                  <a:t>보기 편한 심플한 </a:t>
                </a:r>
                <a:r>
                  <a:rPr lang="en-US" altLang="ko-KR" b="1" kern="0" dirty="0" smtClean="0">
                    <a:solidFill>
                      <a:srgbClr val="0070C0"/>
                    </a:solidFill>
                  </a:rPr>
                  <a:t>UI</a:t>
                </a:r>
                <a:endParaRPr lang="en-US" altLang="ko-KR" b="1" kern="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8" name="오른쪽 화살표[R] 33">
              <a:extLst>
                <a:ext uri="{FF2B5EF4-FFF2-40B4-BE49-F238E27FC236}">
                  <a16:creationId xmlns:a16="http://schemas.microsoft.com/office/drawing/2014/main" id="{25FF303A-50F5-7546-AE20-9EB73B945DF2}"/>
                </a:ext>
              </a:extLst>
            </p:cNvPr>
            <p:cNvSpPr/>
            <p:nvPr/>
          </p:nvSpPr>
          <p:spPr>
            <a:xfrm>
              <a:off x="5255860" y="4939448"/>
              <a:ext cx="610018" cy="2766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81102C-79D6-294F-96FC-38FD4ED4BFBC}"/>
              </a:ext>
            </a:extLst>
          </p:cNvPr>
          <p:cNvGrpSpPr/>
          <p:nvPr/>
        </p:nvGrpSpPr>
        <p:grpSpPr>
          <a:xfrm>
            <a:off x="170239" y="2902369"/>
            <a:ext cx="10439539" cy="547518"/>
            <a:chOff x="170239" y="4801157"/>
            <a:chExt cx="10439539" cy="5475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D00B5C-4D1A-BF4F-A135-97C5D122415C}"/>
                </a:ext>
              </a:extLst>
            </p:cNvPr>
            <p:cNvGrpSpPr/>
            <p:nvPr/>
          </p:nvGrpSpPr>
          <p:grpSpPr>
            <a:xfrm>
              <a:off x="170239" y="4801157"/>
              <a:ext cx="10439539" cy="547518"/>
              <a:chOff x="306006" y="1322297"/>
              <a:chExt cx="6065895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B008C50-A992-BF45-AB01-D8541D977BCC}"/>
                  </a:ext>
                </a:extLst>
              </p:cNvPr>
              <p:cNvSpPr/>
              <p:nvPr/>
            </p:nvSpPr>
            <p:spPr>
              <a:xfrm>
                <a:off x="996920" y="1322297"/>
                <a:ext cx="5374981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B1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513C3A-6FDA-FD4F-8773-D98D533569A4}"/>
                  </a:ext>
                </a:extLst>
              </p:cNvPr>
              <p:cNvSpPr txBox="1"/>
              <p:nvPr/>
            </p:nvSpPr>
            <p:spPr>
              <a:xfrm>
                <a:off x="306006" y="1367234"/>
                <a:ext cx="5441220" cy="160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b="1" kern="0" dirty="0">
                    <a:solidFill>
                      <a:schemeClr val="accent2"/>
                    </a:solidFill>
                  </a:rPr>
                  <a:t>사용자를 속이는 광고를 통한 </a:t>
                </a:r>
                <a:r>
                  <a:rPr lang="en-US" altLang="ko-KR" b="1" kern="0" dirty="0">
                    <a:solidFill>
                      <a:schemeClr val="accent2"/>
                    </a:solidFill>
                  </a:rPr>
                  <a:t>BM</a:t>
                </a:r>
                <a:r>
                  <a:rPr lang="ko-KR" altLang="en-US" b="1" kern="0" dirty="0">
                    <a:solidFill>
                      <a:srgbClr val="13B9B7"/>
                    </a:solidFill>
                  </a:rPr>
                  <a:t>             </a:t>
                </a:r>
                <a:r>
                  <a:rPr lang="ko-KR" altLang="en-US" b="1" kern="0" dirty="0" smtClean="0">
                    <a:solidFill>
                      <a:srgbClr val="13B9B7"/>
                    </a:solidFill>
                  </a:rPr>
                  <a:t> </a:t>
                </a:r>
                <a:r>
                  <a:rPr lang="ko-KR" altLang="en-US" b="1" kern="0" dirty="0" smtClean="0">
                    <a:solidFill>
                      <a:srgbClr val="0070C0"/>
                    </a:solidFill>
                  </a:rPr>
                  <a:t>사용자 </a:t>
                </a:r>
                <a:r>
                  <a:rPr lang="ko-KR" altLang="en-US" b="1" kern="0" dirty="0">
                    <a:solidFill>
                      <a:srgbClr val="0070C0"/>
                    </a:solidFill>
                  </a:rPr>
                  <a:t>친화적 </a:t>
                </a:r>
                <a:r>
                  <a:rPr lang="en-US" altLang="ko-KR" b="1" kern="0" dirty="0" smtClean="0">
                    <a:solidFill>
                      <a:srgbClr val="0070C0"/>
                    </a:solidFill>
                  </a:rPr>
                  <a:t>BM</a:t>
                </a:r>
                <a:endParaRPr lang="en-US" altLang="ko-KR" b="1" kern="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2" name="오른쪽 화살표[R] 33">
              <a:extLst>
                <a:ext uri="{FF2B5EF4-FFF2-40B4-BE49-F238E27FC236}">
                  <a16:creationId xmlns:a16="http://schemas.microsoft.com/office/drawing/2014/main" id="{23C56939-B098-2540-BFC8-69A45D7A7513}"/>
                </a:ext>
              </a:extLst>
            </p:cNvPr>
            <p:cNvSpPr/>
            <p:nvPr/>
          </p:nvSpPr>
          <p:spPr>
            <a:xfrm>
              <a:off x="5255860" y="4939448"/>
              <a:ext cx="610018" cy="2766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B1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EC0704-EB28-D54B-A971-DDB90C7C45D7}"/>
              </a:ext>
            </a:extLst>
          </p:cNvPr>
          <p:cNvGrpSpPr/>
          <p:nvPr/>
        </p:nvGrpSpPr>
        <p:grpSpPr>
          <a:xfrm>
            <a:off x="1114254" y="1002803"/>
            <a:ext cx="10240931" cy="547518"/>
            <a:chOff x="1114254" y="4801157"/>
            <a:chExt cx="10240931" cy="5475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2B21C7-799C-7249-8682-8287EB944949}"/>
                </a:ext>
              </a:extLst>
            </p:cNvPr>
            <p:cNvGrpSpPr/>
            <p:nvPr/>
          </p:nvGrpSpPr>
          <p:grpSpPr>
            <a:xfrm>
              <a:off x="1114254" y="4801157"/>
              <a:ext cx="10240931" cy="547518"/>
              <a:chOff x="854528" y="1322297"/>
              <a:chExt cx="5950494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B22F8DA2-E2C8-C04C-9F63-C4AB298E556B}"/>
                  </a:ext>
                </a:extLst>
              </p:cNvPr>
              <p:cNvSpPr/>
              <p:nvPr/>
            </p:nvSpPr>
            <p:spPr>
              <a:xfrm>
                <a:off x="996920" y="1322297"/>
                <a:ext cx="5374981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B1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86DA7A-250B-9845-82B4-9C3D8607D790}"/>
                  </a:ext>
                </a:extLst>
              </p:cNvPr>
              <p:cNvSpPr txBox="1"/>
              <p:nvPr/>
            </p:nvSpPr>
            <p:spPr>
              <a:xfrm>
                <a:off x="854528" y="1367234"/>
                <a:ext cx="5950494" cy="160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b="1" kern="0" dirty="0">
                    <a:solidFill>
                      <a:schemeClr val="accent2"/>
                    </a:solidFill>
                  </a:rPr>
                  <a:t>복잡한 금융 </a:t>
                </a:r>
                <a:r>
                  <a:rPr lang="ko-KR" altLang="en-US" b="1" kern="0" dirty="0" smtClean="0">
                    <a:solidFill>
                      <a:schemeClr val="accent2"/>
                    </a:solidFill>
                  </a:rPr>
                  <a:t>상품</a:t>
                </a:r>
                <a:r>
                  <a:rPr lang="ko-KR" altLang="en-US" b="1" kern="0" dirty="0" smtClean="0">
                    <a:solidFill>
                      <a:srgbClr val="13B9B7"/>
                    </a:solidFill>
                  </a:rPr>
                  <a:t>               </a:t>
                </a:r>
                <a:r>
                  <a:rPr lang="en-US" altLang="ko-KR" b="1" kern="0" dirty="0" smtClean="0">
                    <a:solidFill>
                      <a:srgbClr val="0070C0"/>
                    </a:solidFill>
                  </a:rPr>
                  <a:t>Open </a:t>
                </a:r>
                <a:r>
                  <a:rPr lang="en-US" altLang="ko-KR" b="1" kern="0" dirty="0">
                    <a:solidFill>
                      <a:srgbClr val="0070C0"/>
                    </a:solidFill>
                  </a:rPr>
                  <a:t>API</a:t>
                </a:r>
                <a:r>
                  <a:rPr lang="ko-KR" altLang="en-US" b="1" kern="0" dirty="0">
                    <a:solidFill>
                      <a:srgbClr val="0070C0"/>
                    </a:solidFill>
                  </a:rPr>
                  <a:t>를 통해 </a:t>
                </a:r>
                <a:r>
                  <a:rPr lang="ko-KR" altLang="en-US" b="1" kern="0" dirty="0" smtClean="0">
                    <a:solidFill>
                      <a:srgbClr val="0070C0"/>
                    </a:solidFill>
                  </a:rPr>
                  <a:t>데이터 제공</a:t>
                </a:r>
                <a:endParaRPr lang="en-US" altLang="ko-KR" b="1" kern="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7" name="오른쪽 화살표[R] 33">
              <a:extLst>
                <a:ext uri="{FF2B5EF4-FFF2-40B4-BE49-F238E27FC236}">
                  <a16:creationId xmlns:a16="http://schemas.microsoft.com/office/drawing/2014/main" id="{D15C10C2-F59C-684A-86CC-A59320A7683D}"/>
                </a:ext>
              </a:extLst>
            </p:cNvPr>
            <p:cNvSpPr/>
            <p:nvPr/>
          </p:nvSpPr>
          <p:spPr>
            <a:xfrm>
              <a:off x="5255860" y="4939448"/>
              <a:ext cx="610018" cy="2766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7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146B6-AECC-9341-9FE1-394F788F50DC}"/>
              </a:ext>
            </a:extLst>
          </p:cNvPr>
          <p:cNvGrpSpPr/>
          <p:nvPr/>
        </p:nvGrpSpPr>
        <p:grpSpPr>
          <a:xfrm>
            <a:off x="597400" y="1376473"/>
            <a:ext cx="10527799" cy="771487"/>
            <a:chOff x="682067" y="1014980"/>
            <a:chExt cx="10527799" cy="771487"/>
          </a:xfrm>
        </p:grpSpPr>
        <p:grpSp>
          <p:nvGrpSpPr>
            <p:cNvPr id="30" name="그룹 72">
              <a:extLst>
                <a:ext uri="{FF2B5EF4-FFF2-40B4-BE49-F238E27FC236}">
                  <a16:creationId xmlns:a16="http://schemas.microsoft.com/office/drawing/2014/main" id="{C2F09A14-9093-6A4D-9150-6A40A292ABD1}"/>
                </a:ext>
              </a:extLst>
            </p:cNvPr>
            <p:cNvGrpSpPr/>
            <p:nvPr/>
          </p:nvGrpSpPr>
          <p:grpSpPr>
            <a:xfrm>
              <a:off x="682067" y="1014980"/>
              <a:ext cx="10527799" cy="771487"/>
              <a:chOff x="2540976" y="279420"/>
              <a:chExt cx="6967064" cy="771487"/>
            </a:xfrm>
          </p:grpSpPr>
          <p:sp>
            <p:nvSpPr>
              <p:cNvPr id="31" name="직사각형 79">
                <a:extLst>
                  <a:ext uri="{FF2B5EF4-FFF2-40B4-BE49-F238E27FC236}">
                    <a16:creationId xmlns:a16="http://schemas.microsoft.com/office/drawing/2014/main" id="{AD9A3F57-DED7-D04A-8B1F-48C6B1F9A335}"/>
                  </a:ext>
                </a:extLst>
              </p:cNvPr>
              <p:cNvSpPr/>
              <p:nvPr/>
            </p:nvSpPr>
            <p:spPr>
              <a:xfrm>
                <a:off x="2540976" y="279420"/>
                <a:ext cx="6967064" cy="77148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B19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2" name="직사각형 83">
                <a:extLst>
                  <a:ext uri="{FF2B5EF4-FFF2-40B4-BE49-F238E27FC236}">
                    <a16:creationId xmlns:a16="http://schemas.microsoft.com/office/drawing/2014/main" id="{6AB56061-7E0B-7A4E-9C2D-7BCA75726CB9}"/>
                  </a:ext>
                </a:extLst>
              </p:cNvPr>
              <p:cNvSpPr/>
              <p:nvPr/>
            </p:nvSpPr>
            <p:spPr>
              <a:xfrm>
                <a:off x="2540976" y="279420"/>
                <a:ext cx="932524" cy="771487"/>
              </a:xfrm>
              <a:prstGeom prst="rect">
                <a:avLst/>
              </a:prstGeom>
              <a:solidFill>
                <a:srgbClr val="0B1966"/>
              </a:solidFill>
              <a:ln>
                <a:solidFill>
                  <a:srgbClr val="0B19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1600" b="1" kern="0" dirty="0">
                    <a:solidFill>
                      <a:prstClr val="white"/>
                    </a:solidFill>
                  </a:rPr>
                  <a:t>서비스 </a:t>
                </a:r>
                <a:endParaRPr lang="en-US" altLang="ko-KR" sz="1600" b="1" kern="0" dirty="0">
                  <a:solidFill>
                    <a:prstClr val="white"/>
                  </a:solidFill>
                </a:endParaRPr>
              </a:p>
              <a:p>
                <a:pPr algn="ctr" latinLnBrk="0">
                  <a:defRPr/>
                </a:pPr>
                <a:r>
                  <a:rPr lang="ko-KR" altLang="en-US" sz="1600" b="1" kern="0" dirty="0">
                    <a:solidFill>
                      <a:prstClr val="white"/>
                    </a:solidFill>
                  </a:rPr>
                  <a:t>목적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B60C22-A4B7-BA42-9B19-3B8C0F58DD69}"/>
                </a:ext>
              </a:extLst>
            </p:cNvPr>
            <p:cNvSpPr txBox="1"/>
            <p:nvPr/>
          </p:nvSpPr>
          <p:spPr>
            <a:xfrm>
              <a:off x="3085848" y="1112726"/>
              <a:ext cx="70615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600" kern="0" dirty="0">
                  <a:solidFill>
                    <a:schemeClr val="accent2"/>
                  </a:solidFill>
                </a:rPr>
                <a:t>올바른 금융 정보 </a:t>
              </a:r>
              <a:r>
                <a:rPr lang="ko-KR" altLang="en-US" sz="1600" kern="0" dirty="0" smtClean="0">
                  <a:solidFill>
                    <a:schemeClr val="accent2"/>
                  </a:solidFill>
                </a:rPr>
                <a:t>제공</a:t>
              </a:r>
              <a:r>
                <a:rPr lang="ko-KR" altLang="en-US" sz="16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과 </a:t>
              </a:r>
              <a:r>
                <a:rPr lang="ko-KR" altLang="en-US" sz="16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언택트</a:t>
              </a:r>
              <a:r>
                <a:rPr lang="ko-KR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시대 </a:t>
              </a:r>
              <a:r>
                <a:rPr lang="ko-KR" altLang="en-US" sz="1600" kern="0" dirty="0">
                  <a:solidFill>
                    <a:schemeClr val="accent2"/>
                  </a:solidFill>
                </a:rPr>
                <a:t>비대면 커뮤니티 </a:t>
              </a:r>
              <a:r>
                <a:rPr lang="ko-KR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기능을 통해</a:t>
              </a:r>
              <a:r>
                <a:rPr lang="en-US" altLang="ko-KR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</a:p>
            <a:p>
              <a:pPr algn="ctr" latinLnBrk="0">
                <a:defRPr/>
              </a:pPr>
              <a:r>
                <a:rPr lang="ko-KR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커뮤니티 소통 채널 및 안전하고 편리한 금융 정보 플랫폼 서비스를 제공함</a:t>
              </a:r>
            </a:p>
          </p:txBody>
        </p:sp>
      </p:grpSp>
      <p:grpSp>
        <p:nvGrpSpPr>
          <p:cNvPr id="34" name="그룹 72">
            <a:extLst>
              <a:ext uri="{FF2B5EF4-FFF2-40B4-BE49-F238E27FC236}">
                <a16:creationId xmlns:a16="http://schemas.microsoft.com/office/drawing/2014/main" id="{8D136A51-1E0A-0C4C-AFA4-EFAD4B6E5A7B}"/>
              </a:ext>
            </a:extLst>
          </p:cNvPr>
          <p:cNvGrpSpPr/>
          <p:nvPr/>
        </p:nvGrpSpPr>
        <p:grpSpPr>
          <a:xfrm>
            <a:off x="597400" y="2977682"/>
            <a:ext cx="10527799" cy="3182891"/>
            <a:chOff x="2540976" y="279420"/>
            <a:chExt cx="6967064" cy="771487"/>
          </a:xfrm>
        </p:grpSpPr>
        <p:sp>
          <p:nvSpPr>
            <p:cNvPr id="36" name="직사각형 79">
              <a:extLst>
                <a:ext uri="{FF2B5EF4-FFF2-40B4-BE49-F238E27FC236}">
                  <a16:creationId xmlns:a16="http://schemas.microsoft.com/office/drawing/2014/main" id="{EA9E9C1E-5797-164C-BB38-AB4A28DB8BDD}"/>
                </a:ext>
              </a:extLst>
            </p:cNvPr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B1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7" name="직사각형 83">
              <a:extLst>
                <a:ext uri="{FF2B5EF4-FFF2-40B4-BE49-F238E27FC236}">
                  <a16:creationId xmlns:a16="http://schemas.microsoft.com/office/drawing/2014/main" id="{D8A3E01F-36C0-1E4F-94BF-E303A786847F}"/>
                </a:ext>
              </a:extLst>
            </p:cNvPr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0B1966"/>
            </a:solidFill>
            <a:ln>
              <a:solidFill>
                <a:srgbClr val="0B196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</a:rPr>
                <a:t>서비스 </a:t>
              </a:r>
              <a:endParaRPr lang="en-US" altLang="ko-KR" sz="1600" b="1" kern="0" dirty="0">
                <a:solidFill>
                  <a:prstClr val="white"/>
                </a:solidFill>
              </a:endParaRPr>
            </a:p>
            <a:p>
              <a:pPr algn="ctr" latinLnBrk="0">
                <a:defRPr/>
              </a:pPr>
              <a:r>
                <a:rPr lang="ko-KR" altLang="en-US" sz="1600" b="1" kern="0" dirty="0" smtClean="0">
                  <a:solidFill>
                    <a:prstClr val="white"/>
                  </a:solidFill>
                </a:rPr>
                <a:t>기능</a:t>
              </a:r>
              <a:endParaRPr lang="ko-KR" altLang="en-US" sz="16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BAF835-487A-0447-9D58-C9C1FEFC37CF}"/>
              </a:ext>
            </a:extLst>
          </p:cNvPr>
          <p:cNvGrpSpPr/>
          <p:nvPr/>
        </p:nvGrpSpPr>
        <p:grpSpPr>
          <a:xfrm>
            <a:off x="2368843" y="3469951"/>
            <a:ext cx="2775119" cy="2596922"/>
            <a:chOff x="2532185" y="2665768"/>
            <a:chExt cx="2775119" cy="259692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5A1903-D14D-C54F-B908-ED33FD3A167A}"/>
                </a:ext>
              </a:extLst>
            </p:cNvPr>
            <p:cNvGrpSpPr/>
            <p:nvPr/>
          </p:nvGrpSpPr>
          <p:grpSpPr>
            <a:xfrm>
              <a:off x="2532185" y="2665768"/>
              <a:ext cx="2606220" cy="523220"/>
              <a:chOff x="2532185" y="2665768"/>
              <a:chExt cx="2606220" cy="523220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C9E8485-3EE3-DB44-8E3F-2E38AE1C3CD6}"/>
                  </a:ext>
                </a:extLst>
              </p:cNvPr>
              <p:cNvSpPr/>
              <p:nvPr/>
            </p:nvSpPr>
            <p:spPr>
              <a:xfrm>
                <a:off x="2532185" y="2675332"/>
                <a:ext cx="2606220" cy="50409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BC5C02-A5E4-FE4F-8DDC-69FAF61281F1}"/>
                  </a:ext>
                </a:extLst>
              </p:cNvPr>
              <p:cNvSpPr txBox="1"/>
              <p:nvPr/>
            </p:nvSpPr>
            <p:spPr>
              <a:xfrm>
                <a:off x="2648118" y="2665768"/>
                <a:ext cx="2374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1400" kern="0" dirty="0" smtClean="0">
                    <a:solidFill>
                      <a:schemeClr val="bg1"/>
                    </a:solidFill>
                  </a:rPr>
                  <a:t>금융감독원의 </a:t>
                </a:r>
                <a:r>
                  <a:rPr lang="en-US" altLang="ko-KR" sz="1400" kern="0" dirty="0" smtClean="0">
                    <a:solidFill>
                      <a:schemeClr val="bg1"/>
                    </a:solidFill>
                  </a:rPr>
                  <a:t>API</a:t>
                </a:r>
                <a:r>
                  <a:rPr lang="ko-KR" altLang="en-US" sz="1400" kern="0" dirty="0" err="1" smtClean="0">
                    <a:solidFill>
                      <a:schemeClr val="bg1"/>
                    </a:solidFill>
                  </a:rPr>
                  <a:t>를</a:t>
                </a:r>
                <a:r>
                  <a:rPr lang="ko-KR" altLang="en-US" sz="1400" kern="0" dirty="0" smtClean="0">
                    <a:solidFill>
                      <a:schemeClr val="bg1"/>
                    </a:solidFill>
                  </a:rPr>
                  <a:t> 이용한</a:t>
                </a:r>
                <a:endParaRPr lang="en-US" altLang="ko-KR" sz="1400" kern="0" dirty="0" smtClean="0">
                  <a:solidFill>
                    <a:schemeClr val="bg1"/>
                  </a:solidFill>
                </a:endParaRPr>
              </a:p>
              <a:p>
                <a:pPr algn="ctr" latinLnBrk="0">
                  <a:defRPr/>
                </a:pPr>
                <a:r>
                  <a:rPr lang="ko-KR" altLang="en-US" sz="1400" kern="0" dirty="0" smtClean="0">
                    <a:solidFill>
                      <a:schemeClr val="bg1"/>
                    </a:solidFill>
                  </a:rPr>
                  <a:t>그래프와 차트</a:t>
                </a:r>
                <a:endParaRPr lang="ko-KR" altLang="en-US" sz="1400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ABD1F6-4CAD-D842-BB1E-4C88D86923FB}"/>
                </a:ext>
              </a:extLst>
            </p:cNvPr>
            <p:cNvSpPr txBox="1"/>
            <p:nvPr/>
          </p:nvSpPr>
          <p:spPr>
            <a:xfrm>
              <a:off x="2532185" y="3323698"/>
              <a:ext cx="277511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 smtClean="0"/>
                <a:t>금융감독원에서 제공한 정확한 </a:t>
              </a:r>
              <a:endParaRPr lang="en-US" altLang="ko-KR" sz="1200" kern="0" dirty="0" smtClean="0"/>
            </a:p>
            <a:p>
              <a:pPr latinLnBrk="0">
                <a:defRPr/>
              </a:pPr>
              <a:r>
                <a:rPr lang="ko-KR" altLang="en-US" sz="1200" kern="0" dirty="0" smtClean="0"/>
                <a:t>     데이터들을 이용한 그래프와 차트</a:t>
              </a:r>
              <a:r>
                <a:rPr lang="en-US" altLang="ko-KR" sz="1200" kern="0" dirty="0"/>
                <a:t/>
              </a:r>
              <a:br>
                <a:rPr lang="en-US" altLang="ko-KR" sz="1200" kern="0" dirty="0"/>
              </a:br>
              <a:endParaRPr lang="en-US" altLang="ko-KR" sz="1200" kern="0" dirty="0"/>
            </a:p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 err="1" smtClean="0"/>
                <a:t>업비트</a:t>
              </a:r>
              <a:r>
                <a:rPr lang="ko-KR" altLang="en-US" sz="1200" kern="0" dirty="0" smtClean="0"/>
                <a:t> 기준으로 제공하는 </a:t>
              </a:r>
              <a:endParaRPr lang="en-US" altLang="ko-KR" sz="1200" kern="0" dirty="0" smtClean="0"/>
            </a:p>
            <a:p>
              <a:pPr latinLnBrk="0">
                <a:defRPr/>
              </a:pPr>
              <a:r>
                <a:rPr lang="en-US" altLang="ko-KR" sz="1200" kern="0" dirty="0"/>
                <a:t> </a:t>
              </a:r>
              <a:r>
                <a:rPr lang="en-US" altLang="ko-KR" sz="1200" kern="0" dirty="0" smtClean="0"/>
                <a:t>     </a:t>
              </a:r>
              <a:r>
                <a:rPr lang="ko-KR" altLang="en-US" sz="1200" kern="0" dirty="0" err="1" smtClean="0"/>
                <a:t>가상화폐</a:t>
              </a:r>
              <a:r>
                <a:rPr lang="ko-KR" altLang="en-US" sz="1200" kern="0" dirty="0" smtClean="0"/>
                <a:t> 정보 </a:t>
              </a:r>
              <a:endParaRPr lang="en-US" altLang="ko-KR" sz="1200" kern="0" dirty="0" smtClean="0"/>
            </a:p>
            <a:p>
              <a:pPr latinLnBrk="0">
                <a:defRPr/>
              </a:pPr>
              <a:endParaRPr lang="en-US" altLang="ko-KR" sz="1200" kern="0" dirty="0"/>
            </a:p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 smtClean="0"/>
                <a:t>예금</a:t>
              </a:r>
              <a:r>
                <a:rPr lang="en-US" altLang="ko-KR" sz="1200" kern="0" dirty="0" smtClean="0"/>
                <a:t>, </a:t>
              </a:r>
              <a:r>
                <a:rPr lang="ko-KR" altLang="en-US" sz="1200" kern="0" dirty="0" smtClean="0"/>
                <a:t>적금 및 대출 등 </a:t>
              </a:r>
              <a:endParaRPr lang="en-US" altLang="ko-KR" sz="1200" kern="0" dirty="0" smtClean="0"/>
            </a:p>
            <a:p>
              <a:pPr latinLnBrk="0">
                <a:defRPr/>
              </a:pPr>
              <a:r>
                <a:rPr lang="en-US" altLang="ko-KR" sz="1200" kern="0" dirty="0"/>
                <a:t> </a:t>
              </a:r>
              <a:r>
                <a:rPr lang="en-US" altLang="ko-KR" sz="1200" kern="0" dirty="0" smtClean="0"/>
                <a:t>    </a:t>
              </a:r>
              <a:r>
                <a:rPr lang="ko-KR" altLang="en-US" sz="1200" kern="0" dirty="0" smtClean="0"/>
                <a:t>다양한 은행의 상품들 동시 비교</a:t>
              </a:r>
              <a:endParaRPr lang="en-US" altLang="ko-KR" sz="1200" kern="0" dirty="0" smtClean="0"/>
            </a:p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endParaRPr lang="en-US" altLang="ko-KR" sz="1200" kern="0" dirty="0"/>
            </a:p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endParaRPr lang="ko-KR" altLang="en-US" sz="1200" kern="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42689F-D44C-364A-A168-F5AFBD0A43FD}"/>
              </a:ext>
            </a:extLst>
          </p:cNvPr>
          <p:cNvGrpSpPr/>
          <p:nvPr/>
        </p:nvGrpSpPr>
        <p:grpSpPr>
          <a:xfrm>
            <a:off x="5135862" y="3477996"/>
            <a:ext cx="2646402" cy="1665548"/>
            <a:chOff x="2532185" y="2675332"/>
            <a:chExt cx="2646402" cy="166554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D48B39A-09C0-6F4D-860A-AF8DBF56EFB8}"/>
                </a:ext>
              </a:extLst>
            </p:cNvPr>
            <p:cNvGrpSpPr/>
            <p:nvPr/>
          </p:nvGrpSpPr>
          <p:grpSpPr>
            <a:xfrm>
              <a:off x="2532185" y="2675332"/>
              <a:ext cx="2646402" cy="504092"/>
              <a:chOff x="2532185" y="2675332"/>
              <a:chExt cx="2646402" cy="504092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1869120A-3454-DB4E-A5B8-3EF09C6ADAC4}"/>
                  </a:ext>
                </a:extLst>
              </p:cNvPr>
              <p:cNvSpPr/>
              <p:nvPr/>
            </p:nvSpPr>
            <p:spPr>
              <a:xfrm>
                <a:off x="2532185" y="2675332"/>
                <a:ext cx="2646402" cy="50409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AF99-666D-E541-AC32-E357019F6731}"/>
                  </a:ext>
                </a:extLst>
              </p:cNvPr>
              <p:cNvSpPr txBox="1"/>
              <p:nvPr/>
            </p:nvSpPr>
            <p:spPr>
              <a:xfrm>
                <a:off x="2681827" y="2760067"/>
                <a:ext cx="2347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1400" kern="0" dirty="0" err="1" smtClean="0">
                    <a:solidFill>
                      <a:schemeClr val="bg1"/>
                    </a:solidFill>
                  </a:rPr>
                  <a:t>크롤링을</a:t>
                </a:r>
                <a:r>
                  <a:rPr lang="ko-KR" altLang="en-US" sz="1400" kern="0" dirty="0" smtClean="0">
                    <a:solidFill>
                      <a:schemeClr val="bg1"/>
                    </a:solidFill>
                  </a:rPr>
                  <a:t> 이용한 뉴스 검색</a:t>
                </a:r>
                <a:endParaRPr lang="ko-KR" altLang="en-US" sz="1400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3BC04C-1851-AC47-99C4-FD951B0814CC}"/>
                </a:ext>
              </a:extLst>
            </p:cNvPr>
            <p:cNvSpPr txBox="1"/>
            <p:nvPr/>
          </p:nvSpPr>
          <p:spPr>
            <a:xfrm>
              <a:off x="2532185" y="3325217"/>
              <a:ext cx="25827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 smtClean="0"/>
                <a:t>실시간으로 가져오는 검색어의</a:t>
              </a:r>
              <a:endParaRPr lang="en-US" altLang="ko-KR" sz="1200" kern="0" dirty="0" smtClean="0"/>
            </a:p>
            <a:p>
              <a:pPr latinLnBrk="0">
                <a:defRPr/>
              </a:pPr>
              <a:r>
                <a:rPr lang="en-US" altLang="ko-KR" sz="1200" kern="0" dirty="0"/>
                <a:t> </a:t>
              </a:r>
              <a:r>
                <a:rPr lang="en-US" altLang="ko-KR" sz="1200" kern="0" dirty="0" smtClean="0"/>
                <a:t>     </a:t>
              </a:r>
              <a:r>
                <a:rPr lang="ko-KR" altLang="en-US" sz="1200" kern="0" dirty="0" smtClean="0"/>
                <a:t>최근 </a:t>
              </a:r>
              <a:r>
                <a:rPr lang="en-US" altLang="ko-KR" sz="1200" kern="0" dirty="0" smtClean="0"/>
                <a:t>18</a:t>
              </a:r>
              <a:r>
                <a:rPr lang="ko-KR" altLang="en-US" sz="1200" kern="0" dirty="0" smtClean="0"/>
                <a:t>개의 기사</a:t>
              </a:r>
              <a:r>
                <a:rPr lang="en-US" altLang="ko-KR" sz="1200" kern="0" dirty="0"/>
                <a:t/>
              </a:r>
              <a:br>
                <a:rPr lang="en-US" altLang="ko-KR" sz="1200" kern="0" dirty="0"/>
              </a:br>
              <a:endParaRPr lang="en-US" altLang="ko-KR" sz="1200" kern="0" dirty="0"/>
            </a:p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/>
                <a:t>접근성과 지속성이 높고</a:t>
              </a:r>
              <a:endParaRPr lang="en-US" altLang="ko-KR" sz="1200" kern="0" dirty="0"/>
            </a:p>
            <a:p>
              <a:pPr latinLnBrk="0">
                <a:defRPr/>
              </a:pPr>
              <a:r>
                <a:rPr lang="ko-KR" altLang="en-US" sz="1200" kern="0" dirty="0"/>
                <a:t>      향후 다양한 </a:t>
              </a:r>
              <a:r>
                <a:rPr lang="en-US" altLang="ko-KR" sz="1200" kern="0" dirty="0"/>
                <a:t>BM </a:t>
              </a:r>
              <a:r>
                <a:rPr lang="ko-KR" altLang="en-US" sz="1200" kern="0" dirty="0"/>
                <a:t>결합 가능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38AC0C-0349-0B4C-8AD0-9EA50ECB5022}"/>
              </a:ext>
            </a:extLst>
          </p:cNvPr>
          <p:cNvGrpSpPr/>
          <p:nvPr/>
        </p:nvGrpSpPr>
        <p:grpSpPr>
          <a:xfrm>
            <a:off x="7943063" y="3484941"/>
            <a:ext cx="2746265" cy="1296216"/>
            <a:chOff x="2532185" y="2675332"/>
            <a:chExt cx="2746265" cy="129621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B849D06-E7CB-574D-AA48-B3D9C4894364}"/>
                </a:ext>
              </a:extLst>
            </p:cNvPr>
            <p:cNvGrpSpPr/>
            <p:nvPr/>
          </p:nvGrpSpPr>
          <p:grpSpPr>
            <a:xfrm>
              <a:off x="2532185" y="2675332"/>
              <a:ext cx="2646402" cy="504092"/>
              <a:chOff x="2532185" y="2675332"/>
              <a:chExt cx="2646402" cy="504092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BE4D504-E5B5-4045-8A68-A2FDF51EF8A3}"/>
                  </a:ext>
                </a:extLst>
              </p:cNvPr>
              <p:cNvSpPr/>
              <p:nvPr/>
            </p:nvSpPr>
            <p:spPr>
              <a:xfrm>
                <a:off x="2532185" y="2675332"/>
                <a:ext cx="2646402" cy="5040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801522-D95E-1847-B333-57F05A7CBD43}"/>
                  </a:ext>
                </a:extLst>
              </p:cNvPr>
              <p:cNvSpPr txBox="1"/>
              <p:nvPr/>
            </p:nvSpPr>
            <p:spPr>
              <a:xfrm>
                <a:off x="2681829" y="2773489"/>
                <a:ext cx="2347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1400" kern="0" dirty="0" smtClean="0">
                    <a:solidFill>
                      <a:schemeClr val="bg1"/>
                    </a:solidFill>
                  </a:rPr>
                  <a:t>정보 공유를 위한 커뮤니티</a:t>
                </a:r>
                <a:endParaRPr lang="en-US" altLang="ko-KR" sz="1400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3F6FCF-49A5-7148-8FF4-3A83E1830836}"/>
                </a:ext>
              </a:extLst>
            </p:cNvPr>
            <p:cNvSpPr txBox="1"/>
            <p:nvPr/>
          </p:nvSpPr>
          <p:spPr>
            <a:xfrm>
              <a:off x="2532185" y="3325217"/>
              <a:ext cx="2746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 err="1" smtClean="0"/>
                <a:t>단방향</a:t>
              </a:r>
              <a:r>
                <a:rPr lang="ko-KR" altLang="en-US" sz="1200" kern="0" dirty="0" smtClean="0"/>
                <a:t> 정보 공유가 아닌 양방향 </a:t>
              </a:r>
              <a:endParaRPr lang="en-US" altLang="ko-KR" sz="1200" kern="0" dirty="0" smtClean="0"/>
            </a:p>
            <a:p>
              <a:pPr latinLnBrk="0">
                <a:defRPr/>
              </a:pPr>
              <a:r>
                <a:rPr lang="en-US" altLang="ko-KR" sz="1200" kern="0" dirty="0" smtClean="0"/>
                <a:t>     </a:t>
              </a:r>
              <a:r>
                <a:rPr lang="ko-KR" altLang="en-US" sz="1200" kern="0" dirty="0" smtClean="0"/>
                <a:t>정보 공유</a:t>
              </a:r>
              <a:endParaRPr lang="en-US" altLang="ko-KR" sz="1200" kern="0" dirty="0" smtClean="0"/>
            </a:p>
            <a:p>
              <a:pPr latinLnBrk="0">
                <a:defRPr/>
              </a:pPr>
              <a:endParaRPr lang="en-US" altLang="ko-KR" sz="1200" kern="0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B3DE954-A33D-644B-B7F1-3B836349766A}"/>
              </a:ext>
            </a:extLst>
          </p:cNvPr>
          <p:cNvSpPr/>
          <p:nvPr/>
        </p:nvSpPr>
        <p:spPr>
          <a:xfrm>
            <a:off x="468501" y="266510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5</a:t>
            </a:r>
            <a:r>
              <a:rPr lang="en-US" altLang="ko-KR" sz="2000" b="1" kern="0" dirty="0" smtClean="0">
                <a:solidFill>
                  <a:srgbClr val="0B1966"/>
                </a:solidFill>
              </a:rPr>
              <a:t>.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 서비스 핵심 기능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B812D44-9564-0940-B585-74D077D0BAB4}"/>
              </a:ext>
            </a:extLst>
          </p:cNvPr>
          <p:cNvGrpSpPr/>
          <p:nvPr/>
        </p:nvGrpSpPr>
        <p:grpSpPr>
          <a:xfrm>
            <a:off x="529082" y="788866"/>
            <a:ext cx="10958426" cy="781604"/>
            <a:chOff x="682067" y="1014980"/>
            <a:chExt cx="10958426" cy="781604"/>
          </a:xfrm>
        </p:grpSpPr>
        <p:grpSp>
          <p:nvGrpSpPr>
            <p:cNvPr id="27" name="그룹 72">
              <a:extLst>
                <a:ext uri="{FF2B5EF4-FFF2-40B4-BE49-F238E27FC236}">
                  <a16:creationId xmlns:a16="http://schemas.microsoft.com/office/drawing/2014/main" id="{E72A0C4A-8AEA-2146-AA9B-2B2323B03180}"/>
                </a:ext>
              </a:extLst>
            </p:cNvPr>
            <p:cNvGrpSpPr/>
            <p:nvPr/>
          </p:nvGrpSpPr>
          <p:grpSpPr>
            <a:xfrm>
              <a:off x="682067" y="1014980"/>
              <a:ext cx="10527799" cy="771487"/>
              <a:chOff x="2540976" y="279420"/>
              <a:chExt cx="6967064" cy="771487"/>
            </a:xfrm>
          </p:grpSpPr>
          <p:sp>
            <p:nvSpPr>
              <p:cNvPr id="29" name="직사각형 79">
                <a:extLst>
                  <a:ext uri="{FF2B5EF4-FFF2-40B4-BE49-F238E27FC236}">
                    <a16:creationId xmlns:a16="http://schemas.microsoft.com/office/drawing/2014/main" id="{C69F503B-BD43-1E48-B80C-CBA54EC4BB56}"/>
                  </a:ext>
                </a:extLst>
              </p:cNvPr>
              <p:cNvSpPr/>
              <p:nvPr/>
            </p:nvSpPr>
            <p:spPr>
              <a:xfrm>
                <a:off x="2540976" y="279420"/>
                <a:ext cx="6967064" cy="77148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B19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ker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0" name="직사각형 83">
                <a:extLst>
                  <a:ext uri="{FF2B5EF4-FFF2-40B4-BE49-F238E27FC236}">
                    <a16:creationId xmlns:a16="http://schemas.microsoft.com/office/drawing/2014/main" id="{8CB5C339-18AE-DA4F-9E60-0F3C46A15940}"/>
                  </a:ext>
                </a:extLst>
              </p:cNvPr>
              <p:cNvSpPr/>
              <p:nvPr/>
            </p:nvSpPr>
            <p:spPr>
              <a:xfrm>
                <a:off x="2540976" y="279420"/>
                <a:ext cx="932524" cy="771487"/>
              </a:xfrm>
              <a:prstGeom prst="rect">
                <a:avLst/>
              </a:prstGeom>
              <a:solidFill>
                <a:srgbClr val="0B1966"/>
              </a:solidFill>
              <a:ln>
                <a:solidFill>
                  <a:srgbClr val="0B19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1600" b="1" kern="0">
                    <a:solidFill>
                      <a:prstClr val="white"/>
                    </a:solidFill>
                  </a:rPr>
                  <a:t>구성방안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EBA552-F3BB-F449-ADBC-076C7A80310C}"/>
                </a:ext>
              </a:extLst>
            </p:cNvPr>
            <p:cNvSpPr txBox="1"/>
            <p:nvPr/>
          </p:nvSpPr>
          <p:spPr>
            <a:xfrm>
              <a:off x="2135612" y="1057920"/>
              <a:ext cx="95048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latinLnBrk="0">
                <a:buAutoNum type="arabicPeriod"/>
                <a:defRPr/>
              </a:pP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Jenkins</a:t>
              </a:r>
              <a:r>
                <a:rPr lang="ko-KR" altLang="en-US" sz="14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를</a:t>
              </a:r>
              <a:r>
                <a:rPr lang="ko-KR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이용한 </a:t>
              </a: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CI/CD </a:t>
              </a:r>
              <a:r>
                <a:rPr lang="ko-KR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구축</a:t>
              </a:r>
              <a:endPara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r>
                <a:rPr lang="ko-KR" altLang="en-US" sz="14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크롤링을</a:t>
              </a:r>
              <a:r>
                <a:rPr lang="ko-KR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이용한 </a:t>
              </a:r>
              <a:r>
                <a:rPr lang="ko-KR" altLang="en-US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기업들의 최근 뉴스 </a:t>
              </a:r>
              <a:r>
                <a:rPr lang="ko-KR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제공</a:t>
              </a:r>
              <a:endParaRPr lang="en-US" altLang="ko-KR" sz="1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r>
                <a:rPr lang="ko-KR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심플한 </a:t>
              </a: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UI/UX</a:t>
              </a:r>
              <a:r>
                <a:rPr lang="ko-KR" altLang="en-US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를 제공하여</a:t>
              </a:r>
              <a:r>
                <a:rPr lang="en-US" altLang="ko-KR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사용자들의 유입 유도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291811-D327-4140-987C-F7599D0A6A70}"/>
              </a:ext>
            </a:extLst>
          </p:cNvPr>
          <p:cNvGrpSpPr/>
          <p:nvPr/>
        </p:nvGrpSpPr>
        <p:grpSpPr>
          <a:xfrm>
            <a:off x="6008348" y="1909888"/>
            <a:ext cx="2472550" cy="4350944"/>
            <a:chOff x="6301804" y="1223056"/>
            <a:chExt cx="3548384" cy="9021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E84DAD-30EF-244F-8C88-391CD1228B7A}"/>
                </a:ext>
              </a:extLst>
            </p:cNvPr>
            <p:cNvSpPr/>
            <p:nvPr/>
          </p:nvSpPr>
          <p:spPr>
            <a:xfrm>
              <a:off x="6301804" y="1270637"/>
              <a:ext cx="3548384" cy="854567"/>
            </a:xfrm>
            <a:prstGeom prst="rect">
              <a:avLst/>
            </a:prstGeom>
            <a:noFill/>
            <a:ln>
              <a:solidFill>
                <a:srgbClr val="AE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FCE9C8F-30C8-7C49-AF9F-7D35DF27A83D}"/>
                </a:ext>
              </a:extLst>
            </p:cNvPr>
            <p:cNvSpPr/>
            <p:nvPr/>
          </p:nvSpPr>
          <p:spPr>
            <a:xfrm>
              <a:off x="6570983" y="1223056"/>
              <a:ext cx="3001221" cy="960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08D7C9-C57E-6345-A970-14513D3D7D60}"/>
              </a:ext>
            </a:extLst>
          </p:cNvPr>
          <p:cNvGrpSpPr/>
          <p:nvPr/>
        </p:nvGrpSpPr>
        <p:grpSpPr>
          <a:xfrm>
            <a:off x="8838697" y="1905115"/>
            <a:ext cx="2472550" cy="4355721"/>
            <a:chOff x="6301804" y="1206686"/>
            <a:chExt cx="3548384" cy="98327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FA4B62-2B20-B34D-9D64-7B8DE6708A2F}"/>
                </a:ext>
              </a:extLst>
            </p:cNvPr>
            <p:cNvSpPr/>
            <p:nvPr/>
          </p:nvSpPr>
          <p:spPr>
            <a:xfrm>
              <a:off x="6301804" y="1259566"/>
              <a:ext cx="3548384" cy="930398"/>
            </a:xfrm>
            <a:prstGeom prst="rect">
              <a:avLst/>
            </a:prstGeom>
            <a:noFill/>
            <a:ln>
              <a:solidFill>
                <a:srgbClr val="AE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A1E2907-629C-F544-83E8-23AC43D403BC}"/>
                </a:ext>
              </a:extLst>
            </p:cNvPr>
            <p:cNvSpPr/>
            <p:nvPr/>
          </p:nvSpPr>
          <p:spPr>
            <a:xfrm>
              <a:off x="6575385" y="1206686"/>
              <a:ext cx="3001221" cy="1056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3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494253-8E35-1C4E-BDEB-05172D2BD906}"/>
              </a:ext>
            </a:extLst>
          </p:cNvPr>
          <p:cNvGrpSpPr/>
          <p:nvPr/>
        </p:nvGrpSpPr>
        <p:grpSpPr>
          <a:xfrm>
            <a:off x="3263115" y="1934940"/>
            <a:ext cx="2472550" cy="4360002"/>
            <a:chOff x="6301804" y="1228250"/>
            <a:chExt cx="3548384" cy="20460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BFD8E5-7981-3841-8314-468DA637641F}"/>
                </a:ext>
              </a:extLst>
            </p:cNvPr>
            <p:cNvSpPr/>
            <p:nvPr/>
          </p:nvSpPr>
          <p:spPr>
            <a:xfrm>
              <a:off x="6301804" y="1324182"/>
              <a:ext cx="3548384" cy="1950136"/>
            </a:xfrm>
            <a:prstGeom prst="rect">
              <a:avLst/>
            </a:prstGeom>
            <a:noFill/>
            <a:ln>
              <a:solidFill>
                <a:srgbClr val="AE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3EA304F-913D-524E-9BDB-020E8D477928}"/>
                </a:ext>
              </a:extLst>
            </p:cNvPr>
            <p:cNvGrpSpPr/>
            <p:nvPr/>
          </p:nvGrpSpPr>
          <p:grpSpPr>
            <a:xfrm>
              <a:off x="6570985" y="1228250"/>
              <a:ext cx="3001221" cy="213149"/>
              <a:chOff x="1015431" y="1319957"/>
              <a:chExt cx="2792578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8FCE04FF-DC58-B543-BFF6-330AE69820FB}"/>
                  </a:ext>
                </a:extLst>
              </p:cNvPr>
              <p:cNvSpPr/>
              <p:nvPr/>
            </p:nvSpPr>
            <p:spPr>
              <a:xfrm>
                <a:off x="1015431" y="1319957"/>
                <a:ext cx="2792578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3B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E571FB-C88A-5544-9CDE-451221B7416E}"/>
                  </a:ext>
                </a:extLst>
              </p:cNvPr>
              <p:cNvSpPr txBox="1"/>
              <p:nvPr/>
            </p:nvSpPr>
            <p:spPr>
              <a:xfrm>
                <a:off x="1122327" y="1356121"/>
                <a:ext cx="2572023" cy="1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1600" b="1" kern="0" dirty="0">
                    <a:solidFill>
                      <a:srgbClr val="13B9B7"/>
                    </a:solidFill>
                  </a:rPr>
                  <a:t>네트워크</a:t>
                </a:r>
                <a:endParaRPr lang="en-US" altLang="ko-KR" sz="1600" b="1" kern="0" dirty="0">
                  <a:solidFill>
                    <a:srgbClr val="13B9B7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8ED7B2-D633-5044-8B3A-531905C72AB4}"/>
              </a:ext>
            </a:extLst>
          </p:cNvPr>
          <p:cNvGrpSpPr/>
          <p:nvPr/>
        </p:nvGrpSpPr>
        <p:grpSpPr>
          <a:xfrm>
            <a:off x="529082" y="1934940"/>
            <a:ext cx="2472550" cy="4360002"/>
            <a:chOff x="6301804" y="1228250"/>
            <a:chExt cx="3548384" cy="20460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90FFC7-FEB8-5948-928E-E8D458DCC8E8}"/>
                </a:ext>
              </a:extLst>
            </p:cNvPr>
            <p:cNvSpPr/>
            <p:nvPr/>
          </p:nvSpPr>
          <p:spPr>
            <a:xfrm>
              <a:off x="6301804" y="1324182"/>
              <a:ext cx="3548384" cy="1950136"/>
            </a:xfrm>
            <a:prstGeom prst="rect">
              <a:avLst/>
            </a:prstGeom>
            <a:noFill/>
            <a:ln>
              <a:solidFill>
                <a:srgbClr val="AE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9440D93-B94F-8C4E-8198-233EAD43667C}"/>
                </a:ext>
              </a:extLst>
            </p:cNvPr>
            <p:cNvGrpSpPr/>
            <p:nvPr/>
          </p:nvGrpSpPr>
          <p:grpSpPr>
            <a:xfrm>
              <a:off x="6570985" y="1228250"/>
              <a:ext cx="3001221" cy="213149"/>
              <a:chOff x="1015431" y="1319957"/>
              <a:chExt cx="2792578" cy="2384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AF3C2E55-C660-F547-A58B-85486C2BDC8F}"/>
                  </a:ext>
                </a:extLst>
              </p:cNvPr>
              <p:cNvSpPr/>
              <p:nvPr/>
            </p:nvSpPr>
            <p:spPr>
              <a:xfrm>
                <a:off x="1015431" y="1319957"/>
                <a:ext cx="2792578" cy="2384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3B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3B6BC12-B766-2E45-AADC-232C0EABFFC9}"/>
                  </a:ext>
                </a:extLst>
              </p:cNvPr>
              <p:cNvSpPr txBox="1"/>
              <p:nvPr/>
            </p:nvSpPr>
            <p:spPr>
              <a:xfrm>
                <a:off x="1234565" y="1356120"/>
                <a:ext cx="2511407" cy="1777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1600" b="1" kern="0" dirty="0">
                    <a:solidFill>
                      <a:srgbClr val="13B9B7"/>
                    </a:solidFill>
                  </a:rPr>
                  <a:t>클라이언트</a:t>
                </a:r>
                <a:endParaRPr lang="en-US" altLang="ko-KR" sz="1600" b="1" kern="0" dirty="0">
                  <a:solidFill>
                    <a:srgbClr val="13B9B7"/>
                  </a:solidFill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F8989C8-F976-8048-A125-32473D93EB8E}"/>
              </a:ext>
            </a:extLst>
          </p:cNvPr>
          <p:cNvSpPr txBox="1"/>
          <p:nvPr/>
        </p:nvSpPr>
        <p:spPr>
          <a:xfrm>
            <a:off x="896739" y="2849326"/>
            <a:ext cx="15600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정보 제공 기능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커뮤니티 </a:t>
            </a:r>
            <a:r>
              <a:rPr lang="ko-KR" altLang="en-US" sz="1600" dirty="0"/>
              <a:t>기능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뉴스 제공 기능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77" name="Picture 2" descr="Announcing Hyperledger Besu – Hyperledger">
            <a:extLst>
              <a:ext uri="{FF2B5EF4-FFF2-40B4-BE49-F238E27FC236}">
                <a16:creationId xmlns:a16="http://schemas.microsoft.com/office/drawing/2014/main" id="{3CFB216C-0AF8-2348-87C0-149B4D17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82" y="9317182"/>
            <a:ext cx="420868" cy="1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React Js Logo Png Transparent, Png Download - vhv">
            <a:extLst>
              <a:ext uri="{FF2B5EF4-FFF2-40B4-BE49-F238E27FC236}">
                <a16:creationId xmlns:a16="http://schemas.microsoft.com/office/drawing/2014/main" id="{CD49969A-1055-5B4B-AAB9-A9A513AAAE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7339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4586430C-5055-0C41-AF13-5616D2FE38EC}"/>
              </a:ext>
            </a:extLst>
          </p:cNvPr>
          <p:cNvSpPr/>
          <p:nvPr/>
        </p:nvSpPr>
        <p:spPr>
          <a:xfrm>
            <a:off x="2782525" y="3130419"/>
            <a:ext cx="737587" cy="23449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2A345C40-9A22-164A-AB68-F147748E4499}"/>
              </a:ext>
            </a:extLst>
          </p:cNvPr>
          <p:cNvSpPr/>
          <p:nvPr/>
        </p:nvSpPr>
        <p:spPr>
          <a:xfrm flipV="1">
            <a:off x="8317629" y="3118572"/>
            <a:ext cx="808555" cy="27598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1E7BBC-F915-804C-B04A-4670324E18BB}"/>
              </a:ext>
            </a:extLst>
          </p:cNvPr>
          <p:cNvSpPr/>
          <p:nvPr/>
        </p:nvSpPr>
        <p:spPr>
          <a:xfrm>
            <a:off x="468501" y="266510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rgbClr val="0B1966"/>
                </a:solidFill>
              </a:rPr>
              <a:t>6.</a:t>
            </a:r>
            <a:r>
              <a:rPr lang="ko-KR" altLang="en-US" sz="2000" b="1" kern="0" dirty="0">
                <a:solidFill>
                  <a:srgbClr val="0B1966"/>
                </a:solidFill>
              </a:rPr>
              <a:t> 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서비스 구성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pic>
        <p:nvPicPr>
          <p:cNvPr id="1026" name="Picture 2" descr="Ubuntu에 Nginx 설치하고 실행 해보기(feat. Docker)">
            <a:extLst>
              <a:ext uri="{FF2B5EF4-FFF2-40B4-BE49-F238E27FC236}">
                <a16:creationId xmlns:a16="http://schemas.microsoft.com/office/drawing/2014/main" id="{C3CD9EEA-8BDB-4526-9A83-89128DE0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03" y="2845446"/>
            <a:ext cx="1807903" cy="124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A794C71-AF43-4AFB-B399-04B7E876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72" y="4817121"/>
            <a:ext cx="1075712" cy="107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C1053F5-D0CA-40E2-AF44-711FA744BCB0}"/>
              </a:ext>
            </a:extLst>
          </p:cNvPr>
          <p:cNvSpPr txBox="1"/>
          <p:nvPr/>
        </p:nvSpPr>
        <p:spPr>
          <a:xfrm>
            <a:off x="3553133" y="4292355"/>
            <a:ext cx="19152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 중단 배포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FAF1E9E-8035-B642-A06F-8F6A44BF1A8B}"/>
              </a:ext>
            </a:extLst>
          </p:cNvPr>
          <p:cNvSpPr/>
          <p:nvPr/>
        </p:nvSpPr>
        <p:spPr>
          <a:xfrm rot="10800000" flipV="1">
            <a:off x="8270604" y="3794039"/>
            <a:ext cx="808555" cy="25424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AutoShape 2" descr="Fastapi Vector Logo - Download Free SVG Icon | Worldvectorlogo">
            <a:extLst>
              <a:ext uri="{FF2B5EF4-FFF2-40B4-BE49-F238E27FC236}">
                <a16:creationId xmlns:a16="http://schemas.microsoft.com/office/drawing/2014/main" id="{37858DA3-375D-4814-BFA3-3635351665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82A2F7-DBC7-48F6-9C7A-D907686A2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60" y="4824771"/>
            <a:ext cx="964276" cy="964276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0232342D-34C3-433E-B71C-BFF5A607B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45" y="4782842"/>
            <a:ext cx="1066492" cy="10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0" descr="Download MySQL Logo in SVG Vector or PNG File Format - Logo.wine">
            <a:extLst>
              <a:ext uri="{FF2B5EF4-FFF2-40B4-BE49-F238E27FC236}">
                <a16:creationId xmlns:a16="http://schemas.microsoft.com/office/drawing/2014/main" id="{FC5B06BA-A5C7-4B3D-9E03-89B33AF9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16" y="4661947"/>
            <a:ext cx="1695797" cy="11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ight Arrow 80">
            <a:extLst>
              <a:ext uri="{FF2B5EF4-FFF2-40B4-BE49-F238E27FC236}">
                <a16:creationId xmlns:a16="http://schemas.microsoft.com/office/drawing/2014/main" id="{614D834D-3124-43DB-9F37-9EEF0756BF5D}"/>
              </a:ext>
            </a:extLst>
          </p:cNvPr>
          <p:cNvSpPr/>
          <p:nvPr/>
        </p:nvSpPr>
        <p:spPr>
          <a:xfrm>
            <a:off x="2751171" y="3833684"/>
            <a:ext cx="3488387" cy="25424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1053F5-D0CA-40E2-AF44-711FA744BCB0}"/>
              </a:ext>
            </a:extLst>
          </p:cNvPr>
          <p:cNvSpPr txBox="1"/>
          <p:nvPr/>
        </p:nvSpPr>
        <p:spPr>
          <a:xfrm>
            <a:off x="3516723" y="3056004"/>
            <a:ext cx="19152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CI/CD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E571FB-C88A-5544-9CDE-451221B7416E}"/>
              </a:ext>
            </a:extLst>
          </p:cNvPr>
          <p:cNvSpPr txBox="1"/>
          <p:nvPr/>
        </p:nvSpPr>
        <p:spPr>
          <a:xfrm>
            <a:off x="6248400" y="1970732"/>
            <a:ext cx="192611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1600" b="1" kern="0" dirty="0" smtClean="0">
                <a:solidFill>
                  <a:srgbClr val="13B9B7"/>
                </a:solidFill>
              </a:rPr>
              <a:t>서버</a:t>
            </a:r>
            <a:endParaRPr lang="en-US" altLang="ko-KR" sz="1600" b="1" kern="0" dirty="0">
              <a:solidFill>
                <a:srgbClr val="13B9B7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E571FB-C88A-5544-9CDE-451221B7416E}"/>
              </a:ext>
            </a:extLst>
          </p:cNvPr>
          <p:cNvSpPr txBox="1"/>
          <p:nvPr/>
        </p:nvSpPr>
        <p:spPr>
          <a:xfrm>
            <a:off x="9095750" y="1957240"/>
            <a:ext cx="19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600" b="1" kern="0" dirty="0" smtClean="0">
                <a:solidFill>
                  <a:srgbClr val="13B9B7"/>
                </a:solidFill>
              </a:rPr>
              <a:t>DB</a:t>
            </a:r>
          </a:p>
        </p:txBody>
      </p:sp>
      <p:sp>
        <p:nvSpPr>
          <p:cNvPr id="91" name="Right Arrow 80">
            <a:extLst>
              <a:ext uri="{FF2B5EF4-FFF2-40B4-BE49-F238E27FC236}">
                <a16:creationId xmlns:a16="http://schemas.microsoft.com/office/drawing/2014/main" id="{CF82F824-1D84-594E-B32C-6A1FF4FA7343}"/>
              </a:ext>
            </a:extLst>
          </p:cNvPr>
          <p:cNvSpPr/>
          <p:nvPr/>
        </p:nvSpPr>
        <p:spPr>
          <a:xfrm rot="10800000">
            <a:off x="5518731" y="3151228"/>
            <a:ext cx="737587" cy="235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46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59A2C9-2E32-D647-8105-838E2BB62706}"/>
              </a:ext>
            </a:extLst>
          </p:cNvPr>
          <p:cNvSpPr/>
          <p:nvPr/>
        </p:nvSpPr>
        <p:spPr>
          <a:xfrm>
            <a:off x="468501" y="266510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 smtClean="0">
                <a:solidFill>
                  <a:srgbClr val="0B1966"/>
                </a:solidFill>
              </a:rPr>
              <a:t>7.</a:t>
            </a:r>
            <a:r>
              <a:rPr lang="ko-KR" altLang="en-US" sz="2000" b="1" kern="0" dirty="0" smtClean="0">
                <a:solidFill>
                  <a:srgbClr val="0B1966"/>
                </a:solidFill>
              </a:rPr>
              <a:t> </a:t>
            </a:r>
            <a:r>
              <a:rPr lang="en-US" altLang="ko-KR" sz="2000" b="1" kern="0" dirty="0">
                <a:solidFill>
                  <a:srgbClr val="0B1966"/>
                </a:solidFill>
              </a:rPr>
              <a:t>UCC</a:t>
            </a:r>
            <a:endParaRPr lang="ko-KR" altLang="en-US" sz="2000" kern="0" dirty="0">
              <a:solidFill>
                <a:srgbClr val="0B1966"/>
              </a:solidFill>
            </a:endParaRPr>
          </a:p>
        </p:txBody>
      </p:sp>
      <p:pic>
        <p:nvPicPr>
          <p:cNvPr id="2" name="9bod3n4Nvz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3904" y="1079095"/>
            <a:ext cx="8928794" cy="50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474</Words>
  <Application>Microsoft Office PowerPoint</Application>
  <PresentationFormat>와이드스크린</PresentationFormat>
  <Paragraphs>134</Paragraphs>
  <Slides>11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 SD Gothic Neo</vt:lpstr>
      <vt:lpstr>Helvetica Neue</vt:lpstr>
      <vt:lpstr>맑은 고딕</vt:lpstr>
      <vt:lpstr>맑은 고딕</vt:lpstr>
      <vt:lpstr>Arial</vt:lpstr>
      <vt:lpstr>Calibri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숙</cp:lastModifiedBy>
  <cp:revision>204</cp:revision>
  <dcterms:created xsi:type="dcterms:W3CDTF">2020-08-20T13:34:29Z</dcterms:created>
  <dcterms:modified xsi:type="dcterms:W3CDTF">2021-11-19T01:57:15Z</dcterms:modified>
</cp:coreProperties>
</file>