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2"/>
    <p:sldId id="396" r:id="rId3"/>
    <p:sldId id="400" r:id="rId4"/>
    <p:sldId id="399" r:id="rId5"/>
    <p:sldId id="402" r:id="rId6"/>
    <p:sldId id="403" r:id="rId7"/>
    <p:sldId id="421" r:id="rId8"/>
    <p:sldId id="418" r:id="rId9"/>
    <p:sldId id="410" r:id="rId10"/>
    <p:sldId id="411" r:id="rId11"/>
    <p:sldId id="412" r:id="rId12"/>
    <p:sldId id="413" r:id="rId13"/>
    <p:sldId id="398" r:id="rId14"/>
    <p:sldId id="351" r:id="rId15"/>
    <p:sldId id="404" r:id="rId16"/>
    <p:sldId id="405" r:id="rId17"/>
    <p:sldId id="406" r:id="rId18"/>
    <p:sldId id="424" r:id="rId19"/>
    <p:sldId id="407" r:id="rId20"/>
    <p:sldId id="420" r:id="rId21"/>
    <p:sldId id="414" r:id="rId22"/>
    <p:sldId id="415" r:id="rId23"/>
    <p:sldId id="416" r:id="rId24"/>
    <p:sldId id="422" r:id="rId25"/>
    <p:sldId id="423" r:id="rId26"/>
    <p:sldId id="417" r:id="rId27"/>
    <p:sldId id="425" r:id="rId28"/>
    <p:sldId id="40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869" autoAdjust="0"/>
  </p:normalViewPr>
  <p:slideViewPr>
    <p:cSldViewPr>
      <p:cViewPr varScale="1">
        <p:scale>
          <a:sx n="55" d="100"/>
          <a:sy n="55" d="100"/>
        </p:scale>
        <p:origin x="1221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0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-prod-cloudfront.cloud.databricks.com/public/4027ec902e239c93eaaa8714f173bcfc/2961012104553482/1430974153588517/1806228006848429/latest.html" TargetMode="External"/><Relationship Id="rId2" Type="http://schemas.openxmlformats.org/officeDocument/2006/relationships/hyperlink" Target="https://accounts.cloud.databricks.com/registration.html#signup/commun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3600" y="1600200"/>
            <a:ext cx="6637424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Deep Learning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886200" y="4800600"/>
            <a:ext cx="4772528" cy="1447800"/>
          </a:xfrm>
        </p:spPr>
        <p:txBody>
          <a:bodyPr>
            <a:normAutofit/>
          </a:bodyPr>
          <a:lstStyle/>
          <a:p>
            <a:endParaRPr lang="en-US" sz="3200" b="1" dirty="0">
              <a:solidFill>
                <a:schemeClr val="tx2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5" y="1066800"/>
            <a:ext cx="9144000" cy="57912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Open NN Exchange Format (ONNX)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86862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MNIST Dataset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7218098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MNIST Dataset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Originally created by NIST, then modified for machine leaning training purpose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Contains 70000 handwritten digit images and the label of the digit in the image where 60000 images are the training dataset and the rest 10000 images are the testing dataset.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Census Bureau employees and  American high school </a:t>
            </a:r>
            <a:r>
              <a:rPr lang="en-US" b="1" dirty="0" smtClean="0">
                <a:solidFill>
                  <a:schemeClr val="tx2"/>
                </a:solidFill>
              </a:rPr>
              <a:t>students wrote these digits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Each image is 28x28 pixel in greyscale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2"/>
                </a:solidFill>
              </a:rPr>
              <a:t>Yann </a:t>
            </a:r>
            <a:r>
              <a:rPr lang="en-US" b="1" dirty="0" err="1" smtClean="0">
                <a:solidFill>
                  <a:schemeClr val="tx2"/>
                </a:solidFill>
              </a:rPr>
              <a:t>LeCun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used convolutional network </a:t>
            </a:r>
            <a:r>
              <a:rPr lang="en-US" b="1" dirty="0" err="1" smtClean="0">
                <a:solidFill>
                  <a:schemeClr val="tx2"/>
                </a:solidFill>
              </a:rPr>
              <a:t>LeNet</a:t>
            </a:r>
            <a:r>
              <a:rPr lang="en-US" b="1" dirty="0" smtClean="0">
                <a:solidFill>
                  <a:schemeClr val="tx2"/>
                </a:solidFill>
              </a:rPr>
              <a:t> to achieve &lt; 1% error rate at 1990s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 descr="MNIST sample images.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8404"/>
            <a:ext cx="5429250" cy="329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53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Keras</a:t>
            </a:r>
            <a:r>
              <a:rPr lang="en-US" dirty="0" smtClean="0"/>
              <a:t> R Package To Build Deep Neural Network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38366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Procedures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Data preprocessing (from image to list of input features)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One image of 28x28 grey scale value matrix </a:t>
            </a:r>
            <a:r>
              <a:rPr lang="en-US" sz="16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 784 column of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Scale the value to between 0 and 1, by divide each value by 255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Make response categorical (i.e. 10 columns with the corresponding digit column 1 and rest columns zero.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Load </a:t>
            </a:r>
            <a:r>
              <a:rPr lang="en-US" b="1" dirty="0" err="1" smtClean="0">
                <a:solidFill>
                  <a:schemeClr val="tx2"/>
                </a:solidFill>
              </a:rPr>
              <a:t>keras</a:t>
            </a:r>
            <a:r>
              <a:rPr lang="en-US" b="1" dirty="0" smtClean="0">
                <a:solidFill>
                  <a:schemeClr val="tx2"/>
                </a:solidFill>
              </a:rPr>
              <a:t> package and build a neural network with a few layers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Define a placeholder object for the NN structure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1st layer using 256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>
                <a:solidFill>
                  <a:schemeClr val="tx2"/>
                </a:solidFill>
              </a:rPr>
              <a:t>’ activation </a:t>
            </a:r>
            <a:r>
              <a:rPr lang="en-US" sz="1600" b="1" dirty="0" smtClean="0">
                <a:solidFill>
                  <a:schemeClr val="tx2"/>
                </a:solidFill>
              </a:rPr>
              <a:t>function and connect from the input 784 features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2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nd</a:t>
            </a:r>
            <a:r>
              <a:rPr lang="en-US" sz="1600" b="1" dirty="0" smtClean="0">
                <a:solidFill>
                  <a:schemeClr val="tx2"/>
                </a:solidFill>
              </a:rPr>
              <a:t> layer using 128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 smtClean="0">
                <a:solidFill>
                  <a:schemeClr val="tx2"/>
                </a:solidFill>
              </a:rPr>
              <a:t>’ </a:t>
            </a:r>
            <a:r>
              <a:rPr lang="en-US" sz="1600" b="1" dirty="0">
                <a:solidFill>
                  <a:schemeClr val="tx2"/>
                </a:solidFill>
              </a:rPr>
              <a:t>activation </a:t>
            </a:r>
            <a:r>
              <a:rPr lang="en-US" sz="1600" b="1" dirty="0" smtClean="0">
                <a:solidFill>
                  <a:schemeClr val="tx2"/>
                </a:solidFill>
              </a:rPr>
              <a:t>function</a:t>
            </a:r>
            <a:endParaRPr lang="en-US" sz="1600" b="1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3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rd</a:t>
            </a:r>
            <a:r>
              <a:rPr lang="en-US" sz="1600" b="1" dirty="0" smtClean="0">
                <a:solidFill>
                  <a:schemeClr val="tx2"/>
                </a:solidFill>
              </a:rPr>
              <a:t> layer using 64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relu</a:t>
            </a:r>
            <a:r>
              <a:rPr lang="en-US" sz="1600" b="1" dirty="0" smtClean="0">
                <a:solidFill>
                  <a:schemeClr val="tx2"/>
                </a:solidFill>
              </a:rPr>
              <a:t>’ activation function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4</a:t>
            </a:r>
            <a:r>
              <a:rPr lang="en-US" sz="1600" b="1" baseline="30000" dirty="0" smtClean="0">
                <a:solidFill>
                  <a:schemeClr val="tx2"/>
                </a:solidFill>
              </a:rPr>
              <a:t>th</a:t>
            </a:r>
            <a:r>
              <a:rPr lang="en-US" sz="1600" b="1" dirty="0" smtClean="0">
                <a:solidFill>
                  <a:schemeClr val="tx2"/>
                </a:solidFill>
              </a:rPr>
              <a:t> layer using 10 nodes, fully connected, using ‘</a:t>
            </a:r>
            <a:r>
              <a:rPr lang="en-US" sz="1600" b="1" dirty="0" err="1" smtClean="0">
                <a:solidFill>
                  <a:schemeClr val="tx2"/>
                </a:solidFill>
              </a:rPr>
              <a:t>softmax</a:t>
            </a:r>
            <a:r>
              <a:rPr lang="en-US" sz="1600" b="1" dirty="0" smtClean="0">
                <a:solidFill>
                  <a:schemeClr val="tx2"/>
                </a:solidFill>
              </a:rPr>
              <a:t>’ activation function and connect to the output 10 columns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Add </a:t>
            </a:r>
            <a:r>
              <a:rPr lang="en-US" sz="1600" b="1" dirty="0" smtClean="0">
                <a:solidFill>
                  <a:srgbClr val="FF0000"/>
                </a:solidFill>
              </a:rPr>
              <a:t>drop out </a:t>
            </a:r>
            <a:r>
              <a:rPr lang="en-US" sz="1600" b="1" dirty="0" smtClean="0">
                <a:solidFill>
                  <a:schemeClr val="tx2"/>
                </a:solidFill>
              </a:rPr>
              <a:t>to the first three layers to prevent overfitting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Compile the NN model, define loss function, optimizer, and metrics to follow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Fit the NN model using the training dataset, define epoch, mini batch size, and validation size used in the training where the metrics will be checked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Predict using the fitted NN model using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7668681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Scripts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7" y="1621500"/>
            <a:ext cx="6486525" cy="1930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43" y="3685834"/>
            <a:ext cx="3171825" cy="1021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49" y="4981332"/>
            <a:ext cx="3200400" cy="1021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387" y="6270617"/>
            <a:ext cx="3371850" cy="4714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91401" y="2318869"/>
            <a:ext cx="144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Define NN Structure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3796" y="3873446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 and define loss function, optimizer and metrics to monitor during the training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168944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Fit the model using training dataset and define epochs, batch size and validation data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91000" y="6336268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 new outcomes using the trained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42834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6" y="1412632"/>
            <a:ext cx="7367588" cy="523017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Size of the Model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30325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Performance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641077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Accuracy: 97.99% without much fine tuning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8995"/>
            <a:ext cx="2576513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752600"/>
            <a:ext cx="2600325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12" y="1748045"/>
            <a:ext cx="2581275" cy="2486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27" y="4336865"/>
            <a:ext cx="2600325" cy="24812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203" y="1392754"/>
            <a:ext cx="3079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 few misclassified images: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7" y="4368454"/>
            <a:ext cx="2662238" cy="2519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512" y="4277139"/>
            <a:ext cx="264318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16251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1524000"/>
            <a:ext cx="5991225" cy="51815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Cross-Validation Curve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84429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81400" y="3048000"/>
            <a:ext cx="53340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Keras</a:t>
            </a:r>
            <a:r>
              <a:rPr lang="en-US" dirty="0" smtClean="0"/>
              <a:t> R Package To Build </a:t>
            </a:r>
            <a:r>
              <a:rPr lang="en-US" dirty="0"/>
              <a:t>Convolutional </a:t>
            </a:r>
            <a:r>
              <a:rPr lang="en-US" dirty="0" smtClean="0"/>
              <a:t>Neural Network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5907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Little Bit About Deep Learning History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665805782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Introduction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If we use FFNN for image analysis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Input pixels dimension can be large such as 1920x1080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Usually multiple channels such as RGB format has three channels or red, green, blue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Number of input features using FFNN will </a:t>
            </a:r>
            <a:r>
              <a:rPr lang="en-US" sz="1600" b="1" dirty="0">
                <a:solidFill>
                  <a:schemeClr val="tx2"/>
                </a:solidFill>
              </a:rPr>
              <a:t>be </a:t>
            </a:r>
            <a:r>
              <a:rPr lang="en-US" sz="1600" b="1" dirty="0" smtClean="0">
                <a:solidFill>
                  <a:schemeClr val="tx2"/>
                </a:solidFill>
              </a:rPr>
              <a:t>1920x1080x3 = 6.2M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Become infeasible to fit multiple-layer FFNN even with super computers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FFNN will remove any location dependencies among pixels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In images we know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tx2"/>
                </a:solidFill>
              </a:rPr>
              <a:t>Localized features are important (such as edge, cat’s eye, dog’s ear </a:t>
            </a:r>
            <a:r>
              <a:rPr lang="en-US" sz="1600" b="1" dirty="0" err="1" smtClean="0">
                <a:solidFill>
                  <a:schemeClr val="tx2"/>
                </a:solidFill>
              </a:rPr>
              <a:t>etc</a:t>
            </a:r>
            <a:r>
              <a:rPr lang="en-US" sz="1600" b="1" dirty="0" smtClean="0">
                <a:solidFill>
                  <a:schemeClr val="tx2"/>
                </a:solidFill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121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Procedures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392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Scripts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70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Size of the Model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419851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 Scripts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23462"/>
            <a:ext cx="40100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211" y="4036300"/>
            <a:ext cx="3514725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4" y="5943600"/>
            <a:ext cx="3609975" cy="71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54" y="1597754"/>
            <a:ext cx="8467725" cy="20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1843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Size of the Model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95400"/>
            <a:ext cx="678408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897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Performance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41077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Accuracy: 99.31% without much fine tuning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7203" y="1392754"/>
            <a:ext cx="3079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A few misclassified images: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09" y="1942913"/>
            <a:ext cx="2486311" cy="23574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58" y="1942913"/>
            <a:ext cx="2498884" cy="23700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80" y="1958630"/>
            <a:ext cx="2473738" cy="2354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84" y="4463652"/>
            <a:ext cx="2489454" cy="23322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158" y="4497419"/>
            <a:ext cx="2498884" cy="2360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780" y="4572000"/>
            <a:ext cx="2520887" cy="235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31740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Cross-Validation Curve</a:t>
            </a:r>
            <a:endParaRPr lang="en-US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00200"/>
            <a:ext cx="58674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66593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1524000"/>
            <a:ext cx="4343400" cy="1362075"/>
          </a:xfrm>
        </p:spPr>
        <p:txBody>
          <a:bodyPr/>
          <a:lstStyle/>
          <a:p>
            <a:r>
              <a:rPr lang="en-US" dirty="0" smtClean="0"/>
              <a:t>Now Let’s Do It </a:t>
            </a:r>
            <a:r>
              <a:rPr lang="en-US" dirty="0"/>
              <a:t>I</a:t>
            </a:r>
            <a:r>
              <a:rPr lang="en-US" dirty="0" smtClean="0"/>
              <a:t>n The Cloud!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35052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Databrick</a:t>
            </a:r>
            <a:r>
              <a:rPr lang="en-US" b="1" dirty="0" smtClean="0">
                <a:solidFill>
                  <a:srgbClr val="FF0000"/>
                </a:solidFill>
              </a:rPr>
              <a:t> free community edition account open: 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b="1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b="1" dirty="0" smtClean="0">
                <a:solidFill>
                  <a:srgbClr val="FF0000"/>
                </a:solidFill>
                <a:hlinkClick r:id="rId2"/>
              </a:rPr>
              <a:t>accounts.cloud.databricks.com/registration.html#signup/community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Notebook contains all the material for this section:</a:t>
            </a:r>
          </a:p>
          <a:p>
            <a:r>
              <a:rPr lang="en-US" b="1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b="1" dirty="0" smtClean="0">
                <a:solidFill>
                  <a:srgbClr val="FF0000"/>
                </a:solidFill>
                <a:hlinkClick r:id="rId3"/>
              </a:rPr>
              <a:t>databricks-prod-cloudfront.cloud.databricks.com/public/4027ec902e239c93eaaa8714f173bcfc/2961012104553482/1430974153588517/1806228006848429/latest.html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12889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Simple Feed Forward </a:t>
            </a:r>
            <a:r>
              <a:rPr lang="en-US" sz="3600" dirty="0">
                <a:solidFill>
                  <a:schemeClr val="accent2"/>
                </a:solidFill>
              </a:rPr>
              <a:t>Neural </a:t>
            </a:r>
            <a:r>
              <a:rPr lang="en-US" sz="3600" dirty="0" smtClean="0">
                <a:solidFill>
                  <a:schemeClr val="accent2"/>
                </a:solidFill>
              </a:rPr>
              <a:t>Network (FFNN)</a:t>
            </a:r>
            <a:endParaRPr lang="en-US" sz="3600" dirty="0">
              <a:solidFill>
                <a:schemeClr val="accent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04851" y="1219418"/>
            <a:ext cx="2819400" cy="3390900"/>
            <a:chOff x="1295400" y="1600200"/>
            <a:chExt cx="2819400" cy="3390900"/>
          </a:xfrm>
        </p:grpSpPr>
        <p:pic>
          <p:nvPicPr>
            <p:cNvPr id="1026" name="Picture 2" descr="https://upload.wikimedia.org/wikipedia/commons/thumb/4/46/Colored_neural_network.svg/296px-Colored_neural_network.sv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600200"/>
              <a:ext cx="281940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1447800" y="1905000"/>
              <a:ext cx="2567837" cy="2814651"/>
              <a:chOff x="1447800" y="1905000"/>
              <a:chExt cx="2567837" cy="28146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2362200"/>
                    <a:ext cx="27610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333" r="-666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157150"/>
                    <a:ext cx="2814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800" y="3964390"/>
                    <a:ext cx="28142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043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3800" y="2743200"/>
                    <a:ext cx="27776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222" r="-666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546" y="3590151"/>
                    <a:ext cx="283091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739" r="-6522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1905000"/>
                    <a:ext cx="28315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277" r="-6383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459" y="2743199"/>
                    <a:ext cx="28847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9" y="3573261"/>
                    <a:ext cx="28847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833" r="-625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7048" y="4442652"/>
                    <a:ext cx="28847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833" r="-625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=1,2,3,4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08" y="1834215"/>
                <a:ext cx="3755452" cy="8917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140" y="2876343"/>
                <a:ext cx="3567002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409589" y="4751990"/>
            <a:ext cx="5470281" cy="1040397"/>
            <a:chOff x="1081029" y="5056856"/>
            <a:chExt cx="5470281" cy="1040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029" y="5082454"/>
                  <a:ext cx="1128771" cy="276999"/>
                </a:xfrm>
                <a:prstGeom prst="rect">
                  <a:avLst/>
                </a:prstGeom>
                <a:blipFill>
                  <a:blip r:embed="rId14"/>
                  <a:stretch>
                    <a:fillRect r="-215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2209800" y="5056856"/>
              <a:ext cx="410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 features vector for one observation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791" y="5450922"/>
                  <a:ext cx="777264" cy="276999"/>
                </a:xfrm>
                <a:prstGeom prst="rect">
                  <a:avLst/>
                </a:prstGeom>
                <a:blipFill>
                  <a:blip r:embed="rId15"/>
                  <a:stretch>
                    <a:fillRect r="-312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2209800" y="5410200"/>
              <a:ext cx="434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Actual output outcome for one observation 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192578" y="5809394"/>
                  <a:ext cx="11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578" y="5809394"/>
                  <a:ext cx="110555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7182" t="-2222" r="-2762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209800" y="5727921"/>
              <a:ext cx="3843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Activation functions, usually non-linear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91004" y="6325179"/>
            <a:ext cx="667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parameters (i.e. size of a NN): (3+1)*4 + (4+1)*2 = 26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43400" y="1278713"/>
            <a:ext cx="342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Concepts stated as early as 1940s!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71977" y="5862605"/>
                <a:ext cx="1055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977" y="5862605"/>
                <a:ext cx="1055737" cy="276999"/>
              </a:xfrm>
              <a:prstGeom prst="rect">
                <a:avLst/>
              </a:prstGeom>
              <a:blipFill>
                <a:blip r:embed="rId17"/>
                <a:stretch>
                  <a:fillRect l="-4598" t="-26667" r="-132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27714" y="5807339"/>
                <a:ext cx="4982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Loss function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the model forecast response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714" y="5807339"/>
                <a:ext cx="4982454" cy="369332"/>
              </a:xfrm>
              <a:prstGeom prst="rect">
                <a:avLst/>
              </a:prstGeom>
              <a:blipFill>
                <a:blip r:embed="rId18"/>
                <a:stretch>
                  <a:fillRect l="-1102" t="-10000" r="-3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43400" y="4044469"/>
                <a:ext cx="1825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044469"/>
                <a:ext cx="1825563" cy="276999"/>
              </a:xfrm>
              <a:prstGeom prst="rect">
                <a:avLst/>
              </a:prstGeom>
              <a:blipFill>
                <a:blip r:embed="rId19"/>
                <a:stretch>
                  <a:fillRect l="-267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20347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From Slow Progress to Wide Adoption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4EB7A-4CA3-4E27-A254-01A6C630DAB4}"/>
              </a:ext>
            </a:extLst>
          </p:cNvPr>
          <p:cNvSpPr txBox="1"/>
          <p:nvPr/>
        </p:nvSpPr>
        <p:spPr>
          <a:xfrm>
            <a:off x="762000" y="1295400"/>
            <a:ext cx="81699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1940s – 1980s,  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b="1" dirty="0" smtClean="0">
                <a:solidFill>
                  <a:schemeClr val="tx2"/>
                </a:solidFill>
              </a:rPr>
              <a:t>ery slow progress due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Computation hardware capacity limitation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Number of observations with labeled results in the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Lack efficient algorithm to estimate the parameters in the model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1980s – 2010, a few applications in real word due to: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Moore’s Law + GPU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Internet generated large labeled dataset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Efficient algorithm for optimization and better activation functions</a:t>
            </a:r>
            <a:endParaRPr lang="en-US" b="1" dirty="0">
              <a:solidFill>
                <a:srgbClr val="1F497D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chemeClr val="tx2"/>
                </a:solidFill>
              </a:rPr>
              <a:t>2010-Now, very broad application in various areas: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Near-human-level image classification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Near-human-level handwriting transcription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Much improved speech recognition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1F497D"/>
                </a:solidFill>
              </a:rPr>
              <a:t>Much improved machine translation</a:t>
            </a:r>
            <a:endParaRPr lang="en-US" b="1" dirty="0">
              <a:solidFill>
                <a:srgbClr val="1F497D"/>
              </a:solidFill>
            </a:endParaRPr>
          </a:p>
          <a:p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b="1" dirty="0" smtClean="0">
                <a:solidFill>
                  <a:srgbClr val="1F497D"/>
                </a:solidFill>
              </a:rPr>
              <a:t>Now we know working neural network models usually contains many layers (i.e. the depth of the network is </a:t>
            </a:r>
            <a:r>
              <a:rPr lang="en-US" b="1" dirty="0" smtClean="0">
                <a:solidFill>
                  <a:srgbClr val="FF0000"/>
                </a:solidFill>
              </a:rPr>
              <a:t>deep</a:t>
            </a:r>
            <a:r>
              <a:rPr lang="en-US" b="1" dirty="0" smtClean="0">
                <a:solidFill>
                  <a:srgbClr val="1F497D"/>
                </a:solidFill>
              </a:rPr>
              <a:t>), and to achieve near-human-level accuracy the deep neural network need huge training dataset (for example millions of labeled pictures for image classification problem).</a:t>
            </a:r>
            <a:endParaRPr lang="en-US" b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34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Optimization Methods</a:t>
            </a:r>
            <a:endParaRPr lang="en-US" sz="3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2000" dirty="0" smtClean="0"/>
                  <a:t>Mini-batch Stochastic Gradient Descent (SGD)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Use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a small segment of data </a:t>
                </a:r>
                <a:r>
                  <a:rPr lang="en-US" sz="1800" dirty="0" smtClean="0"/>
                  <a:t>(i.e. 128 or 256) to update the SGD parameters: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 smtClean="0"/>
                  <a:t> is the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learning rate </a:t>
                </a:r>
                <a:r>
                  <a:rPr lang="en-US" sz="1800" dirty="0" smtClean="0"/>
                  <a:t>which is a hyper parameter that can be changed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When the entire dataset are used to updated the SGD, it is called one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epoch</a:t>
                </a:r>
                <a:r>
                  <a:rPr lang="en-US" sz="1800" dirty="0" smtClean="0"/>
                  <a:t> and multiple epochs are needed to run to reach convergence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sz="1800" dirty="0" smtClean="0"/>
                  <a:t>An updated version with ‘momentum’ for quick convergence: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16" y="1219200"/>
                <a:ext cx="8077200" cy="2667000"/>
              </a:xfrm>
              <a:blipFill>
                <a:blip r:embed="rId2"/>
                <a:stretch>
                  <a:fillRect l="-679" t="-1142" r="-90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676400" y="3962400"/>
            <a:ext cx="5924704" cy="2895600"/>
            <a:chOff x="1676400" y="4267200"/>
            <a:chExt cx="5619904" cy="2514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t="1888" b="1"/>
            <a:stretch/>
          </p:blipFill>
          <p:spPr>
            <a:xfrm>
              <a:off x="1676400" y="4267200"/>
              <a:ext cx="5619904" cy="25146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2200" y="4332620"/>
              <a:ext cx="876300" cy="728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6900431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Activation Functions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99281"/>
            <a:ext cx="8077200" cy="2667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err="1" smtClean="0"/>
              <a:t>Relu</a:t>
            </a:r>
            <a:r>
              <a:rPr lang="en-US" sz="1600" dirty="0" smtClean="0"/>
              <a:t> (i.e. rectified linear unit) is usually a good choice which has the following good properties: (1) fast computation; (2) non-linear; (3</a:t>
            </a:r>
            <a:r>
              <a:rPr lang="en-US" sz="1600" dirty="0"/>
              <a:t>) reduced likelihood of the gradient to vanish; </a:t>
            </a:r>
            <a:r>
              <a:rPr lang="en-US" sz="1600" dirty="0" smtClean="0"/>
              <a:t>(4) Unconstrained response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Sigmoid, studied in the past, not as good as </a:t>
            </a:r>
            <a:r>
              <a:rPr lang="en-US" sz="1600" dirty="0" err="1" smtClean="0"/>
              <a:t>Relu</a:t>
            </a:r>
            <a:r>
              <a:rPr lang="en-US" sz="1600" dirty="0" smtClean="0"/>
              <a:t> in deep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 smtClean="0"/>
              <a:t>Last layer which connects to the output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Binary classification: sigmoid with binary cross entropy as 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Multiple class, single-label classification: </a:t>
            </a:r>
            <a:r>
              <a:rPr lang="en-US" sz="1600" dirty="0" err="1" smtClean="0"/>
              <a:t>Softmax</a:t>
            </a:r>
            <a:r>
              <a:rPr lang="en-US" sz="1600" dirty="0" smtClean="0"/>
              <a:t> with categorical cross entropy for loss function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86400"/>
            <a:ext cx="4114800" cy="541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7" y="6172053"/>
            <a:ext cx="4149090" cy="651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031" y="5506718"/>
            <a:ext cx="3657600" cy="5277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800" y="1399401"/>
                <a:ext cx="3254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399401"/>
                <a:ext cx="3254609" cy="276999"/>
              </a:xfrm>
              <a:prstGeom prst="rect">
                <a:avLst/>
              </a:prstGeom>
              <a:blipFill>
                <a:blip r:embed="rId5"/>
                <a:stretch>
                  <a:fillRect l="-1311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91200" y="1212288"/>
                <a:ext cx="3124200" cy="588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2288"/>
                <a:ext cx="3124200" cy="588559"/>
              </a:xfrm>
              <a:prstGeom prst="rect">
                <a:avLst/>
              </a:prstGeom>
              <a:blipFill>
                <a:blip r:embed="rId6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/>
          <p:cNvSpPr/>
          <p:nvPr/>
        </p:nvSpPr>
        <p:spPr>
          <a:xfrm>
            <a:off x="4648200" y="14478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0048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Deal With Overfitting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6916" y="1219200"/>
            <a:ext cx="8077200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Huge number of parameters, even with large amount of training data, there is a potential of overfitting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Overfitting due to size of the NN (i.e. total number of parameters)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Overfitting due to using the training data for too many epochs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Solution for overfitting due to NN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Dropout: randomly dropout some proportion (such as 0.3 or 0.5) of nodes at each layer, which is similar to random forest concept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Using L1 or L2 regularization in the activation function at each layer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Solution for overfitting due to using too many epochs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Run NN with large number of epochs to reach overfitting region through cross validation from training/validation vs. epoch curve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 smtClean="0"/>
              <a:t>Choose the model with number of epochs that have the minimum validation accuracy as the final NN model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57841054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/>
                </a:solidFill>
              </a:rPr>
              <a:t>Recap of A Few Key Concepts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9316" y="1371600"/>
            <a:ext cx="80772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Data</a:t>
            </a:r>
            <a:r>
              <a:rPr lang="en-US" sz="1800" dirty="0"/>
              <a:t>: </a:t>
            </a:r>
            <a:r>
              <a:rPr lang="en-US" sz="1800" dirty="0" smtClean="0"/>
              <a:t>Require large </a:t>
            </a:r>
            <a:r>
              <a:rPr lang="en-US" sz="1800" dirty="0"/>
              <a:t>well labeled </a:t>
            </a:r>
            <a:r>
              <a:rPr lang="en-US" sz="1800" dirty="0" smtClean="0"/>
              <a:t>dataset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Computation</a:t>
            </a:r>
            <a:r>
              <a:rPr lang="en-US" sz="1800" dirty="0"/>
              <a:t>: intensive matrix-matrix </a:t>
            </a:r>
            <a:r>
              <a:rPr lang="en-US" sz="1800" dirty="0" smtClean="0"/>
              <a:t>operation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Structure</a:t>
            </a:r>
            <a:r>
              <a:rPr lang="en-US" sz="1800" dirty="0" smtClean="0"/>
              <a:t> of fully connected feedforward NN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Size of the NN: total number of parameters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Depth: total number of layers (this is where deep learning comes from)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Width of a particular layer: number of nodes (i.e. neurons) in that layer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Activation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Intermediate layers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Last layer connecting to outputs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Loss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Classification (i.e. categorical response)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Regression (i.e. continuous response)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72432" y="4114800"/>
            <a:ext cx="35814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Optimization methods (SGD)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Batch size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Learning rate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Epoch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Deal with overfitting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Dropout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600" dirty="0" smtClean="0"/>
              <a:t>Regularization (L1 or L2)</a:t>
            </a:r>
          </a:p>
        </p:txBody>
      </p:sp>
    </p:spTree>
    <p:extLst>
      <p:ext uri="{BB962C8B-B14F-4D97-AF65-F5344CB8AC3E}">
        <p14:creationId xmlns:p14="http://schemas.microsoft.com/office/powerpoint/2010/main" val="3582077083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Deep Learning Models Across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32486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1130</Words>
  <Application>Microsoft Office PowerPoint</Application>
  <PresentationFormat>On-screen Show (4:3)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Georgia</vt:lpstr>
      <vt:lpstr>Wingdings</vt:lpstr>
      <vt:lpstr>Training</vt:lpstr>
      <vt:lpstr>Deep Learning</vt:lpstr>
      <vt:lpstr>A Little Bit About Deep Learning History</vt:lpstr>
      <vt:lpstr>Simple Feed Forward Neural Network (FFNN)</vt:lpstr>
      <vt:lpstr>From Slow Progress to Wide Adoption</vt:lpstr>
      <vt:lpstr>Optimization Methods</vt:lpstr>
      <vt:lpstr>Activation Functions</vt:lpstr>
      <vt:lpstr>Deal With Overfitting</vt:lpstr>
      <vt:lpstr>Recap of A Few Key Concepts</vt:lpstr>
      <vt:lpstr>Deep Learning Models Across Platforms</vt:lpstr>
      <vt:lpstr>Open NN Exchange Format (ONNX)</vt:lpstr>
      <vt:lpstr>The MNIST Dataset</vt:lpstr>
      <vt:lpstr>MNIST Dataset</vt:lpstr>
      <vt:lpstr>Using Keras R Package To Build Deep Neural Network Model</vt:lpstr>
      <vt:lpstr>Procedures</vt:lpstr>
      <vt:lpstr>R Scripts</vt:lpstr>
      <vt:lpstr>Size of the Model</vt:lpstr>
      <vt:lpstr>Performance</vt:lpstr>
      <vt:lpstr>Cross-Validation Curve</vt:lpstr>
      <vt:lpstr>Using Keras R Package To Build Convolutional Neural Network Model</vt:lpstr>
      <vt:lpstr>Introduction</vt:lpstr>
      <vt:lpstr>Procedures</vt:lpstr>
      <vt:lpstr>R Scripts</vt:lpstr>
      <vt:lpstr>Size of the Model</vt:lpstr>
      <vt:lpstr>R Scripts</vt:lpstr>
      <vt:lpstr>Size of the Model</vt:lpstr>
      <vt:lpstr>Performance</vt:lpstr>
      <vt:lpstr>Cross-Validation Curve</vt:lpstr>
      <vt:lpstr>Now Let’s Do It In The Cloud!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2013-07-12T01:18:53Z</dcterms:created>
  <dcterms:modified xsi:type="dcterms:W3CDTF">2018-05-19T06:32:05Z</dcterms:modified>
</cp:coreProperties>
</file>