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2.jpeg" ContentType="image/jpeg"/>
  <Override PartName="/ppt/media/image23.jpeg" ContentType="image/jpeg"/>
  <Override PartName="/ppt/media/image26.jpeg" ContentType="image/jpeg"/>
  <Override PartName="/ppt/media/image19.png" ContentType="image/png"/>
  <Override PartName="/ppt/media/image1.png" ContentType="image/png"/>
  <Override PartName="/ppt/media/image25.jpeg" ContentType="image/jpeg"/>
  <Override PartName="/ppt/media/image3.jpeg" ContentType="image/jpeg"/>
  <Override PartName="/ppt/media/image15.png" ContentType="image/png"/>
  <Override PartName="/ppt/media/image24.jpeg" ContentType="image/jpeg"/>
  <Override PartName="/ppt/media/image22.png" ContentType="image/png"/>
  <Override PartName="/ppt/media/image21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hdphoto1.wdp" ContentType="image/vnd.ms-photo"/>
  <Override PartName="/ppt/media/image1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Click to edit the notes format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&lt;header&gt;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 idx="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 idx="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6F5A85E-C693-4D7A-BF9B-04DCFE183A8F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1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B6F510-AD46-4BC3-8BBA-CE663AE83263}" type="slidenum">
              <a:rPr b="0" lang="ru-RU" sz="1200" spc="-1" strike="noStrike">
                <a:latin typeface="Times New Roman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6A5521-AE55-4093-A147-D0A3BD0A54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288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60000" y="3457800"/>
            <a:ext cx="288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3E8427-CAB3-4419-8268-E543915194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7512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60000" y="34578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75120" y="34578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27E5E6-41E2-436A-A6CE-50E1EAE2C7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69720" y="14850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379800" y="14850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60000" y="34578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69720" y="34578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379800" y="34578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B1FC2A-99BB-493B-A459-1A26EE9C30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60000" y="-500400"/>
            <a:ext cx="28800" cy="77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2880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14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75120" y="1485000"/>
            <a:ext cx="14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57120" cy="33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375120" y="1485000"/>
            <a:ext cx="14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60000" y="34578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60000" y="-500400"/>
            <a:ext cx="28800" cy="77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20B024-DEF9-4F17-A8FA-5E1B45D95B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14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37512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375120" y="34578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7512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60000" y="3457800"/>
            <a:ext cx="288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288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60000" y="3457800"/>
            <a:ext cx="288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7512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360000" y="34578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375120" y="34578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69720" y="14850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379800" y="14850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360000" y="34578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69720" y="34578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379800" y="34578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360000" y="-500400"/>
            <a:ext cx="28800" cy="77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2880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14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375120" y="1485000"/>
            <a:ext cx="14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2880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985C30-2D17-422B-BF0E-E283FF9510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57120" cy="33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375120" y="1485000"/>
            <a:ext cx="14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360000" y="34578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14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7512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375120" y="34578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7512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360000" y="3457800"/>
            <a:ext cx="288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288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60000" y="3457800"/>
            <a:ext cx="288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7512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360000" y="34578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375120" y="34578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69720" y="14850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379800" y="14850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360000" y="34578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369720" y="34578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379800" y="3457800"/>
            <a:ext cx="90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14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375120" y="1485000"/>
            <a:ext cx="14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3765DC-534E-429E-8069-FB4B999ABE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36037E-AED2-427E-9C30-237FEA3DC9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57120" cy="33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C34693-B586-4A76-A5DD-EA2A529BAC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75120" y="1485000"/>
            <a:ext cx="14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60000" y="34578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1E87EF-C9CD-4B20-BB02-623640A666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14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7512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75120" y="34578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32175D-C98E-47DA-A1D0-F46996EECE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75120" y="1485000"/>
            <a:ext cx="14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60000" y="3457800"/>
            <a:ext cx="2880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9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A396B5-C763-4E3A-8FAC-2701A5037B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6"/>
          <p:cNvSpPr/>
          <p:nvPr/>
        </p:nvSpPr>
        <p:spPr>
          <a:xfrm>
            <a:off x="0" y="0"/>
            <a:ext cx="10077120" cy="5667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Прямоугольник 7"/>
          <p:cNvSpPr/>
          <p:nvPr/>
        </p:nvSpPr>
        <p:spPr>
          <a:xfrm>
            <a:off x="0" y="0"/>
            <a:ext cx="10077120" cy="377712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6012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7120" cy="26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ru-RU" sz="1800" spc="-1" strike="noStrike">
                <a:solidFill>
                  <a:srgbClr val="ffffff"/>
                </a:solidFill>
                <a:latin typeface="Noto Sans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&lt;footer&gt;</a:t>
            </a:r>
            <a:endParaRPr b="0" lang="ru-RU" sz="18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7120" cy="53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ru-RU" sz="1800" spc="-1" strike="noStrike">
                <a:solidFill>
                  <a:srgbClr val="ffffff"/>
                </a:solidFill>
                <a:latin typeface="Noto Sans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9D16157-9623-4A37-A24C-AD17F7AB6326}" type="slidenum">
              <a:rPr b="1" lang="ru-RU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ru-RU" sz="18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7120" cy="26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/>
          <p:cNvSpPr/>
          <p:nvPr/>
        </p:nvSpPr>
        <p:spPr>
          <a:xfrm>
            <a:off x="0" y="5400000"/>
            <a:ext cx="10077120" cy="267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Прямоугольник 43"/>
          <p:cNvSpPr/>
          <p:nvPr/>
        </p:nvSpPr>
        <p:spPr>
          <a:xfrm>
            <a:off x="0" y="0"/>
            <a:ext cx="10077120" cy="1212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Овал 44"/>
          <p:cNvSpPr/>
          <p:nvPr/>
        </p:nvSpPr>
        <p:spPr>
          <a:xfrm>
            <a:off x="9315000" y="5175000"/>
            <a:ext cx="447120" cy="44712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Прямоугольник 45"/>
          <p:cNvSpPr/>
          <p:nvPr/>
        </p:nvSpPr>
        <p:spPr>
          <a:xfrm>
            <a:off x="9180000" y="5130000"/>
            <a:ext cx="717120" cy="537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1480E730-9C63-450A-B8E0-2E8FF4B814AC}" type="slidenum">
              <a:rPr b="1" lang="ru-RU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880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90960" y="1485000"/>
            <a:ext cx="2880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7120" cy="26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ru-RU" sz="1800" spc="-1" strike="noStrike">
                <a:solidFill>
                  <a:srgbClr val="ffffff"/>
                </a:solidFill>
                <a:latin typeface="Noto Sans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&lt;footer&gt;</a:t>
            </a:r>
            <a:endParaRPr b="0" lang="ru-RU" sz="18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7120" cy="26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Прямоугольник 87"/>
          <p:cNvSpPr/>
          <p:nvPr/>
        </p:nvSpPr>
        <p:spPr>
          <a:xfrm>
            <a:off x="0" y="5400000"/>
            <a:ext cx="10077120" cy="267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Прямоугольник 88"/>
          <p:cNvSpPr/>
          <p:nvPr/>
        </p:nvSpPr>
        <p:spPr>
          <a:xfrm>
            <a:off x="0" y="0"/>
            <a:ext cx="10077120" cy="12121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Овал 89"/>
          <p:cNvSpPr/>
          <p:nvPr/>
        </p:nvSpPr>
        <p:spPr>
          <a:xfrm>
            <a:off x="9315000" y="5175000"/>
            <a:ext cx="447120" cy="44712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Прямоугольник 90"/>
          <p:cNvSpPr/>
          <p:nvPr/>
        </p:nvSpPr>
        <p:spPr>
          <a:xfrm>
            <a:off x="9180000" y="5130000"/>
            <a:ext cx="717120" cy="537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93115B7E-FF10-4911-917A-81A806EE7AB6}" type="slidenum">
              <a:rPr b="1" lang="ru-RU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ru-RU" sz="1800" spc="-1" strike="noStrike"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880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90960" y="1485000"/>
            <a:ext cx="2880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7120" cy="26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ru-RU" sz="1800" spc="-1" strike="noStrike">
                <a:solidFill>
                  <a:srgbClr val="ffffff"/>
                </a:solidFill>
                <a:latin typeface="Noto Sans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&lt;footer&gt;</a:t>
            </a:r>
            <a:endParaRPr b="0" lang="ru-RU" sz="18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dt" idx="7"/>
          </p:nvPr>
        </p:nvSpPr>
        <p:spPr>
          <a:xfrm>
            <a:off x="360000" y="5400000"/>
            <a:ext cx="2877120" cy="2671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microsoft.com/office/2007/relationships/hdphoto" Target="../media/hdphoto1.wdp"/><Relationship Id="rId6" Type="http://schemas.openxmlformats.org/officeDocument/2006/relationships/image" Target="../media/image21.jpeg"/><Relationship Id="rId7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Рисунок 132" descr=""/>
          <p:cNvPicPr/>
          <p:nvPr/>
        </p:nvPicPr>
        <p:blipFill>
          <a:blip r:embed="rId1"/>
          <a:srcRect l="0" t="0" r="0" b="19051"/>
          <a:stretch/>
        </p:blipFill>
        <p:spPr>
          <a:xfrm>
            <a:off x="1440" y="7560"/>
            <a:ext cx="10077120" cy="3882960"/>
          </a:xfrm>
          <a:prstGeom prst="rect">
            <a:avLst/>
          </a:prstGeom>
          <a:ln w="10800">
            <a:noFill/>
          </a:ln>
        </p:spPr>
      </p:pic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260000" y="360000"/>
            <a:ext cx="7377840" cy="352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100" spc="-1" strike="noStrike">
                <a:solidFill>
                  <a:srgbClr val="ffffff"/>
                </a:solidFill>
                <a:latin typeface="Noto Sans"/>
                <a:ea typeface="Noto Serif CJK SC"/>
              </a:rPr>
              <a:t>Разработка программного обеспечения для автоматизации получения данных со спектрометра Optosky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360720" y="3960000"/>
            <a:ext cx="9357120" cy="14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Тимофеев Евгений</a:t>
            </a:r>
            <a:endParaRPr b="0" lang="ru-RU" sz="16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ffffff"/>
                </a:solidFill>
                <a:latin typeface="Noto Sans"/>
                <a:ea typeface="Noto Serif CJK SC"/>
              </a:rPr>
              <a:t>Студент 3го курса ФБКИ ИГУ </a:t>
            </a:r>
            <a:endParaRPr b="0" lang="ru-RU" sz="16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Проблема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/>
          <p:nvPr/>
        </p:nvSpPr>
        <p:spPr>
          <a:xfrm>
            <a:off x="4059000" y="1484640"/>
            <a:ext cx="5658120" cy="33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В НИИ биологии ИГУ ведутся работы по мониторингу состояния байкальских животных</a:t>
            </a:r>
            <a:r>
              <a:rPr b="0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, в частности эндемичных рачков амфипод (гаммарусов). </a:t>
            </a:r>
            <a:endParaRPr b="0" lang="ru-RU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Рачкам вживляют биосенсоры, меняющие излучаемый спектр,</a:t>
            </a:r>
            <a:r>
              <a:rPr b="0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 </a:t>
            </a: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в зависимости от состояния организма. </a:t>
            </a:r>
            <a:r>
              <a:rPr b="0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 Получив спектральные показатели сенсора можно понять, в каком состоянии находится организм.</a:t>
            </a:r>
            <a:endParaRPr b="0" lang="ru-RU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Была создана установка</a:t>
            </a:r>
            <a:r>
              <a:rPr b="0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, состоящая из флуоресцентного микроскопа, интегрированного со спектрометром и цифровой камерой.</a:t>
            </a:r>
            <a:endParaRPr b="0" lang="ru-RU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Однако имеющееся оборудование обладает слабым программным обеспечением</a:t>
            </a:r>
            <a:r>
              <a:rPr b="0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, не позволяющим запустить комплекс в полноценном режиме работы.</a:t>
            </a:r>
            <a:endParaRPr b="0" lang="ru-RU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br>
              <a:rPr sz="1200"/>
            </a:br>
            <a:endParaRPr b="0" lang="ru-RU" sz="1200" spc="-1" strike="noStrike">
              <a:latin typeface="Arial"/>
            </a:endParaRPr>
          </a:p>
        </p:txBody>
      </p:sp>
      <p:pic>
        <p:nvPicPr>
          <p:cNvPr id="144" name="Рисунок 12" descr=""/>
          <p:cNvPicPr/>
          <p:nvPr/>
        </p:nvPicPr>
        <p:blipFill>
          <a:blip r:embed="rId1"/>
          <a:stretch/>
        </p:blipFill>
        <p:spPr>
          <a:xfrm rot="16200000">
            <a:off x="1042920" y="901080"/>
            <a:ext cx="2161440" cy="2882160"/>
          </a:xfrm>
          <a:prstGeom prst="rect">
            <a:avLst/>
          </a:prstGeom>
          <a:ln w="0">
            <a:noFill/>
          </a:ln>
        </p:spPr>
      </p:pic>
      <p:pic>
        <p:nvPicPr>
          <p:cNvPr id="145" name="Рисунок 2" descr=""/>
          <p:cNvPicPr/>
          <p:nvPr/>
        </p:nvPicPr>
        <p:blipFill>
          <a:blip r:embed="rId2"/>
          <a:stretch/>
        </p:blipFill>
        <p:spPr>
          <a:xfrm>
            <a:off x="682560" y="3273120"/>
            <a:ext cx="2882160" cy="20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Рисунок 143" descr=""/>
          <p:cNvPicPr/>
          <p:nvPr/>
        </p:nvPicPr>
        <p:blipFill>
          <a:blip r:embed="rId1"/>
          <a:stretch/>
        </p:blipFill>
        <p:spPr>
          <a:xfrm>
            <a:off x="7636680" y="2609640"/>
            <a:ext cx="2291400" cy="1545840"/>
          </a:xfrm>
          <a:prstGeom prst="rect">
            <a:avLst/>
          </a:prstGeom>
          <a:ln w="0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Задачи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Прямоугольник 145"/>
          <p:cNvSpPr/>
          <p:nvPr/>
        </p:nvSpPr>
        <p:spPr>
          <a:xfrm>
            <a:off x="552240" y="1429200"/>
            <a:ext cx="5383080" cy="34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Автоматизация подключение Спектрометра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Выгрузки и визуализации данных в реальном времени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Подключение шагового двигателя к микроскопу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Подключение камеры к микроскопу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Автоматизация создания отчётов по шаблону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Реализация механизма стэкинга изображений (улучшения качества изображения путём объединения нескольких снимков с разным фокусом)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Создание удобного пользовательского интерфейса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49" name="Рисунок 147" descr=""/>
          <p:cNvPicPr/>
          <p:nvPr/>
        </p:nvPicPr>
        <p:blipFill>
          <a:blip r:embed="rId2"/>
          <a:stretch/>
        </p:blipFill>
        <p:spPr>
          <a:xfrm>
            <a:off x="5640480" y="3754800"/>
            <a:ext cx="2291400" cy="1506960"/>
          </a:xfrm>
          <a:prstGeom prst="rect">
            <a:avLst/>
          </a:prstGeom>
          <a:ln w="0">
            <a:noFill/>
          </a:ln>
        </p:spPr>
      </p:pic>
      <p:pic>
        <p:nvPicPr>
          <p:cNvPr id="150" name="Рисунок 1" descr=""/>
          <p:cNvPicPr/>
          <p:nvPr/>
        </p:nvPicPr>
        <p:blipFill>
          <a:blip r:embed="rId3"/>
          <a:srcRect l="4012" t="1578" r="21328" b="6284"/>
          <a:stretch/>
        </p:blipFill>
        <p:spPr>
          <a:xfrm>
            <a:off x="5531040" y="1320120"/>
            <a:ext cx="2728080" cy="160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План реализации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2" name="Группа 159"/>
          <p:cNvGrpSpPr/>
          <p:nvPr/>
        </p:nvGrpSpPr>
        <p:grpSpPr>
          <a:xfrm>
            <a:off x="648000" y="1620000"/>
            <a:ext cx="1367280" cy="810360"/>
            <a:chOff x="648000" y="1620000"/>
            <a:chExt cx="1367280" cy="810360"/>
          </a:xfrm>
        </p:grpSpPr>
        <p:sp>
          <p:nvSpPr>
            <p:cNvPr id="153" name="Прямоугольник 160"/>
            <p:cNvSpPr/>
            <p:nvPr/>
          </p:nvSpPr>
          <p:spPr>
            <a:xfrm>
              <a:off x="648000" y="1624680"/>
              <a:ext cx="1367280" cy="805680"/>
            </a:xfrm>
            <a:prstGeom prst="rect">
              <a:avLst/>
            </a:prstGeom>
            <a:solidFill>
              <a:srgbClr val="729fcf"/>
            </a:solidFill>
            <a:ln w="1260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4" name="Рисунок 161" descr=""/>
            <p:cNvPicPr/>
            <p:nvPr/>
          </p:nvPicPr>
          <p:blipFill>
            <a:blip r:embed="rId1"/>
            <a:stretch/>
          </p:blipFill>
          <p:spPr>
            <a:xfrm>
              <a:off x="1469520" y="1857960"/>
              <a:ext cx="545760" cy="567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5" name="Прямоугольник 162"/>
            <p:cNvSpPr/>
            <p:nvPr/>
          </p:nvSpPr>
          <p:spPr>
            <a:xfrm>
              <a:off x="648000" y="1620000"/>
              <a:ext cx="1367280" cy="52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Спектрометр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156" name="Прямоугольник 163"/>
            <p:cNvSpPr/>
            <p:nvPr/>
          </p:nvSpPr>
          <p:spPr>
            <a:xfrm>
              <a:off x="648000" y="1944000"/>
              <a:ext cx="910440" cy="41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Выгрузка данных</a:t>
              </a:r>
              <a:endParaRPr b="0" lang="ru-RU" sz="800" spc="-1" strike="noStrike">
                <a:latin typeface="Arial"/>
              </a:endParaRPr>
            </a:p>
          </p:txBody>
        </p:sp>
        <p:sp>
          <p:nvSpPr>
            <p:cNvPr id="157" name="Прямоугольник 164"/>
            <p:cNvSpPr/>
            <p:nvPr/>
          </p:nvSpPr>
          <p:spPr>
            <a:xfrm>
              <a:off x="648000" y="1620000"/>
              <a:ext cx="1367280" cy="52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Спектрометр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158" name="Прямоугольник 165"/>
            <p:cNvSpPr/>
            <p:nvPr/>
          </p:nvSpPr>
          <p:spPr>
            <a:xfrm>
              <a:off x="648000" y="1944000"/>
              <a:ext cx="910440" cy="41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Выгрузка данных</a:t>
              </a:r>
              <a:endParaRPr b="0" lang="ru-RU" sz="800" spc="-1" strike="noStrike">
                <a:latin typeface="Arial"/>
              </a:endParaRPr>
            </a:p>
          </p:txBody>
        </p:sp>
      </p:grpSp>
      <p:grpSp>
        <p:nvGrpSpPr>
          <p:cNvPr id="159" name="Группа 166"/>
          <p:cNvGrpSpPr/>
          <p:nvPr/>
        </p:nvGrpSpPr>
        <p:grpSpPr>
          <a:xfrm>
            <a:off x="648000" y="2949840"/>
            <a:ext cx="1369440" cy="806040"/>
            <a:chOff x="648000" y="2949840"/>
            <a:chExt cx="1369440" cy="806040"/>
          </a:xfrm>
        </p:grpSpPr>
        <p:sp>
          <p:nvSpPr>
            <p:cNvPr id="160" name="Прямоугольник 167"/>
            <p:cNvSpPr/>
            <p:nvPr/>
          </p:nvSpPr>
          <p:spPr>
            <a:xfrm>
              <a:off x="648000" y="2949840"/>
              <a:ext cx="1367280" cy="806040"/>
            </a:xfrm>
            <a:prstGeom prst="rect">
              <a:avLst/>
            </a:prstGeom>
            <a:solidFill>
              <a:srgbClr val="729fcf"/>
            </a:solidFill>
            <a:ln w="1260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Прямоугольник 168"/>
            <p:cNvSpPr/>
            <p:nvPr/>
          </p:nvSpPr>
          <p:spPr>
            <a:xfrm>
              <a:off x="648000" y="2949840"/>
              <a:ext cx="1367280" cy="52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Механизация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162" name="Прямоугольник 169"/>
            <p:cNvSpPr/>
            <p:nvPr/>
          </p:nvSpPr>
          <p:spPr>
            <a:xfrm>
              <a:off x="648000" y="3274560"/>
              <a:ext cx="910440" cy="41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Шаговый двигатель</a:t>
              </a:r>
              <a:endParaRPr b="0" lang="ru-RU" sz="800" spc="-1" strike="noStrike">
                <a:latin typeface="Arial"/>
              </a:endParaRPr>
            </a:p>
          </p:txBody>
        </p:sp>
        <p:pic>
          <p:nvPicPr>
            <p:cNvPr id="163" name="Рисунок 170" descr=""/>
            <p:cNvPicPr/>
            <p:nvPr/>
          </p:nvPicPr>
          <p:blipFill>
            <a:blip r:embed="rId2"/>
            <a:stretch/>
          </p:blipFill>
          <p:spPr>
            <a:xfrm flipH="1">
              <a:off x="1510920" y="3227760"/>
              <a:ext cx="506520" cy="5281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4" name="Группа 171"/>
          <p:cNvGrpSpPr/>
          <p:nvPr/>
        </p:nvGrpSpPr>
        <p:grpSpPr>
          <a:xfrm>
            <a:off x="648000" y="4232520"/>
            <a:ext cx="1367280" cy="805320"/>
            <a:chOff x="648000" y="4232520"/>
            <a:chExt cx="1367280" cy="805320"/>
          </a:xfrm>
        </p:grpSpPr>
        <p:sp>
          <p:nvSpPr>
            <p:cNvPr id="165" name="Прямоугольник 172"/>
            <p:cNvSpPr/>
            <p:nvPr/>
          </p:nvSpPr>
          <p:spPr>
            <a:xfrm>
              <a:off x="648000" y="4232520"/>
              <a:ext cx="1367280" cy="805320"/>
            </a:xfrm>
            <a:prstGeom prst="rect">
              <a:avLst/>
            </a:prstGeom>
            <a:solidFill>
              <a:srgbClr val="729fcf"/>
            </a:solidFill>
            <a:ln w="1260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Прямоугольник 173"/>
            <p:cNvSpPr/>
            <p:nvPr/>
          </p:nvSpPr>
          <p:spPr>
            <a:xfrm>
              <a:off x="648000" y="4232520"/>
              <a:ext cx="1367280" cy="527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Камера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167" name="Прямоугольник 174"/>
            <p:cNvSpPr/>
            <p:nvPr/>
          </p:nvSpPr>
          <p:spPr>
            <a:xfrm>
              <a:off x="648000" y="4556880"/>
              <a:ext cx="910440" cy="41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Получение снимков</a:t>
              </a:r>
              <a:endParaRPr b="0" lang="ru-RU" sz="800" spc="-1" strike="noStrike">
                <a:latin typeface="Arial"/>
              </a:endParaRPr>
            </a:p>
          </p:txBody>
        </p:sp>
        <p:pic>
          <p:nvPicPr>
            <p:cNvPr id="168" name="Рисунок 175" descr=""/>
            <p:cNvPicPr/>
            <p:nvPr/>
          </p:nvPicPr>
          <p:blipFill>
            <a:blip r:embed="rId3"/>
            <a:stretch/>
          </p:blipFill>
          <p:spPr>
            <a:xfrm>
              <a:off x="1515240" y="4579560"/>
              <a:ext cx="454320" cy="363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9" name="Группа 176"/>
          <p:cNvGrpSpPr/>
          <p:nvPr/>
        </p:nvGrpSpPr>
        <p:grpSpPr>
          <a:xfrm>
            <a:off x="3191760" y="2949840"/>
            <a:ext cx="1367280" cy="806040"/>
            <a:chOff x="3191760" y="2949840"/>
            <a:chExt cx="1367280" cy="806040"/>
          </a:xfrm>
        </p:grpSpPr>
        <p:sp>
          <p:nvSpPr>
            <p:cNvPr id="170" name="Прямоугольник 177"/>
            <p:cNvSpPr/>
            <p:nvPr/>
          </p:nvSpPr>
          <p:spPr>
            <a:xfrm>
              <a:off x="3191760" y="2949840"/>
              <a:ext cx="1367280" cy="806040"/>
            </a:xfrm>
            <a:prstGeom prst="rect">
              <a:avLst/>
            </a:prstGeom>
            <a:solidFill>
              <a:srgbClr val="729fcf"/>
            </a:solidFill>
            <a:ln w="1260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Прямоугольник 178"/>
            <p:cNvSpPr/>
            <p:nvPr/>
          </p:nvSpPr>
          <p:spPr>
            <a:xfrm>
              <a:off x="3191760" y="2949840"/>
              <a:ext cx="1367280" cy="527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Джойстик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172" name="Прямоугольник 179"/>
            <p:cNvSpPr/>
            <p:nvPr/>
          </p:nvSpPr>
          <p:spPr>
            <a:xfrm>
              <a:off x="3191760" y="3274560"/>
              <a:ext cx="910440" cy="418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Более точная настройка</a:t>
              </a:r>
              <a:endParaRPr b="0" lang="ru-RU" sz="800" spc="-1" strike="noStrike">
                <a:latin typeface="Arial"/>
              </a:endParaRPr>
            </a:p>
          </p:txBody>
        </p:sp>
        <p:pic>
          <p:nvPicPr>
            <p:cNvPr id="173" name="Рисунок 180" descr=""/>
            <p:cNvPicPr/>
            <p:nvPr/>
          </p:nvPicPr>
          <p:blipFill>
            <a:blip r:embed="rId4"/>
            <a:stretch/>
          </p:blipFill>
          <p:spPr>
            <a:xfrm>
              <a:off x="4048560" y="3201840"/>
              <a:ext cx="467280" cy="510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4" name="Группа 181"/>
          <p:cNvGrpSpPr/>
          <p:nvPr/>
        </p:nvGrpSpPr>
        <p:grpSpPr>
          <a:xfrm>
            <a:off x="3191760" y="1620000"/>
            <a:ext cx="1367280" cy="805320"/>
            <a:chOff x="3191760" y="1620000"/>
            <a:chExt cx="1367280" cy="805320"/>
          </a:xfrm>
        </p:grpSpPr>
        <p:sp>
          <p:nvSpPr>
            <p:cNvPr id="175" name="Прямоугольник 182"/>
            <p:cNvSpPr/>
            <p:nvPr/>
          </p:nvSpPr>
          <p:spPr>
            <a:xfrm>
              <a:off x="3191760" y="1620000"/>
              <a:ext cx="1367280" cy="805320"/>
            </a:xfrm>
            <a:prstGeom prst="rect">
              <a:avLst/>
            </a:prstGeom>
            <a:solidFill>
              <a:srgbClr val="729fcf"/>
            </a:solidFill>
            <a:ln w="1260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Прямоугольник 183"/>
            <p:cNvSpPr/>
            <p:nvPr/>
          </p:nvSpPr>
          <p:spPr>
            <a:xfrm>
              <a:off x="3191760" y="1620000"/>
              <a:ext cx="1367280" cy="52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Визуализация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177" name="Прямоугольник 184"/>
            <p:cNvSpPr/>
            <p:nvPr/>
          </p:nvSpPr>
          <p:spPr>
            <a:xfrm>
              <a:off x="3191760" y="1944000"/>
              <a:ext cx="910440" cy="41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Выгрузка данных</a:t>
              </a:r>
              <a:endParaRPr b="0" lang="ru-RU" sz="800" spc="-1" strike="noStrike">
                <a:latin typeface="Arial"/>
              </a:endParaRPr>
            </a:p>
          </p:txBody>
        </p:sp>
        <p:sp>
          <p:nvSpPr>
            <p:cNvPr id="178" name="Прямоугольник 185"/>
            <p:cNvSpPr/>
            <p:nvPr/>
          </p:nvSpPr>
          <p:spPr>
            <a:xfrm>
              <a:off x="3191760" y="1944000"/>
              <a:ext cx="910440" cy="41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Выгрузка данных</a:t>
              </a:r>
              <a:endParaRPr b="0" lang="ru-RU" sz="800" spc="-1" strike="noStrike">
                <a:latin typeface="Arial"/>
              </a:endParaRPr>
            </a:p>
          </p:txBody>
        </p:sp>
        <p:pic>
          <p:nvPicPr>
            <p:cNvPr id="179" name="Рисунок 186" descr=""/>
            <p:cNvPicPr/>
            <p:nvPr/>
          </p:nvPicPr>
          <p:blipFill>
            <a:blip r:embed="rId5"/>
            <a:stretch/>
          </p:blipFill>
          <p:spPr>
            <a:xfrm>
              <a:off x="4034520" y="1895400"/>
              <a:ext cx="484920" cy="529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0" name="Группа 187"/>
          <p:cNvGrpSpPr/>
          <p:nvPr/>
        </p:nvGrpSpPr>
        <p:grpSpPr>
          <a:xfrm>
            <a:off x="5733000" y="1620000"/>
            <a:ext cx="1369080" cy="805320"/>
            <a:chOff x="5733000" y="1620000"/>
            <a:chExt cx="1369080" cy="805320"/>
          </a:xfrm>
        </p:grpSpPr>
        <p:sp>
          <p:nvSpPr>
            <p:cNvPr id="181" name="Прямоугольник 188"/>
            <p:cNvSpPr/>
            <p:nvPr/>
          </p:nvSpPr>
          <p:spPr>
            <a:xfrm>
              <a:off x="5734800" y="1620000"/>
              <a:ext cx="1367280" cy="805320"/>
            </a:xfrm>
            <a:prstGeom prst="rect">
              <a:avLst/>
            </a:prstGeom>
            <a:solidFill>
              <a:srgbClr val="729fcf"/>
            </a:solidFill>
            <a:ln w="1260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Прямоугольник 189"/>
            <p:cNvSpPr/>
            <p:nvPr/>
          </p:nvSpPr>
          <p:spPr>
            <a:xfrm>
              <a:off x="5734800" y="1620000"/>
              <a:ext cx="1367280" cy="52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Отчёты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183" name="Прямоугольник 190"/>
            <p:cNvSpPr/>
            <p:nvPr/>
          </p:nvSpPr>
          <p:spPr>
            <a:xfrm>
              <a:off x="5733000" y="1888200"/>
              <a:ext cx="911160" cy="51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Авто заполнение</a:t>
              </a:r>
              <a:endParaRPr b="0" lang="ru-RU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документов</a:t>
              </a:r>
              <a:endParaRPr b="0" lang="ru-RU" sz="800" spc="-1" strike="noStrike">
                <a:latin typeface="Arial"/>
              </a:endParaRPr>
            </a:p>
          </p:txBody>
        </p:sp>
        <p:pic>
          <p:nvPicPr>
            <p:cNvPr id="184" name="Рисунок 191" descr=""/>
            <p:cNvPicPr/>
            <p:nvPr/>
          </p:nvPicPr>
          <p:blipFill>
            <a:blip r:embed="rId6"/>
            <a:stretch/>
          </p:blipFill>
          <p:spPr>
            <a:xfrm>
              <a:off x="6608520" y="1914840"/>
              <a:ext cx="428040" cy="4680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5" name="Группа 192"/>
          <p:cNvGrpSpPr/>
          <p:nvPr/>
        </p:nvGrpSpPr>
        <p:grpSpPr>
          <a:xfrm>
            <a:off x="5734800" y="4221000"/>
            <a:ext cx="1367280" cy="805320"/>
            <a:chOff x="5734800" y="4221000"/>
            <a:chExt cx="1367280" cy="805320"/>
          </a:xfrm>
        </p:grpSpPr>
        <p:sp>
          <p:nvSpPr>
            <p:cNvPr id="186" name="Прямоугольник 193"/>
            <p:cNvSpPr/>
            <p:nvPr/>
          </p:nvSpPr>
          <p:spPr>
            <a:xfrm>
              <a:off x="5734800" y="4221000"/>
              <a:ext cx="1367280" cy="805320"/>
            </a:xfrm>
            <a:prstGeom prst="rect">
              <a:avLst/>
            </a:prstGeom>
            <a:solidFill>
              <a:srgbClr val="729fcf"/>
            </a:solidFill>
            <a:ln w="1260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Прямоугольник 194"/>
            <p:cNvSpPr/>
            <p:nvPr/>
          </p:nvSpPr>
          <p:spPr>
            <a:xfrm>
              <a:off x="5734800" y="4221000"/>
              <a:ext cx="1367280" cy="527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Стекинг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188" name="Прямоугольник 195"/>
            <p:cNvSpPr/>
            <p:nvPr/>
          </p:nvSpPr>
          <p:spPr>
            <a:xfrm>
              <a:off x="5734800" y="4545360"/>
              <a:ext cx="911160" cy="41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Улучшение изображений</a:t>
              </a:r>
              <a:endParaRPr b="0" lang="ru-RU" sz="800" spc="-1" strike="noStrike">
                <a:latin typeface="Arial"/>
              </a:endParaRPr>
            </a:p>
          </p:txBody>
        </p:sp>
        <p:pic>
          <p:nvPicPr>
            <p:cNvPr id="189" name="Рисунок 196" descr=""/>
            <p:cNvPicPr/>
            <p:nvPr/>
          </p:nvPicPr>
          <p:blipFill>
            <a:blip r:embed="rId7"/>
            <a:stretch/>
          </p:blipFill>
          <p:spPr>
            <a:xfrm>
              <a:off x="6604920" y="4481640"/>
              <a:ext cx="420480" cy="4597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0" name="Группа 197"/>
          <p:cNvGrpSpPr/>
          <p:nvPr/>
        </p:nvGrpSpPr>
        <p:grpSpPr>
          <a:xfrm>
            <a:off x="8136000" y="2936520"/>
            <a:ext cx="1367280" cy="805320"/>
            <a:chOff x="8136000" y="2936520"/>
            <a:chExt cx="1367280" cy="805320"/>
          </a:xfrm>
        </p:grpSpPr>
        <p:sp>
          <p:nvSpPr>
            <p:cNvPr id="191" name="Прямоугольник 198"/>
            <p:cNvSpPr/>
            <p:nvPr/>
          </p:nvSpPr>
          <p:spPr>
            <a:xfrm>
              <a:off x="8136000" y="2936520"/>
              <a:ext cx="1367280" cy="805320"/>
            </a:xfrm>
            <a:prstGeom prst="rect">
              <a:avLst/>
            </a:prstGeom>
            <a:solidFill>
              <a:srgbClr val="729fcf"/>
            </a:solidFill>
            <a:ln w="1260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Прямоугольник 199"/>
            <p:cNvSpPr/>
            <p:nvPr/>
          </p:nvSpPr>
          <p:spPr>
            <a:xfrm>
              <a:off x="8136000" y="2936520"/>
              <a:ext cx="1367280" cy="527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Интерфейс</a:t>
              </a:r>
              <a:endParaRPr b="0" lang="ru-RU" sz="1100" spc="-1" strike="noStrike">
                <a:latin typeface="Arial"/>
              </a:endParaRPr>
            </a:p>
          </p:txBody>
        </p:sp>
        <p:sp>
          <p:nvSpPr>
            <p:cNvPr id="193" name="Прямоугольник 200"/>
            <p:cNvSpPr/>
            <p:nvPr/>
          </p:nvSpPr>
          <p:spPr>
            <a:xfrm>
              <a:off x="8136000" y="3260880"/>
              <a:ext cx="910440" cy="419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Удобное пользование</a:t>
              </a:r>
              <a:endParaRPr b="0" lang="ru-RU" sz="800" spc="-1" strike="noStrike">
                <a:latin typeface="Arial"/>
              </a:endParaRPr>
            </a:p>
          </p:txBody>
        </p:sp>
        <p:pic>
          <p:nvPicPr>
            <p:cNvPr id="194" name="Рисунок 201" descr=""/>
            <p:cNvPicPr/>
            <p:nvPr/>
          </p:nvPicPr>
          <p:blipFill>
            <a:blip r:embed="rId8"/>
            <a:stretch/>
          </p:blipFill>
          <p:spPr>
            <a:xfrm>
              <a:off x="8970840" y="3207240"/>
              <a:ext cx="453960" cy="496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5" name="Прямая соединительная линия 20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33333">
                <a:alpha val="80000"/>
              </a:srgb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Полилиния: фигура 203"/>
          <p:cNvSpPr/>
          <p:nvPr/>
        </p:nvSpPr>
        <p:spPr>
          <a:xfrm flipV="1">
            <a:off x="2017440" y="2021400"/>
            <a:ext cx="11725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Полилиния: фигура 204"/>
          <p:cNvSpPr/>
          <p:nvPr/>
        </p:nvSpPr>
        <p:spPr>
          <a:xfrm flipV="1">
            <a:off x="2017440" y="3327840"/>
            <a:ext cx="11725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Полилиния: фигура 205"/>
          <p:cNvSpPr/>
          <p:nvPr/>
        </p:nvSpPr>
        <p:spPr>
          <a:xfrm flipV="1" rot="13200">
            <a:off x="2014920" y="4588560"/>
            <a:ext cx="371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Полилиния: фигура 206"/>
          <p:cNvSpPr/>
          <p:nvPr/>
        </p:nvSpPr>
        <p:spPr>
          <a:xfrm flipV="1">
            <a:off x="4561200" y="2043000"/>
            <a:ext cx="11718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Полилиния: фигура 207"/>
          <p:cNvSpPr/>
          <p:nvPr/>
        </p:nvSpPr>
        <p:spPr>
          <a:xfrm flipV="1">
            <a:off x="4561200" y="3335760"/>
            <a:ext cx="357300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Прямая соединительная линия 20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33333">
                <a:alpha val="80000"/>
              </a:srgb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Прямая соединительная линия 20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33333">
                <a:alpha val="80000"/>
              </a:srgb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Прямая соединительная линия 2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Прямая соединительная линия 2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Прямая соединительная линия 2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Полилиния: фигура 213"/>
          <p:cNvSpPr/>
          <p:nvPr/>
        </p:nvSpPr>
        <p:spPr>
          <a:xfrm>
            <a:off x="5040000" y="3353040"/>
            <a:ext cx="360" cy="125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Полилиния: фигура 214"/>
          <p:cNvSpPr/>
          <p:nvPr/>
        </p:nvSpPr>
        <p:spPr>
          <a:xfrm>
            <a:off x="7560000" y="2024640"/>
            <a:ext cx="360" cy="132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Полилиния: фигура 215"/>
          <p:cNvSpPr/>
          <p:nvPr/>
        </p:nvSpPr>
        <p:spPr>
          <a:xfrm>
            <a:off x="7103520" y="2023200"/>
            <a:ext cx="47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Полилиния: фигура 216"/>
          <p:cNvSpPr/>
          <p:nvPr/>
        </p:nvSpPr>
        <p:spPr>
          <a:xfrm flipV="1">
            <a:off x="7560360" y="3277440"/>
            <a:ext cx="360" cy="132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Полилиния: фигура 217"/>
          <p:cNvSpPr/>
          <p:nvPr/>
        </p:nvSpPr>
        <p:spPr>
          <a:xfrm flipV="1">
            <a:off x="7103880" y="4604760"/>
            <a:ext cx="47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Рисунок 1" descr=""/>
          <p:cNvPicPr/>
          <p:nvPr/>
        </p:nvPicPr>
        <p:blipFill>
          <a:blip r:embed="rId9"/>
          <a:stretch/>
        </p:blipFill>
        <p:spPr>
          <a:xfrm>
            <a:off x="900000" y="1269720"/>
            <a:ext cx="357840" cy="357840"/>
          </a:xfrm>
          <a:prstGeom prst="rect">
            <a:avLst/>
          </a:prstGeom>
          <a:ln w="0">
            <a:noFill/>
          </a:ln>
        </p:spPr>
      </p:pic>
      <p:pic>
        <p:nvPicPr>
          <p:cNvPr id="212" name="Рисунок 2" descr=""/>
          <p:cNvPicPr/>
          <p:nvPr/>
        </p:nvPicPr>
        <p:blipFill>
          <a:blip r:embed="rId10"/>
          <a:stretch/>
        </p:blipFill>
        <p:spPr>
          <a:xfrm>
            <a:off x="1260000" y="1260000"/>
            <a:ext cx="391680" cy="39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Проблемы при реализации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Рисунок 7" descr=""/>
          <p:cNvPicPr/>
          <p:nvPr/>
        </p:nvPicPr>
        <p:blipFill>
          <a:blip r:embed="rId1"/>
          <a:srcRect l="0" t="0" r="0" b="1269"/>
          <a:stretch/>
        </p:blipFill>
        <p:spPr>
          <a:xfrm>
            <a:off x="3726000" y="1447920"/>
            <a:ext cx="2422440" cy="1540800"/>
          </a:xfrm>
          <a:prstGeom prst="rect">
            <a:avLst/>
          </a:prstGeom>
          <a:ln w="0">
            <a:noFill/>
          </a:ln>
        </p:spPr>
      </p:pic>
      <p:sp>
        <p:nvSpPr>
          <p:cNvPr id="215" name="Прямоугольник 15"/>
          <p:cNvSpPr/>
          <p:nvPr/>
        </p:nvSpPr>
        <p:spPr>
          <a:xfrm>
            <a:off x="242640" y="1447920"/>
            <a:ext cx="3159000" cy="508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Проблема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:</a:t>
            </a:r>
            <a:br>
              <a:rPr sz="1100"/>
            </a:br>
            <a:r>
              <a:rPr b="0" lang="ru-RU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Код не видел прибор, не хватает прав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sudo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.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216" name="Прямоугольник 21"/>
          <p:cNvSpPr/>
          <p:nvPr/>
        </p:nvSpPr>
        <p:spPr>
          <a:xfrm>
            <a:off x="242640" y="2245320"/>
            <a:ext cx="3159000" cy="855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1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sudo </a:t>
            </a:r>
            <a:r>
              <a:rPr b="1" lang="ru-RU" sz="1100" spc="-1" strike="noStrike">
                <a:solidFill>
                  <a:srgbClr val="000000"/>
                </a:solidFill>
                <a:latin typeface="Arial"/>
                <a:ea typeface="DejaVu Sans"/>
              </a:rPr>
              <a:t>внутри программы 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  <a:ea typeface="DejaVu Sans"/>
              </a:rPr>
              <a:t>с помощью –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os, 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subprocess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или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pexpect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. </a:t>
            </a:r>
            <a:r>
              <a:rPr b="1" lang="ru-RU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Не дают результат. 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Из-за особенностей скрипта выгрузки.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217" name="Прямоугольник 23"/>
          <p:cNvSpPr/>
          <p:nvPr/>
        </p:nvSpPr>
        <p:spPr>
          <a:xfrm>
            <a:off x="242640" y="3389400"/>
            <a:ext cx="3159000" cy="671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100" spc="-1" strike="noStrike">
                <a:solidFill>
                  <a:srgbClr val="000000"/>
                </a:solidFill>
                <a:latin typeface="Arial"/>
                <a:ea typeface="DejaVu Sans"/>
              </a:rPr>
              <a:t>Решение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br>
              <a:rPr sz="1100"/>
            </a:br>
            <a:r>
              <a:rPr b="0" lang="ru-RU" sz="11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создания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bush 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  <a:ea typeface="DejaVu Sans"/>
              </a:rPr>
              <a:t>скрипта и настройка запучка без пароля через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visudo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218" name="Прямоугольник 28"/>
          <p:cNvSpPr/>
          <p:nvPr/>
        </p:nvSpPr>
        <p:spPr>
          <a:xfrm>
            <a:off x="6234120" y="1447920"/>
            <a:ext cx="3483000" cy="850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Проблема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:</a:t>
            </a:r>
            <a:br>
              <a:rPr sz="1100"/>
            </a:br>
            <a:r>
              <a:rPr b="0" lang="ru-RU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При попытке получить данные, программа входит в бесконечный цикл отправки приветственного сообщения.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219" name="Прямоугольник 29"/>
          <p:cNvSpPr/>
          <p:nvPr/>
        </p:nvSpPr>
        <p:spPr>
          <a:xfrm>
            <a:off x="6234120" y="2565360"/>
            <a:ext cx="3483000" cy="555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100" spc="-1" strike="noStrike">
                <a:solidFill>
                  <a:srgbClr val="000000"/>
                </a:solidFill>
                <a:latin typeface="Arial"/>
                <a:ea typeface="DejaVu Sans"/>
              </a:rPr>
              <a:t>Замена подключения 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  <a:ea typeface="DejaVu Sans"/>
              </a:rPr>
              <a:t>os.popen() на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  <a:ea typeface="DejaVu Sans"/>
              </a:rPr>
              <a:t>более новый вариант subprocess.Popen() не решила проблему.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220" name="Прямоугольник 30"/>
          <p:cNvSpPr/>
          <p:nvPr/>
        </p:nvSpPr>
        <p:spPr>
          <a:xfrm>
            <a:off x="6234120" y="3390120"/>
            <a:ext cx="3483000" cy="806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100" spc="-1" strike="noStrike">
                <a:solidFill>
                  <a:srgbClr val="000000"/>
                </a:solidFill>
                <a:latin typeface="Arial"/>
                <a:ea typeface="DejaVu Sans"/>
              </a:rPr>
              <a:t>Анализ скрипта выгрузки, </a:t>
            </a:r>
            <a:r>
              <a:rPr b="0" lang="ru-RU" sz="1100" spc="-1" strike="noStrike">
                <a:solidFill>
                  <a:srgbClr val="000000"/>
                </a:solidFill>
                <a:latin typeface="Arial"/>
                <a:ea typeface="DejaVu Sans"/>
              </a:rPr>
              <a:t>показал, что скрипт работает исключительно в режиме интерактивного ввода и стандартные варианты подключения не подходят. 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221" name="Прямая со стрелкой 31"/>
          <p:cNvSpPr/>
          <p:nvPr/>
        </p:nvSpPr>
        <p:spPr>
          <a:xfrm flipH="1">
            <a:off x="7975080" y="2298960"/>
            <a:ext cx="360" cy="26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2" name="Прямая со стрелкой 32"/>
          <p:cNvSpPr/>
          <p:nvPr/>
        </p:nvSpPr>
        <p:spPr>
          <a:xfrm flipH="1">
            <a:off x="7975080" y="3121200"/>
            <a:ext cx="360" cy="2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3" name="Прямоугольник 51"/>
          <p:cNvSpPr/>
          <p:nvPr/>
        </p:nvSpPr>
        <p:spPr>
          <a:xfrm>
            <a:off x="6234120" y="4465440"/>
            <a:ext cx="3483000" cy="657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100" spc="-1" strike="noStrike">
                <a:solidFill>
                  <a:srgbClr val="000000"/>
                </a:solidFill>
                <a:latin typeface="Arial"/>
                <a:ea typeface="DejaVu Sans"/>
              </a:rPr>
              <a:t>Решение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br>
              <a:rPr sz="1100"/>
            </a:br>
            <a:r>
              <a:rPr b="0" lang="ru-RU" sz="11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применение библиотеки pexpect, специально разработанной для интерактивного ввода команд. 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224" name="Прямая со стрелкой 52"/>
          <p:cNvSpPr/>
          <p:nvPr/>
        </p:nvSpPr>
        <p:spPr>
          <a:xfrm flipH="1">
            <a:off x="7975080" y="4196880"/>
            <a:ext cx="360" cy="2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5" name="Прямая со стрелкой 265"/>
          <p:cNvSpPr/>
          <p:nvPr/>
        </p:nvSpPr>
        <p:spPr>
          <a:xfrm flipH="1">
            <a:off x="1821600" y="1956600"/>
            <a:ext cx="360" cy="28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6" name="Прямая со стрелкой 268"/>
          <p:cNvSpPr/>
          <p:nvPr/>
        </p:nvSpPr>
        <p:spPr>
          <a:xfrm>
            <a:off x="1822320" y="3100680"/>
            <a:ext cx="360" cy="28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Рисунок 2" descr=""/>
          <p:cNvPicPr/>
          <p:nvPr/>
        </p:nvPicPr>
        <p:blipFill>
          <a:blip r:embed="rId2"/>
          <a:stretch/>
        </p:blipFill>
        <p:spPr>
          <a:xfrm>
            <a:off x="242640" y="4359240"/>
            <a:ext cx="3483000" cy="51660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0" descr="Процесс "/>
          <p:cNvPicPr/>
          <p:nvPr/>
        </p:nvPicPr>
        <p:blipFill>
          <a:blip r:embed="rId3"/>
          <a:stretch/>
        </p:blipFill>
        <p:spPr>
          <a:xfrm>
            <a:off x="5412960" y="169020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24" descr="Замок 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875680" y="4537080"/>
            <a:ext cx="273600" cy="273600"/>
          </a:xfrm>
          <a:prstGeom prst="rect">
            <a:avLst/>
          </a:prstGeom>
          <a:ln w="0">
            <a:noFill/>
          </a:ln>
        </p:spPr>
      </p:pic>
      <p:pic>
        <p:nvPicPr>
          <p:cNvPr id="230" name="Рисунок 3" descr=""/>
          <p:cNvPicPr/>
          <p:nvPr/>
        </p:nvPicPr>
        <p:blipFill>
          <a:blip r:embed="rId6"/>
          <a:stretch/>
        </p:blipFill>
        <p:spPr>
          <a:xfrm>
            <a:off x="3988440" y="3121200"/>
            <a:ext cx="1627560" cy="217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Рисунок 153" descr=""/>
          <p:cNvPicPr/>
          <p:nvPr/>
        </p:nvPicPr>
        <p:blipFill>
          <a:blip r:embed="rId1"/>
          <a:stretch/>
        </p:blipFill>
        <p:spPr>
          <a:xfrm>
            <a:off x="255600" y="1361520"/>
            <a:ext cx="7124040" cy="3900600"/>
          </a:xfrm>
          <a:prstGeom prst="rect">
            <a:avLst/>
          </a:prstGeom>
          <a:ln w="0">
            <a:noFill/>
          </a:ln>
        </p:spPr>
      </p:pic>
      <p:sp>
        <p:nvSpPr>
          <p:cNvPr id="232" name="TextBox 156"/>
          <p:cNvSpPr/>
          <p:nvPr/>
        </p:nvSpPr>
        <p:spPr>
          <a:xfrm>
            <a:off x="7913160" y="4880880"/>
            <a:ext cx="215964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Длина волны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33" name="TextBox 157"/>
          <p:cNvSpPr/>
          <p:nvPr/>
        </p:nvSpPr>
        <p:spPr>
          <a:xfrm>
            <a:off x="7913160" y="5129280"/>
            <a:ext cx="233172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Интенсивность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34" name="PlaceHolder 1"/>
          <p:cNvSpPr/>
          <p:nvPr/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Схема приложения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35" name="Соединитель: уступ 9"/>
          <p:cNvSpPr/>
          <p:nvPr/>
        </p:nvSpPr>
        <p:spPr>
          <a:xfrm flipH="1" flipV="1" rot="10800000">
            <a:off x="359640" y="3094200"/>
            <a:ext cx="7473240" cy="2162880"/>
          </a:xfrm>
          <a:prstGeom prst="bentConnector3">
            <a:avLst>
              <a:gd name="adj1" fmla="val -3059"/>
            </a:avLst>
          </a:prstGeom>
          <a:noFill/>
          <a:ln w="19050">
            <a:solidFill>
              <a:srgbClr val="000000">
                <a:lumMod val="50000"/>
                <a:lumOff val="50000"/>
              </a:srgbClr>
            </a:solidFill>
            <a:tailEnd len="lg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Прямая со стрелкой 22"/>
          <p:cNvSpPr/>
          <p:nvPr/>
        </p:nvSpPr>
        <p:spPr>
          <a:xfrm>
            <a:off x="5846040" y="5000760"/>
            <a:ext cx="1987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>
                <a:lumMod val="50000"/>
                <a:lumOff val="50000"/>
              </a:srgbClr>
            </a:solidFill>
            <a:tailEnd len="lg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Прямая со стрелкой 36"/>
          <p:cNvSpPr/>
          <p:nvPr/>
        </p:nvSpPr>
        <p:spPr>
          <a:xfrm>
            <a:off x="7339680" y="3298680"/>
            <a:ext cx="46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>
                <a:lumMod val="50000"/>
                <a:lumOff val="50000"/>
              </a:srgbClr>
            </a:solidFill>
            <a:tailEnd len="lg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Прямая со стрелкой 44"/>
          <p:cNvSpPr/>
          <p:nvPr/>
        </p:nvSpPr>
        <p:spPr>
          <a:xfrm>
            <a:off x="7339680" y="3031920"/>
            <a:ext cx="46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>
                <a:lumMod val="50000"/>
                <a:lumOff val="50000"/>
              </a:srgbClr>
            </a:solidFill>
            <a:tailEnd len="lg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Прямая со стрелкой 45"/>
          <p:cNvSpPr/>
          <p:nvPr/>
        </p:nvSpPr>
        <p:spPr>
          <a:xfrm>
            <a:off x="7339680" y="2751120"/>
            <a:ext cx="46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>
                <a:lumMod val="50000"/>
                <a:lumOff val="50000"/>
              </a:srgbClr>
            </a:solidFill>
            <a:tailEnd len="lg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 стрелкой 47"/>
          <p:cNvSpPr/>
          <p:nvPr/>
        </p:nvSpPr>
        <p:spPr>
          <a:xfrm>
            <a:off x="7339680" y="2265120"/>
            <a:ext cx="46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>
                <a:lumMod val="50000"/>
                <a:lumOff val="50000"/>
              </a:srgbClr>
            </a:solidFill>
            <a:tailEnd len="lg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 стрелкой 48"/>
          <p:cNvSpPr/>
          <p:nvPr/>
        </p:nvSpPr>
        <p:spPr>
          <a:xfrm>
            <a:off x="7339680" y="1998360"/>
            <a:ext cx="46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>
                <a:lumMod val="50000"/>
                <a:lumOff val="50000"/>
              </a:srgbClr>
            </a:solidFill>
            <a:tailEnd len="lg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ая со стрелкой 49"/>
          <p:cNvSpPr/>
          <p:nvPr/>
        </p:nvSpPr>
        <p:spPr>
          <a:xfrm>
            <a:off x="7339680" y="1717560"/>
            <a:ext cx="46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>
                <a:lumMod val="50000"/>
                <a:lumOff val="50000"/>
              </a:srgbClr>
            </a:solidFill>
            <a:tailEnd len="lg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Соединитель: уступ 50"/>
          <p:cNvSpPr/>
          <p:nvPr/>
        </p:nvSpPr>
        <p:spPr>
          <a:xfrm flipV="1">
            <a:off x="5950080" y="2576880"/>
            <a:ext cx="1859040" cy="149040"/>
          </a:xfrm>
          <a:prstGeom prst="bentConnector3">
            <a:avLst>
              <a:gd name="adj1" fmla="val -2253"/>
            </a:avLst>
          </a:prstGeom>
          <a:noFill/>
          <a:ln w="19050">
            <a:solidFill>
              <a:srgbClr val="000000">
                <a:lumMod val="50000"/>
                <a:lumOff val="50000"/>
              </a:srgbClr>
            </a:solidFill>
            <a:tailEnd len="lg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TextBox 60"/>
          <p:cNvSpPr/>
          <p:nvPr/>
        </p:nvSpPr>
        <p:spPr>
          <a:xfrm>
            <a:off x="7833600" y="1614600"/>
            <a:ext cx="2159640" cy="2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 накопления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45" name="TextBox 61"/>
          <p:cNvSpPr/>
          <p:nvPr/>
        </p:nvSpPr>
        <p:spPr>
          <a:xfrm>
            <a:off x="7833600" y="1898640"/>
            <a:ext cx="2238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тёмного спектра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6" name="TextBox 62"/>
          <p:cNvSpPr/>
          <p:nvPr/>
        </p:nvSpPr>
        <p:spPr>
          <a:xfrm>
            <a:off x="7833600" y="2145960"/>
            <a:ext cx="2238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Сброс тёмного спектра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47" name="TextBox 127"/>
          <p:cNvSpPr/>
          <p:nvPr/>
        </p:nvSpPr>
        <p:spPr>
          <a:xfrm>
            <a:off x="7833600" y="2470320"/>
            <a:ext cx="2238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Поле выбранной папки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48" name="TextBox 128"/>
          <p:cNvSpPr/>
          <p:nvPr/>
        </p:nvSpPr>
        <p:spPr>
          <a:xfrm>
            <a:off x="7841160" y="2650320"/>
            <a:ext cx="2238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Кнопка выбора папки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49" name="TextBox 129"/>
          <p:cNvSpPr/>
          <p:nvPr/>
        </p:nvSpPr>
        <p:spPr>
          <a:xfrm>
            <a:off x="7833600" y="2911680"/>
            <a:ext cx="2238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Сохранение в папку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50" name="TextBox 130"/>
          <p:cNvSpPr/>
          <p:nvPr/>
        </p:nvSpPr>
        <p:spPr>
          <a:xfrm>
            <a:off x="7833600" y="3183840"/>
            <a:ext cx="2238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4000"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Взять весь график в фокус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51" name="Прямоугольник 132"/>
          <p:cNvSpPr/>
          <p:nvPr/>
        </p:nvSpPr>
        <p:spPr>
          <a:xfrm>
            <a:off x="1062720" y="4788360"/>
            <a:ext cx="4783320" cy="424440"/>
          </a:xfrm>
          <a:prstGeom prst="rect">
            <a:avLst/>
          </a:prstGeom>
          <a:noFill/>
          <a:ln w="285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Прямоугольник 133"/>
          <p:cNvSpPr/>
          <p:nvPr/>
        </p:nvSpPr>
        <p:spPr>
          <a:xfrm>
            <a:off x="360000" y="1350000"/>
            <a:ext cx="598320" cy="3487320"/>
          </a:xfrm>
          <a:prstGeom prst="rect">
            <a:avLst/>
          </a:prstGeom>
          <a:noFill/>
          <a:ln w="285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Прямоугольник 138"/>
          <p:cNvSpPr/>
          <p:nvPr/>
        </p:nvSpPr>
        <p:spPr>
          <a:xfrm>
            <a:off x="1062720" y="1361520"/>
            <a:ext cx="4783320" cy="3377520"/>
          </a:xfrm>
          <a:prstGeom prst="rect">
            <a:avLst/>
          </a:prstGeom>
          <a:noFill/>
          <a:ln w="285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Прямая со стрелкой 143"/>
          <p:cNvSpPr/>
          <p:nvPr/>
        </p:nvSpPr>
        <p:spPr>
          <a:xfrm>
            <a:off x="5846040" y="4739400"/>
            <a:ext cx="199476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>
                <a:lumMod val="50000"/>
                <a:lumOff val="50000"/>
              </a:srgbClr>
            </a:solidFill>
            <a:tailEnd len="lg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TextBox 144"/>
          <p:cNvSpPr/>
          <p:nvPr/>
        </p:nvSpPr>
        <p:spPr>
          <a:xfrm>
            <a:off x="7913160" y="4641480"/>
            <a:ext cx="215964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Текущие показания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56" name="Прямая со стрелкой 149"/>
          <p:cNvSpPr/>
          <p:nvPr/>
        </p:nvSpPr>
        <p:spPr>
          <a:xfrm>
            <a:off x="7292880" y="4077720"/>
            <a:ext cx="51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>
                <a:lumMod val="50000"/>
                <a:lumOff val="50000"/>
              </a:srgbClr>
            </a:solidFill>
            <a:tailEnd len="lg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Прямоугольник 150"/>
          <p:cNvSpPr/>
          <p:nvPr/>
        </p:nvSpPr>
        <p:spPr>
          <a:xfrm>
            <a:off x="5952960" y="3514320"/>
            <a:ext cx="1339560" cy="11264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TextBox 160"/>
          <p:cNvSpPr/>
          <p:nvPr/>
        </p:nvSpPr>
        <p:spPr>
          <a:xfrm>
            <a:off x="7833600" y="3969360"/>
            <a:ext cx="2238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4000"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Место под новые функции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Перспективы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Прямоугольник 331"/>
          <p:cNvSpPr/>
          <p:nvPr/>
        </p:nvSpPr>
        <p:spPr>
          <a:xfrm>
            <a:off x="537840" y="1468080"/>
            <a:ext cx="4681440" cy="37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Добавление возможности сравнивания нескольких датасетов друг с другом / с текущими показаниями спектрометра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Подключение нейронных сетей для настройки и улучшение получаемых данных и изображений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Адаптация ПО под другие модели устройств (спектрометр/микроскоп/камера)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Подключение облачных технологий для хранения данных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200" spc="-1" strike="noStrike">
                <a:solidFill>
                  <a:srgbClr val="000000"/>
                </a:solidFill>
                <a:latin typeface="Noto Sans"/>
                <a:ea typeface="Times New Roman"/>
              </a:rPr>
              <a:t>Создание и интеграция других устройств и сервисов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</p:txBody>
      </p:sp>
      <p:pic>
        <p:nvPicPr>
          <p:cNvPr id="261" name="Picture 4" descr="Облачные технологии в сфере малого и среднего бизнеса – статьи на сайте  компании «Центр Акт»"/>
          <p:cNvPicPr/>
          <p:nvPr/>
        </p:nvPicPr>
        <p:blipFill>
          <a:blip r:embed="rId1"/>
          <a:stretch/>
        </p:blipFill>
        <p:spPr>
          <a:xfrm>
            <a:off x="6149520" y="1388160"/>
            <a:ext cx="3138120" cy="183492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8" descr="Искусственный интеллект - фон для презентации - скачать фото и картинки для  оформления слайдов"/>
          <p:cNvPicPr/>
          <p:nvPr/>
        </p:nvPicPr>
        <p:blipFill>
          <a:blip r:embed="rId2"/>
          <a:stretch/>
        </p:blipFill>
        <p:spPr>
          <a:xfrm>
            <a:off x="5315040" y="3453120"/>
            <a:ext cx="3137760" cy="176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/>
          <p:nvPr/>
        </p:nvSpPr>
        <p:spPr>
          <a:xfrm>
            <a:off x="6994800" y="4741920"/>
            <a:ext cx="2347200" cy="7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Тимофеев Евгений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geka.timof@mail.ru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264" name="Рисунок 3" descr=""/>
          <p:cNvPicPr/>
          <p:nvPr/>
        </p:nvPicPr>
        <p:blipFill>
          <a:blip r:embed="rId1"/>
          <a:stretch/>
        </p:blipFill>
        <p:spPr>
          <a:xfrm>
            <a:off x="6480000" y="2509920"/>
            <a:ext cx="2986560" cy="199008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980000" y="1080000"/>
            <a:ext cx="5940000" cy="152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Рисунок 6" descr=""/>
          <p:cNvPicPr/>
          <p:nvPr/>
        </p:nvPicPr>
        <p:blipFill>
          <a:blip r:embed="rId2"/>
          <a:stretch/>
        </p:blipFill>
        <p:spPr>
          <a:xfrm>
            <a:off x="605880" y="2402640"/>
            <a:ext cx="4254120" cy="2817360"/>
          </a:xfrm>
          <a:prstGeom prst="rect">
            <a:avLst/>
          </a:prstGeom>
          <a:ln w="0">
            <a:noFill/>
          </a:ln>
        </p:spPr>
      </p:pic>
      <p:pic>
        <p:nvPicPr>
          <p:cNvPr id="267" name="" descr=""/>
          <p:cNvPicPr/>
          <p:nvPr/>
        </p:nvPicPr>
        <p:blipFill>
          <a:blip r:embed="rId3"/>
          <a:stretch/>
        </p:blipFill>
        <p:spPr>
          <a:xfrm>
            <a:off x="4960440" y="2720160"/>
            <a:ext cx="1413000" cy="141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Application>LibreOffice/7.3.7.2$Linux_X86_64 LibreOffice_project/30$Build-2</Application>
  <AppVersion>15.0000</AppVersion>
  <Words>401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2024-10-26T00:05:59Z</dcterms:created>
  <dc:creator/>
  <dc:description/>
  <dc:language>ru-RU</dc:language>
  <cp:lastModifiedBy/>
  <dcterms:modified xsi:type="dcterms:W3CDTF">2025-05-28T11:15:43Z</dcterms:modified>
  <cp:revision>167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Произвольный</vt:lpwstr>
  </property>
  <property fmtid="{D5CDD505-2E9C-101B-9397-08002B2CF9AE}" pid="4" name="Slides">
    <vt:i4>8</vt:i4>
  </property>
</Properties>
</file>