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 id="2147483666" r:id="rId2"/>
    <p:sldMasterId id="2147483825" r:id="rId3"/>
    <p:sldMasterId id="2147483838" r:id="rId4"/>
  </p:sldMasterIdLst>
  <p:notesMasterIdLst>
    <p:notesMasterId r:id="rId15"/>
  </p:notesMasterIdLst>
  <p:handoutMasterIdLst>
    <p:handoutMasterId r:id="rId16"/>
  </p:handoutMasterIdLst>
  <p:sldIdLst>
    <p:sldId id="292" r:id="rId5"/>
    <p:sldId id="1146" r:id="rId6"/>
    <p:sldId id="1147" r:id="rId7"/>
    <p:sldId id="1150" r:id="rId8"/>
    <p:sldId id="1152" r:id="rId9"/>
    <p:sldId id="1148" r:id="rId10"/>
    <p:sldId id="1154" r:id="rId11"/>
    <p:sldId id="1155" r:id="rId12"/>
    <p:sldId id="1157" r:id="rId13"/>
    <p:sldId id="302" r:id="rId14"/>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0" userDrawn="1">
          <p15:clr>
            <a:srgbClr val="A4A3A4"/>
          </p15:clr>
        </p15:guide>
        <p15:guide id="2" orient="horz" pos="104" userDrawn="1">
          <p15:clr>
            <a:srgbClr val="A4A3A4"/>
          </p15:clr>
        </p15:guide>
        <p15:guide id="3" orient="horz" pos="2637" userDrawn="1">
          <p15:clr>
            <a:srgbClr val="A4A3A4"/>
          </p15:clr>
        </p15:guide>
        <p15:guide id="4" orient="horz" pos="732" userDrawn="1">
          <p15:clr>
            <a:srgbClr val="A4A3A4"/>
          </p15:clr>
        </p15:guide>
        <p15:guide id="5" pos="394" userDrawn="1">
          <p15:clr>
            <a:srgbClr val="A4A3A4"/>
          </p15:clr>
        </p15:guide>
        <p15:guide id="6" pos="7334" userDrawn="1">
          <p15:clr>
            <a:srgbClr val="A4A3A4"/>
          </p15:clr>
        </p15:guide>
        <p15:guide id="7" orient="horz" pos="460" userDrawn="1">
          <p15:clr>
            <a:srgbClr val="A4A3A4"/>
          </p15:clr>
        </p15:guide>
        <p15:guide id="8" orient="horz" pos="119">
          <p15:clr>
            <a:srgbClr val="A4A3A4"/>
          </p15:clr>
        </p15:guide>
        <p15:guide id="10" orient="horz" pos="709">
          <p15:clr>
            <a:srgbClr val="A4A3A4"/>
          </p15:clr>
        </p15:guide>
        <p15:guide id="12" orient="horz" pos="1253" userDrawn="1">
          <p15:clr>
            <a:srgbClr val="A4A3A4"/>
          </p15:clr>
        </p15:guide>
        <p15:guide id="13" pos="2662" userDrawn="1">
          <p15:clr>
            <a:srgbClr val="A4A3A4"/>
          </p15:clr>
        </p15:guide>
        <p15:guide id="14" pos="4363" userDrawn="1">
          <p15:clr>
            <a:srgbClr val="A4A3A4"/>
          </p15:clr>
        </p15:guide>
        <p15:guide id="15" orient="horz" pos="96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xiaoqing (Sylvia, PACD)" initials="Y(P" lastIdx="102" clrIdx="0">
    <p:extLst/>
  </p:cmAuthor>
  <p:cmAuthor id="2" name="p00361125" initials="PH" lastIdx="4" clrIdx="1"/>
  <p:cmAuthor id="3" name="Fengwenchao (Yvonne, PACD)" initials="F(P" lastIdx="31" clrIdx="2">
    <p:extLst/>
  </p:cmAuthor>
  <p:cmAuthor id="4" name="p00361125" initials="p" lastIdx="1" clrIdx="3"/>
  <p:cmAuthor id="5" name="Duxiaolian (Doris, PACD)" initials="D(P" lastIdx="2"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00"/>
    <a:srgbClr val="00B0F0"/>
    <a:srgbClr val="FF00FF"/>
    <a:srgbClr val="85C8D1"/>
    <a:srgbClr val="51AADE"/>
    <a:srgbClr val="81B98E"/>
    <a:srgbClr val="8EB4E3"/>
    <a:srgbClr val="4BACC6"/>
    <a:srgbClr val="A1A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6619" autoAdjust="0"/>
  </p:normalViewPr>
  <p:slideViewPr>
    <p:cSldViewPr snapToGrid="0" snapToObjects="1">
      <p:cViewPr varScale="1">
        <p:scale>
          <a:sx n="79" d="100"/>
          <a:sy n="79" d="100"/>
        </p:scale>
        <p:origin x="744" y="43"/>
      </p:cViewPr>
      <p:guideLst>
        <p:guide orient="horz" pos="550"/>
        <p:guide orient="horz" pos="104"/>
        <p:guide orient="horz" pos="2637"/>
        <p:guide orient="horz" pos="732"/>
        <p:guide pos="394"/>
        <p:guide pos="7334"/>
        <p:guide orient="horz" pos="460"/>
        <p:guide orient="horz" pos="119"/>
        <p:guide orient="horz" pos="709"/>
        <p:guide orient="horz" pos="1253"/>
        <p:guide pos="2662"/>
        <p:guide pos="4363"/>
        <p:guide orient="horz" pos="9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635"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latin typeface="Arial" panose="020B0604020202020204" pitchFamily="34" charset="0"/>
              </a:rPr>
              <a:pPr/>
              <a:t>2024/6/12</a:t>
            </a:fld>
            <a:endParaRPr lang="zh-CN" altLang="en-US">
              <a:latin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latin typeface="Arial" panose="020B0604020202020204" pitchFamily="34" charset="0"/>
              </a:rPr>
              <a:pPr/>
              <a:t>‹#›</a:t>
            </a:fld>
            <a:endParaRPr lang="zh-CN" altLang="en-US">
              <a:latin typeface="Arial" panose="020B0604020202020204" pitchFamily="34" charset="0"/>
            </a:endParaRPr>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1C8AF-D479-4C4C-BD11-98DC07FAA102}" type="datetimeFigureOut">
              <a:rPr lang="zh-CN" altLang="en-US" smtClean="0">
                <a:latin typeface="Arial" panose="020B0604020202020204" pitchFamily="34" charset="0"/>
              </a:rPr>
              <a:pPr/>
              <a:t>2024/6/12</a:t>
            </a:fld>
            <a:endParaRPr lang="zh-CN" altLang="en-US">
              <a:latin typeface="Arial" panose="020B0604020202020204" pitchFamily="34" charset="0"/>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latin typeface="Arial" panose="020B0604020202020204" pitchFamily="34" charset="0"/>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0B611-1101-40A6-888E-2D0621EBE966}" type="slidenum">
              <a:rPr lang="zh-CN" altLang="en-US" smtClean="0">
                <a:latin typeface="Arial" panose="020B0604020202020204" pitchFamily="34" charset="0"/>
              </a:rPr>
              <a:pPr/>
              <a:t>‹#›</a:t>
            </a:fld>
            <a:endParaRPr lang="zh-CN" altLang="en-US">
              <a:latin typeface="Arial" panose="020B0604020202020204" pitchFamily="34" charset="0"/>
            </a:endParaRPr>
          </a:p>
        </p:txBody>
      </p:sp>
    </p:spTree>
    <p:extLst>
      <p:ext uri="{BB962C8B-B14F-4D97-AF65-F5344CB8AC3E}">
        <p14:creationId xmlns:p14="http://schemas.microsoft.com/office/powerpoint/2010/main" val="17499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 y="0"/>
            <a:ext cx="12233621" cy="7017014"/>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408955" y="170384"/>
            <a:ext cx="11233770" cy="936104"/>
          </a:xfrm>
          <a:prstGeom prst="rect">
            <a:avLst/>
          </a:prstGeo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a:solidFill>
                  <a:schemeClr val="tx1">
                    <a:lumMod val="75000"/>
                    <a:lumOff val="25000"/>
                  </a:schemeClr>
                </a:solidFill>
                <a:latin typeface="+mj-ea"/>
                <a:ea typeface="+mj-ea"/>
              </a:defRPr>
            </a:lvl1pPr>
          </a:lstStyle>
          <a:p>
            <a:endParaRPr lang="en-US" altLang="zh-CN" dirty="0"/>
          </a:p>
        </p:txBody>
      </p:sp>
      <p:sp>
        <p:nvSpPr>
          <p:cNvPr id="5" name="文本占位符 2"/>
          <p:cNvSpPr>
            <a:spLocks noGrp="1"/>
          </p:cNvSpPr>
          <p:nvPr>
            <p:ph idx="1"/>
          </p:nvPr>
        </p:nvSpPr>
        <p:spPr>
          <a:xfrm>
            <a:off x="609759" y="1600572"/>
            <a:ext cx="10975658" cy="4526481"/>
          </a:xfrm>
          <a:prstGeom prst="rect">
            <a:avLst/>
          </a:prstGeom>
        </p:spPr>
        <p:txBody>
          <a:bodyPr vert="horz" lIns="121944" tIns="60972" rIns="121944" bIns="60972" rtlCol="0">
            <a:normAutofit/>
          </a:bodyPr>
          <a:lstStyle>
            <a:lvl1pPr>
              <a:defRPr sz="2000"/>
            </a:lvl1pPr>
            <a:lvl2pPr>
              <a:defRPr sz="1800"/>
            </a:lvl2pPr>
            <a:lvl3pPr>
              <a:defRPr sz="1600"/>
            </a:lvl3pPr>
            <a:lvl4pPr>
              <a:defRPr sz="1200"/>
            </a:lvl4pPr>
            <a:lvl5pPr>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8691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2926" y="2118811"/>
            <a:ext cx="5453273" cy="1970167"/>
          </a:xfrm>
          <a:prstGeom prst="rect">
            <a:avLst/>
          </a:prstGeom>
        </p:spPr>
        <p:txBody>
          <a:bodyPr/>
          <a:lstStyle>
            <a:lvl1pPr>
              <a:defRPr sz="4000" b="0">
                <a:solidFill>
                  <a:schemeClr val="tx2"/>
                </a:solidFill>
                <a:latin typeface="FrutigerNext LT Light" pitchFamily="34" charset="0"/>
              </a:defRPr>
            </a:lvl1pPr>
          </a:lstStyle>
          <a:p>
            <a:r>
              <a:rPr lang="en-US" altLang="zh-CN" dirty="0"/>
              <a:t>HEADLINE TEXT TO BE </a:t>
            </a:r>
            <a:br>
              <a:rPr lang="en-US" altLang="zh-CN" dirty="0"/>
            </a:br>
            <a:r>
              <a:rPr lang="en-US" altLang="zh-CN" dirty="0"/>
              <a:t>PLACED HERE HEADLINE </a:t>
            </a:r>
            <a:br>
              <a:rPr lang="en-US" altLang="zh-CN" dirty="0"/>
            </a:br>
            <a:r>
              <a:rPr lang="en-US" altLang="zh-CN" dirty="0"/>
              <a:t>TEXT TO BE PLACED</a:t>
            </a:r>
            <a:endParaRPr lang="zh-CN" altLang="en-US" dirty="0"/>
          </a:p>
        </p:txBody>
      </p:sp>
    </p:spTree>
    <p:extLst>
      <p:ext uri="{BB962C8B-B14F-4D97-AF65-F5344CB8AC3E}">
        <p14:creationId xmlns:p14="http://schemas.microsoft.com/office/powerpoint/2010/main" val="3225950498"/>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pic>
        <p:nvPicPr>
          <p:cNvPr id="3" name="Picture 9" descr="8"/>
          <p:cNvPicPr>
            <a:picLocks noChangeAspect="1" noChangeArrowheads="1"/>
          </p:cNvPicPr>
          <p:nvPr userDrawn="1"/>
        </p:nvPicPr>
        <p:blipFill>
          <a:blip r:embed="rId2" cstate="print"/>
          <a:srcRect/>
          <a:stretch>
            <a:fillRect/>
          </a:stretch>
        </p:blipFill>
        <p:spPr bwMode="auto">
          <a:xfrm>
            <a:off x="10453689" y="6387993"/>
            <a:ext cx="1309687" cy="312809"/>
          </a:xfrm>
          <a:prstGeom prst="rect">
            <a:avLst/>
          </a:prstGeom>
          <a:noFill/>
          <a:ln w="9525">
            <a:noFill/>
            <a:miter lim="800000"/>
            <a:headEnd/>
            <a:tailEnd/>
          </a:ln>
        </p:spPr>
      </p:pic>
      <p:sp>
        <p:nvSpPr>
          <p:cNvPr id="2" name="标题 1"/>
          <p:cNvSpPr>
            <a:spLocks noGrp="1"/>
          </p:cNvSpPr>
          <p:nvPr>
            <p:ph type="title"/>
          </p:nvPr>
        </p:nvSpPr>
        <p:spPr>
          <a:xfrm>
            <a:off x="823914" y="341866"/>
            <a:ext cx="10847387" cy="554126"/>
          </a:xfrm>
          <a:prstGeom prst="rect">
            <a:avLst/>
          </a:prstGeom>
        </p:spPr>
        <p:txBody>
          <a:bodyPr tIns="0" rIns="0" bIns="0"/>
          <a:lstStyle>
            <a:lvl1pPr>
              <a:defRPr lang="zh-CN" altLang="en-US" sz="3600" b="0" kern="1200" dirty="0">
                <a:solidFill>
                  <a:schemeClr val="tx1">
                    <a:lumMod val="75000"/>
                    <a:lumOff val="25000"/>
                  </a:schemeClr>
                </a:solidFill>
                <a:latin typeface="Arial" pitchFamily="34" charset="0"/>
                <a:ea typeface="微软雅黑" pitchFamily="34" charset="-122"/>
                <a:cs typeface="Arial" pitchFamily="34" charset="0"/>
              </a:defRPr>
            </a:lvl1pPr>
          </a:lstStyle>
          <a:p>
            <a:pPr lvl="0"/>
            <a:r>
              <a:rPr lang="zh-CN" altLang="en-US" dirty="0"/>
              <a:t>单击此处编辑母版标题样式</a:t>
            </a:r>
          </a:p>
        </p:txBody>
      </p:sp>
    </p:spTree>
    <p:extLst>
      <p:ext uri="{BB962C8B-B14F-4D97-AF65-F5344CB8AC3E}">
        <p14:creationId xmlns:p14="http://schemas.microsoft.com/office/powerpoint/2010/main" val="183527950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攀登">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5991" y="562848"/>
            <a:ext cx="1069082" cy="1026182"/>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1" y="0"/>
            <a:ext cx="12194393" cy="6859588"/>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5990" y="562848"/>
            <a:ext cx="1067334" cy="1026948"/>
          </a:xfrm>
          <a:prstGeom prst="rect">
            <a:avLst/>
          </a:prstGeom>
          <a:noFill/>
          <a:ln>
            <a:noFill/>
          </a:ln>
        </p:spPr>
      </p:pic>
      <p:sp>
        <p:nvSpPr>
          <p:cNvPr id="5"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665992" y="2151880"/>
            <a:ext cx="6558955" cy="690415"/>
          </a:xfrm>
          <a:prstGeom prst="rect">
            <a:avLst/>
          </a:prstGeom>
          <a:ln>
            <a:noFill/>
            <a:prstDash val="dash"/>
          </a:ln>
        </p:spPr>
        <p:txBody>
          <a:bodyPr lIns="0" tIns="0" rIns="0" bIns="0" anchor="t">
            <a:normAutofit/>
          </a:bodyPr>
          <a:lstStyle>
            <a:lvl1pPr algn="l">
              <a:lnSpc>
                <a:spcPct val="100000"/>
              </a:lnSpc>
              <a:defRPr sz="47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665991" y="3107757"/>
            <a:ext cx="6534991" cy="644075"/>
          </a:xfrm>
          <a:prstGeom prst="rect">
            <a:avLst/>
          </a:prstGeom>
        </p:spPr>
        <p:txBody>
          <a:bodyPr lIns="0" tIns="0" rIns="0" bIns="0"/>
          <a:lstStyle>
            <a:lvl1pPr>
              <a:defRPr sz="2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655908527"/>
      </p:ext>
    </p:extLst>
  </p:cSld>
  <p:clrMapOvr>
    <a:masterClrMapping/>
  </p:clrMapOvr>
  <p:transition spd="slow">
    <p:wipe/>
  </p:transition>
  <p:extLst mod="1">
    <p:ext uri="{DCECCB84-F9BA-43D5-87BE-67443E8EF086}">
      <p15:sldGuideLst xmlns:p15="http://schemas.microsoft.com/office/powerpoint/2012/main">
        <p15:guide id="1" orient="horz" pos="341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6" y="0"/>
            <a:ext cx="12193826" cy="6859588"/>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5991" y="562848"/>
            <a:ext cx="1069082" cy="1026182"/>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5990" y="562848"/>
            <a:ext cx="1067334" cy="1026948"/>
          </a:xfrm>
          <a:prstGeom prst="rect">
            <a:avLst/>
          </a:prstGeom>
          <a:noFill/>
          <a:ln>
            <a:noFill/>
          </a:ln>
        </p:spPr>
      </p:pic>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665992" y="2151880"/>
            <a:ext cx="6558955" cy="690415"/>
          </a:xfrm>
          <a:prstGeom prst="rect">
            <a:avLst/>
          </a:prstGeom>
          <a:ln>
            <a:noFill/>
            <a:prstDash val="dash"/>
          </a:ln>
        </p:spPr>
        <p:txBody>
          <a:bodyPr lIns="0" tIns="0" rIns="0" bIns="0" anchor="t">
            <a:normAutofit/>
          </a:bodyPr>
          <a:lstStyle>
            <a:lvl1pPr algn="l">
              <a:lnSpc>
                <a:spcPct val="100000"/>
              </a:lnSpc>
              <a:defRPr sz="47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665991" y="3107757"/>
            <a:ext cx="6534991" cy="644075"/>
          </a:xfrm>
          <a:prstGeom prst="rect">
            <a:avLst/>
          </a:prstGeom>
        </p:spPr>
        <p:txBody>
          <a:bodyPr lIns="0" tIns="0" rIns="0" bIns="0"/>
          <a:lstStyle>
            <a:lvl1pPr>
              <a:defRPr sz="2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8290876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攀登">
    <p:bg>
      <p:bgPr>
        <a:solidFill>
          <a:srgbClr val="FFFFFF"/>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8" y="0"/>
            <a:ext cx="12185299" cy="6859588"/>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5830" y="561868"/>
            <a:ext cx="1069243" cy="1026337"/>
          </a:xfrm>
          <a:prstGeom prst="rect">
            <a:avLst/>
          </a:prstGeom>
        </p:spPr>
      </p:pic>
    </p:spTree>
    <p:extLst>
      <p:ext uri="{BB962C8B-B14F-4D97-AF65-F5344CB8AC3E}">
        <p14:creationId xmlns:p14="http://schemas.microsoft.com/office/powerpoint/2010/main" val="1967913567"/>
      </p:ext>
    </p:extLst>
  </p:cSld>
  <p:clrMapOvr>
    <a:masterClrMapping/>
  </p:clrMapOvr>
  <p:transition spd="slow">
    <p:wipe/>
  </p:transition>
  <p:extLst mod="1">
    <p:ext uri="{DCECCB84-F9BA-43D5-87BE-67443E8EF086}">
      <p15:sldGuideLst xmlns:p15="http://schemas.microsoft.com/office/powerpoint/2012/main">
        <p15:guide id="1" orient="horz" pos="3414">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2024/6/12</a:t>
            </a:fld>
            <a:endParaRPr lang="zh-CN" altLang="en-US">
              <a:solidFill>
                <a:prstClr val="black"/>
              </a:solidFill>
            </a:endParaRPr>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solidFill>
                <a:prstClr val="black"/>
              </a:solidFill>
            </a:endParaRPr>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solidFill>
                  <a:prstClr val="black"/>
                </a:solidFill>
              </a:rPr>
              <a:pPr/>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pPr>
            <a:endParaRPr lang="de-DE" sz="1300" dirty="0">
              <a:solidFill>
                <a:prstClr val="black"/>
              </a:solidFill>
              <a:ea typeface="MS PGothic" pitchFamily="34" charset="-128"/>
            </a:endParaRPr>
          </a:p>
          <a:p>
            <a:pPr defTabSz="988112"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112"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3664872234"/>
      </p:ext>
    </p:extLst>
  </p:cSld>
  <p:clrMap bg1="lt1" tx1="dk1" bg2="lt2" tx2="dk2" accent1="accent1" accent2="accent2" accent3="accent3" accent4="accent4" accent5="accent5" accent6="accent6" hlink="hlink" folHlink="folHlink"/>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a:solidFill>
                    <a:schemeClr val="tx1">
                      <a:lumMod val="65000"/>
                      <a:lumOff val="35000"/>
                    </a:schemeClr>
                  </a:solidFill>
                </a:rPr>
                <a:t>Copyright©2016 Huawei Technologies Co., Ltd. All Rights Reserved.</a:t>
              </a:r>
            </a:p>
            <a:p>
              <a:pPr algn="l">
                <a:defRPr/>
              </a:pPr>
              <a:r>
                <a:rPr lang="en-US" altLang="zh-CN" sz="900" dirty="0">
                  <a:solidFill>
                    <a:schemeClr val="tx1">
                      <a:lumMod val="65000"/>
                      <a:lumOff val="3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a:solidFill>
                    <a:schemeClr val="tx1">
                      <a:lumMod val="65000"/>
                      <a:lumOff val="35000"/>
                    </a:schemeClr>
                  </a:solidFill>
                </a:rPr>
                <a:t>Thank You.</a:t>
              </a:r>
              <a:endParaRPr lang="zh-CN" altLang="zh-CN" sz="3800" dirty="0">
                <a:solidFill>
                  <a:schemeClr val="tx1">
                    <a:lumMod val="65000"/>
                    <a:lumOff val="35000"/>
                  </a:schemeClr>
                </a:solidFill>
              </a:endParaRPr>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02" name="Picture 6" descr="C:\Users\z00205060\Desktop\CP项目\规范类文件\新建文件夹\巴展视觉物料规范-18.jpg"/>
          <p:cNvPicPr>
            <a:picLocks noChangeAspect="1" noChangeArrowheads="1"/>
          </p:cNvPicPr>
          <p:nvPr userDrawn="1"/>
        </p:nvPicPr>
        <p:blipFill>
          <a:blip r:embed="rId4" cstate="print"/>
          <a:srcRect/>
          <a:stretch>
            <a:fillRect/>
          </a:stretch>
        </p:blipFill>
        <p:spPr bwMode="auto">
          <a:xfrm>
            <a:off x="1" y="0"/>
            <a:ext cx="12195175" cy="6860324"/>
          </a:xfrm>
          <a:prstGeom prst="rect">
            <a:avLst/>
          </a:prstGeom>
          <a:noFill/>
        </p:spPr>
      </p:pic>
      <p:pic>
        <p:nvPicPr>
          <p:cNvPr id="13" name="Picture 77"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42916" y="5788902"/>
            <a:ext cx="706438" cy="7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userDrawn="1"/>
        </p:nvSpPr>
        <p:spPr bwMode="auto">
          <a:xfrm>
            <a:off x="9462401" y="6287949"/>
            <a:ext cx="1426609" cy="292456"/>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914400" fontAlgn="base">
              <a:spcBef>
                <a:spcPct val="0"/>
              </a:spcBef>
              <a:spcAft>
                <a:spcPct val="0"/>
              </a:spcAft>
              <a:defRPr/>
            </a:pPr>
            <a:r>
              <a:rPr lang="en-US" altLang="zh-CN" sz="1300" dirty="0">
                <a:solidFill>
                  <a:srgbClr val="000000">
                    <a:lumMod val="65000"/>
                    <a:lumOff val="35000"/>
                  </a:srgbClr>
                </a:solidFill>
                <a:latin typeface="FrutigerNext LT Light" pitchFamily="34" charset="0"/>
                <a:ea typeface="MS PGothic" pitchFamily="34" charset="-128"/>
              </a:rPr>
              <a:t>www.huawei.com</a:t>
            </a:r>
          </a:p>
        </p:txBody>
      </p:sp>
      <p:sp>
        <p:nvSpPr>
          <p:cNvPr id="16" name="Text Box 5"/>
          <p:cNvSpPr txBox="1">
            <a:spLocks noChangeArrowheads="1"/>
          </p:cNvSpPr>
          <p:nvPr userDrawn="1"/>
        </p:nvSpPr>
        <p:spPr bwMode="auto">
          <a:xfrm>
            <a:off x="5429242" y="6326430"/>
            <a:ext cx="2640788" cy="21549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914400" fontAlgn="base">
              <a:spcBef>
                <a:spcPct val="0"/>
              </a:spcBef>
              <a:spcAft>
                <a:spcPct val="0"/>
              </a:spcAft>
              <a:defRPr/>
            </a:pPr>
            <a:r>
              <a:rPr lang="en-US" altLang="zh-CN" sz="1400" dirty="0">
                <a:solidFill>
                  <a:srgbClr val="000000">
                    <a:lumMod val="65000"/>
                    <a:lumOff val="35000"/>
                  </a:srgbClr>
                </a:solidFill>
                <a:latin typeface="FrutigerNext LT Light" pitchFamily="34" charset="0"/>
                <a:ea typeface="MS PGothic" pitchFamily="34" charset="-128"/>
              </a:rPr>
              <a:t>HUAWEI TECHNOLOGIES CO., LTD.</a:t>
            </a:r>
          </a:p>
        </p:txBody>
      </p:sp>
    </p:spTree>
    <p:extLst>
      <p:ext uri="{BB962C8B-B14F-4D97-AF65-F5344CB8AC3E}">
        <p14:creationId xmlns:p14="http://schemas.microsoft.com/office/powerpoint/2010/main" val="1010258587"/>
      </p:ext>
    </p:extLst>
  </p:cSld>
  <p:clrMap bg1="lt1" tx1="dk1" bg2="lt2" tx2="dk2" accent1="accent1" accent2="accent2" accent3="accent3" accent4="accent4" accent5="accent5" accent6="accent6" hlink="hlink" folHlink="folHlink"/>
  <p:sldLayoutIdLst>
    <p:sldLayoutId id="2147483826" r:id="rId1"/>
    <p:sldLayoutId id="2147483827" r:id="rId2"/>
  </p:sldLayoutIdLst>
  <p:transition advClick="0" advTm="8000">
    <p:fade thruBlk="1"/>
  </p:transition>
  <p:txStyles>
    <p:titleStyle>
      <a:lvl1pPr algn="l" rtl="0" eaLnBrk="0" fontAlgn="base" hangingPunct="0">
        <a:spcBef>
          <a:spcPct val="0"/>
        </a:spcBef>
        <a:spcAft>
          <a:spcPct val="0"/>
        </a:spcAft>
        <a:defRPr sz="3200" b="1">
          <a:solidFill>
            <a:srgbClr val="333333"/>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9181AA-8E93-7743-ADEB-8A06A0DFC13A}"/>
              </a:ext>
            </a:extLst>
          </p:cNvPr>
          <p:cNvSpPr/>
          <p:nvPr userDrawn="1"/>
        </p:nvSpPr>
        <p:spPr>
          <a:xfrm>
            <a:off x="0" y="5592199"/>
            <a:ext cx="12195175" cy="12673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45713" rIns="91425" bIns="45713" numCol="1" spcCol="0" rtlCol="0" fromWordArt="0" anchor="ctr" anchorCtr="0" forceAA="0" compatLnSpc="1">
            <a:prstTxWarp prst="textNoShape">
              <a:avLst/>
            </a:prstTxWarp>
            <a:noAutofit/>
          </a:bodyPr>
          <a:lstStyle/>
          <a:p>
            <a:pPr algn="ctr"/>
            <a:endParaRPr lang="en-US" sz="1799" dirty="0"/>
          </a:p>
        </p:txBody>
      </p:sp>
    </p:spTree>
    <p:extLst>
      <p:ext uri="{BB962C8B-B14F-4D97-AF65-F5344CB8AC3E}">
        <p14:creationId xmlns:p14="http://schemas.microsoft.com/office/powerpoint/2010/main" val="3717349799"/>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Lst>
  <p:transition spd="slow">
    <p:wipe/>
  </p:transition>
  <p:hf hdr="0" ftr="0" dt="0"/>
  <p:txStyles>
    <p:titleStyle>
      <a:lvl1pPr algn="l" defTabSz="914217"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217"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108"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217"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325"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434"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205"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17" rtl="0" eaLnBrk="1" latinLnBrk="0" hangingPunct="1">
        <a:defRPr sz="1799" kern="1200">
          <a:solidFill>
            <a:schemeClr val="tx1"/>
          </a:solidFill>
          <a:latin typeface="+mn-lt"/>
          <a:ea typeface="+mn-ea"/>
          <a:cs typeface="+mn-cs"/>
        </a:defRPr>
      </a:lvl1pPr>
      <a:lvl2pPr marL="457108" algn="l" defTabSz="914217" rtl="0" eaLnBrk="1" latinLnBrk="0" hangingPunct="1">
        <a:defRPr sz="1799" kern="1200">
          <a:solidFill>
            <a:schemeClr val="tx1"/>
          </a:solidFill>
          <a:latin typeface="+mn-lt"/>
          <a:ea typeface="+mn-ea"/>
          <a:cs typeface="+mn-cs"/>
        </a:defRPr>
      </a:lvl2pPr>
      <a:lvl3pPr marL="914217" algn="l" defTabSz="914217" rtl="0" eaLnBrk="1" latinLnBrk="0" hangingPunct="1">
        <a:defRPr sz="1799" kern="1200">
          <a:solidFill>
            <a:schemeClr val="tx1"/>
          </a:solidFill>
          <a:latin typeface="+mn-lt"/>
          <a:ea typeface="+mn-ea"/>
          <a:cs typeface="+mn-cs"/>
        </a:defRPr>
      </a:lvl3pPr>
      <a:lvl4pPr marL="1371325" algn="l" defTabSz="914217" rtl="0" eaLnBrk="1" latinLnBrk="0" hangingPunct="1">
        <a:defRPr sz="1799" kern="1200">
          <a:solidFill>
            <a:schemeClr val="tx1"/>
          </a:solidFill>
          <a:latin typeface="+mn-lt"/>
          <a:ea typeface="+mn-ea"/>
          <a:cs typeface="+mn-cs"/>
        </a:defRPr>
      </a:lvl4pPr>
      <a:lvl5pPr marL="1828434" algn="l" defTabSz="914217" rtl="0" eaLnBrk="1" latinLnBrk="0" hangingPunct="1">
        <a:defRPr sz="1799" kern="1200">
          <a:solidFill>
            <a:schemeClr val="tx1"/>
          </a:solidFill>
          <a:latin typeface="+mn-lt"/>
          <a:ea typeface="+mn-ea"/>
          <a:cs typeface="+mn-cs"/>
        </a:defRPr>
      </a:lvl5pPr>
      <a:lvl6pPr marL="2285543" algn="l" defTabSz="914217" rtl="0" eaLnBrk="1" latinLnBrk="0" hangingPunct="1">
        <a:defRPr sz="1799" kern="1200">
          <a:solidFill>
            <a:schemeClr val="tx1"/>
          </a:solidFill>
          <a:latin typeface="+mn-lt"/>
          <a:ea typeface="+mn-ea"/>
          <a:cs typeface="+mn-cs"/>
        </a:defRPr>
      </a:lvl6pPr>
      <a:lvl7pPr marL="2742651" algn="l" defTabSz="914217" rtl="0" eaLnBrk="1" latinLnBrk="0" hangingPunct="1">
        <a:defRPr sz="1799" kern="1200">
          <a:solidFill>
            <a:schemeClr val="tx1"/>
          </a:solidFill>
          <a:latin typeface="+mn-lt"/>
          <a:ea typeface="+mn-ea"/>
          <a:cs typeface="+mn-cs"/>
        </a:defRPr>
      </a:lvl7pPr>
      <a:lvl8pPr marL="3199760" algn="l" defTabSz="914217" rtl="0" eaLnBrk="1" latinLnBrk="0" hangingPunct="1">
        <a:defRPr sz="1799" kern="1200">
          <a:solidFill>
            <a:schemeClr val="tx1"/>
          </a:solidFill>
          <a:latin typeface="+mn-lt"/>
          <a:ea typeface="+mn-ea"/>
          <a:cs typeface="+mn-cs"/>
        </a:defRPr>
      </a:lvl8pPr>
      <a:lvl9pPr marL="3656868" algn="l" defTabSz="91421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p15:clr>
            <a:srgbClr val="F26B43"/>
          </p15:clr>
        </p15:guide>
        <p15:guide id="2" pos="3841">
          <p15:clr>
            <a:srgbClr val="F26B43"/>
          </p15:clr>
        </p15:guide>
        <p15:guide id="3" pos="565">
          <p15:clr>
            <a:srgbClr val="F26B43"/>
          </p15:clr>
        </p15:guide>
        <p15:guide id="4" orient="horz" pos="4007">
          <p15:clr>
            <a:srgbClr val="F26B43"/>
          </p15:clr>
        </p15:guide>
        <p15:guide id="5" orient="horz" pos="1235">
          <p15:clr>
            <a:srgbClr val="F26B43"/>
          </p15:clr>
        </p15:guide>
        <p15:guide id="6" orient="horz" pos="55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oyierphil@jkuat.ac.ke" TargetMode="External"/><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hyperlink" Target="https://www.facebook.com/philip.oy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D82064-79B3-4417-A671-D512309B94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728" y="1416159"/>
            <a:ext cx="12194822" cy="5442090"/>
          </a:xfrm>
          <a:prstGeom prst="rect">
            <a:avLst/>
          </a:prstGeom>
        </p:spPr>
      </p:pic>
      <p:sp>
        <p:nvSpPr>
          <p:cNvPr id="4" name="文本占位符 4"/>
          <p:cNvSpPr txBox="1">
            <a:spLocks/>
          </p:cNvSpPr>
          <p:nvPr/>
        </p:nvSpPr>
        <p:spPr>
          <a:xfrm>
            <a:off x="570575" y="1873808"/>
            <a:ext cx="9057964" cy="2699251"/>
          </a:xfrm>
          <a:prstGeom prst="rect">
            <a:avLst/>
          </a:prstGeom>
        </p:spPr>
        <p:txBody>
          <a:bodyP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583"/>
            <a:r>
              <a:rPr lang="en-US" altLang="zh-CN" sz="4001" dirty="0">
                <a:solidFill>
                  <a:srgbClr val="002060"/>
                </a:solidFill>
              </a:rPr>
              <a:t>HCIA-Artificial Intelligence </a:t>
            </a:r>
          </a:p>
          <a:p>
            <a:pPr algn="ctr" defTabSz="914583"/>
            <a:r>
              <a:rPr lang="en-US" altLang="zh-CN" sz="4001" dirty="0">
                <a:solidFill>
                  <a:srgbClr val="002060"/>
                </a:solidFill>
              </a:rPr>
              <a:t>Certification Overview</a:t>
            </a:r>
          </a:p>
        </p:txBody>
      </p:sp>
      <p:cxnSp>
        <p:nvCxnSpPr>
          <p:cNvPr id="5" name="直接连接符 4"/>
          <p:cNvCxnSpPr/>
          <p:nvPr/>
        </p:nvCxnSpPr>
        <p:spPr>
          <a:xfrm>
            <a:off x="3546641" y="4024260"/>
            <a:ext cx="2550946" cy="0"/>
          </a:xfrm>
          <a:prstGeom prst="line">
            <a:avLst/>
          </a:prstGeom>
          <a:ln w="25400">
            <a:solidFill>
              <a:srgbClr val="E9002F"/>
            </a:solidFill>
          </a:ln>
        </p:spPr>
        <p:style>
          <a:lnRef idx="1">
            <a:schemeClr val="accent1"/>
          </a:lnRef>
          <a:fillRef idx="0">
            <a:schemeClr val="accent1"/>
          </a:fillRef>
          <a:effectRef idx="0">
            <a:schemeClr val="accent1"/>
          </a:effectRef>
          <a:fontRef idx="minor">
            <a:schemeClr val="tx1"/>
          </a:fontRef>
        </p:style>
      </p:cxnSp>
      <p:sp>
        <p:nvSpPr>
          <p:cNvPr id="6" name="文本占位符 4"/>
          <p:cNvSpPr txBox="1">
            <a:spLocks/>
          </p:cNvSpPr>
          <p:nvPr/>
        </p:nvSpPr>
        <p:spPr>
          <a:xfrm>
            <a:off x="570575" y="4179341"/>
            <a:ext cx="6534802" cy="643824"/>
          </a:xfrm>
          <a:prstGeom prst="rect">
            <a:avLst/>
          </a:prstGeom>
        </p:spPr>
        <p:txBody>
          <a:bodyP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17"/>
            <a:endParaRPr lang="zh-CN" altLang="en-US" sz="1999" dirty="0"/>
          </a:p>
        </p:txBody>
      </p:sp>
    </p:spTree>
    <p:extLst>
      <p:ext uri="{BB962C8B-B14F-4D97-AF65-F5344CB8AC3E}">
        <p14:creationId xmlns:p14="http://schemas.microsoft.com/office/powerpoint/2010/main" val="229045595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2F-52F7-41C0-8099-858A300BB77C}"/>
              </a:ext>
            </a:extLst>
          </p:cNvPr>
          <p:cNvSpPr>
            <a:spLocks noGrp="1"/>
          </p:cNvSpPr>
          <p:nvPr>
            <p:ph type="ctrTitle"/>
          </p:nvPr>
        </p:nvSpPr>
        <p:spPr>
          <a:xfrm>
            <a:off x="836226" y="2707151"/>
            <a:ext cx="6558955" cy="690415"/>
          </a:xfrm>
        </p:spPr>
        <p:txBody>
          <a:bodyPr>
            <a:normAutofit fontScale="90000"/>
          </a:bodyPr>
          <a:lstStyle/>
          <a:p>
            <a:r>
              <a:rPr lang="en-US" dirty="0"/>
              <a:t>Thank you!</a:t>
            </a:r>
          </a:p>
        </p:txBody>
      </p:sp>
    </p:spTree>
    <p:extLst>
      <p:ext uri="{BB962C8B-B14F-4D97-AF65-F5344CB8AC3E}">
        <p14:creationId xmlns:p14="http://schemas.microsoft.com/office/powerpoint/2010/main" val="26210367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93" descr="p12.png">
            <a:extLst>
              <a:ext uri="{FF2B5EF4-FFF2-40B4-BE49-F238E27FC236}">
                <a16:creationId xmlns:a16="http://schemas.microsoft.com/office/drawing/2014/main" id="{B3510A2B-A9B5-4B21-AE24-F67FC13BCB32}"/>
              </a:ext>
            </a:extLst>
          </p:cNvPr>
          <p:cNvPicPr>
            <a:picLocks noChangeAspect="1"/>
          </p:cNvPicPr>
          <p:nvPr/>
        </p:nvPicPr>
        <p:blipFill>
          <a:blip r:embed="rId2" cstate="print"/>
          <a:srcRect/>
          <a:stretch>
            <a:fillRect/>
          </a:stretch>
        </p:blipFill>
        <p:spPr bwMode="auto">
          <a:xfrm>
            <a:off x="1116632" y="1551908"/>
            <a:ext cx="2745249" cy="2942271"/>
          </a:xfrm>
          <a:prstGeom prst="rect">
            <a:avLst/>
          </a:prstGeom>
          <a:noFill/>
          <a:ln w="9525">
            <a:noFill/>
            <a:miter lim="800000"/>
            <a:headEnd/>
            <a:tailEnd/>
          </a:ln>
        </p:spPr>
      </p:pic>
      <p:sp>
        <p:nvSpPr>
          <p:cNvPr id="5" name="TextBox 4">
            <a:extLst>
              <a:ext uri="{FF2B5EF4-FFF2-40B4-BE49-F238E27FC236}">
                <a16:creationId xmlns:a16="http://schemas.microsoft.com/office/drawing/2014/main" id="{4E9D7190-C942-4252-965E-51F17041D039}"/>
              </a:ext>
            </a:extLst>
          </p:cNvPr>
          <p:cNvSpPr txBox="1"/>
          <p:nvPr/>
        </p:nvSpPr>
        <p:spPr>
          <a:xfrm>
            <a:off x="3861881" y="781344"/>
            <a:ext cx="6324501" cy="800404"/>
          </a:xfrm>
          <a:prstGeom prst="rect">
            <a:avLst/>
          </a:prstGeom>
          <a:noFill/>
        </p:spPr>
        <p:txBody>
          <a:bodyPr wrap="square" rtlCol="0">
            <a:spAutoFit/>
          </a:bodyPr>
          <a:lstStyle>
            <a:defPPr>
              <a:defRPr lang="zh-CN"/>
            </a:defPPr>
            <a:lvl1pPr>
              <a:defRPr sz="5400" b="1">
                <a:solidFill>
                  <a:srgbClr val="C00000"/>
                </a:solidFill>
                <a:latin typeface="微软雅黑" panose="020B0503020204020204" pitchFamily="34" charset="-122"/>
                <a:ea typeface="微软雅黑" panose="020B0503020204020204" pitchFamily="34" charset="-122"/>
              </a:defRPr>
            </a:lvl1pPr>
          </a:lstStyle>
          <a:p>
            <a:r>
              <a:rPr lang="en-US" altLang="zh-CN" sz="4601" dirty="0">
                <a:solidFill>
                  <a:srgbClr val="002060"/>
                </a:solidFill>
                <a:latin typeface="Arial" pitchFamily="34" charset="0"/>
                <a:cs typeface="Arial" pitchFamily="34" charset="0"/>
              </a:rPr>
              <a:t>Philip </a:t>
            </a:r>
            <a:r>
              <a:rPr lang="en-US" altLang="zh-CN" sz="4601" dirty="0" err="1">
                <a:solidFill>
                  <a:srgbClr val="002060"/>
                </a:solidFill>
                <a:latin typeface="Arial" pitchFamily="34" charset="0"/>
                <a:cs typeface="Arial" pitchFamily="34" charset="0"/>
              </a:rPr>
              <a:t>Oyier</a:t>
            </a:r>
            <a:endParaRPr lang="en-US" altLang="zh-CN" sz="4601" dirty="0">
              <a:solidFill>
                <a:srgbClr val="002060"/>
              </a:solidFill>
              <a:latin typeface="Arial" pitchFamily="34" charset="0"/>
              <a:cs typeface="Arial" pitchFamily="34" charset="0"/>
            </a:endParaRPr>
          </a:p>
        </p:txBody>
      </p:sp>
      <p:sp>
        <p:nvSpPr>
          <p:cNvPr id="6" name="TextBox 15">
            <a:extLst>
              <a:ext uri="{FF2B5EF4-FFF2-40B4-BE49-F238E27FC236}">
                <a16:creationId xmlns:a16="http://schemas.microsoft.com/office/drawing/2014/main" id="{04F106C3-22DE-4885-B2D1-DEC7C907C9E1}"/>
              </a:ext>
            </a:extLst>
          </p:cNvPr>
          <p:cNvSpPr txBox="1"/>
          <p:nvPr/>
        </p:nvSpPr>
        <p:spPr>
          <a:xfrm>
            <a:off x="3930469" y="1734599"/>
            <a:ext cx="8107509" cy="4722511"/>
          </a:xfrm>
          <a:prstGeom prst="rect">
            <a:avLst/>
          </a:prstGeom>
          <a:noFill/>
        </p:spPr>
        <p:txBody>
          <a:bodyPr wrap="square" rtlCol="0">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en-US" altLang="zh-CN" sz="1800" b="1" dirty="0">
                <a:solidFill>
                  <a:srgbClr val="0070C0"/>
                </a:solidFill>
                <a:latin typeface="Arial" pitchFamily="34" charset="0"/>
                <a:cs typeface="Arial" pitchFamily="34" charset="0"/>
              </a:rPr>
              <a:t>Jomo Kenyatta University of Agriculture and Technology (JKUAT) </a:t>
            </a:r>
            <a:r>
              <a:rPr lang="it-IT" altLang="zh-CN" sz="1600" b="1" dirty="0">
                <a:solidFill>
                  <a:srgbClr val="0070C0"/>
                </a:solidFill>
                <a:latin typeface="Arial" pitchFamily="34" charset="0"/>
                <a:cs typeface="Arial" pitchFamily="34" charset="0"/>
              </a:rPr>
              <a:t>Certified in A.I, Big Data &amp; Cloud Computing </a:t>
            </a:r>
          </a:p>
          <a:p>
            <a:r>
              <a:rPr lang="en-US" sz="1200" dirty="0"/>
              <a:t>Faculty member, Information Technology Department, JKUAT</a:t>
            </a:r>
          </a:p>
          <a:p>
            <a:r>
              <a:rPr lang="en-US" sz="1200" dirty="0"/>
              <a:t>Digital Health Lead, Digital Health Applied Research Center (DHARC)</a:t>
            </a:r>
          </a:p>
          <a:p>
            <a:r>
              <a:rPr lang="en-US" sz="1200" dirty="0"/>
              <a:t>Coordinator, Kenya German Centre for Data Analytics (KGDA)</a:t>
            </a:r>
          </a:p>
          <a:p>
            <a:endParaRPr lang="en-GB" sz="1200" b="1" dirty="0"/>
          </a:p>
          <a:p>
            <a:r>
              <a:rPr lang="en-US" sz="1200" dirty="0"/>
              <a:t>Member, Computer Science of Kenya (CSK)</a:t>
            </a:r>
          </a:p>
          <a:p>
            <a:r>
              <a:rPr lang="en-US" sz="1200" dirty="0"/>
              <a:t>Member, Cards and Personal Identification Technical Committee, Kenya Bureau of Standards (KBS)</a:t>
            </a:r>
          </a:p>
          <a:p>
            <a:r>
              <a:rPr lang="en-US" sz="1200" dirty="0"/>
              <a:t>Member, Innovation Centre for Computing and Technological Solutions (</a:t>
            </a:r>
            <a:r>
              <a:rPr lang="en-US" sz="1200" dirty="0" err="1"/>
              <a:t>iCCATS</a:t>
            </a:r>
            <a:r>
              <a:rPr lang="en-US" sz="1200" dirty="0"/>
              <a:t>), AFRICA-ai-Japan Project</a:t>
            </a:r>
          </a:p>
          <a:p>
            <a:r>
              <a:rPr lang="en-US" sz="1200" dirty="0"/>
              <a:t> </a:t>
            </a:r>
            <a:endParaRPr lang="en-GB" sz="1200" dirty="0"/>
          </a:p>
          <a:p>
            <a:r>
              <a:rPr lang="en-US" sz="1200" b="1" dirty="0"/>
              <a:t>Hobbies</a:t>
            </a:r>
            <a:r>
              <a:rPr lang="en-US" sz="1200" dirty="0"/>
              <a:t>: Playing hockey, football and swimming</a:t>
            </a:r>
          </a:p>
          <a:p>
            <a:endParaRPr lang="en-GB" sz="1200" dirty="0"/>
          </a:p>
          <a:p>
            <a:r>
              <a:rPr lang="en-GB" sz="1200" b="1" dirty="0"/>
              <a:t>Phone</a:t>
            </a:r>
            <a:r>
              <a:rPr lang="en-GB" sz="1200" dirty="0"/>
              <a:t>: +254 722 385245 </a:t>
            </a:r>
          </a:p>
          <a:p>
            <a:r>
              <a:rPr lang="en-GB" sz="1200" b="1" dirty="0"/>
              <a:t>Email</a:t>
            </a:r>
            <a:r>
              <a:rPr lang="en-GB" sz="1200" dirty="0"/>
              <a:t>: </a:t>
            </a:r>
            <a:r>
              <a:rPr lang="en-GB" sz="1200" dirty="0">
                <a:hlinkClick r:id="rId3"/>
              </a:rPr>
              <a:t>oyierphil@jkuat.ac.ke</a:t>
            </a:r>
            <a:r>
              <a:rPr lang="en-GB" sz="1200" dirty="0"/>
              <a:t>, </a:t>
            </a:r>
            <a:r>
              <a:rPr lang="en-GB" sz="1200" b="1" dirty="0"/>
              <a:t>Twitter</a:t>
            </a:r>
            <a:r>
              <a:rPr lang="en-GB" sz="1200" dirty="0"/>
              <a:t>: @</a:t>
            </a:r>
            <a:r>
              <a:rPr lang="en-GB" sz="1200" dirty="0" err="1"/>
              <a:t>oyierphil</a:t>
            </a:r>
            <a:endParaRPr lang="en-GB" sz="1200" dirty="0"/>
          </a:p>
          <a:p>
            <a:r>
              <a:rPr lang="en-GB" sz="1200" b="1" dirty="0"/>
              <a:t>Facebook</a:t>
            </a:r>
            <a:r>
              <a:rPr lang="en-GB" sz="1200" dirty="0"/>
              <a:t>: </a:t>
            </a:r>
            <a:r>
              <a:rPr lang="en-GB" sz="1200" dirty="0">
                <a:hlinkClick r:id="rId4"/>
              </a:rPr>
              <a:t>https://www.facebook.com/philip.oyier</a:t>
            </a:r>
            <a:endParaRPr lang="en-GB" sz="1200" dirty="0"/>
          </a:p>
          <a:p>
            <a:r>
              <a:rPr lang="en-GB" sz="1200" b="1" dirty="0"/>
              <a:t>LinkedIn</a:t>
            </a:r>
            <a:r>
              <a:rPr lang="en-GB" sz="1200" dirty="0"/>
              <a:t>: https://www.linkedin.com/in/philip-oyier-5722ba52/</a:t>
            </a:r>
          </a:p>
        </p:txBody>
      </p:sp>
      <p:pic>
        <p:nvPicPr>
          <p:cNvPr id="7" name="Picture 6">
            <a:extLst>
              <a:ext uri="{FF2B5EF4-FFF2-40B4-BE49-F238E27FC236}">
                <a16:creationId xmlns:a16="http://schemas.microsoft.com/office/drawing/2014/main" id="{07423FDD-D3D2-4CD7-A264-47D8943A1A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1386" y="2065647"/>
            <a:ext cx="1895740" cy="1914792"/>
          </a:xfrm>
          <a:prstGeom prst="rect">
            <a:avLst/>
          </a:prstGeom>
          <a:effectLst>
            <a:softEdge rad="127000"/>
          </a:effectLst>
        </p:spPr>
      </p:pic>
    </p:spTree>
    <p:extLst>
      <p:ext uri="{BB962C8B-B14F-4D97-AF65-F5344CB8AC3E}">
        <p14:creationId xmlns:p14="http://schemas.microsoft.com/office/powerpoint/2010/main" val="284358616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701EC-13E8-4CEE-B71E-69028A4AB025}"/>
              </a:ext>
            </a:extLst>
          </p:cNvPr>
          <p:cNvSpPr/>
          <p:nvPr/>
        </p:nvSpPr>
        <p:spPr>
          <a:xfrm>
            <a:off x="2147956" y="858666"/>
            <a:ext cx="4959050" cy="461665"/>
          </a:xfrm>
          <a:prstGeom prst="rect">
            <a:avLst/>
          </a:prstGeom>
        </p:spPr>
        <p:txBody>
          <a:bodyPr wrap="none">
            <a:spAutoFit/>
          </a:bodyPr>
          <a:lstStyle/>
          <a:p>
            <a:r>
              <a:rPr lang="en-US" dirty="0"/>
              <a:t>HCIA-AI v3.5 Certification Training </a:t>
            </a:r>
          </a:p>
        </p:txBody>
      </p:sp>
      <p:sp>
        <p:nvSpPr>
          <p:cNvPr id="7" name="Content Placeholder 2">
            <a:extLst>
              <a:ext uri="{FF2B5EF4-FFF2-40B4-BE49-F238E27FC236}">
                <a16:creationId xmlns:a16="http://schemas.microsoft.com/office/drawing/2014/main" id="{79F88875-2E46-434D-B958-2E1C0CC5C7EF}"/>
              </a:ext>
            </a:extLst>
          </p:cNvPr>
          <p:cNvSpPr txBox="1">
            <a:spLocks/>
          </p:cNvSpPr>
          <p:nvPr/>
        </p:nvSpPr>
        <p:spPr>
          <a:xfrm>
            <a:off x="609758" y="1729058"/>
            <a:ext cx="10975658" cy="2487883"/>
          </a:xfrm>
          <a:prstGeom prst="rect">
            <a:avLst/>
          </a:prstGeom>
        </p:spPr>
        <p:txBody>
          <a:bodyPr>
            <a:noAutofit/>
          </a:bodyPr>
          <a:lstStyle>
            <a:lvl1pPr marL="0" indent="0" algn="l" defTabSz="914217"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108"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217"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325"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434"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205"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en-US" sz="2800" b="1" dirty="0"/>
              <a:t>Introduction</a:t>
            </a:r>
          </a:p>
          <a:p>
            <a:pPr marL="342900" indent="-342900">
              <a:lnSpc>
                <a:spcPct val="150000"/>
              </a:lnSpc>
              <a:buFont typeface="Arial" panose="020B0604020202020204" pitchFamily="34" charset="0"/>
              <a:buChar char="•"/>
            </a:pPr>
            <a:r>
              <a:rPr lang="en-US" sz="2400" dirty="0"/>
              <a:t>This course matches the HCIA-AI V3.5（Released on January 9, 2023). </a:t>
            </a:r>
          </a:p>
          <a:p>
            <a:pPr marL="342900" indent="-342900">
              <a:lnSpc>
                <a:spcPct val="150000"/>
              </a:lnSpc>
              <a:buFont typeface="Arial" panose="020B0604020202020204" pitchFamily="34" charset="0"/>
              <a:buChar char="•"/>
            </a:pPr>
            <a:r>
              <a:rPr lang="en-US" sz="2400" dirty="0"/>
              <a:t>After this course you will systematically understand and </a:t>
            </a:r>
            <a:r>
              <a:rPr lang="en-US" sz="2400" dirty="0" smtClean="0"/>
              <a:t>grasp Machine Learning, Deep learning, Basic AI concepts, </a:t>
            </a:r>
            <a:r>
              <a:rPr lang="en-US" sz="2400" dirty="0"/>
              <a:t>basic </a:t>
            </a:r>
            <a:r>
              <a:rPr lang="en-US" sz="2400" dirty="0" smtClean="0"/>
              <a:t>programming </a:t>
            </a:r>
            <a:r>
              <a:rPr lang="en-US" sz="2400" dirty="0"/>
              <a:t>methods using </a:t>
            </a:r>
            <a:r>
              <a:rPr lang="en-US" sz="2400" dirty="0" err="1"/>
              <a:t>MindSpore</a:t>
            </a:r>
            <a:r>
              <a:rPr lang="en-US" sz="2400" dirty="0"/>
              <a:t> and TensorFlow, pre-knowledge, Huawei Ascend AI Chips (Ascend 910 and 310), Huawei </a:t>
            </a:r>
            <a:r>
              <a:rPr lang="en-US" sz="2400" dirty="0" err="1"/>
              <a:t>HiAI</a:t>
            </a:r>
            <a:r>
              <a:rPr lang="en-US" sz="2400" dirty="0"/>
              <a:t> Platform and Huawei cloud EI.</a:t>
            </a:r>
          </a:p>
        </p:txBody>
      </p:sp>
    </p:spTree>
    <p:extLst>
      <p:ext uri="{BB962C8B-B14F-4D97-AF65-F5344CB8AC3E}">
        <p14:creationId xmlns:p14="http://schemas.microsoft.com/office/powerpoint/2010/main" val="26211712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701EC-13E8-4CEE-B71E-69028A4AB025}"/>
              </a:ext>
            </a:extLst>
          </p:cNvPr>
          <p:cNvSpPr/>
          <p:nvPr/>
        </p:nvSpPr>
        <p:spPr>
          <a:xfrm>
            <a:off x="2147956" y="858666"/>
            <a:ext cx="4959050" cy="461665"/>
          </a:xfrm>
          <a:prstGeom prst="rect">
            <a:avLst/>
          </a:prstGeom>
        </p:spPr>
        <p:txBody>
          <a:bodyPr wrap="none">
            <a:spAutoFit/>
          </a:bodyPr>
          <a:lstStyle/>
          <a:p>
            <a:r>
              <a:rPr lang="en-US" dirty="0"/>
              <a:t>HCIA-AI v3.5 Certification Training </a:t>
            </a:r>
          </a:p>
        </p:txBody>
      </p:sp>
      <p:sp>
        <p:nvSpPr>
          <p:cNvPr id="5" name="Content Placeholder 2">
            <a:extLst>
              <a:ext uri="{FF2B5EF4-FFF2-40B4-BE49-F238E27FC236}">
                <a16:creationId xmlns:a16="http://schemas.microsoft.com/office/drawing/2014/main" id="{07C2D705-9193-45F7-A850-90501EF0D211}"/>
              </a:ext>
            </a:extLst>
          </p:cNvPr>
          <p:cNvSpPr txBox="1">
            <a:spLocks/>
          </p:cNvSpPr>
          <p:nvPr/>
        </p:nvSpPr>
        <p:spPr>
          <a:xfrm>
            <a:off x="668125" y="1729058"/>
            <a:ext cx="10975658" cy="4161040"/>
          </a:xfrm>
          <a:prstGeom prst="rect">
            <a:avLst/>
          </a:prstGeom>
        </p:spPr>
        <p:txBody>
          <a:bodyPr>
            <a:noAutofit/>
          </a:bodyPr>
          <a:lstStyle>
            <a:lvl1pPr marL="0" indent="0" algn="l" defTabSz="914217"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108"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217"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325"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434"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205"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en-US" sz="1400" b="1" dirty="0">
                <a:latin typeface="Huawei Sans" panose="020C0503030203020204" pitchFamily="34" charset="0"/>
                <a:cs typeface="Huawei Sans" panose="020C0503030203020204" pitchFamily="34" charset="0"/>
              </a:rPr>
              <a:t>Course Objectives</a:t>
            </a:r>
            <a:endParaRPr lang="en-US" sz="1400" dirty="0">
              <a:latin typeface="Huawei Sans" panose="020C0503030203020204" pitchFamily="34" charset="0"/>
              <a:cs typeface="Huawei Sans" panose="020C0503030203020204" pitchFamily="34" charset="0"/>
            </a:endParaRPr>
          </a:p>
          <a:p>
            <a:pPr>
              <a:lnSpc>
                <a:spcPct val="150000"/>
              </a:lnSpc>
            </a:pPr>
            <a:r>
              <a:rPr lang="en-US" sz="1600" dirty="0">
                <a:latin typeface="Huawei Sans" panose="020C0503030203020204" pitchFamily="34" charset="0"/>
                <a:cs typeface="Huawei Sans" panose="020C0503030203020204" pitchFamily="34" charset="0"/>
              </a:rPr>
              <a:t>Upon successful completion of this course, the student should be able to:</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Master the concepts, major schools, development history, hot fields, case scenarios, disputes, controversies and future of Artificial Intelligence.</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Understand Huawei's development strategy in the AI.</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Master the theoretical foundation of traditional machine learning.</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To solve AI tasks, master the process from data acquisition, processing, model building, to result output and evaluation.</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Understand the basics of image, speech, and word processing and model building in deep learning.</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Be familiar with the </a:t>
            </a:r>
            <a:r>
              <a:rPr lang="en-US" sz="1600" dirty="0" err="1">
                <a:latin typeface="Huawei Sans" panose="020C0503030203020204" pitchFamily="34" charset="0"/>
                <a:cs typeface="Huawei Sans" panose="020C0503030203020204" pitchFamily="34" charset="0"/>
              </a:rPr>
              <a:t>MindSpore</a:t>
            </a:r>
            <a:r>
              <a:rPr lang="en-US" sz="1600" dirty="0">
                <a:latin typeface="Huawei Sans" panose="020C0503030203020204" pitchFamily="34" charset="0"/>
                <a:cs typeface="Huawei Sans" panose="020C0503030203020204" pitchFamily="34" charset="0"/>
              </a:rPr>
              <a:t> framework, master development methods to implement simple applications.</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Understand Huawei Ascend computing platform and products, Huawei cloud EI platform and services, Huawei device AI platform.</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Understand cutting-edge AI applications, such as reinforcement learning, generated adversarial network, knowledge graph, automatic smart driving, quantum computing and machine learning</a:t>
            </a:r>
          </a:p>
        </p:txBody>
      </p:sp>
    </p:spTree>
    <p:extLst>
      <p:ext uri="{BB962C8B-B14F-4D97-AF65-F5344CB8AC3E}">
        <p14:creationId xmlns:p14="http://schemas.microsoft.com/office/powerpoint/2010/main" val="34520879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701EC-13E8-4CEE-B71E-69028A4AB025}"/>
              </a:ext>
            </a:extLst>
          </p:cNvPr>
          <p:cNvSpPr/>
          <p:nvPr/>
        </p:nvSpPr>
        <p:spPr>
          <a:xfrm>
            <a:off x="2147956" y="858666"/>
            <a:ext cx="4959050" cy="461665"/>
          </a:xfrm>
          <a:prstGeom prst="rect">
            <a:avLst/>
          </a:prstGeom>
        </p:spPr>
        <p:txBody>
          <a:bodyPr wrap="none">
            <a:spAutoFit/>
          </a:bodyPr>
          <a:lstStyle/>
          <a:p>
            <a:r>
              <a:rPr lang="en-US" dirty="0"/>
              <a:t>HCIA-AI v3.5 Certification Training </a:t>
            </a:r>
          </a:p>
        </p:txBody>
      </p:sp>
      <p:sp>
        <p:nvSpPr>
          <p:cNvPr id="5" name="Content Placeholder 2">
            <a:extLst>
              <a:ext uri="{FF2B5EF4-FFF2-40B4-BE49-F238E27FC236}">
                <a16:creationId xmlns:a16="http://schemas.microsoft.com/office/drawing/2014/main" id="{07C2D705-9193-45F7-A850-90501EF0D211}"/>
              </a:ext>
            </a:extLst>
          </p:cNvPr>
          <p:cNvSpPr txBox="1">
            <a:spLocks/>
          </p:cNvSpPr>
          <p:nvPr/>
        </p:nvSpPr>
        <p:spPr>
          <a:xfrm>
            <a:off x="668125" y="1729058"/>
            <a:ext cx="10975658" cy="4161040"/>
          </a:xfrm>
          <a:prstGeom prst="rect">
            <a:avLst/>
          </a:prstGeom>
        </p:spPr>
        <p:txBody>
          <a:bodyPr>
            <a:noAutofit/>
          </a:bodyPr>
          <a:lstStyle>
            <a:lvl1pPr marL="0" indent="0" algn="l" defTabSz="914217"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108"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217"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325"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434"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205"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en-US" sz="1600" b="1" dirty="0">
                <a:latin typeface="Huawei Sans" panose="020C0503030203020204" pitchFamily="34" charset="0"/>
                <a:cs typeface="Huawei Sans" panose="020C0503030203020204" pitchFamily="34" charset="0"/>
              </a:rPr>
              <a:t>Teaching Methodology</a:t>
            </a:r>
          </a:p>
          <a:p>
            <a:pPr marL="285750" indent="-285750">
              <a:lnSpc>
                <a:spcPct val="150000"/>
              </a:lnSpc>
              <a:buFont typeface="Arial" panose="020B0604020202020204" pitchFamily="34" charset="0"/>
              <a:buChar char="•"/>
            </a:pPr>
            <a:r>
              <a:rPr lang="en-US" sz="1600" dirty="0" smtClean="0">
                <a:latin typeface="Huawei Sans" panose="020C0503030203020204" pitchFamily="34" charset="0"/>
                <a:cs typeface="Huawei Sans" panose="020C0503030203020204" pitchFamily="34" charset="0"/>
              </a:rPr>
              <a:t>Online </a:t>
            </a:r>
            <a:r>
              <a:rPr lang="en-US" sz="1600" dirty="0">
                <a:latin typeface="Huawei Sans" panose="020C0503030203020204" pitchFamily="34" charset="0"/>
                <a:cs typeface="Huawei Sans" panose="020C0503030203020204" pitchFamily="34" charset="0"/>
              </a:rPr>
              <a:t>lectures, tutorials, practical computer experiment classes and guided self-study </a:t>
            </a:r>
            <a:endParaRPr lang="en-US" sz="1600" dirty="0" smtClean="0">
              <a:latin typeface="Huawei Sans" panose="020C0503030203020204" pitchFamily="34" charset="0"/>
              <a:cs typeface="Huawei Sans" panose="020C0503030203020204" pitchFamily="34" charset="0"/>
            </a:endParaRPr>
          </a:p>
          <a:p>
            <a:pPr>
              <a:lnSpc>
                <a:spcPct val="150000"/>
              </a:lnSpc>
            </a:pPr>
            <a:endParaRPr lang="en-US" sz="1600" dirty="0">
              <a:latin typeface="Huawei Sans" panose="020C0503030203020204" pitchFamily="34" charset="0"/>
              <a:cs typeface="Huawei Sans" panose="020C0503030203020204" pitchFamily="34" charset="0"/>
            </a:endParaRPr>
          </a:p>
          <a:p>
            <a:pPr>
              <a:lnSpc>
                <a:spcPct val="150000"/>
              </a:lnSpc>
            </a:pPr>
            <a:r>
              <a:rPr lang="en-US" sz="1600" b="1" dirty="0" smtClean="0">
                <a:latin typeface="Huawei Sans" panose="020C0503030203020204" pitchFamily="34" charset="0"/>
                <a:cs typeface="Huawei Sans" panose="020C0503030203020204" pitchFamily="34" charset="0"/>
              </a:rPr>
              <a:t>Target </a:t>
            </a:r>
            <a:r>
              <a:rPr lang="en-US" sz="1600" b="1" dirty="0">
                <a:latin typeface="Huawei Sans" panose="020C0503030203020204" pitchFamily="34" charset="0"/>
                <a:cs typeface="Huawei Sans" panose="020C0503030203020204" pitchFamily="34" charset="0"/>
              </a:rPr>
              <a:t>Trainees</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Personnel who hope to become AI engineers.</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Personnel who hope to obtain an HCIA-AI certificate.</a:t>
            </a:r>
          </a:p>
          <a:p>
            <a:pPr marL="285750"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Personnel who hope to know how to use, manage, and maintain Huawei AI products and AI services</a:t>
            </a:r>
            <a:r>
              <a:rPr lang="en-US" sz="1600" dirty="0" smtClean="0">
                <a:latin typeface="Huawei Sans" panose="020C0503030203020204" pitchFamily="34" charset="0"/>
                <a:cs typeface="Huawei Sans" panose="020C0503030203020204" pitchFamily="34" charset="0"/>
              </a:rPr>
              <a:t>.</a:t>
            </a:r>
          </a:p>
          <a:p>
            <a:pPr>
              <a:lnSpc>
                <a:spcPct val="150000"/>
              </a:lnSpc>
            </a:pPr>
            <a:endParaRPr lang="en-US" sz="1600" dirty="0" smtClean="0">
              <a:latin typeface="Huawei Sans" panose="020C0503030203020204" pitchFamily="34" charset="0"/>
              <a:cs typeface="Huawei Sans" panose="020C0503030203020204" pitchFamily="34" charset="0"/>
            </a:endParaRPr>
          </a:p>
          <a:p>
            <a:pPr>
              <a:lnSpc>
                <a:spcPct val="150000"/>
              </a:lnSpc>
            </a:pPr>
            <a:r>
              <a:rPr lang="en-US" sz="1600" b="1" dirty="0" smtClean="0">
                <a:latin typeface="Huawei Sans" panose="020C0503030203020204" pitchFamily="34" charset="0"/>
                <a:cs typeface="Huawei Sans" panose="020C0503030203020204" pitchFamily="34" charset="0"/>
              </a:rPr>
              <a:t>Why HCIA-AI  Certification</a:t>
            </a:r>
            <a:endParaRPr lang="en-US" sz="1600" b="1"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Skill Enhancement</a:t>
            </a:r>
            <a:r>
              <a:rPr lang="en-US" sz="1600" dirty="0" smtClean="0">
                <a:latin typeface="Huawei Sans" panose="020C0503030203020204" pitchFamily="34" charset="0"/>
                <a:cs typeface="Huawei Sans" panose="020C0503030203020204" pitchFamily="34" charset="0"/>
              </a:rPr>
              <a:t>: Th</a:t>
            </a:r>
            <a:r>
              <a:rPr lang="en-US" sz="1600" dirty="0" smtClean="0">
                <a:latin typeface="Huawei Sans" panose="020C0503030203020204" pitchFamily="34" charset="0"/>
                <a:cs typeface="Huawei Sans" panose="020C0503030203020204" pitchFamily="34" charset="0"/>
              </a:rPr>
              <a:t>e course provides both foundational knowledge and practical skills and AI technologies</a:t>
            </a: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Industry Recognition: </a:t>
            </a:r>
            <a:r>
              <a:rPr lang="en-US" sz="1600" dirty="0" smtClean="0">
                <a:latin typeface="Huawei Sans" panose="020C0503030203020204" pitchFamily="34" charset="0"/>
                <a:cs typeface="Huawei Sans" panose="020C0503030203020204" pitchFamily="34" charset="0"/>
              </a:rPr>
              <a:t>Huawei is a prominent technology company with a global presence, thus holding an HCIA-AI certification adds credibility to your AI skillset.</a:t>
            </a: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Career Advancement: </a:t>
            </a:r>
            <a:r>
              <a:rPr lang="en-US" sz="1600" dirty="0" smtClean="0">
                <a:latin typeface="Huawei Sans" panose="020C0503030203020204" pitchFamily="34" charset="0"/>
                <a:cs typeface="Huawei Sans" panose="020C0503030203020204" pitchFamily="34" charset="0"/>
              </a:rPr>
              <a:t>It distinguishes you in the job market, enhancing your prospects for roles requiring AI </a:t>
            </a:r>
            <a:r>
              <a:rPr lang="en-US" sz="1600" dirty="0">
                <a:latin typeface="Huawei Sans" panose="020C0503030203020204" pitchFamily="34" charset="0"/>
                <a:cs typeface="Huawei Sans" panose="020C0503030203020204" pitchFamily="34" charset="0"/>
              </a:rPr>
              <a:t>expertise e.g. AI/ML engineer, Data Scientist, AI Research Scientist, AI Ethics </a:t>
            </a:r>
            <a:r>
              <a:rPr lang="en-US" sz="1600" dirty="0" smtClean="0">
                <a:latin typeface="Huawei Sans" panose="020C0503030203020204" pitchFamily="34" charset="0"/>
                <a:cs typeface="Huawei Sans" panose="020C0503030203020204" pitchFamily="34" charset="0"/>
              </a:rPr>
              <a:t>Officer, etc. </a:t>
            </a:r>
            <a:endParaRPr lang="en-US" sz="1600" dirty="0" smtClean="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endParaRPr lang="en-US" sz="160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12915353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6A7FFF8-0146-422D-B4C7-74CECFC619D6}"/>
              </a:ext>
            </a:extLst>
          </p:cNvPr>
          <p:cNvGraphicFramePr>
            <a:graphicFrameLocks/>
          </p:cNvGraphicFramePr>
          <p:nvPr>
            <p:extLst>
              <p:ext uri="{D42A27DB-BD31-4B8C-83A1-F6EECF244321}">
                <p14:modId xmlns:p14="http://schemas.microsoft.com/office/powerpoint/2010/main" val="2532965727"/>
              </p:ext>
            </p:extLst>
          </p:nvPr>
        </p:nvGraphicFramePr>
        <p:xfrm>
          <a:off x="471789" y="1808010"/>
          <a:ext cx="11780198" cy="4782387"/>
        </p:xfrm>
        <a:graphic>
          <a:graphicData uri="http://schemas.openxmlformats.org/drawingml/2006/table">
            <a:tbl>
              <a:tblPr firstRow="1" bandRow="1">
                <a:tableStyleId>{5C22544A-7EE6-4342-B048-85BDC9FD1C3A}</a:tableStyleId>
              </a:tblPr>
              <a:tblGrid>
                <a:gridCol w="823544">
                  <a:extLst>
                    <a:ext uri="{9D8B030D-6E8A-4147-A177-3AD203B41FA5}">
                      <a16:colId xmlns:a16="http://schemas.microsoft.com/office/drawing/2014/main" val="895880124"/>
                    </a:ext>
                  </a:extLst>
                </a:gridCol>
                <a:gridCol w="684245">
                  <a:extLst>
                    <a:ext uri="{9D8B030D-6E8A-4147-A177-3AD203B41FA5}">
                      <a16:colId xmlns:a16="http://schemas.microsoft.com/office/drawing/2014/main" val="3007373361"/>
                    </a:ext>
                  </a:extLst>
                </a:gridCol>
                <a:gridCol w="656617">
                  <a:extLst>
                    <a:ext uri="{9D8B030D-6E8A-4147-A177-3AD203B41FA5}">
                      <a16:colId xmlns:a16="http://schemas.microsoft.com/office/drawing/2014/main" val="3375494390"/>
                    </a:ext>
                  </a:extLst>
                </a:gridCol>
                <a:gridCol w="9615792">
                  <a:extLst>
                    <a:ext uri="{9D8B030D-6E8A-4147-A177-3AD203B41FA5}">
                      <a16:colId xmlns:a16="http://schemas.microsoft.com/office/drawing/2014/main" val="1322033960"/>
                    </a:ext>
                  </a:extLst>
                </a:gridCol>
              </a:tblGrid>
              <a:tr h="454393">
                <a:tc>
                  <a:txBody>
                    <a:bodyPr/>
                    <a:lstStyle/>
                    <a:p>
                      <a:pPr algn="ctr"/>
                      <a:r>
                        <a:rPr lang="en-US" sz="1600" b="1" dirty="0">
                          <a:latin typeface="Huawei Sans" panose="020C0503030203020204" pitchFamily="34" charset="0"/>
                          <a:cs typeface="Huawei Sans" panose="020C0503030203020204" pitchFamily="34" charset="0"/>
                        </a:rPr>
                        <a:t>Day</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Date</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Time</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Topic</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4062304"/>
                  </a:ext>
                </a:extLst>
              </a:tr>
              <a:tr h="568822">
                <a:tc>
                  <a:txBody>
                    <a:bodyPr/>
                    <a:lstStyle/>
                    <a:p>
                      <a:pPr algn="ctr"/>
                      <a:r>
                        <a:rPr lang="en-US" sz="1600" dirty="0">
                          <a:latin typeface="Huawei Sans" panose="020C0503030203020204" pitchFamily="34" charset="0"/>
                          <a:cs typeface="Huawei Sans" panose="020C0503030203020204" pitchFamily="34" charset="0"/>
                        </a:rPr>
                        <a:t>1</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a:t>
                      </a:r>
                      <a:r>
                        <a:rPr lang="en-US" sz="1600" baseline="0" dirty="0">
                          <a:latin typeface="Huawei Sans" panose="020C0503030203020204" pitchFamily="34" charset="0"/>
                          <a:cs typeface="Huawei Sans" panose="020C0503030203020204" pitchFamily="34" charset="0"/>
                        </a:rPr>
                        <a:t>  </a:t>
                      </a:r>
                      <a:endParaRPr lang="en-US" sz="1600"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lang="en-US" sz="1600" dirty="0">
                          <a:latin typeface="Huawei Sans" panose="020C0503030203020204" pitchFamily="34" charset="0"/>
                          <a:cs typeface="Huawei Sans" panose="020C0503030203020204" pitchFamily="34" charset="0"/>
                        </a:rPr>
                        <a:t>AM </a:t>
                      </a:r>
                    </a:p>
                    <a:p>
                      <a:pPr algn="ctr"/>
                      <a:r>
                        <a:rPr lang="en-US" sz="1600" dirty="0">
                          <a:latin typeface="Huawei Sans" panose="020C0503030203020204" pitchFamily="34" charset="0"/>
                          <a:cs typeface="Huawei Sans" panose="020C0503030203020204" pitchFamily="34" charset="0"/>
                        </a:rPr>
                        <a:t>&amp; </a:t>
                      </a:r>
                    </a:p>
                    <a:p>
                      <a:pPr algn="ctr"/>
                      <a:r>
                        <a:rPr lang="en-US" sz="1600" dirty="0">
                          <a:latin typeface="Huawei Sans" panose="020C0503030203020204" pitchFamily="34" charset="0"/>
                          <a:cs typeface="Huawei Sans" panose="020C0503030203020204" pitchFamily="34" charset="0"/>
                        </a:rPr>
                        <a:t>PM</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US" sz="1400" dirty="0">
                          <a:latin typeface="Huawei Sans" panose="020C0503030203020204" pitchFamily="34" charset="0"/>
                          <a:cs typeface="Huawei Sans" panose="020C0503030203020204" pitchFamily="34" charset="0"/>
                        </a:rPr>
                        <a:t>1. AI Overview, Python Setup, Python Programming Basics,</a:t>
                      </a:r>
                      <a:r>
                        <a:rPr lang="en-US" sz="1400" baseline="0" dirty="0">
                          <a:latin typeface="Huawei Sans" panose="020C0503030203020204" pitchFamily="34" charset="0"/>
                          <a:cs typeface="Huawei Sans" panose="020C0503030203020204" pitchFamily="34" charset="0"/>
                        </a:rPr>
                        <a:t> </a:t>
                      </a:r>
                      <a:r>
                        <a:rPr lang="en-US" sz="1400" b="0" baseline="0" dirty="0">
                          <a:latin typeface="Huawei Sans" panose="020C0503030203020204" pitchFamily="34" charset="0"/>
                          <a:cs typeface="Huawei Sans" panose="020C0503030203020204" pitchFamily="34" charset="0"/>
                        </a:rPr>
                        <a:t>Hands-on exercise </a:t>
                      </a:r>
                      <a:r>
                        <a:rPr lang="en-US" sz="1400" baseline="0" dirty="0" smtClean="0">
                          <a:latin typeface="Huawei Sans" panose="020C0503030203020204" pitchFamily="34" charset="0"/>
                          <a:cs typeface="Huawei Sans" panose="020C0503030203020204" pitchFamily="34" charset="0"/>
                        </a:rPr>
                        <a:t>(</a:t>
                      </a:r>
                      <a:r>
                        <a:rPr lang="en-US" sz="1400" b="1" kern="1200" baseline="0" dirty="0" smtClean="0">
                          <a:solidFill>
                            <a:schemeClr val="dk1"/>
                          </a:solidFill>
                          <a:latin typeface="Huawei Sans" panose="020C0503030203020204" pitchFamily="34" charset="0"/>
                          <a:ea typeface="+mn-ea"/>
                          <a:cs typeface="Huawei Sans" panose="020C0503030203020204" pitchFamily="34" charset="0"/>
                        </a:rPr>
                        <a:t>Python Basics </a:t>
                      </a:r>
                      <a:r>
                        <a:rPr lang="en-US" sz="1400" b="1" baseline="0" dirty="0" smtClean="0">
                          <a:latin typeface="Huawei Sans" panose="020C0503030203020204" pitchFamily="34" charset="0"/>
                          <a:cs typeface="Huawei Sans" panose="020C0503030203020204" pitchFamily="34" charset="0"/>
                        </a:rPr>
                        <a:t>Practice</a:t>
                      </a:r>
                      <a:r>
                        <a:rPr lang="en-US" sz="1400" baseline="0" dirty="0" smtClean="0">
                          <a:latin typeface="Huawei Sans" panose="020C0503030203020204" pitchFamily="34" charset="0"/>
                          <a:cs typeface="Huawei Sans" panose="020C0503030203020204" pitchFamily="34" charset="0"/>
                        </a:rPr>
                        <a:t> </a:t>
                      </a:r>
                      <a:r>
                        <a:rPr lang="en-US" sz="1400" b="1" dirty="0">
                          <a:latin typeface="Huawei Sans" panose="020C0503030203020204" pitchFamily="34" charset="0"/>
                          <a:cs typeface="Huawei Sans" panose="020C0503030203020204" pitchFamily="34" charset="0"/>
                        </a:rPr>
                        <a:t>Lab)</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5203585"/>
                  </a:ext>
                </a:extLst>
              </a:tr>
              <a:tr h="816136">
                <a:tc>
                  <a:txBody>
                    <a:bodyPr/>
                    <a:lstStyle/>
                    <a:p>
                      <a:pPr algn="ctr"/>
                      <a:r>
                        <a:rPr lang="en-US" sz="1600" dirty="0">
                          <a:latin typeface="Huawei Sans" panose="020C0503030203020204" pitchFamily="34" charset="0"/>
                          <a:cs typeface="Huawei Sans" panose="020C0503030203020204" pitchFamily="34" charset="0"/>
                        </a:rPr>
                        <a:t>2</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 </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Huawei Sans" panose="020C0503030203020204" pitchFamily="34" charset="0"/>
                        <a:ea typeface="Microsoft YaHei"/>
                        <a:cs typeface="Huawei Sans" panose="020C0503030203020204" pitchFamily="34" charset="0"/>
                      </a:endParaRPr>
                    </a:p>
                  </a:txBody>
                  <a:tcPr marL="83996" marR="83996" marT="41998" marB="41998"/>
                </a:tc>
                <a:tc>
                  <a:txBody>
                    <a:bodyPr/>
                    <a:lstStyle/>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dirty="0">
                          <a:latin typeface="Huawei Sans" panose="020C0503030203020204" pitchFamily="34" charset="0"/>
                          <a:cs typeface="Huawei Sans" panose="020C0503030203020204" pitchFamily="34" charset="0"/>
                        </a:rPr>
                        <a:t>2. Machine Learning Overview, Machine Learning Experiment Guide, </a:t>
                      </a:r>
                      <a:r>
                        <a:rPr lang="en-US" sz="1400" b="0" baseline="0" dirty="0">
                          <a:latin typeface="Huawei Sans" panose="020C0503030203020204" pitchFamily="34" charset="0"/>
                          <a:cs typeface="Huawei Sans" panose="020C0503030203020204" pitchFamily="34" charset="0"/>
                        </a:rPr>
                        <a:t>Hands-on exercise </a:t>
                      </a:r>
                      <a:r>
                        <a:rPr lang="en-US" sz="1400" baseline="0" dirty="0">
                          <a:latin typeface="Huawei Sans" panose="020C0503030203020204" pitchFamily="34" charset="0"/>
                          <a:cs typeface="Huawei Sans" panose="020C0503030203020204" pitchFamily="34" charset="0"/>
                        </a:rPr>
                        <a:t>(</a:t>
                      </a:r>
                      <a:r>
                        <a:rPr lang="en-US" sz="1400" b="1" baseline="0" dirty="0">
                          <a:latin typeface="Huawei Sans" panose="020C0503030203020204" pitchFamily="34" charset="0"/>
                          <a:cs typeface="Huawei Sans" panose="020C0503030203020204" pitchFamily="34" charset="0"/>
                        </a:rPr>
                        <a:t>ML</a:t>
                      </a:r>
                      <a:r>
                        <a:rPr lang="en-US" sz="1400" baseline="0" dirty="0">
                          <a:latin typeface="Huawei Sans" panose="020C0503030203020204" pitchFamily="34" charset="0"/>
                          <a:cs typeface="Huawei Sans" panose="020C0503030203020204" pitchFamily="34" charset="0"/>
                        </a:rPr>
                        <a:t> </a:t>
                      </a:r>
                      <a:r>
                        <a:rPr lang="en-US" sz="1400" b="1" baseline="0" dirty="0">
                          <a:latin typeface="Huawei Sans" panose="020C0503030203020204" pitchFamily="34" charset="0"/>
                          <a:cs typeface="Huawei Sans" panose="020C0503030203020204" pitchFamily="34" charset="0"/>
                        </a:rPr>
                        <a:t>Practice</a:t>
                      </a:r>
                      <a:r>
                        <a:rPr lang="en-US" sz="1400" baseline="0" dirty="0">
                          <a:latin typeface="Huawei Sans" panose="020C0503030203020204" pitchFamily="34" charset="0"/>
                          <a:cs typeface="Huawei Sans" panose="020C0503030203020204" pitchFamily="34" charset="0"/>
                        </a:rPr>
                        <a:t> </a:t>
                      </a:r>
                      <a:r>
                        <a:rPr lang="en-US" sz="1400" b="1" dirty="0">
                          <a:latin typeface="Huawei Sans" panose="020C0503030203020204" pitchFamily="34" charset="0"/>
                          <a:cs typeface="Huawei Sans" panose="020C0503030203020204" pitchFamily="34" charset="0"/>
                        </a:rPr>
                        <a:t>Lab) </a:t>
                      </a:r>
                    </a:p>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b="1" dirty="0">
                          <a:latin typeface="Huawei Sans" panose="020C0503030203020204" pitchFamily="34" charset="0"/>
                          <a:cs typeface="Huawei Sans" panose="020C0503030203020204" pitchFamily="34" charset="0"/>
                        </a:rPr>
                        <a:t>3. </a:t>
                      </a:r>
                      <a:r>
                        <a:rPr lang="en-US" sz="1400" b="0" dirty="0">
                          <a:latin typeface="Huawei Sans" panose="020C0503030203020204" pitchFamily="34" charset="0"/>
                          <a:cs typeface="Huawei Sans" panose="020C0503030203020204" pitchFamily="34" charset="0"/>
                        </a:rPr>
                        <a:t>ML</a:t>
                      </a:r>
                      <a:r>
                        <a:rPr lang="en-US" sz="1400" b="1" baseline="0" dirty="0">
                          <a:latin typeface="Huawei Sans" panose="020C0503030203020204" pitchFamily="34" charset="0"/>
                          <a:cs typeface="Huawei Sans" panose="020C0503030203020204" pitchFamily="34" charset="0"/>
                        </a:rPr>
                        <a:t> </a:t>
                      </a:r>
                      <a:r>
                        <a:rPr lang="en-US" sz="1400" b="0" baseline="0" dirty="0">
                          <a:latin typeface="Huawei Sans" panose="020C0503030203020204" pitchFamily="34" charset="0"/>
                          <a:cs typeface="Huawei Sans" panose="020C0503030203020204" pitchFamily="34" charset="0"/>
                        </a:rPr>
                        <a:t>types, ML process, ML algorithms</a:t>
                      </a:r>
                      <a:endParaRPr lang="en-US" sz="1400" b="0"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52278"/>
                  </a:ext>
                </a:extLst>
              </a:tr>
              <a:tr h="568822">
                <a:tc>
                  <a:txBody>
                    <a:bodyPr/>
                    <a:lstStyle/>
                    <a:p>
                      <a:pPr algn="ctr"/>
                      <a:r>
                        <a:rPr lang="en-US" sz="1600" dirty="0">
                          <a:latin typeface="Huawei Sans" panose="020C0503030203020204" pitchFamily="34" charset="0"/>
                          <a:cs typeface="Huawei Sans" panose="020C0503030203020204" pitchFamily="34" charset="0"/>
                        </a:rPr>
                        <a:t>3</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Huawei Sans" panose="020C0503030203020204" pitchFamily="34" charset="0"/>
                        <a:ea typeface="Microsoft YaHei"/>
                        <a:cs typeface="Huawei Sans" panose="020C0503030203020204" pitchFamily="34" charset="0"/>
                      </a:endParaRPr>
                    </a:p>
                  </a:txBody>
                  <a:tcPr marL="83996" marR="83996" marT="41998" marB="41998"/>
                </a:tc>
                <a:tc>
                  <a:txBody>
                    <a:bodyPr/>
                    <a:lstStyle/>
                    <a:p>
                      <a:pPr marL="0" indent="0">
                        <a:buFont typeface="+mj-lt"/>
                        <a:buNone/>
                      </a:pPr>
                      <a:r>
                        <a:rPr lang="en-US" sz="1400" dirty="0">
                          <a:latin typeface="Huawei Sans" panose="020C0503030203020204" pitchFamily="34" charset="0"/>
                          <a:cs typeface="Huawei Sans" panose="020C0503030203020204" pitchFamily="34" charset="0"/>
                        </a:rPr>
                        <a:t>4. Deep Learning Overview, </a:t>
                      </a:r>
                      <a:r>
                        <a:rPr lang="en-US" sz="1400" b="0" baseline="0" dirty="0">
                          <a:latin typeface="Huawei Sans" panose="020C0503030203020204" pitchFamily="34" charset="0"/>
                          <a:cs typeface="Huawei Sans" panose="020C0503030203020204" pitchFamily="34" charset="0"/>
                        </a:rPr>
                        <a:t>Hands-on exercise </a:t>
                      </a:r>
                      <a:r>
                        <a:rPr lang="en-US" sz="1400" baseline="0" dirty="0">
                          <a:latin typeface="Huawei Sans" panose="020C0503030203020204" pitchFamily="34" charset="0"/>
                          <a:cs typeface="Huawei Sans" panose="020C0503030203020204" pitchFamily="34" charset="0"/>
                        </a:rPr>
                        <a:t>(</a:t>
                      </a:r>
                      <a:r>
                        <a:rPr lang="en-US" sz="1400" b="1" baseline="0" dirty="0">
                          <a:latin typeface="Huawei Sans" panose="020C0503030203020204" pitchFamily="34" charset="0"/>
                          <a:cs typeface="Huawei Sans" panose="020C0503030203020204" pitchFamily="34" charset="0"/>
                        </a:rPr>
                        <a:t>DL Practice </a:t>
                      </a:r>
                      <a:r>
                        <a:rPr lang="en-US" sz="1400" b="1" dirty="0">
                          <a:latin typeface="Huawei Sans" panose="020C0503030203020204" pitchFamily="34" charset="0"/>
                          <a:cs typeface="Huawei Sans" panose="020C0503030203020204" pitchFamily="34" charset="0"/>
                        </a:rPr>
                        <a:t>Lab)</a:t>
                      </a:r>
                    </a:p>
                    <a:p>
                      <a:pPr marL="0" indent="0">
                        <a:buFont typeface="+mj-lt"/>
                        <a:buNone/>
                      </a:pPr>
                      <a:r>
                        <a:rPr lang="en-US" sz="1400" b="1" dirty="0">
                          <a:latin typeface="Huawei Sans" panose="020C0503030203020204" pitchFamily="34" charset="0"/>
                          <a:cs typeface="Huawei Sans" panose="020C0503030203020204" pitchFamily="34" charset="0"/>
                        </a:rPr>
                        <a:t>5. </a:t>
                      </a:r>
                      <a:r>
                        <a:rPr lang="en-US" sz="1400" b="0" dirty="0">
                          <a:latin typeface="Huawei Sans" panose="020C0503030203020204" pitchFamily="34" charset="0"/>
                          <a:cs typeface="Huawei Sans" panose="020C0503030203020204" pitchFamily="34" charset="0"/>
                        </a:rPr>
                        <a:t>Training rules,</a:t>
                      </a:r>
                      <a:r>
                        <a:rPr lang="en-US" sz="1400" b="0" baseline="0" dirty="0">
                          <a:latin typeface="Huawei Sans" panose="020C0503030203020204" pitchFamily="34" charset="0"/>
                          <a:cs typeface="Huawei Sans" panose="020C0503030203020204" pitchFamily="34" charset="0"/>
                        </a:rPr>
                        <a:t> activation functions, types of Neural Functions</a:t>
                      </a:r>
                      <a:endParaRPr lang="en-US" sz="1400" b="0"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571177"/>
                  </a:ext>
                </a:extLst>
              </a:tr>
              <a:tr h="1558078">
                <a:tc>
                  <a:txBody>
                    <a:bodyPr/>
                    <a:lstStyle/>
                    <a:p>
                      <a:pPr algn="ctr"/>
                      <a:r>
                        <a:rPr lang="en-US" sz="1600" dirty="0">
                          <a:latin typeface="Huawei Sans" panose="020C0503030203020204" pitchFamily="34" charset="0"/>
                          <a:cs typeface="Huawei Sans" panose="020C0503030203020204" pitchFamily="34" charset="0"/>
                        </a:rPr>
                        <a:t>4</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Huawei Sans" panose="020C0503030203020204" pitchFamily="34" charset="0"/>
                        <a:ea typeface="Microsoft YaHei"/>
                        <a:cs typeface="Huawei Sans" panose="020C0503030203020204" pitchFamily="34" charset="0"/>
                      </a:endParaRPr>
                    </a:p>
                  </a:txBody>
                  <a:tcPr marL="83996" marR="83996" marT="41998" marB="41998"/>
                </a:tc>
                <a:tc>
                  <a:txBody>
                    <a:bodyPr/>
                    <a:lstStyle/>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dirty="0">
                          <a:latin typeface="Huawei Sans" panose="020C0503030203020204" pitchFamily="34" charset="0"/>
                          <a:cs typeface="Huawei Sans" panose="020C0503030203020204" pitchFamily="34" charset="0"/>
                        </a:rPr>
                        <a:t>6. AI Development Framework, </a:t>
                      </a:r>
                      <a:r>
                        <a:rPr lang="en-US" sz="1400" dirty="0" err="1">
                          <a:latin typeface="Huawei Sans" panose="020C0503030203020204" pitchFamily="34" charset="0"/>
                          <a:cs typeface="Huawei Sans" panose="020C0503030203020204" pitchFamily="34" charset="0"/>
                        </a:rPr>
                        <a:t>MindSpore</a:t>
                      </a:r>
                      <a:r>
                        <a:rPr lang="en-US" sz="1400" dirty="0">
                          <a:latin typeface="Huawei Sans" panose="020C0503030203020204" pitchFamily="34" charset="0"/>
                          <a:cs typeface="Huawei Sans" panose="020C0503030203020204" pitchFamily="34" charset="0"/>
                        </a:rPr>
                        <a:t> Foundations</a:t>
                      </a:r>
                      <a:r>
                        <a:rPr lang="en-US" sz="1400" baseline="0" dirty="0">
                          <a:latin typeface="Huawei Sans" panose="020C0503030203020204" pitchFamily="34" charset="0"/>
                          <a:cs typeface="Huawei Sans" panose="020C0503030203020204" pitchFamily="34" charset="0"/>
                        </a:rPr>
                        <a:t> </a:t>
                      </a:r>
                      <a:r>
                        <a:rPr lang="en-US" sz="1400" b="1" baseline="0" dirty="0">
                          <a:latin typeface="Huawei Sans" panose="020C0503030203020204" pitchFamily="34" charset="0"/>
                          <a:cs typeface="Huawei Sans" panose="020C0503030203020204" pitchFamily="34" charset="0"/>
                        </a:rPr>
                        <a:t>(</a:t>
                      </a:r>
                      <a:r>
                        <a:rPr lang="en-US" sz="1400" b="1" baseline="0" dirty="0" err="1">
                          <a:latin typeface="Huawei Sans" panose="020C0503030203020204" pitchFamily="34" charset="0"/>
                          <a:cs typeface="Huawei Sans" panose="020C0503030203020204" pitchFamily="34" charset="0"/>
                        </a:rPr>
                        <a:t>MindSpore</a:t>
                      </a:r>
                      <a:r>
                        <a:rPr lang="en-US" sz="1400" b="1" baseline="0" dirty="0">
                          <a:latin typeface="Huawei Sans" panose="020C0503030203020204" pitchFamily="34" charset="0"/>
                          <a:cs typeface="Huawei Sans" panose="020C0503030203020204" pitchFamily="34" charset="0"/>
                        </a:rPr>
                        <a:t> Practice Lab)</a:t>
                      </a:r>
                    </a:p>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dirty="0">
                          <a:latin typeface="Huawei Sans" panose="020C0503030203020204" pitchFamily="34" charset="0"/>
                          <a:cs typeface="Huawei Sans" panose="020C0503030203020204" pitchFamily="34" charset="0"/>
                        </a:rPr>
                        <a:t>7. Introduction to Huawei AI Platform,</a:t>
                      </a:r>
                      <a:r>
                        <a:rPr lang="en-US" sz="1400" baseline="0" dirty="0">
                          <a:latin typeface="Huawei Sans" panose="020C0503030203020204" pitchFamily="34" charset="0"/>
                          <a:cs typeface="Huawei Sans" panose="020C0503030203020204" pitchFamily="34" charset="0"/>
                        </a:rPr>
                        <a:t> </a:t>
                      </a:r>
                      <a:r>
                        <a:rPr lang="fr-FR" sz="1400" dirty="0" err="1">
                          <a:latin typeface="Huawei Sans" panose="020C0503030203020204" pitchFamily="34" charset="0"/>
                          <a:cs typeface="Huawei Sans" panose="020C0503030203020204" pitchFamily="34" charset="0"/>
                        </a:rPr>
                        <a:t>ModelArts</a:t>
                      </a:r>
                      <a:r>
                        <a:rPr lang="fr-FR" sz="1400" dirty="0">
                          <a:latin typeface="Huawei Sans" panose="020C0503030203020204" pitchFamily="34" charset="0"/>
                          <a:cs typeface="Huawei Sans" panose="020C0503030203020204" pitchFamily="34" charset="0"/>
                        </a:rPr>
                        <a:t> Experiment Guide, </a:t>
                      </a:r>
                      <a:r>
                        <a:rPr lang="en-US" sz="1400" b="0" baseline="0" dirty="0">
                          <a:latin typeface="Huawei Sans" panose="020C0503030203020204" pitchFamily="34" charset="0"/>
                          <a:cs typeface="Huawei Sans" panose="020C0503030203020204" pitchFamily="34" charset="0"/>
                        </a:rPr>
                        <a:t>Hands-on exercise</a:t>
                      </a:r>
                      <a:r>
                        <a:rPr lang="en-US" sz="1400" baseline="0" dirty="0">
                          <a:latin typeface="Huawei Sans" panose="020C0503030203020204" pitchFamily="34" charset="0"/>
                          <a:cs typeface="Huawei Sans" panose="020C0503030203020204" pitchFamily="34" charset="0"/>
                        </a:rPr>
                        <a:t> </a:t>
                      </a:r>
                      <a:r>
                        <a:rPr lang="en-US" sz="1400" baseline="0" dirty="0" smtClean="0">
                          <a:latin typeface="Huawei Sans" panose="020C0503030203020204" pitchFamily="34" charset="0"/>
                          <a:cs typeface="Huawei Sans" panose="020C0503030203020204" pitchFamily="34" charset="0"/>
                        </a:rPr>
                        <a:t>(</a:t>
                      </a:r>
                      <a:r>
                        <a:rPr lang="en-US" sz="1400" b="1" kern="1200" baseline="0" dirty="0" err="1" smtClean="0">
                          <a:solidFill>
                            <a:schemeClr val="dk1"/>
                          </a:solidFill>
                          <a:latin typeface="Huawei Sans" panose="020C0503030203020204" pitchFamily="34" charset="0"/>
                          <a:ea typeface="+mn-ea"/>
                          <a:cs typeface="Huawei Sans" panose="020C0503030203020204" pitchFamily="34" charset="0"/>
                        </a:rPr>
                        <a:t>ModelArts</a:t>
                      </a:r>
                      <a:r>
                        <a:rPr lang="en-US" sz="1400" b="1" kern="1200" baseline="0" dirty="0" smtClean="0">
                          <a:solidFill>
                            <a:schemeClr val="dk1"/>
                          </a:solidFill>
                          <a:latin typeface="Huawei Sans" panose="020C0503030203020204" pitchFamily="34" charset="0"/>
                          <a:ea typeface="+mn-ea"/>
                          <a:cs typeface="Huawei Sans" panose="020C0503030203020204" pitchFamily="34" charset="0"/>
                        </a:rPr>
                        <a:t> </a:t>
                      </a:r>
                      <a:r>
                        <a:rPr lang="en-US" sz="1400" b="1" baseline="0" dirty="0" smtClean="0">
                          <a:latin typeface="Huawei Sans" panose="020C0503030203020204" pitchFamily="34" charset="0"/>
                          <a:cs typeface="Huawei Sans" panose="020C0503030203020204" pitchFamily="34" charset="0"/>
                        </a:rPr>
                        <a:t>Practice</a:t>
                      </a:r>
                      <a:r>
                        <a:rPr lang="en-US" sz="1400" baseline="0" dirty="0" smtClean="0">
                          <a:latin typeface="Huawei Sans" panose="020C0503030203020204" pitchFamily="34" charset="0"/>
                          <a:cs typeface="Huawei Sans" panose="020C0503030203020204" pitchFamily="34" charset="0"/>
                        </a:rPr>
                        <a:t> </a:t>
                      </a:r>
                      <a:r>
                        <a:rPr lang="en-US" sz="1400" b="1" dirty="0">
                          <a:latin typeface="Huawei Sans" panose="020C0503030203020204" pitchFamily="34" charset="0"/>
                          <a:cs typeface="Huawei Sans" panose="020C0503030203020204" pitchFamily="34" charset="0"/>
                        </a:rPr>
                        <a:t>Lab)</a:t>
                      </a:r>
                    </a:p>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dirty="0">
                          <a:latin typeface="Huawei Sans" panose="020C0503030203020204" pitchFamily="34" charset="0"/>
                          <a:cs typeface="Huawei Sans" panose="020C0503030203020204" pitchFamily="34" charset="0"/>
                        </a:rPr>
                        <a:t>8. Huawei Ascend Computing Platform, Huawei</a:t>
                      </a:r>
                      <a:r>
                        <a:rPr lang="en-US" sz="1400" baseline="0" dirty="0">
                          <a:latin typeface="Huawei Sans" panose="020C0503030203020204" pitchFamily="34" charset="0"/>
                          <a:cs typeface="Huawei Sans" panose="020C0503030203020204" pitchFamily="34" charset="0"/>
                        </a:rPr>
                        <a:t> </a:t>
                      </a:r>
                      <a:r>
                        <a:rPr lang="en-US" sz="1400" dirty="0">
                          <a:latin typeface="Huawei Sans" panose="020C0503030203020204" pitchFamily="34" charset="0"/>
                          <a:cs typeface="Huawei Sans" panose="020C0503030203020204" pitchFamily="34" charset="0"/>
                        </a:rPr>
                        <a:t>Cloud EI Platform, Huawei Cloud AI Development Platform </a:t>
                      </a:r>
                      <a:r>
                        <a:rPr lang="en-US" sz="1400" dirty="0" err="1">
                          <a:latin typeface="Huawei Sans" panose="020C0503030203020204" pitchFamily="34" charset="0"/>
                          <a:cs typeface="Huawei Sans" panose="020C0503030203020204" pitchFamily="34" charset="0"/>
                        </a:rPr>
                        <a:t>ModelArts</a:t>
                      </a:r>
                      <a:r>
                        <a:rPr lang="en-US" sz="1400" dirty="0">
                          <a:latin typeface="Huawei Sans" panose="020C0503030203020204" pitchFamily="34" charset="0"/>
                          <a:cs typeface="Huawei Sans" panose="020C0503030203020204" pitchFamily="34" charset="0"/>
                        </a:rPr>
                        <a:t> </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4074460"/>
                  </a:ext>
                </a:extLst>
              </a:tr>
              <a:tr h="816136">
                <a:tc>
                  <a:txBody>
                    <a:bodyPr/>
                    <a:lstStyle/>
                    <a:p>
                      <a:pPr algn="ctr"/>
                      <a:r>
                        <a:rPr lang="en-US" sz="1600" dirty="0">
                          <a:latin typeface="Huawei Sans" panose="020C0503030203020204" pitchFamily="34" charset="0"/>
                          <a:cs typeface="Huawei Sans" panose="020C0503030203020204" pitchFamily="34" charset="0"/>
                        </a:rPr>
                        <a:t>5</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l" defTabSz="121944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Huawei Sans" panose="020C0503030203020204" pitchFamily="34" charset="0"/>
                        <a:ea typeface="Microsoft YaHei"/>
                        <a:cs typeface="Huawei Sans" panose="020C0503030203020204" pitchFamily="34" charset="0"/>
                      </a:endParaRPr>
                    </a:p>
                  </a:txBody>
                  <a:tcPr marL="83996" marR="83996" marT="41998" marB="41998"/>
                </a:tc>
                <a:tc>
                  <a:txBody>
                    <a:bodyPr/>
                    <a:lstStyle/>
                    <a:p>
                      <a:pPr marL="0" indent="0">
                        <a:buFont typeface="+mj-lt"/>
                        <a:buNone/>
                      </a:pPr>
                      <a:r>
                        <a:rPr lang="en-US" sz="1400" dirty="0">
                          <a:latin typeface="Huawei Sans" panose="020C0503030203020204" pitchFamily="34" charset="0"/>
                          <a:cs typeface="Huawei Sans" panose="020C0503030203020204" pitchFamily="34" charset="0"/>
                        </a:rPr>
                        <a:t>9. Cutting-edge AI Applications</a:t>
                      </a:r>
                    </a:p>
                    <a:p>
                      <a:pPr marL="0" indent="0">
                        <a:buFont typeface="+mj-lt"/>
                        <a:buNone/>
                      </a:pPr>
                      <a:r>
                        <a:rPr lang="en-US" sz="1400" dirty="0">
                          <a:latin typeface="Huawei Sans" panose="020C0503030203020204" pitchFamily="34" charset="0"/>
                          <a:cs typeface="Huawei Sans" panose="020C0503030203020204" pitchFamily="34" charset="0"/>
                        </a:rPr>
                        <a:t>10 Reinforcement Learning,</a:t>
                      </a:r>
                      <a:r>
                        <a:rPr lang="en-US" sz="1400" baseline="0" dirty="0">
                          <a:latin typeface="Huawei Sans" panose="020C0503030203020204" pitchFamily="34" charset="0"/>
                          <a:cs typeface="Huawei Sans" panose="020C0503030203020204" pitchFamily="34" charset="0"/>
                        </a:rPr>
                        <a:t> Generative Adversarial Network (GAN), Knowledge Graph, Intelligent Driving</a:t>
                      </a:r>
                      <a:endParaRPr lang="en-US" sz="1400" b="1"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2631924"/>
                  </a:ext>
                </a:extLst>
              </a:tr>
            </a:tbl>
          </a:graphicData>
        </a:graphic>
      </p:graphicFrame>
      <p:sp>
        <p:nvSpPr>
          <p:cNvPr id="4" name="Rectangle 3">
            <a:extLst>
              <a:ext uri="{FF2B5EF4-FFF2-40B4-BE49-F238E27FC236}">
                <a16:creationId xmlns:a16="http://schemas.microsoft.com/office/drawing/2014/main" id="{FF18B081-FEAB-4687-8D3D-C1F53C65CB4B}"/>
              </a:ext>
            </a:extLst>
          </p:cNvPr>
          <p:cNvSpPr/>
          <p:nvPr/>
        </p:nvSpPr>
        <p:spPr>
          <a:xfrm>
            <a:off x="2147956" y="858666"/>
            <a:ext cx="4959050" cy="461665"/>
          </a:xfrm>
          <a:prstGeom prst="rect">
            <a:avLst/>
          </a:prstGeom>
        </p:spPr>
        <p:txBody>
          <a:bodyPr wrap="none">
            <a:spAutoFit/>
          </a:bodyPr>
          <a:lstStyle/>
          <a:p>
            <a:r>
              <a:rPr lang="en-US" dirty="0"/>
              <a:t>HCIA-AI v3.5 Certification Training </a:t>
            </a:r>
          </a:p>
        </p:txBody>
      </p:sp>
    </p:spTree>
    <p:extLst>
      <p:ext uri="{BB962C8B-B14F-4D97-AF65-F5344CB8AC3E}">
        <p14:creationId xmlns:p14="http://schemas.microsoft.com/office/powerpoint/2010/main" val="15257662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6A7FFF8-0146-422D-B4C7-74CECFC619D6}"/>
              </a:ext>
            </a:extLst>
          </p:cNvPr>
          <p:cNvGraphicFramePr>
            <a:graphicFrameLocks/>
          </p:cNvGraphicFramePr>
          <p:nvPr>
            <p:extLst>
              <p:ext uri="{D42A27DB-BD31-4B8C-83A1-F6EECF244321}">
                <p14:modId xmlns:p14="http://schemas.microsoft.com/office/powerpoint/2010/main" val="3012513753"/>
              </p:ext>
            </p:extLst>
          </p:nvPr>
        </p:nvGraphicFramePr>
        <p:xfrm>
          <a:off x="578793" y="1739377"/>
          <a:ext cx="10676109" cy="1689083"/>
        </p:xfrm>
        <a:graphic>
          <a:graphicData uri="http://schemas.openxmlformats.org/drawingml/2006/table">
            <a:tbl>
              <a:tblPr firstRow="1" bandRow="1">
                <a:tableStyleId>{5C22544A-7EE6-4342-B048-85BDC9FD1C3A}</a:tableStyleId>
              </a:tblPr>
              <a:tblGrid>
                <a:gridCol w="1446949">
                  <a:extLst>
                    <a:ext uri="{9D8B030D-6E8A-4147-A177-3AD203B41FA5}">
                      <a16:colId xmlns:a16="http://schemas.microsoft.com/office/drawing/2014/main" val="895880124"/>
                    </a:ext>
                  </a:extLst>
                </a:gridCol>
                <a:gridCol w="1277483">
                  <a:extLst>
                    <a:ext uri="{9D8B030D-6E8A-4147-A177-3AD203B41FA5}">
                      <a16:colId xmlns:a16="http://schemas.microsoft.com/office/drawing/2014/main" val="3007373361"/>
                    </a:ext>
                  </a:extLst>
                </a:gridCol>
                <a:gridCol w="2255148">
                  <a:extLst>
                    <a:ext uri="{9D8B030D-6E8A-4147-A177-3AD203B41FA5}">
                      <a16:colId xmlns:a16="http://schemas.microsoft.com/office/drawing/2014/main" val="3375494390"/>
                    </a:ext>
                  </a:extLst>
                </a:gridCol>
                <a:gridCol w="5696529">
                  <a:extLst>
                    <a:ext uri="{9D8B030D-6E8A-4147-A177-3AD203B41FA5}">
                      <a16:colId xmlns:a16="http://schemas.microsoft.com/office/drawing/2014/main" val="1322033960"/>
                    </a:ext>
                  </a:extLst>
                </a:gridCol>
              </a:tblGrid>
              <a:tr h="454393">
                <a:tc>
                  <a:txBody>
                    <a:bodyPr/>
                    <a:lstStyle/>
                    <a:p>
                      <a:pPr algn="ctr"/>
                      <a:r>
                        <a:rPr lang="en-US" sz="1600" b="1" dirty="0">
                          <a:latin typeface="Huawei Sans" panose="020C0503030203020204" pitchFamily="34" charset="0"/>
                          <a:cs typeface="Huawei Sans" panose="020C0503030203020204" pitchFamily="34" charset="0"/>
                        </a:rPr>
                        <a:t>Day</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Date</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Time</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latin typeface="Huawei Sans" panose="020C0503030203020204" pitchFamily="34" charset="0"/>
                          <a:cs typeface="Huawei Sans" panose="020C0503030203020204" pitchFamily="34" charset="0"/>
                        </a:rPr>
                        <a:t>Topic</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4062304"/>
                  </a:ext>
                </a:extLst>
              </a:tr>
              <a:tr h="568822">
                <a:tc>
                  <a:txBody>
                    <a:bodyPr/>
                    <a:lstStyle/>
                    <a:p>
                      <a:pPr algn="ctr"/>
                      <a:r>
                        <a:rPr lang="en-US" sz="1600" dirty="0">
                          <a:latin typeface="Huawei Sans" panose="020C0503030203020204" pitchFamily="34" charset="0"/>
                          <a:cs typeface="Huawei Sans" panose="020C0503030203020204" pitchFamily="34" charset="0"/>
                        </a:rPr>
                        <a:t>6</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a:t>
                      </a:r>
                      <a:r>
                        <a:rPr lang="en-US" sz="1600" baseline="0" dirty="0">
                          <a:latin typeface="Huawei Sans" panose="020C0503030203020204" pitchFamily="34" charset="0"/>
                          <a:cs typeface="Huawei Sans" panose="020C0503030203020204" pitchFamily="34" charset="0"/>
                        </a:rPr>
                        <a:t>  </a:t>
                      </a:r>
                      <a:endParaRPr lang="en-US" sz="1600"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Huawei Sans" panose="020C0503030203020204" pitchFamily="34" charset="0"/>
                          <a:cs typeface="Huawei Sans" panose="020C0503030203020204" pitchFamily="34" charset="0"/>
                        </a:rPr>
                        <a:t>1.5 Hours</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mj-lt"/>
                        <a:buNone/>
                      </a:pPr>
                      <a:r>
                        <a:rPr lang="en-US" sz="1400" dirty="0">
                          <a:latin typeface="Huawei Sans" panose="020C0503030203020204" pitchFamily="34" charset="0"/>
                          <a:cs typeface="Huawei Sans" panose="020C0503030203020204" pitchFamily="34" charset="0"/>
                        </a:rPr>
                        <a:t>Mock Exam</a:t>
                      </a:r>
                      <a:endParaRPr lang="en-US" sz="1400" b="1"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5203585"/>
                  </a:ext>
                </a:extLst>
              </a:tr>
              <a:tr h="665868">
                <a:tc>
                  <a:txBody>
                    <a:bodyPr/>
                    <a:lstStyle/>
                    <a:p>
                      <a:pPr algn="ctr"/>
                      <a:r>
                        <a:rPr lang="en-US" sz="1600" dirty="0">
                          <a:latin typeface="Huawei Sans" panose="020C0503030203020204" pitchFamily="34" charset="0"/>
                          <a:cs typeface="Huawei Sans" panose="020C0503030203020204" pitchFamily="34" charset="0"/>
                        </a:rPr>
                        <a:t>7</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Huawei Sans" panose="020C0503030203020204" pitchFamily="34" charset="0"/>
                          <a:cs typeface="Huawei Sans" panose="020C0503030203020204" pitchFamily="34" charset="0"/>
                        </a:rPr>
                        <a:t>TBA </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21944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Huawei Sans" panose="020C0503030203020204" pitchFamily="34" charset="0"/>
                          <a:ea typeface="Microsoft YaHei"/>
                          <a:cs typeface="Huawei Sans" panose="020C0503030203020204" pitchFamily="34" charset="0"/>
                        </a:rPr>
                        <a:t>1.5 Hours</a:t>
                      </a: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219444" rtl="0" eaLnBrk="1" fontAlgn="auto" latinLnBrk="0" hangingPunct="1">
                        <a:lnSpc>
                          <a:spcPct val="100000"/>
                        </a:lnSpc>
                        <a:spcBef>
                          <a:spcPts val="0"/>
                        </a:spcBef>
                        <a:spcAft>
                          <a:spcPts val="0"/>
                        </a:spcAft>
                        <a:buClrTx/>
                        <a:buSzTx/>
                        <a:buFont typeface="+mj-lt"/>
                        <a:buNone/>
                        <a:tabLst/>
                        <a:defRPr/>
                      </a:pPr>
                      <a:r>
                        <a:rPr lang="en-US" sz="1400" dirty="0">
                          <a:latin typeface="Huawei Sans" panose="020C0503030203020204" pitchFamily="34" charset="0"/>
                          <a:cs typeface="Huawei Sans" panose="020C0503030203020204" pitchFamily="34" charset="0"/>
                        </a:rPr>
                        <a:t>Certification Exam HCIA-AI v3.5 (Pearson VUE Exam Centers)</a:t>
                      </a:r>
                      <a:endParaRPr lang="en-US" sz="1400" b="0" dirty="0">
                        <a:latin typeface="Huawei Sans" panose="020C0503030203020204" pitchFamily="34" charset="0"/>
                        <a:cs typeface="Huawei Sans" panose="020C0503030203020204" pitchFamily="34" charset="0"/>
                      </a:endParaRPr>
                    </a:p>
                  </a:txBody>
                  <a:tcPr marL="83996" marR="83996" marT="41998" marB="4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52278"/>
                  </a:ext>
                </a:extLst>
              </a:tr>
            </a:tbl>
          </a:graphicData>
        </a:graphic>
      </p:graphicFrame>
      <p:graphicFrame>
        <p:nvGraphicFramePr>
          <p:cNvPr id="5" name="Table 4">
            <a:extLst>
              <a:ext uri="{FF2B5EF4-FFF2-40B4-BE49-F238E27FC236}">
                <a16:creationId xmlns:a16="http://schemas.microsoft.com/office/drawing/2014/main" id="{31B0219C-B02C-4478-81D3-71C586E6B3FC}"/>
              </a:ext>
            </a:extLst>
          </p:cNvPr>
          <p:cNvGraphicFramePr>
            <a:graphicFrameLocks noGrp="1"/>
          </p:cNvGraphicFramePr>
          <p:nvPr>
            <p:extLst>
              <p:ext uri="{D42A27DB-BD31-4B8C-83A1-F6EECF244321}">
                <p14:modId xmlns:p14="http://schemas.microsoft.com/office/powerpoint/2010/main" val="3227012832"/>
              </p:ext>
            </p:extLst>
          </p:nvPr>
        </p:nvGraphicFramePr>
        <p:xfrm>
          <a:off x="544746" y="3857593"/>
          <a:ext cx="10749067" cy="2431340"/>
        </p:xfrm>
        <a:graphic>
          <a:graphicData uri="http://schemas.openxmlformats.org/drawingml/2006/table">
            <a:tbl>
              <a:tblPr firstRow="1" bandRow="1">
                <a:tableStyleId>{5C22544A-7EE6-4342-B048-85BDC9FD1C3A}</a:tableStyleId>
              </a:tblPr>
              <a:tblGrid>
                <a:gridCol w="5029203">
                  <a:extLst>
                    <a:ext uri="{9D8B030D-6E8A-4147-A177-3AD203B41FA5}">
                      <a16:colId xmlns:a16="http://schemas.microsoft.com/office/drawing/2014/main" val="3852623749"/>
                    </a:ext>
                  </a:extLst>
                </a:gridCol>
                <a:gridCol w="5719864">
                  <a:extLst>
                    <a:ext uri="{9D8B030D-6E8A-4147-A177-3AD203B41FA5}">
                      <a16:colId xmlns:a16="http://schemas.microsoft.com/office/drawing/2014/main" val="1817036204"/>
                    </a:ext>
                  </a:extLst>
                </a:gridCol>
              </a:tblGrid>
              <a:tr h="486268">
                <a:tc>
                  <a:txBody>
                    <a:bodyPr/>
                    <a:lstStyle/>
                    <a:p>
                      <a:pPr marL="0" algn="ctr" defTabSz="914217" rtl="0" eaLnBrk="1" latinLnBrk="0" hangingPunct="1"/>
                      <a:r>
                        <a:rPr lang="en-US" sz="1600" b="1" kern="1200" dirty="0">
                          <a:solidFill>
                            <a:schemeClr val="tx1"/>
                          </a:solidFill>
                          <a:latin typeface="Huawei Sans" panose="020C0503030203020204" pitchFamily="34" charset="0"/>
                          <a:ea typeface="+mn-ea"/>
                          <a:cs typeface="Huawei Sans" panose="020C0503030203020204" pitchFamily="34" charset="0"/>
                        </a:rPr>
                        <a:t>Python </a:t>
                      </a:r>
                      <a:r>
                        <a:rPr lang="en-US" sz="1600" b="1" kern="1200" dirty="0" smtClean="0">
                          <a:solidFill>
                            <a:schemeClr val="tx1"/>
                          </a:solidFill>
                          <a:latin typeface="Huawei Sans" panose="020C0503030203020204" pitchFamily="34" charset="0"/>
                          <a:ea typeface="+mn-ea"/>
                          <a:cs typeface="Huawei Sans" panose="020C0503030203020204" pitchFamily="34" charset="0"/>
                        </a:rPr>
                        <a:t>3.7 </a:t>
                      </a:r>
                      <a:r>
                        <a:rPr lang="en-US" sz="1600" b="1" kern="1200" dirty="0">
                          <a:solidFill>
                            <a:schemeClr val="tx1"/>
                          </a:solidFill>
                          <a:latin typeface="Huawei Sans" panose="020C0503030203020204" pitchFamily="34" charset="0"/>
                          <a:ea typeface="+mn-ea"/>
                          <a:cs typeface="Huawei Sans" panose="020C0503030203020204" pitchFamily="34" charset="0"/>
                        </a:rPr>
                        <a:t>or 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217" rtl="0" eaLnBrk="1" fontAlgn="auto" latinLnBrk="0" hangingPunct="1">
                        <a:lnSpc>
                          <a:spcPct val="100000"/>
                        </a:lnSpc>
                        <a:spcBef>
                          <a:spcPts val="0"/>
                        </a:spcBef>
                        <a:spcAft>
                          <a:spcPts val="0"/>
                        </a:spcAft>
                        <a:buClrTx/>
                        <a:buSzTx/>
                        <a:buFontTx/>
                        <a:buNone/>
                        <a:tabLst/>
                        <a:defRPr/>
                      </a:pPr>
                      <a:r>
                        <a:rPr lang="en-US" sz="1600" b="1" kern="1200" dirty="0" err="1">
                          <a:solidFill>
                            <a:schemeClr val="tx1"/>
                          </a:solidFill>
                          <a:latin typeface="Huawei Sans" panose="020C0503030203020204" pitchFamily="34" charset="0"/>
                          <a:ea typeface="+mn-ea"/>
                          <a:cs typeface="Huawei Sans" panose="020C0503030203020204" pitchFamily="34" charset="0"/>
                        </a:rPr>
                        <a:t>TensorFlow</a:t>
                      </a:r>
                      <a:r>
                        <a:rPr lang="en-US" sz="1600" b="1" kern="1200" dirty="0">
                          <a:solidFill>
                            <a:schemeClr val="tx1"/>
                          </a:solidFill>
                          <a:latin typeface="Huawei Sans" panose="020C0503030203020204" pitchFamily="34" charset="0"/>
                          <a:ea typeface="+mn-ea"/>
                          <a:cs typeface="Huawei Sans" panose="020C0503030203020204" pitchFamily="34" charset="0"/>
                        </a:rPr>
                        <a:t> 2.X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976198"/>
                  </a:ext>
                </a:extLst>
              </a:tr>
              <a:tr h="486268">
                <a:tc>
                  <a:txBody>
                    <a:bodyPr/>
                    <a:lstStyle/>
                    <a:p>
                      <a:pPr marL="0" algn="ctr" defTabSz="914217" rtl="0" eaLnBrk="1" latinLnBrk="0" hangingPunct="1"/>
                      <a:r>
                        <a:rPr lang="en-US" sz="1600" b="0" kern="1200" dirty="0">
                          <a:solidFill>
                            <a:schemeClr val="tx1"/>
                          </a:solidFill>
                          <a:latin typeface="Huawei Sans" panose="020C0503030203020204" pitchFamily="34" charset="0"/>
                          <a:ea typeface="+mn-ea"/>
                          <a:cs typeface="Huawei Sans" panose="020C0503030203020204" pitchFamily="34" charset="0"/>
                        </a:rPr>
                        <a:t>Pip 9.0.1 or 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217"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Huawei Sans" panose="020C0503030203020204" pitchFamily="34" charset="0"/>
                          <a:ea typeface="+mn-ea"/>
                          <a:cs typeface="Huawei Sans" panose="020C0503030203020204" pitchFamily="34" charset="0"/>
                        </a:rPr>
                        <a:t>Matplotlib</a:t>
                      </a:r>
                      <a:r>
                        <a:rPr lang="en-US" sz="1600" b="0" kern="1200" dirty="0">
                          <a:solidFill>
                            <a:schemeClr val="tx1"/>
                          </a:solidFill>
                          <a:latin typeface="Huawei Sans" panose="020C0503030203020204" pitchFamily="34" charset="0"/>
                          <a:ea typeface="+mn-ea"/>
                          <a:cs typeface="Huawei Sans" panose="020C0503030203020204" pitchFamily="34" charset="0"/>
                        </a:rPr>
                        <a:t> / </a:t>
                      </a:r>
                      <a:r>
                        <a:rPr lang="en-US" sz="1600" b="0" kern="1200" dirty="0" err="1">
                          <a:solidFill>
                            <a:schemeClr val="tx1"/>
                          </a:solidFill>
                          <a:latin typeface="Huawei Sans" panose="020C0503030203020204" pitchFamily="34" charset="0"/>
                          <a:ea typeface="+mn-ea"/>
                          <a:cs typeface="Huawei Sans" panose="020C0503030203020204" pitchFamily="34" charset="0"/>
                        </a:rPr>
                        <a:t>seaborn</a:t>
                      </a:r>
                      <a:endParaRPr lang="en-US" sz="1600" b="0" kern="1200" dirty="0">
                        <a:solidFill>
                          <a:schemeClr val="tx1"/>
                        </a:solidFill>
                        <a:latin typeface="Huawei Sans" panose="020C0503030203020204" pitchFamily="34" charset="0"/>
                        <a:ea typeface="+mn-ea"/>
                        <a:cs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3784936"/>
                  </a:ext>
                </a:extLst>
              </a:tr>
              <a:tr h="486268">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Huawei Sans" panose="020C0503030203020204" pitchFamily="34" charset="0"/>
                          <a:ea typeface="+mn-ea"/>
                          <a:cs typeface="Huawei Sans" panose="020C0503030203020204" pitchFamily="34" charset="0"/>
                        </a:rPr>
                        <a:t>Anaconda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217" rtl="0" eaLnBrk="1" latinLnBrk="0" hangingPunct="1"/>
                      <a:r>
                        <a:rPr lang="en-US" sz="1600" b="0" kern="1200" dirty="0" err="1">
                          <a:solidFill>
                            <a:schemeClr val="tx1"/>
                          </a:solidFill>
                          <a:latin typeface="Huawei Sans" panose="020C0503030203020204" pitchFamily="34" charset="0"/>
                          <a:ea typeface="+mn-ea"/>
                          <a:cs typeface="Huawei Sans" panose="020C0503030203020204" pitchFamily="34" charset="0"/>
                        </a:rPr>
                        <a:t>Scikit</a:t>
                      </a:r>
                      <a:r>
                        <a:rPr lang="en-US" sz="1600" b="0" kern="1200" dirty="0">
                          <a:solidFill>
                            <a:schemeClr val="tx1"/>
                          </a:solidFill>
                          <a:latin typeface="Huawei Sans" panose="020C0503030203020204" pitchFamily="34" charset="0"/>
                          <a:ea typeface="+mn-ea"/>
                          <a:cs typeface="Huawei Sans" panose="020C0503030203020204" pitchFamily="34" charset="0"/>
                        </a:rPr>
                        <a:t>-learn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8155545"/>
                  </a:ext>
                </a:extLst>
              </a:tr>
              <a:tr h="486268">
                <a:tc>
                  <a:txBody>
                    <a:bodyPr/>
                    <a:lstStyle/>
                    <a:p>
                      <a:pPr marL="0" algn="ctr" defTabSz="914217" rtl="0" eaLnBrk="1" latinLnBrk="0" hangingPunct="1"/>
                      <a:r>
                        <a:rPr lang="en-US" sz="1600" b="0" kern="1200" dirty="0" err="1">
                          <a:solidFill>
                            <a:schemeClr val="tx1"/>
                          </a:solidFill>
                          <a:latin typeface="Huawei Sans" panose="020C0503030203020204" pitchFamily="34" charset="0"/>
                          <a:ea typeface="+mn-ea"/>
                          <a:cs typeface="Huawei Sans" panose="020C0503030203020204" pitchFamily="34" charset="0"/>
                        </a:rPr>
                        <a:t>NumPy</a:t>
                      </a:r>
                      <a:endParaRPr lang="en-US" sz="1600" b="0" kern="1200" dirty="0">
                        <a:solidFill>
                          <a:schemeClr val="tx1"/>
                        </a:solidFill>
                        <a:latin typeface="Huawei Sans" panose="020C0503030203020204" pitchFamily="34" charset="0"/>
                        <a:ea typeface="+mn-ea"/>
                        <a:cs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217"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latin typeface="Huawei Sans" panose="020C0503030203020204" pitchFamily="34" charset="0"/>
                          <a:ea typeface="+mn-ea"/>
                          <a:cs typeface="Huawei Sans" panose="020C0503030203020204" pitchFamily="34" charset="0"/>
                        </a:rPr>
                        <a:t>MindSpore</a:t>
                      </a:r>
                      <a:endParaRPr lang="en-US" sz="1600" b="0" kern="1200" dirty="0">
                        <a:solidFill>
                          <a:schemeClr val="tx1"/>
                        </a:solidFill>
                        <a:latin typeface="Huawei Sans" panose="020C0503030203020204" pitchFamily="34" charset="0"/>
                        <a:ea typeface="+mn-ea"/>
                        <a:cs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0756881"/>
                  </a:ext>
                </a:extLst>
              </a:tr>
              <a:tr h="486268">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Huawei Sans" panose="020C0503030203020204" pitchFamily="34" charset="0"/>
                          <a:ea typeface="+mn-ea"/>
                          <a:cs typeface="Huawei Sans" panose="020C0503030203020204" pitchFamily="34" charset="0"/>
                        </a:rPr>
                        <a:t>Pandas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217" rtl="0" eaLnBrk="1" latinLnBrk="0" hangingPunct="1"/>
                      <a:r>
                        <a:rPr lang="en-US" sz="1600" b="0" kern="1200" dirty="0" err="1">
                          <a:solidFill>
                            <a:schemeClr val="tx1"/>
                          </a:solidFill>
                          <a:latin typeface="Huawei Sans" panose="020C0503030203020204" pitchFamily="34" charset="0"/>
                          <a:ea typeface="+mn-ea"/>
                          <a:cs typeface="Huawei Sans" panose="020C0503030203020204" pitchFamily="34" charset="0"/>
                        </a:rPr>
                        <a:t>scikit</a:t>
                      </a:r>
                      <a:r>
                        <a:rPr lang="en-US" sz="1600" b="0" kern="1200" dirty="0">
                          <a:solidFill>
                            <a:schemeClr val="tx1"/>
                          </a:solidFill>
                          <a:latin typeface="Huawei Sans" panose="020C0503030203020204" pitchFamily="34" charset="0"/>
                          <a:ea typeface="+mn-ea"/>
                          <a:cs typeface="Huawei Sans" panose="020C0503030203020204" pitchFamily="34" charset="0"/>
                        </a:rPr>
                        <a:t>-image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12297"/>
                  </a:ext>
                </a:extLst>
              </a:tr>
            </a:tbl>
          </a:graphicData>
        </a:graphic>
      </p:graphicFrame>
      <p:sp>
        <p:nvSpPr>
          <p:cNvPr id="6" name="Rectangle 5">
            <a:extLst>
              <a:ext uri="{FF2B5EF4-FFF2-40B4-BE49-F238E27FC236}">
                <a16:creationId xmlns:a16="http://schemas.microsoft.com/office/drawing/2014/main" id="{09FD3946-2E49-436F-9F5A-5BAD797D061C}"/>
              </a:ext>
            </a:extLst>
          </p:cNvPr>
          <p:cNvSpPr/>
          <p:nvPr/>
        </p:nvSpPr>
        <p:spPr>
          <a:xfrm>
            <a:off x="2147956" y="858666"/>
            <a:ext cx="4959050" cy="461665"/>
          </a:xfrm>
          <a:prstGeom prst="rect">
            <a:avLst/>
          </a:prstGeom>
        </p:spPr>
        <p:txBody>
          <a:bodyPr wrap="none">
            <a:spAutoFit/>
          </a:bodyPr>
          <a:lstStyle/>
          <a:p>
            <a:r>
              <a:rPr lang="en-US" dirty="0"/>
              <a:t>HCIA-AI v3.5 Certification Training </a:t>
            </a:r>
          </a:p>
        </p:txBody>
      </p:sp>
    </p:spTree>
    <p:extLst>
      <p:ext uri="{BB962C8B-B14F-4D97-AF65-F5344CB8AC3E}">
        <p14:creationId xmlns:p14="http://schemas.microsoft.com/office/powerpoint/2010/main" val="413125133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E8A4A1-669E-4C83-99E9-C74FAC33FE4E}"/>
              </a:ext>
            </a:extLst>
          </p:cNvPr>
          <p:cNvSpPr/>
          <p:nvPr/>
        </p:nvSpPr>
        <p:spPr>
          <a:xfrm>
            <a:off x="4468935" y="97634"/>
            <a:ext cx="2858476" cy="461665"/>
          </a:xfrm>
          <a:prstGeom prst="rect">
            <a:avLst/>
          </a:prstGeom>
        </p:spPr>
        <p:txBody>
          <a:bodyPr wrap="none">
            <a:spAutoFit/>
          </a:bodyPr>
          <a:lstStyle/>
          <a:p>
            <a:pPr algn="ctr"/>
            <a:r>
              <a:rPr lang="en-US" dirty="0">
                <a:latin typeface="Huawei Sans" panose="020C0503030203020204" pitchFamily="34" charset="0"/>
                <a:cs typeface="Huawei Sans" panose="020C0503030203020204" pitchFamily="34" charset="0"/>
              </a:rPr>
              <a:t>Class Management</a:t>
            </a:r>
          </a:p>
        </p:txBody>
      </p:sp>
      <p:pic>
        <p:nvPicPr>
          <p:cNvPr id="6" name="Picture 5">
            <a:extLst>
              <a:ext uri="{FF2B5EF4-FFF2-40B4-BE49-F238E27FC236}">
                <a16:creationId xmlns:a16="http://schemas.microsoft.com/office/drawing/2014/main" id="{0B00C697-5807-46AC-95BA-A31373A3E8CA}"/>
              </a:ext>
            </a:extLst>
          </p:cNvPr>
          <p:cNvPicPr>
            <a:picLocks noChangeAspect="1"/>
          </p:cNvPicPr>
          <p:nvPr/>
        </p:nvPicPr>
        <p:blipFill>
          <a:blip r:embed="rId2"/>
          <a:stretch>
            <a:fillRect/>
          </a:stretch>
        </p:blipFill>
        <p:spPr>
          <a:xfrm>
            <a:off x="1828799" y="760989"/>
            <a:ext cx="8827852" cy="6000965"/>
          </a:xfrm>
          <a:prstGeom prst="rect">
            <a:avLst/>
          </a:prstGeom>
        </p:spPr>
      </p:pic>
    </p:spTree>
    <p:extLst>
      <p:ext uri="{BB962C8B-B14F-4D97-AF65-F5344CB8AC3E}">
        <p14:creationId xmlns:p14="http://schemas.microsoft.com/office/powerpoint/2010/main" val="27740033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701EC-13E8-4CEE-B71E-69028A4AB025}"/>
              </a:ext>
            </a:extLst>
          </p:cNvPr>
          <p:cNvSpPr/>
          <p:nvPr/>
        </p:nvSpPr>
        <p:spPr>
          <a:xfrm>
            <a:off x="2147956" y="858666"/>
            <a:ext cx="4959050" cy="461665"/>
          </a:xfrm>
          <a:prstGeom prst="rect">
            <a:avLst/>
          </a:prstGeom>
        </p:spPr>
        <p:txBody>
          <a:bodyPr wrap="none">
            <a:spAutoFit/>
          </a:bodyPr>
          <a:lstStyle/>
          <a:p>
            <a:pPr algn="ctr"/>
            <a:r>
              <a:rPr lang="en-US" dirty="0">
                <a:latin typeface="Huawei Sans" panose="020C0503030203020204" pitchFamily="34" charset="0"/>
                <a:cs typeface="Huawei Sans" panose="020C0503030203020204" pitchFamily="34" charset="0"/>
              </a:rPr>
              <a:t>Tips and tricks to sit and pass the exam</a:t>
            </a:r>
          </a:p>
        </p:txBody>
      </p:sp>
      <p:sp>
        <p:nvSpPr>
          <p:cNvPr id="5" name="Content Placeholder 2">
            <a:extLst>
              <a:ext uri="{FF2B5EF4-FFF2-40B4-BE49-F238E27FC236}">
                <a16:creationId xmlns:a16="http://schemas.microsoft.com/office/drawing/2014/main" id="{07C2D705-9193-45F7-A850-90501EF0D211}"/>
              </a:ext>
            </a:extLst>
          </p:cNvPr>
          <p:cNvSpPr txBox="1">
            <a:spLocks/>
          </p:cNvSpPr>
          <p:nvPr/>
        </p:nvSpPr>
        <p:spPr>
          <a:xfrm>
            <a:off x="668125" y="1729058"/>
            <a:ext cx="10975658" cy="4161040"/>
          </a:xfrm>
          <a:prstGeom prst="rect">
            <a:avLst/>
          </a:prstGeom>
        </p:spPr>
        <p:txBody>
          <a:bodyPr>
            <a:noAutofit/>
          </a:bodyPr>
          <a:lstStyle>
            <a:lvl1pPr marL="0" indent="0" algn="l" defTabSz="914217"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108"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217"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325"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434" indent="0" algn="l" defTabSz="914217"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205"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600" b="1" dirty="0">
                <a:latin typeface="Huawei Sans" panose="020C0503030203020204" pitchFamily="34" charset="0"/>
                <a:cs typeface="Huawei Sans" panose="020C0503030203020204" pitchFamily="34" charset="0"/>
              </a:rPr>
              <a:t>Study </a:t>
            </a:r>
            <a:r>
              <a:rPr lang="en-US" sz="1600" b="1" dirty="0" smtClean="0">
                <a:latin typeface="Huawei Sans" panose="020C0503030203020204" pitchFamily="34" charset="0"/>
                <a:cs typeface="Huawei Sans" panose="020C0503030203020204" pitchFamily="34" charset="0"/>
              </a:rPr>
              <a:t>exam </a:t>
            </a:r>
            <a:r>
              <a:rPr lang="en-US" sz="1600" b="1" dirty="0">
                <a:latin typeface="Huawei Sans" panose="020C0503030203020204" pitchFamily="34" charset="0"/>
                <a:cs typeface="Huawei Sans" panose="020C0503030203020204" pitchFamily="34" charset="0"/>
              </a:rPr>
              <a:t>objectives</a:t>
            </a:r>
            <a:r>
              <a:rPr lang="en-US" sz="1600" dirty="0">
                <a:latin typeface="Huawei Sans" panose="020C0503030203020204" pitchFamily="34" charset="0"/>
                <a:cs typeface="Huawei Sans" panose="020C0503030203020204" pitchFamily="34" charset="0"/>
              </a:rPr>
              <a:t>: The </a:t>
            </a:r>
            <a:r>
              <a:rPr lang="en-US" sz="1600" dirty="0" smtClean="0">
                <a:latin typeface="Huawei Sans" panose="020C0503030203020204" pitchFamily="34" charset="0"/>
                <a:cs typeface="Huawei Sans" panose="020C0503030203020204" pitchFamily="34" charset="0"/>
              </a:rPr>
              <a:t>HCIA-AI exam </a:t>
            </a:r>
            <a:r>
              <a:rPr lang="en-US" sz="1600" dirty="0">
                <a:latin typeface="Huawei Sans" panose="020C0503030203020204" pitchFamily="34" charset="0"/>
                <a:cs typeface="Huawei Sans" panose="020C0503030203020204" pitchFamily="34" charset="0"/>
              </a:rPr>
              <a:t>covers various topics related to </a:t>
            </a:r>
            <a:r>
              <a:rPr lang="en-US" sz="1600" dirty="0" smtClean="0">
                <a:latin typeface="Huawei Sans" panose="020C0503030203020204" pitchFamily="34" charset="0"/>
                <a:cs typeface="Huawei Sans" panose="020C0503030203020204" pitchFamily="34" charset="0"/>
              </a:rPr>
              <a:t>AI overview, Machine Learning, Deep Learning etc. Understand </a:t>
            </a:r>
            <a:r>
              <a:rPr lang="en-US" sz="1600" dirty="0">
                <a:latin typeface="Huawei Sans" panose="020C0503030203020204" pitchFamily="34" charset="0"/>
                <a:cs typeface="Huawei Sans" panose="020C0503030203020204" pitchFamily="34" charset="0"/>
              </a:rPr>
              <a:t>the exam objectives, </a:t>
            </a:r>
            <a:r>
              <a:rPr lang="en-US" sz="1600" dirty="0" smtClean="0">
                <a:latin typeface="Huawei Sans" panose="020C0503030203020204" pitchFamily="34" charset="0"/>
                <a:cs typeface="Huawei Sans" panose="020C0503030203020204" pitchFamily="34" charset="0"/>
              </a:rPr>
              <a:t>exam </a:t>
            </a:r>
            <a:r>
              <a:rPr lang="en-US" sz="1600" dirty="0">
                <a:latin typeface="Huawei Sans" panose="020C0503030203020204" pitchFamily="34" charset="0"/>
                <a:cs typeface="Huawei Sans" panose="020C0503030203020204" pitchFamily="34" charset="0"/>
              </a:rPr>
              <a:t>format, </a:t>
            </a:r>
            <a:r>
              <a:rPr lang="en-US" sz="1600" dirty="0" smtClean="0">
                <a:latin typeface="Huawei Sans" panose="020C0503030203020204" pitchFamily="34" charset="0"/>
                <a:cs typeface="Huawei Sans" panose="020C0503030203020204" pitchFamily="34" charset="0"/>
              </a:rPr>
              <a:t>exam time and study </a:t>
            </a:r>
            <a:r>
              <a:rPr lang="en-US" sz="1600" dirty="0">
                <a:latin typeface="Huawei Sans" panose="020C0503030203020204" pitchFamily="34" charset="0"/>
                <a:cs typeface="Huawei Sans" panose="020C0503030203020204" pitchFamily="34" charset="0"/>
              </a:rPr>
              <a:t>the relevant topics</a:t>
            </a:r>
            <a:r>
              <a:rPr lang="en-US" sz="1600" dirty="0" smtClean="0">
                <a:latin typeface="Huawei Sans" panose="020C0503030203020204" pitchFamily="34" charset="0"/>
                <a:cs typeface="Huawei Sans" panose="020C0503030203020204" pitchFamily="34" charset="0"/>
              </a:rPr>
              <a:t>.</a:t>
            </a:r>
          </a:p>
          <a:p>
            <a:pPr marL="285750" indent="-285750">
              <a:lnSpc>
                <a:spcPct val="150000"/>
              </a:lnSpc>
              <a:buFont typeface="Arial" panose="020B0604020202020204" pitchFamily="34" charset="0"/>
              <a:buChar char="•"/>
            </a:pPr>
            <a:r>
              <a:rPr lang="en-US" sz="1600" b="1" dirty="0">
                <a:latin typeface="Huawei Sans" panose="020C0503030203020204" pitchFamily="34" charset="0"/>
                <a:cs typeface="Huawei Sans" panose="020C0503030203020204" pitchFamily="34" charset="0"/>
              </a:rPr>
              <a:t>S</a:t>
            </a:r>
            <a:r>
              <a:rPr lang="en-US" sz="1600" b="1" dirty="0" smtClean="0">
                <a:latin typeface="Huawei Sans" panose="020C0503030203020204" pitchFamily="34" charset="0"/>
                <a:cs typeface="Huawei Sans" panose="020C0503030203020204" pitchFamily="34" charset="0"/>
              </a:rPr>
              <a:t>tudy </a:t>
            </a:r>
            <a:r>
              <a:rPr lang="en-US" sz="1600" b="1" dirty="0">
                <a:latin typeface="Huawei Sans" panose="020C0503030203020204" pitchFamily="34" charset="0"/>
                <a:cs typeface="Huawei Sans" panose="020C0503030203020204" pitchFamily="34" charset="0"/>
              </a:rPr>
              <a:t>materials: </a:t>
            </a:r>
            <a:r>
              <a:rPr lang="en-US" sz="1600" dirty="0">
                <a:latin typeface="Huawei Sans" panose="020C0503030203020204" pitchFamily="34" charset="0"/>
                <a:cs typeface="Huawei Sans" panose="020C0503030203020204" pitchFamily="34" charset="0"/>
              </a:rPr>
              <a:t>Huawei provides official study materials, training videos </a:t>
            </a:r>
            <a:r>
              <a:rPr lang="en-US" sz="1600" dirty="0" smtClean="0">
                <a:latin typeface="Huawei Sans" panose="020C0503030203020204" pitchFamily="34" charset="0"/>
                <a:cs typeface="Huawei Sans" panose="020C0503030203020204" pitchFamily="34" charset="0"/>
              </a:rPr>
              <a:t>or online training </a:t>
            </a:r>
            <a:r>
              <a:rPr lang="en-US" sz="1600" dirty="0">
                <a:latin typeface="Huawei Sans" panose="020C0503030203020204" pitchFamily="34" charset="0"/>
                <a:cs typeface="Huawei Sans" panose="020C0503030203020204" pitchFamily="34" charset="0"/>
              </a:rPr>
              <a:t>courses that cover the exam topics in detail. You can use these materials to prepare for the </a:t>
            </a:r>
            <a:r>
              <a:rPr lang="en-US" sz="1600" dirty="0" smtClean="0">
                <a:latin typeface="Huawei Sans" panose="020C0503030203020204" pitchFamily="34" charset="0"/>
                <a:cs typeface="Huawei Sans" panose="020C0503030203020204" pitchFamily="34" charset="0"/>
              </a:rPr>
              <a:t>exam</a:t>
            </a:r>
            <a:r>
              <a:rPr lang="en-US" sz="1600" dirty="0">
                <a:latin typeface="Huawei Sans" panose="020C0503030203020204" pitchFamily="34" charset="0"/>
                <a:cs typeface="Huawei Sans" panose="020C0503030203020204" pitchFamily="34" charset="0"/>
              </a:rPr>
              <a:t>, and refer to knowledge resources on the Internet </a:t>
            </a:r>
            <a:r>
              <a:rPr lang="en-US" sz="1600" dirty="0" smtClean="0">
                <a:latin typeface="Huawei Sans" panose="020C0503030203020204" pitchFamily="34" charset="0"/>
                <a:cs typeface="Huawei Sans" panose="020C0503030203020204" pitchFamily="34" charset="0"/>
              </a:rPr>
              <a:t>and relevant books for supplementation.</a:t>
            </a:r>
            <a:endParaRPr lang="en-US" sz="1600"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Hands-on experiments</a:t>
            </a:r>
            <a:r>
              <a:rPr lang="en-US" sz="1600" b="1" dirty="0">
                <a:latin typeface="Huawei Sans" panose="020C0503030203020204" pitchFamily="34" charset="0"/>
                <a:cs typeface="Huawei Sans" panose="020C0503030203020204" pitchFamily="34" charset="0"/>
              </a:rPr>
              <a:t>: </a:t>
            </a:r>
            <a:r>
              <a:rPr lang="en-US" sz="1600" dirty="0">
                <a:latin typeface="Huawei Sans" panose="020C0503030203020204" pitchFamily="34" charset="0"/>
                <a:cs typeface="Huawei Sans" panose="020C0503030203020204" pitchFamily="34" charset="0"/>
              </a:rPr>
              <a:t>Huawei certification exams focus on practical operational skills, so you need to </a:t>
            </a:r>
            <a:r>
              <a:rPr lang="en-US" sz="1600" dirty="0" smtClean="0">
                <a:latin typeface="Huawei Sans" panose="020C0503030203020204" pitchFamily="34" charset="0"/>
                <a:cs typeface="Huawei Sans" panose="020C0503030203020204" pitchFamily="34" charset="0"/>
              </a:rPr>
              <a:t>practice and practice</a:t>
            </a:r>
            <a:endParaRPr lang="en-US" sz="1600"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Take practice exams and topical quizzes</a:t>
            </a:r>
            <a:r>
              <a:rPr lang="en-US" sz="1600" dirty="0" smtClean="0">
                <a:latin typeface="Huawei Sans" panose="020C0503030203020204" pitchFamily="34" charset="0"/>
                <a:cs typeface="Huawei Sans" panose="020C0503030203020204" pitchFamily="34" charset="0"/>
              </a:rPr>
              <a:t>: </a:t>
            </a:r>
            <a:r>
              <a:rPr lang="en-US" sz="1600" dirty="0">
                <a:latin typeface="Huawei Sans" panose="020C0503030203020204" pitchFamily="34" charset="0"/>
                <a:cs typeface="Huawei Sans" panose="020C0503030203020204" pitchFamily="34" charset="0"/>
              </a:rPr>
              <a:t>Practice exams </a:t>
            </a:r>
            <a:r>
              <a:rPr lang="en-US" sz="1600" dirty="0" smtClean="0">
                <a:latin typeface="Huawei Sans" panose="020C0503030203020204" pitchFamily="34" charset="0"/>
                <a:cs typeface="Huawei Sans" panose="020C0503030203020204" pitchFamily="34" charset="0"/>
              </a:rPr>
              <a:t>and quizzes can </a:t>
            </a:r>
            <a:r>
              <a:rPr lang="en-US" sz="1600" dirty="0">
                <a:latin typeface="Huawei Sans" panose="020C0503030203020204" pitchFamily="34" charset="0"/>
                <a:cs typeface="Huawei Sans" panose="020C0503030203020204" pitchFamily="34" charset="0"/>
              </a:rPr>
              <a:t>improve familiarity with the exam format and content, help candidates identify their weak points, and make up for and review them in a timely </a:t>
            </a:r>
            <a:r>
              <a:rPr lang="en-US" sz="1600" dirty="0" smtClean="0">
                <a:latin typeface="Huawei Sans" panose="020C0503030203020204" pitchFamily="34" charset="0"/>
                <a:cs typeface="Huawei Sans" panose="020C0503030203020204" pitchFamily="34" charset="0"/>
              </a:rPr>
              <a:t>manner, take the quiz after every topic.</a:t>
            </a:r>
            <a:endParaRPr lang="en-US" sz="1600"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r>
              <a:rPr lang="en-US" sz="1600" b="1" dirty="0">
                <a:latin typeface="Huawei Sans" panose="020C0503030203020204" pitchFamily="34" charset="0"/>
                <a:cs typeface="Huawei Sans" panose="020C0503030203020204" pitchFamily="34" charset="0"/>
              </a:rPr>
              <a:t>Join a study group</a:t>
            </a:r>
            <a:r>
              <a:rPr lang="en-US" sz="1600" dirty="0">
                <a:latin typeface="Huawei Sans" panose="020C0503030203020204" pitchFamily="34" charset="0"/>
                <a:cs typeface="Huawei Sans" panose="020C0503030203020204" pitchFamily="34" charset="0"/>
              </a:rPr>
              <a:t>: Joining a study group can help you learn from others and get support when you need it</a:t>
            </a:r>
            <a:r>
              <a:rPr lang="en-US" sz="1600" dirty="0" smtClean="0">
                <a:latin typeface="Huawei Sans" panose="020C0503030203020204" pitchFamily="34" charset="0"/>
                <a:cs typeface="Huawei Sans" panose="020C0503030203020204" pitchFamily="34" charset="0"/>
              </a:rPr>
              <a:t>.</a:t>
            </a: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Find </a:t>
            </a:r>
            <a:r>
              <a:rPr lang="en-US" sz="1600" b="1" dirty="0">
                <a:latin typeface="Huawei Sans" panose="020C0503030203020204" pitchFamily="34" charset="0"/>
                <a:cs typeface="Huawei Sans" panose="020C0503030203020204" pitchFamily="34" charset="0"/>
              </a:rPr>
              <a:t>the right study method: </a:t>
            </a:r>
            <a:r>
              <a:rPr lang="en-US" sz="1600" dirty="0">
                <a:latin typeface="Huawei Sans" panose="020C0503030203020204" pitchFamily="34" charset="0"/>
                <a:cs typeface="Huawei Sans" panose="020C0503030203020204" pitchFamily="34" charset="0"/>
              </a:rPr>
              <a:t>Different people have different study methods and habits, </a:t>
            </a:r>
            <a:r>
              <a:rPr lang="en-US" sz="1600" dirty="0" smtClean="0">
                <a:latin typeface="Huawei Sans" panose="020C0503030203020204" pitchFamily="34" charset="0"/>
                <a:cs typeface="Huawei Sans" panose="020C0503030203020204" pitchFamily="34" charset="0"/>
              </a:rPr>
              <a:t>find </a:t>
            </a:r>
            <a:r>
              <a:rPr lang="en-US" sz="1600" dirty="0">
                <a:latin typeface="Huawei Sans" panose="020C0503030203020204" pitchFamily="34" charset="0"/>
                <a:cs typeface="Huawei Sans" panose="020C0503030203020204" pitchFamily="34" charset="0"/>
              </a:rPr>
              <a:t>a suitable study method for </a:t>
            </a:r>
            <a:r>
              <a:rPr lang="en-US" sz="1600" dirty="0" smtClean="0">
                <a:latin typeface="Huawei Sans" panose="020C0503030203020204" pitchFamily="34" charset="0"/>
                <a:cs typeface="Huawei Sans" panose="020C0503030203020204" pitchFamily="34" charset="0"/>
              </a:rPr>
              <a:t>yourself, </a:t>
            </a:r>
            <a:r>
              <a:rPr lang="en-US" sz="1600" dirty="0">
                <a:latin typeface="Huawei Sans" panose="020C0503030203020204" pitchFamily="34" charset="0"/>
                <a:cs typeface="Huawei Sans" panose="020C0503030203020204" pitchFamily="34" charset="0"/>
              </a:rPr>
              <a:t>such as reading, practicing, </a:t>
            </a:r>
            <a:r>
              <a:rPr lang="en-US" sz="1600" dirty="0" smtClean="0">
                <a:latin typeface="Huawei Sans" panose="020C0503030203020204" pitchFamily="34" charset="0"/>
                <a:cs typeface="Huawei Sans" panose="020C0503030203020204" pitchFamily="34" charset="0"/>
              </a:rPr>
              <a:t>listening </a:t>
            </a:r>
            <a:r>
              <a:rPr lang="en-US" sz="1600" dirty="0">
                <a:latin typeface="Huawei Sans" panose="020C0503030203020204" pitchFamily="34" charset="0"/>
                <a:cs typeface="Huawei Sans" panose="020C0503030203020204" pitchFamily="34" charset="0"/>
              </a:rPr>
              <a:t>to </a:t>
            </a:r>
            <a:r>
              <a:rPr lang="en-US" sz="1600" dirty="0" smtClean="0">
                <a:latin typeface="Huawei Sans" panose="020C0503030203020204" pitchFamily="34" charset="0"/>
                <a:cs typeface="Huawei Sans" panose="020C0503030203020204" pitchFamily="34" charset="0"/>
              </a:rPr>
              <a:t>lectures and participating in group discussions.</a:t>
            </a:r>
            <a:endParaRPr lang="en-US" sz="1600"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r>
              <a:rPr lang="en-US" sz="1600" b="1" dirty="0" smtClean="0">
                <a:latin typeface="Huawei Sans" panose="020C0503030203020204" pitchFamily="34" charset="0"/>
                <a:cs typeface="Huawei Sans" panose="020C0503030203020204" pitchFamily="34" charset="0"/>
              </a:rPr>
              <a:t>Take </a:t>
            </a:r>
            <a:r>
              <a:rPr lang="en-US" sz="1600" b="1" dirty="0">
                <a:latin typeface="Huawei Sans" panose="020C0503030203020204" pitchFamily="34" charset="0"/>
                <a:cs typeface="Huawei Sans" panose="020C0503030203020204" pitchFamily="34" charset="0"/>
              </a:rPr>
              <a:t>the exam</a:t>
            </a:r>
            <a:r>
              <a:rPr lang="en-US" sz="1600" dirty="0">
                <a:latin typeface="Huawei Sans" panose="020C0503030203020204" pitchFamily="34" charset="0"/>
                <a:cs typeface="Huawei Sans" panose="020C0503030203020204" pitchFamily="34" charset="0"/>
              </a:rPr>
              <a:t>: When you feel confident and prepared, schedule your exam and take it at a Huawei testing center.</a:t>
            </a:r>
          </a:p>
          <a:p>
            <a:pPr marL="742858" lvl="1" indent="-285750">
              <a:lnSpc>
                <a:spcPct val="150000"/>
              </a:lnSpc>
              <a:buFont typeface="Arial" panose="020B0604020202020204" pitchFamily="34" charset="0"/>
              <a:buChar char="•"/>
            </a:pPr>
            <a:r>
              <a:rPr lang="en-US" sz="1600" dirty="0">
                <a:latin typeface="Huawei Sans" panose="020C0503030203020204" pitchFamily="34" charset="0"/>
                <a:cs typeface="Huawei Sans" panose="020C0503030203020204" pitchFamily="34" charset="0"/>
              </a:rPr>
              <a:t>Remember to stay focused, manage your time well during the exam, and answer all questions to the best of your ability</a:t>
            </a:r>
            <a:r>
              <a:rPr lang="en-US" sz="1600" dirty="0" smtClean="0">
                <a:latin typeface="Huawei Sans" panose="020C0503030203020204" pitchFamily="34" charset="0"/>
                <a:cs typeface="Huawei Sans" panose="020C0503030203020204" pitchFamily="34" charset="0"/>
              </a:rPr>
              <a:t>.</a:t>
            </a:r>
            <a:endParaRPr lang="en-US" sz="1600" dirty="0">
              <a:latin typeface="Huawei Sans" panose="020C0503030203020204" pitchFamily="34" charset="0"/>
              <a:cs typeface="Huawei Sans" panose="020C0503030203020204" pitchFamily="34" charset="0"/>
            </a:endParaRPr>
          </a:p>
          <a:p>
            <a:pPr marL="285750" indent="-285750">
              <a:lnSpc>
                <a:spcPct val="150000"/>
              </a:lnSpc>
              <a:buFont typeface="Arial" panose="020B0604020202020204" pitchFamily="34" charset="0"/>
              <a:buChar char="•"/>
            </a:pPr>
            <a:endParaRPr lang="en-US" sz="180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2929744431"/>
      </p:ext>
    </p:extLst>
  </p:cSld>
  <p:clrMapOvr>
    <a:masterClrMapping/>
  </p:clrMapOvr>
  <p:transition spd="slow">
    <p:wipe/>
  </p:transition>
</p:sld>
</file>

<file path=ppt/theme/theme1.xml><?xml version="1.0" encoding="utf-8"?>
<a:theme xmlns:a="http://schemas.openxmlformats.org/drawingml/2006/main" name="6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aphy3k4">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aphy3k4">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77E3B732-DDF7-4011-B681-28F511DF8898}"/>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137954</TotalTime>
  <Words>973</Words>
  <Application>Microsoft Office PowerPoint</Application>
  <PresentationFormat>Custom</PresentationFormat>
  <Paragraphs>108</Paragraphs>
  <Slides>10</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Microsoft YaHei</vt:lpstr>
      <vt:lpstr>Microsoft YaHei</vt:lpstr>
      <vt:lpstr>MS PGothic</vt:lpstr>
      <vt:lpstr>宋体</vt:lpstr>
      <vt:lpstr>Arial</vt:lpstr>
      <vt:lpstr>Calibri</vt:lpstr>
      <vt:lpstr>FrutigerNext LT Light</vt:lpstr>
      <vt:lpstr>FrutigerNext LT Medium</vt:lpstr>
      <vt:lpstr>Huawei Sans</vt:lpstr>
      <vt:lpstr>黑体</vt:lpstr>
      <vt:lpstr>华文细黑</vt:lpstr>
      <vt:lpstr>6_内容Copytext </vt:lpstr>
      <vt:lpstr>Thank you</vt:lpstr>
      <vt:lpstr>11_主题1</vt:lpstr>
      <vt:lpstr>封面页_图片版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Wangjinghui</dc:creator>
  <cp:lastModifiedBy>Philip Oyier</cp:lastModifiedBy>
  <cp:revision>2165</cp:revision>
  <dcterms:created xsi:type="dcterms:W3CDTF">2014-09-24T01:01:53Z</dcterms:created>
  <dcterms:modified xsi:type="dcterms:W3CDTF">2024-06-12T09:33:46Z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(3)cVDxZzhJZX7OfuvgNPE/yHUpy00owZnFemqKqYCH4wa0AgQ43BC1IEiOntu26hmNia7vrEze
8AOWcpSXK98GPiTwcQlu5KxJmVNyhpaS2PvOlWnwlvPL8lUKgelVJRc+AB5tC2kUc9O9guEV
5tsv7KV0wXA9IFrqgYjiyOTOE8sSBhIpezU4wTSm7C9THhZHfMXMP4FXQ4OC5EscjxBIoXdM
Ckmh/yyX70hMjkmgZN</vt:lpwstr>
  </property>
  <property fmtid="{D5CDD505-2E9C-101B-9397-08002B2CF9AE}" pid="6" name="_2015_ms_pID_7253431">
    <vt:lpwstr>gTX38cHU4sKCoyYsuu+NROHHR43kHsyYCvzqxn02VrnXi9STvd++fW
WU2YKOrhnA20tzeav0f0YrfFUqw+sRI03lifrJbzWWmYggEYX7A1stGJOCnUJ3ShT5CVvSeP
exMXkLj9SgReR9TN3lvOmbUj6AvEUoVAj6EnXJEyr2FFQci6EdV23GSSZ+Kbw+aAgdz9+LX/
cL1AZjfV+xOVlycOakgkuqWDvO3Lhy2SKikb</vt:lpwstr>
  </property>
  <property fmtid="{D5CDD505-2E9C-101B-9397-08002B2CF9AE}" pid="7" name="_2015_ms_pID_7253432">
    <vt:lpwstr>sURi/NUbo7150H8TofWGZUJmNQSS0mcn594i
oxdWNQzOlzJWIEH5uEhLzIbZd4n6WQ==</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1554373502</vt:lpwstr>
  </property>
</Properties>
</file>