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2"/>
  </p:notesMasterIdLst>
  <p:handoutMasterIdLst>
    <p:handoutMasterId r:id="rId23"/>
  </p:handoutMasterIdLst>
  <p:sldIdLst>
    <p:sldId id="256" r:id="rId2"/>
    <p:sldId id="271" r:id="rId3"/>
    <p:sldId id="284" r:id="rId4"/>
    <p:sldId id="285" r:id="rId5"/>
    <p:sldId id="288" r:id="rId6"/>
    <p:sldId id="289" r:id="rId7"/>
    <p:sldId id="290" r:id="rId8"/>
    <p:sldId id="291" r:id="rId9"/>
    <p:sldId id="303" r:id="rId10"/>
    <p:sldId id="305" r:id="rId11"/>
    <p:sldId id="306" r:id="rId12"/>
    <p:sldId id="304" r:id="rId13"/>
    <p:sldId id="292" r:id="rId14"/>
    <p:sldId id="307" r:id="rId15"/>
    <p:sldId id="299" r:id="rId16"/>
    <p:sldId id="308" r:id="rId17"/>
    <p:sldId id="309" r:id="rId18"/>
    <p:sldId id="302" r:id="rId19"/>
    <p:sldId id="301"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5"/>
            <p14:sldId id="288"/>
            <p14:sldId id="289"/>
            <p14:sldId id="290"/>
            <p14:sldId id="291"/>
            <p14:sldId id="303"/>
            <p14:sldId id="305"/>
            <p14:sldId id="306"/>
            <p14:sldId id="304"/>
            <p14:sldId id="292"/>
            <p14:sldId id="307"/>
            <p14:sldId id="299"/>
            <p14:sldId id="308"/>
            <p14:sldId id="309"/>
            <p14:sldId id="302"/>
            <p14:sldId id="301"/>
          </p14:sldIdLst>
        </p14:section>
        <p14:section name="Learn More" id="{2CC34DB2-6590-42C0-AD4B-A04C6060184E}">
          <p14:sldIdLst>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umukha Narasinha Hegde" initials="SNH" lastIdx="1" clrIdx="2">
    <p:extLst>
      <p:ext uri="{19B8F6BF-5375-455C-9EA6-DF929625EA0E}">
        <p15:presenceInfo xmlns:p15="http://schemas.microsoft.com/office/powerpoint/2012/main" userId="255c89550b3d12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A443"/>
    <a:srgbClr val="FF9B45"/>
    <a:srgbClr val="F8CFB6"/>
    <a:srgbClr val="992319"/>
    <a:srgbClr val="923922"/>
    <a:srgbClr val="F8CAB6"/>
    <a:srgbClr val="D24726"/>
    <a:srgbClr val="404040"/>
    <a:srgbClr val="DD462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83" autoAdjust="0"/>
    <p:restoredTop sz="94241" autoAdjust="0"/>
  </p:normalViewPr>
  <p:slideViewPr>
    <p:cSldViewPr snapToGrid="0">
      <p:cViewPr varScale="1">
        <p:scale>
          <a:sx n="162" d="100"/>
          <a:sy n="162" d="100"/>
        </p:scale>
        <p:origin x="42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6520DC-D91C-4210-AAE1-483A71A0AD98}" type="datetime1">
              <a:rPr lang="en-IN" smtClean="0"/>
              <a:t>03/05/22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0E85-213C-4EEC-889B-75B968AB8288}" type="datetime1">
              <a:rPr lang="en-IN" smtClean="0"/>
              <a:t>03/05/22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Eco-Fertilization</a:t>
            </a: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0</a:t>
            </a:fld>
            <a:endParaRPr lang="en-US" dirty="0"/>
          </a:p>
        </p:txBody>
      </p:sp>
      <p:sp>
        <p:nvSpPr>
          <p:cNvPr id="5" name="Footer Placeholder 4">
            <a:extLst>
              <a:ext uri="{FF2B5EF4-FFF2-40B4-BE49-F238E27FC236}">
                <a16:creationId xmlns:a16="http://schemas.microsoft.com/office/drawing/2014/main" id="{384D8AD9-1FD2-AB44-9445-4DFF05496525}"/>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39DD9A4F-5E69-EF42-A960-5A7B4CCF3CBF}"/>
              </a:ext>
            </a:extLst>
          </p:cNvPr>
          <p:cNvSpPr>
            <a:spLocks noGrp="1"/>
          </p:cNvSpPr>
          <p:nvPr>
            <p:ph type="dt" idx="1"/>
          </p:nvPr>
        </p:nvSpPr>
        <p:spPr/>
        <p:txBody>
          <a:bodyPr/>
          <a:lstStyle/>
          <a:p>
            <a:fld id="{4FBF1FD7-F871-4287-9FD7-374C40DDA3ED}" type="datetime1">
              <a:rPr lang="en-IN" smtClean="0"/>
              <a:t>03/05/22</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19</a:t>
            </a:fld>
            <a:endParaRPr lang="en-US" dirty="0"/>
          </a:p>
        </p:txBody>
      </p:sp>
      <p:sp>
        <p:nvSpPr>
          <p:cNvPr id="5" name="Footer Placeholder 4">
            <a:extLst>
              <a:ext uri="{FF2B5EF4-FFF2-40B4-BE49-F238E27FC236}">
                <a16:creationId xmlns:a16="http://schemas.microsoft.com/office/drawing/2014/main" id="{2E4840A9-4EA6-1149-9B22-B1170FA31332}"/>
              </a:ext>
            </a:extLst>
          </p:cNvPr>
          <p:cNvSpPr>
            <a:spLocks noGrp="1"/>
          </p:cNvSpPr>
          <p:nvPr>
            <p:ph type="ftr" sz="quarter" idx="4"/>
          </p:nvPr>
        </p:nvSpPr>
        <p:spPr/>
        <p:txBody>
          <a:bodyPr/>
          <a:lstStyle/>
          <a:p>
            <a:r>
              <a:rPr lang="en-US"/>
              <a:t>Eco-Fertilization</a:t>
            </a:r>
            <a:endParaRPr lang="en-US" dirty="0"/>
          </a:p>
        </p:txBody>
      </p:sp>
      <p:sp>
        <p:nvSpPr>
          <p:cNvPr id="6" name="Date Placeholder 5">
            <a:extLst>
              <a:ext uri="{FF2B5EF4-FFF2-40B4-BE49-F238E27FC236}">
                <a16:creationId xmlns:a16="http://schemas.microsoft.com/office/drawing/2014/main" id="{DE4FB818-A186-864F-A7D7-E650DB719C89}"/>
              </a:ext>
            </a:extLst>
          </p:cNvPr>
          <p:cNvSpPr>
            <a:spLocks noGrp="1"/>
          </p:cNvSpPr>
          <p:nvPr>
            <p:ph type="dt" idx="1"/>
          </p:nvPr>
        </p:nvSpPr>
        <p:spPr/>
        <p:txBody>
          <a:bodyPr/>
          <a:lstStyle/>
          <a:p>
            <a:fld id="{EEFDB465-C8FF-4B23-84C1-C41BFA6A21BF}" type="datetime1">
              <a:rPr lang="en-IN" smtClean="0"/>
              <a:t>03/05/22</a:t>
            </a:fld>
            <a:endParaRPr lang="en-US" dirty="0"/>
          </a:p>
        </p:txBody>
      </p:sp>
    </p:spTree>
    <p:extLst>
      <p:ext uri="{BB962C8B-B14F-4D97-AF65-F5344CB8AC3E}">
        <p14:creationId xmlns:p14="http://schemas.microsoft.com/office/powerpoint/2010/main" val="2705712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DEF1BF11-E4B8-465D-9EAD-FAA4D320ABEB}" type="datetime1">
              <a:rPr lang="en-IN" smtClean="0"/>
              <a:t>03/05/22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5940D3D5-4A6C-44EE-A8DC-3E702259EB8C}" type="datetime1">
              <a:rPr lang="en-IN" smtClean="0"/>
              <a:t>03/05/22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r>
              <a:rPr lang="en-US"/>
              <a:t>Eco-Fertilization</a:t>
            </a:r>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ammartop.com/wp-content/uploads/2020/11/methodology-488f1a23453770c85d6bba8200517e430312982e.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rammartop.com/wp-content/uploads/2020/11/methodology-488f1a23453770c85d6bba8200517e430312982e.p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atharvaingle/crop-recommendation-datas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tibco.com/sites/tibco/files/media_entity/2021-05/random-forest-diagram.sv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www.tibco.com/sites/tibco/files/media_entity/2021-05/random-forest-diagram.svg"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tibco.com/sites/tibco/files/media_entity/2021-05/random-forest-diagram.sv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tdtraining.com/wp-content/uploads/2017/11/objective-setting.jpg"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1709" y="611861"/>
            <a:ext cx="9088582" cy="2479372"/>
          </a:xfrm>
        </p:spPr>
        <p:txBody>
          <a:bodyPr anchor="ctr" anchorCtr="0">
            <a:normAutofit/>
          </a:bodyPr>
          <a:lstStyle/>
          <a:p>
            <a:pPr algn="ctr"/>
            <a:r>
              <a:rPr lang="en-US" sz="4800" b="1" dirty="0">
                <a:solidFill>
                  <a:schemeClr val="bg1"/>
                </a:solidFill>
                <a:latin typeface="Times New Roman" panose="02020603050405020304" pitchFamily="18" charset="0"/>
                <a:cs typeface="Times New Roman" panose="02020603050405020304" pitchFamily="18" charset="0"/>
              </a:rPr>
              <a:t>Final year Project Presentation </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on</a:t>
            </a:r>
            <a:br>
              <a:rPr lang="en-US" sz="4800" b="1" dirty="0">
                <a:solidFill>
                  <a:schemeClr val="bg1"/>
                </a:solidFill>
                <a:latin typeface="Times New Roman" panose="02020603050405020304" pitchFamily="18" charset="0"/>
                <a:cs typeface="Times New Roman" panose="02020603050405020304" pitchFamily="18" charset="0"/>
              </a:rPr>
            </a:br>
            <a:r>
              <a:rPr lang="en-US" sz="4800" b="1" dirty="0">
                <a:solidFill>
                  <a:schemeClr val="bg1"/>
                </a:solidFill>
                <a:latin typeface="Times New Roman" panose="02020603050405020304" pitchFamily="18" charset="0"/>
                <a:cs typeface="Times New Roman" panose="02020603050405020304" pitchFamily="18" charset="0"/>
              </a:rPr>
              <a:t>Eco-Fertilization</a:t>
            </a:r>
          </a:p>
        </p:txBody>
      </p:sp>
      <p:pic>
        <p:nvPicPr>
          <p:cNvPr id="4" name="Picture 3"/>
          <p:cNvPicPr>
            <a:picLocks noChangeAspect="1"/>
          </p:cNvPicPr>
          <p:nvPr/>
        </p:nvPicPr>
        <p:blipFill>
          <a:blip r:embed="rId3"/>
          <a:srcRect/>
          <a:stretch/>
        </p:blipFill>
        <p:spPr bwMode="invGray">
          <a:xfrm>
            <a:off x="10497551" y="596876"/>
            <a:ext cx="876300" cy="8760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ubtitle 2">
            <a:extLst>
              <a:ext uri="{FF2B5EF4-FFF2-40B4-BE49-F238E27FC236}">
                <a16:creationId xmlns:a16="http://schemas.microsoft.com/office/drawing/2014/main" id="{8801B653-9260-4D06-B35C-CC3530C990A8}"/>
              </a:ext>
            </a:extLst>
          </p:cNvPr>
          <p:cNvSpPr txBox="1">
            <a:spLocks/>
          </p:cNvSpPr>
          <p:nvPr/>
        </p:nvSpPr>
        <p:spPr>
          <a:xfrm>
            <a:off x="7947374" y="4031081"/>
            <a:ext cx="3565753" cy="2091497"/>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Presented by :</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Gaurav Sharma (1AT18CS128)</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Ishita </a:t>
            </a:r>
            <a:r>
              <a:rPr lang="en-US" sz="1800" dirty="0" err="1">
                <a:solidFill>
                  <a:schemeClr val="bg1"/>
                </a:solidFill>
                <a:latin typeface="Times New Roman" panose="02020603050405020304" pitchFamily="18" charset="0"/>
                <a:cs typeface="Times New Roman" panose="02020603050405020304" pitchFamily="18" charset="0"/>
              </a:rPr>
              <a:t>Katiyar</a:t>
            </a:r>
            <a:r>
              <a:rPr lang="en-US" sz="1800" dirty="0">
                <a:solidFill>
                  <a:schemeClr val="bg1"/>
                </a:solidFill>
                <a:latin typeface="Times New Roman" panose="02020603050405020304" pitchFamily="18" charset="0"/>
                <a:cs typeface="Times New Roman" panose="02020603050405020304" pitchFamily="18" charset="0"/>
              </a:rPr>
              <a:t> (1AT18CS044)</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Arpit Chakraborty (1AT18CS020)</a:t>
            </a:r>
          </a:p>
          <a:p>
            <a:pPr>
              <a:lnSpc>
                <a:spcPct val="120000"/>
              </a:lnSpc>
              <a:spcBef>
                <a:spcPts val="600"/>
              </a:spcBef>
              <a:spcAft>
                <a:spcPts val="600"/>
              </a:spcAft>
            </a:pPr>
            <a:r>
              <a:rPr lang="en-US" sz="1800" dirty="0">
                <a:solidFill>
                  <a:schemeClr val="bg1"/>
                </a:solidFill>
                <a:latin typeface="Times New Roman" panose="02020603050405020304" pitchFamily="18" charset="0"/>
                <a:cs typeface="Times New Roman" panose="02020603050405020304" pitchFamily="18" charset="0"/>
              </a:rPr>
              <a:t>Sumukha Hegde (1AT18CS129)</a:t>
            </a:r>
          </a:p>
        </p:txBody>
      </p:sp>
      <p:sp>
        <p:nvSpPr>
          <p:cNvPr id="7" name="Subtitle 2">
            <a:extLst>
              <a:ext uri="{FF2B5EF4-FFF2-40B4-BE49-F238E27FC236}">
                <a16:creationId xmlns:a16="http://schemas.microsoft.com/office/drawing/2014/main" id="{E18F66DB-9C30-D74D-B676-E6140645533E}"/>
              </a:ext>
            </a:extLst>
          </p:cNvPr>
          <p:cNvSpPr txBox="1">
            <a:spLocks/>
          </p:cNvSpPr>
          <p:nvPr/>
        </p:nvSpPr>
        <p:spPr>
          <a:xfrm>
            <a:off x="415636" y="4918365"/>
            <a:ext cx="2812473" cy="1204213"/>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Under the Guidance</a:t>
            </a:r>
          </a:p>
          <a:p>
            <a:pPr algn="ctr">
              <a:lnSpc>
                <a:spcPct val="100000"/>
              </a:lnSpc>
              <a:spcBef>
                <a:spcPts val="400"/>
              </a:spcBef>
              <a:spcAft>
                <a:spcPts val="400"/>
              </a:spcAft>
            </a:pPr>
            <a:r>
              <a:rPr lang="en-IN" sz="1800" dirty="0" err="1">
                <a:solidFill>
                  <a:schemeClr val="bg1"/>
                </a:solidFill>
                <a:latin typeface="Times New Roman" panose="02020603050405020304" pitchFamily="18" charset="0"/>
                <a:cs typeface="Times New Roman" panose="02020603050405020304" pitchFamily="18" charset="0"/>
              </a:rPr>
              <a:t>Dr.</a:t>
            </a:r>
            <a:r>
              <a:rPr lang="en-IN" sz="1800" dirty="0">
                <a:solidFill>
                  <a:schemeClr val="bg1"/>
                </a:solidFill>
                <a:latin typeface="Times New Roman" panose="02020603050405020304" pitchFamily="18" charset="0"/>
                <a:cs typeface="Times New Roman" panose="02020603050405020304" pitchFamily="18" charset="0"/>
              </a:rPr>
              <a:t> Manash Sarkar</a:t>
            </a:r>
          </a:p>
          <a:p>
            <a:pPr algn="ctr">
              <a:lnSpc>
                <a:spcPct val="100000"/>
              </a:lnSpc>
              <a:spcBef>
                <a:spcPts val="400"/>
              </a:spcBef>
              <a:spcAft>
                <a:spcPts val="400"/>
              </a:spcAft>
            </a:pPr>
            <a:r>
              <a:rPr lang="en-IN" sz="1800" dirty="0">
                <a:solidFill>
                  <a:schemeClr val="bg1"/>
                </a:solidFill>
                <a:latin typeface="Times New Roman" panose="02020603050405020304" pitchFamily="18" charset="0"/>
                <a:cs typeface="Times New Roman" panose="02020603050405020304" pitchFamily="18" charset="0"/>
              </a:rPr>
              <a:t>Associate Professor</a:t>
            </a: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a:p>
            <a:pPr algn="ctr">
              <a:lnSpc>
                <a:spcPct val="100000"/>
              </a:lnSpc>
              <a:spcBef>
                <a:spcPts val="400"/>
              </a:spcBef>
              <a:spcAft>
                <a:spcPts val="400"/>
              </a:spcAft>
            </a:pP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Segoe UI Light" panose="020B0502040204020203" pitchFamily="34" charset="0"/>
                <a:cs typeface="Segoe UI Light" panose="020B0502040204020203" pitchFamily="34" charset="0"/>
              </a:rPr>
              <a:t>Proposed Methodology</a:t>
            </a:r>
            <a:endParaRPr lang="en-US" dirty="0">
              <a:latin typeface="Segoe UI Light" panose="020B0502040204020203" pitchFamily="34" charset="0"/>
              <a:cs typeface="Segoe UI Light" panose="020B0502040204020203" pitchFamily="34" charset="0"/>
            </a:endParaRP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9</a:t>
            </a:fld>
            <a:endParaRPr lang="en-US" sz="1000"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03/05/22</a:t>
            </a:fld>
            <a:endParaRPr lang="en-US" sz="1000" dirty="0"/>
          </a:p>
        </p:txBody>
      </p:sp>
      <p:sp>
        <p:nvSpPr>
          <p:cNvPr id="15" name="Content Placeholder 17">
            <a:extLst>
              <a:ext uri="{FF2B5EF4-FFF2-40B4-BE49-F238E27FC236}">
                <a16:creationId xmlns:a16="http://schemas.microsoft.com/office/drawing/2014/main" id="{4803CB66-D772-B245-8217-B6A7D2EA4C7E}"/>
              </a:ext>
            </a:extLst>
          </p:cNvPr>
          <p:cNvSpPr txBox="1">
            <a:spLocks/>
          </p:cNvSpPr>
          <p:nvPr/>
        </p:nvSpPr>
        <p:spPr>
          <a:xfrm>
            <a:off x="541610" y="4398961"/>
            <a:ext cx="4585731" cy="95584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a:p>
            <a:pPr>
              <a:spcAft>
                <a:spcPts val="600"/>
              </a:spcAft>
              <a:buFont typeface="Wingdings" panose="05000000000000000000" pitchFamily="2" charset="2"/>
              <a:buChar char="v"/>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DAAABCA2-4F5D-8C4C-817E-9279B02353B4}"/>
              </a:ext>
            </a:extLst>
          </p:cNvPr>
          <p:cNvPicPr>
            <a:picLocks noChangeAspect="1"/>
          </p:cNvPicPr>
          <p:nvPr/>
        </p:nvPicPr>
        <p:blipFill>
          <a:blip r:embed="rId2"/>
          <a:stretch>
            <a:fillRect/>
          </a:stretch>
        </p:blipFill>
        <p:spPr>
          <a:xfrm>
            <a:off x="4064000" y="1207377"/>
            <a:ext cx="8128000" cy="4572000"/>
          </a:xfrm>
          <a:prstGeom prst="rect">
            <a:avLst/>
          </a:prstGeom>
        </p:spPr>
      </p:pic>
      <p:sp>
        <p:nvSpPr>
          <p:cNvPr id="6" name="TextBox 5">
            <a:extLst>
              <a:ext uri="{FF2B5EF4-FFF2-40B4-BE49-F238E27FC236}">
                <a16:creationId xmlns:a16="http://schemas.microsoft.com/office/drawing/2014/main" id="{DDEA06DF-98CA-5342-B946-D8E46FE3AA73}"/>
              </a:ext>
            </a:extLst>
          </p:cNvPr>
          <p:cNvSpPr txBox="1"/>
          <p:nvPr/>
        </p:nvSpPr>
        <p:spPr>
          <a:xfrm>
            <a:off x="10433129" y="6569077"/>
            <a:ext cx="1215397" cy="215444"/>
          </a:xfrm>
          <a:prstGeom prst="rect">
            <a:avLst/>
          </a:prstGeom>
          <a:noFill/>
        </p:spPr>
        <p:txBody>
          <a:bodyPr wrap="none" rtlCol="0">
            <a:spAutoFit/>
          </a:bodyPr>
          <a:lstStyle/>
          <a:p>
            <a:pPr lvl="0"/>
            <a:r>
              <a:rPr lang="en-US" sz="800" dirty="0">
                <a:solidFill>
                  <a:prstClr val="black"/>
                </a:solidFill>
              </a:rPr>
              <a:t>Image Source : </a:t>
            </a:r>
            <a:r>
              <a:rPr lang="en-US" sz="800" dirty="0">
                <a:solidFill>
                  <a:prstClr val="black"/>
                </a:solidFill>
                <a:hlinkClick r:id="rId3">
                  <a:extLst>
                    <a:ext uri="{A12FA001-AC4F-418D-AE19-62706E023703}">
                      <ahyp:hlinkClr xmlns:ahyp="http://schemas.microsoft.com/office/drawing/2018/hyperlinkcolor" val="tx"/>
                    </a:ext>
                  </a:extLst>
                </a:hlinkClick>
              </a:rPr>
              <a:t>Google</a:t>
            </a:r>
            <a:endParaRPr lang="en-US" sz="800" dirty="0">
              <a:solidFill>
                <a:prstClr val="black"/>
              </a:solidFill>
            </a:endParaRPr>
          </a:p>
        </p:txBody>
      </p:sp>
      <p:sp>
        <p:nvSpPr>
          <p:cNvPr id="11" name="Content Placeholder 4">
            <a:extLst>
              <a:ext uri="{FF2B5EF4-FFF2-40B4-BE49-F238E27FC236}">
                <a16:creationId xmlns:a16="http://schemas.microsoft.com/office/drawing/2014/main" id="{F84C9E99-8AC4-FBAA-E27E-F511B6DFE284}"/>
              </a:ext>
            </a:extLst>
          </p:cNvPr>
          <p:cNvSpPr txBox="1">
            <a:spLocks/>
          </p:cNvSpPr>
          <p:nvPr/>
        </p:nvSpPr>
        <p:spPr>
          <a:xfrm>
            <a:off x="635214" y="1485255"/>
            <a:ext cx="4521457" cy="4790886"/>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lnSpc>
                <a:spcPts val="1800"/>
              </a:lnSpc>
              <a:spcAft>
                <a:spcPts val="600"/>
              </a:spcAft>
            </a:pPr>
            <a:r>
              <a:rPr lang="en-IN" sz="1400" b="1" dirty="0">
                <a:solidFill>
                  <a:srgbClr val="202124"/>
                </a:solidFill>
                <a:cs typeface="Segoe UI" panose="020B0502040204020203" pitchFamily="34" charset="0"/>
              </a:rPr>
              <a:t>Tools &amp; Technologies :</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
        <p:nvSpPr>
          <p:cNvPr id="12" name="Content Placeholder 17">
            <a:extLst>
              <a:ext uri="{FF2B5EF4-FFF2-40B4-BE49-F238E27FC236}">
                <a16:creationId xmlns:a16="http://schemas.microsoft.com/office/drawing/2014/main" id="{30C817BF-A3E8-3B16-1398-4DBD678FB0BE}"/>
              </a:ext>
            </a:extLst>
          </p:cNvPr>
          <p:cNvSpPr txBox="1">
            <a:spLocks/>
          </p:cNvSpPr>
          <p:nvPr/>
        </p:nvSpPr>
        <p:spPr>
          <a:xfrm>
            <a:off x="635214" y="2003518"/>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buFont typeface="Wingdings" panose="05000000000000000000" pitchFamily="2" charset="2"/>
              <a:buChar char="v"/>
            </a:pPr>
            <a:r>
              <a:rPr lang="en-US" sz="1400" dirty="0" err="1">
                <a:solidFill>
                  <a:prstClr val="black">
                    <a:lumMod val="75000"/>
                    <a:lumOff val="25000"/>
                  </a:prstClr>
                </a:solidFill>
                <a:latin typeface="Segoe UI" panose="020B0502040204020203" pitchFamily="34" charset="0"/>
                <a:cs typeface="Segoe UI" panose="020B0502040204020203" pitchFamily="34" charset="0"/>
              </a:rPr>
              <a:t>Jupyter</a:t>
            </a:r>
            <a:r>
              <a:rPr lang="en-US" sz="1400" dirty="0">
                <a:solidFill>
                  <a:prstClr val="black">
                    <a:lumMod val="75000"/>
                    <a:lumOff val="25000"/>
                  </a:prstClr>
                </a:solidFill>
                <a:latin typeface="Segoe UI" panose="020B0502040204020203" pitchFamily="34" charset="0"/>
                <a:cs typeface="Segoe UI" panose="020B0502040204020203" pitchFamily="34" charset="0"/>
              </a:rPr>
              <a:t> Notebook</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Python</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Matplotlib</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HTML / CSS</a:t>
            </a:r>
          </a:p>
          <a:p>
            <a:pPr>
              <a:spcAft>
                <a:spcPts val="600"/>
              </a:spcAft>
              <a:buFont typeface="Wingdings" panose="05000000000000000000" pitchFamily="2" charset="2"/>
              <a:buChar char="v"/>
            </a:pPr>
            <a:r>
              <a:rPr lang="en-US" sz="1400" dirty="0">
                <a:solidFill>
                  <a:prstClr val="black">
                    <a:lumMod val="75000"/>
                    <a:lumOff val="25000"/>
                  </a:prstClr>
                </a:solidFill>
                <a:latin typeface="Segoe UI" panose="020B0502040204020203" pitchFamily="34" charset="0"/>
                <a:cs typeface="Segoe UI" panose="020B0502040204020203" pitchFamily="34" charset="0"/>
              </a:rPr>
              <a:t>Flutter</a:t>
            </a:r>
          </a:p>
        </p:txBody>
      </p:sp>
    </p:spTree>
    <p:extLst>
      <p:ext uri="{BB962C8B-B14F-4D97-AF65-F5344CB8AC3E}">
        <p14:creationId xmlns:p14="http://schemas.microsoft.com/office/powerpoint/2010/main" val="1370809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Proposed Methodology</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z="1000" smtClean="0"/>
              <a:pPr/>
              <a:t>10</a:t>
            </a:fld>
            <a:endParaRPr lang="en-US" sz="1000"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5AB88423-7226-4779-A374-DA5E6D624AD9}" type="datetime1">
              <a:rPr lang="en-IN" sz="1000" smtClean="0"/>
              <a:t>03/05/22</a:t>
            </a:fld>
            <a:endParaRPr lang="en-US" sz="1000" dirty="0"/>
          </a:p>
        </p:txBody>
      </p:sp>
      <p:sp>
        <p:nvSpPr>
          <p:cNvPr id="6" name="TextBox 5">
            <a:extLst>
              <a:ext uri="{FF2B5EF4-FFF2-40B4-BE49-F238E27FC236}">
                <a16:creationId xmlns:a16="http://schemas.microsoft.com/office/drawing/2014/main" id="{DDEA06DF-98CA-5342-B946-D8E46FE3AA73}"/>
              </a:ext>
            </a:extLst>
          </p:cNvPr>
          <p:cNvSpPr txBox="1"/>
          <p:nvPr/>
        </p:nvSpPr>
        <p:spPr>
          <a:xfrm>
            <a:off x="10433129" y="6569077"/>
            <a:ext cx="1215397" cy="215444"/>
          </a:xfrm>
          <a:prstGeom prst="rect">
            <a:avLst/>
          </a:prstGeom>
          <a:noFill/>
        </p:spPr>
        <p:txBody>
          <a:bodyPr wrap="none" rtlCol="0">
            <a:spAutoFit/>
          </a:bodyPr>
          <a:lstStyle/>
          <a:p>
            <a:pPr lvl="0"/>
            <a:r>
              <a:rPr lang="en-US" sz="800" dirty="0">
                <a:solidFill>
                  <a:prstClr val="black"/>
                </a:solidFill>
              </a:rPr>
              <a:t>Image Source : </a:t>
            </a:r>
            <a:r>
              <a:rPr lang="en-US" sz="800" dirty="0">
                <a:solidFill>
                  <a:prstClr val="black"/>
                </a:solidFill>
                <a:hlinkClick r:id="rId2">
                  <a:extLst>
                    <a:ext uri="{A12FA001-AC4F-418D-AE19-62706E023703}">
                      <ahyp:hlinkClr xmlns:ahyp="http://schemas.microsoft.com/office/drawing/2018/hyperlinkcolor" val="tx"/>
                    </a:ext>
                  </a:extLst>
                </a:hlinkClick>
              </a:rPr>
              <a:t>Google</a:t>
            </a:r>
            <a:endParaRPr lang="en-US" sz="800" dirty="0">
              <a:solidFill>
                <a:prstClr val="black"/>
              </a:solidFill>
            </a:endParaRPr>
          </a:p>
        </p:txBody>
      </p:sp>
      <p:sp>
        <p:nvSpPr>
          <p:cNvPr id="2" name="Rectangle 1">
            <a:extLst>
              <a:ext uri="{FF2B5EF4-FFF2-40B4-BE49-F238E27FC236}">
                <a16:creationId xmlns:a16="http://schemas.microsoft.com/office/drawing/2014/main" id="{E88DC89F-1D5C-E950-95F4-11C69C5CF597}"/>
              </a:ext>
            </a:extLst>
          </p:cNvPr>
          <p:cNvSpPr/>
          <p:nvPr/>
        </p:nvSpPr>
        <p:spPr>
          <a:xfrm>
            <a:off x="521206" y="1460325"/>
            <a:ext cx="10561953" cy="3306931"/>
          </a:xfrm>
          <a:prstGeom prst="rect">
            <a:avLst/>
          </a:prstGeom>
        </p:spPr>
        <p:txBody>
          <a:bodyPr wrap="square">
            <a:spAutoFit/>
          </a:bodyPr>
          <a:lstStyle/>
          <a:p>
            <a:pPr algn="just">
              <a:lnSpc>
                <a:spcPts val="1800"/>
              </a:lnSpc>
              <a:spcAft>
                <a:spcPts val="600"/>
              </a:spcAft>
            </a:pPr>
            <a:r>
              <a:rPr lang="en-US" sz="1400" b="1" dirty="0">
                <a:cs typeface="Segoe UI Light" panose="020B0502040204020203" pitchFamily="34" charset="0"/>
              </a:rPr>
              <a:t>Methodology</a:t>
            </a:r>
            <a:r>
              <a:rPr lang="en-IN" sz="1400" b="1" dirty="0">
                <a:solidFill>
                  <a:srgbClr val="202124"/>
                </a:solidFill>
                <a:cs typeface="Segoe UI" panose="020B0502040204020203" pitchFamily="34" charset="0"/>
              </a:rPr>
              <a:t> :</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r>
              <a:rPr lang="en-IN" sz="1200" dirty="0">
                <a:solidFill>
                  <a:srgbClr val="202124"/>
                </a:solidFill>
                <a:cs typeface="Segoe UI" panose="020B0502040204020203" pitchFamily="34" charset="0"/>
              </a:rPr>
              <a:t>In this study, a predictive model for the nutrients required for crops was obtained using random forest and artificial neural network algorithms. First, a variate of random forest, Multivariate Random Forest (MRF, when the number of output features is greater than One) presents a model. In the following, using the artificial neural network, a model is presented. Then, using a combination of two random forest algorithms and an artificial neural network, a model with acceptable accuracy for the prediction is presented. A total of 7 features have been used to evaluate the above algorithm.</a:t>
            </a:r>
          </a:p>
          <a:p>
            <a:pPr algn="just">
              <a:lnSpc>
                <a:spcPts val="1800"/>
              </a:lnSpc>
              <a:spcAft>
                <a:spcPts val="600"/>
              </a:spcAft>
            </a:pPr>
            <a:r>
              <a:rPr lang="en-IN" sz="1200" dirty="0">
                <a:solidFill>
                  <a:srgbClr val="202124"/>
                </a:solidFill>
                <a:cs typeface="Segoe UI" panose="020B0502040204020203" pitchFamily="34" charset="0"/>
              </a:rPr>
              <a:t>The algorithm requires input from the user (such as location and cropping). The location is fed to the Weather API which will return certain characteristics (e.g. temperature, humidity, rainfall) and if there is a possibility of heavy rainfall, a precautionary message is displayed to the user, otherwise the proposed algorithm is followed.</a:t>
            </a: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a:p>
            <a:pPr algn="just">
              <a:lnSpc>
                <a:spcPts val="1800"/>
              </a:lnSpc>
              <a:spcAft>
                <a:spcPts val="600"/>
              </a:spcAft>
            </a:pPr>
            <a:endParaRPr lang="en-IN" sz="1400" b="1" dirty="0">
              <a:solidFill>
                <a:srgbClr val="202124"/>
              </a:solidFill>
              <a:cs typeface="Segoe UI" panose="020B0502040204020203" pitchFamily="34" charset="0"/>
            </a:endParaRPr>
          </a:p>
        </p:txBody>
      </p:sp>
    </p:spTree>
    <p:extLst>
      <p:ext uri="{BB962C8B-B14F-4D97-AF65-F5344CB8AC3E}">
        <p14:creationId xmlns:p14="http://schemas.microsoft.com/office/powerpoint/2010/main" val="2337742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F1188-D0D0-4417-B665-B17815AE5A1A}"/>
              </a:ext>
            </a:extLst>
          </p:cNvPr>
          <p:cNvSpPr>
            <a:spLocks noGrp="1"/>
          </p:cNvSpPr>
          <p:nvPr>
            <p:ph type="title"/>
          </p:nvPr>
        </p:nvSpPr>
        <p:spPr/>
        <p:txBody>
          <a:bodyPr/>
          <a:lstStyle/>
          <a:p>
            <a:r>
              <a:rPr lang="en-US" dirty="0"/>
              <a:t>Proposed Model</a:t>
            </a:r>
            <a:endParaRPr lang="en-IN" dirty="0"/>
          </a:p>
        </p:txBody>
      </p:sp>
      <p:sp>
        <p:nvSpPr>
          <p:cNvPr id="4" name="Date Placeholder 3">
            <a:extLst>
              <a:ext uri="{FF2B5EF4-FFF2-40B4-BE49-F238E27FC236}">
                <a16:creationId xmlns:a16="http://schemas.microsoft.com/office/drawing/2014/main" id="{144FF2EA-E217-22B4-7E4A-8A4B54244C7D}"/>
              </a:ext>
            </a:extLst>
          </p:cNvPr>
          <p:cNvSpPr>
            <a:spLocks noGrp="1"/>
          </p:cNvSpPr>
          <p:nvPr>
            <p:ph type="dt" sz="half" idx="2"/>
          </p:nvPr>
        </p:nvSpPr>
        <p:spPr/>
        <p:txBody>
          <a:bodyPr/>
          <a:lstStyle/>
          <a:p>
            <a:fld id="{4880D018-FA17-47B7-94A1-32CD38160D48}" type="datetime1">
              <a:rPr lang="en-IN" sz="1000" smtClean="0"/>
              <a:t>03/05/22</a:t>
            </a:fld>
            <a:endParaRPr lang="en-US" sz="1000" dirty="0"/>
          </a:p>
        </p:txBody>
      </p:sp>
      <p:sp>
        <p:nvSpPr>
          <p:cNvPr id="5" name="Footer Placeholder 4">
            <a:extLst>
              <a:ext uri="{FF2B5EF4-FFF2-40B4-BE49-F238E27FC236}">
                <a16:creationId xmlns:a16="http://schemas.microsoft.com/office/drawing/2014/main" id="{7B40477F-B0B4-FD5B-9153-C84181B62086}"/>
              </a:ext>
            </a:extLst>
          </p:cNvPr>
          <p:cNvSpPr>
            <a:spLocks noGrp="1"/>
          </p:cNvSpPr>
          <p:nvPr>
            <p:ph type="ftr" sz="quarter" idx="3"/>
          </p:nvPr>
        </p:nvSpPr>
        <p:spPr/>
        <p:txBody>
          <a:bodyPr/>
          <a:lstStyle/>
          <a:p>
            <a:r>
              <a:rPr lang="en-US" sz="1000" dirty="0"/>
              <a:t>Eco-Fertilization</a:t>
            </a:r>
          </a:p>
        </p:txBody>
      </p:sp>
      <p:sp>
        <p:nvSpPr>
          <p:cNvPr id="6" name="Slide Number Placeholder 5">
            <a:extLst>
              <a:ext uri="{FF2B5EF4-FFF2-40B4-BE49-F238E27FC236}">
                <a16:creationId xmlns:a16="http://schemas.microsoft.com/office/drawing/2014/main" id="{E6B83847-A48D-2E77-96AB-98A1F5AA8AF4}"/>
              </a:ext>
            </a:extLst>
          </p:cNvPr>
          <p:cNvSpPr>
            <a:spLocks noGrp="1"/>
          </p:cNvSpPr>
          <p:nvPr>
            <p:ph type="sldNum" sz="quarter" idx="4"/>
          </p:nvPr>
        </p:nvSpPr>
        <p:spPr/>
        <p:txBody>
          <a:bodyPr/>
          <a:lstStyle/>
          <a:p>
            <a:fld id="{9860EDB8-5305-433F-BE41-D7A86D811DB3}" type="slidenum">
              <a:rPr lang="en-US" sz="1000" smtClean="0"/>
              <a:pPr/>
              <a:t>11</a:t>
            </a:fld>
            <a:endParaRPr lang="en-US" sz="1000" dirty="0"/>
          </a:p>
        </p:txBody>
      </p:sp>
      <p:pic>
        <p:nvPicPr>
          <p:cNvPr id="1026" name="Picture 2">
            <a:extLst>
              <a:ext uri="{FF2B5EF4-FFF2-40B4-BE49-F238E27FC236}">
                <a16:creationId xmlns:a16="http://schemas.microsoft.com/office/drawing/2014/main" id="{7D856A98-BE13-638D-ECF0-C47BD1C6973D}"/>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3570411" y="1489841"/>
            <a:ext cx="4375410" cy="4219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60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Dataset</a:t>
            </a:r>
          </a:p>
        </p:txBody>
      </p:sp>
      <p:sp>
        <p:nvSpPr>
          <p:cNvPr id="8" name="Footer Placeholder 7">
            <a:extLst>
              <a:ext uri="{FF2B5EF4-FFF2-40B4-BE49-F238E27FC236}">
                <a16:creationId xmlns:a16="http://schemas.microsoft.com/office/drawing/2014/main" id="{F924504A-9658-0F42-840E-9DF667C41E9E}"/>
              </a:ext>
            </a:extLst>
          </p:cNvPr>
          <p:cNvSpPr>
            <a:spLocks noGrp="1"/>
          </p:cNvSpPr>
          <p:nvPr>
            <p:ph type="ftr" sz="quarter" idx="3"/>
          </p:nvPr>
        </p:nvSpPr>
        <p:spPr>
          <a:xfrm>
            <a:off x="4263821" y="6214573"/>
            <a:ext cx="2895600" cy="365125"/>
          </a:xfrm>
        </p:spPr>
        <p:txBody>
          <a:bodyPr/>
          <a:lstStyle/>
          <a:p>
            <a:r>
              <a:rPr lang="en-US" sz="1000" dirty="0"/>
              <a:t>Eco-Fertilization</a:t>
            </a:r>
          </a:p>
        </p:txBody>
      </p:sp>
      <p:sp>
        <p:nvSpPr>
          <p:cNvPr id="9" name="Slide Number Placeholder 8">
            <a:extLst>
              <a:ext uri="{FF2B5EF4-FFF2-40B4-BE49-F238E27FC236}">
                <a16:creationId xmlns:a16="http://schemas.microsoft.com/office/drawing/2014/main" id="{0336F26D-10E6-E544-8379-59E26DD7BE70}"/>
              </a:ext>
            </a:extLst>
          </p:cNvPr>
          <p:cNvSpPr>
            <a:spLocks noGrp="1"/>
          </p:cNvSpPr>
          <p:nvPr>
            <p:ph type="sldNum" sz="quarter" idx="4"/>
          </p:nvPr>
        </p:nvSpPr>
        <p:spPr/>
        <p:txBody>
          <a:bodyPr/>
          <a:lstStyle/>
          <a:p>
            <a:fld id="{9860EDB8-5305-433F-BE41-D7A86D811DB3}" type="slidenum">
              <a:rPr lang="en-US" smtClean="0"/>
              <a:pPr/>
              <a:t>12</a:t>
            </a:fld>
            <a:endParaRPr lang="en-US" dirty="0"/>
          </a:p>
        </p:txBody>
      </p:sp>
      <p:sp>
        <p:nvSpPr>
          <p:cNvPr id="10" name="Date Placeholder 9">
            <a:extLst>
              <a:ext uri="{FF2B5EF4-FFF2-40B4-BE49-F238E27FC236}">
                <a16:creationId xmlns:a16="http://schemas.microsoft.com/office/drawing/2014/main" id="{B27DAA8D-AB65-0747-A603-E958506D850D}"/>
              </a:ext>
            </a:extLst>
          </p:cNvPr>
          <p:cNvSpPr>
            <a:spLocks noGrp="1"/>
          </p:cNvSpPr>
          <p:nvPr>
            <p:ph type="dt" sz="half" idx="2"/>
          </p:nvPr>
        </p:nvSpPr>
        <p:spPr/>
        <p:txBody>
          <a:bodyPr/>
          <a:lstStyle/>
          <a:p>
            <a:fld id="{4A22BECE-A261-4739-BED5-0C8EAF6F10DE}" type="datetime1">
              <a:rPr lang="en-IN" sz="1000" smtClean="0"/>
              <a:t>03/05/22</a:t>
            </a:fld>
            <a:endParaRPr lang="en-US" sz="1000" dirty="0"/>
          </a:p>
        </p:txBody>
      </p:sp>
      <p:sp>
        <p:nvSpPr>
          <p:cNvPr id="18" name="Content Placeholder 4">
            <a:extLst>
              <a:ext uri="{FF2B5EF4-FFF2-40B4-BE49-F238E27FC236}">
                <a16:creationId xmlns:a16="http://schemas.microsoft.com/office/drawing/2014/main" id="{C06D87EE-1369-1F46-BD22-0F3FF4FD1579}"/>
              </a:ext>
            </a:extLst>
          </p:cNvPr>
          <p:cNvSpPr txBox="1">
            <a:spLocks/>
          </p:cNvSpPr>
          <p:nvPr/>
        </p:nvSpPr>
        <p:spPr>
          <a:xfrm>
            <a:off x="4644222" y="5631222"/>
            <a:ext cx="5006563" cy="572730"/>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Bef>
                <a:spcPts val="0"/>
              </a:spcBef>
              <a:spcAft>
                <a:spcPts val="0"/>
              </a:spcAft>
            </a:pPr>
            <a:r>
              <a:rPr lang="en-IN" dirty="0">
                <a:solidFill>
                  <a:srgbClr val="202124"/>
                </a:solidFill>
                <a:cs typeface="Segoe UI" panose="020B0502040204020203" pitchFamily="34" charset="0"/>
              </a:rPr>
              <a:t>Access Link: </a:t>
            </a:r>
            <a:r>
              <a:rPr lang="en-IN" dirty="0">
                <a:solidFill>
                  <a:srgbClr val="202124"/>
                </a:solidFill>
                <a:cs typeface="Segoe UI" panose="020B0502040204020203" pitchFamily="34" charset="0"/>
                <a:hlinkClick r:id="rId2"/>
              </a:rPr>
              <a:t>kaggle.com/datasets</a:t>
            </a:r>
            <a:endParaRPr lang="en-IN" b="1" dirty="0">
              <a:solidFill>
                <a:srgbClr val="202124"/>
              </a:solidFill>
              <a:cs typeface="Segoe UI" panose="020B0502040204020203" pitchFamily="34" charset="0"/>
            </a:endParaRPr>
          </a:p>
          <a:p>
            <a:pPr>
              <a:lnSpc>
                <a:spcPts val="1800"/>
              </a:lnSpc>
              <a:spcBef>
                <a:spcPts val="0"/>
              </a:spcBef>
              <a:spcAft>
                <a:spcPts val="0"/>
              </a:spcAft>
            </a:pPr>
            <a:r>
              <a:rPr lang="en-IN" dirty="0">
                <a:solidFill>
                  <a:srgbClr val="202124"/>
                </a:solidFill>
                <a:cs typeface="Segoe UI" panose="020B0502040204020203" pitchFamily="34" charset="0"/>
              </a:rPr>
              <a:t>Last access date : 16.11.2021</a:t>
            </a:r>
            <a:endParaRPr lang="en-IN" b="1" dirty="0">
              <a:solidFill>
                <a:srgbClr val="202124"/>
              </a:solidFill>
              <a:cs typeface="Segoe UI" panose="020B0502040204020203" pitchFamily="34" charset="0"/>
            </a:endParaRPr>
          </a:p>
        </p:txBody>
      </p:sp>
      <p:pic>
        <p:nvPicPr>
          <p:cNvPr id="4" name="Picture 3">
            <a:extLst>
              <a:ext uri="{FF2B5EF4-FFF2-40B4-BE49-F238E27FC236}">
                <a16:creationId xmlns:a16="http://schemas.microsoft.com/office/drawing/2014/main" id="{1F497AE6-4FBC-17E6-40C8-800E3B10706B}"/>
              </a:ext>
            </a:extLst>
          </p:cNvPr>
          <p:cNvPicPr>
            <a:picLocks noChangeAspect="1"/>
          </p:cNvPicPr>
          <p:nvPr/>
        </p:nvPicPr>
        <p:blipFill>
          <a:blip r:embed="rId3"/>
          <a:stretch>
            <a:fillRect/>
          </a:stretch>
        </p:blipFill>
        <p:spPr>
          <a:xfrm>
            <a:off x="3409786" y="1385798"/>
            <a:ext cx="4603671" cy="40864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7394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9D6-DAD0-B8C6-1E34-9DF0ECA88E3F}"/>
              </a:ext>
            </a:extLst>
          </p:cNvPr>
          <p:cNvSpPr>
            <a:spLocks noGrp="1"/>
          </p:cNvSpPr>
          <p:nvPr>
            <p:ph type="title"/>
          </p:nvPr>
        </p:nvSpPr>
        <p:spPr/>
        <p:txBody>
          <a:bodyPr/>
          <a:lstStyle/>
          <a:p>
            <a:r>
              <a:rPr lang="en-US" dirty="0"/>
              <a:t>Data Description</a:t>
            </a:r>
            <a:endParaRPr lang="en-IN" dirty="0"/>
          </a:p>
        </p:txBody>
      </p:sp>
      <p:sp>
        <p:nvSpPr>
          <p:cNvPr id="4" name="Date Placeholder 3">
            <a:extLst>
              <a:ext uri="{FF2B5EF4-FFF2-40B4-BE49-F238E27FC236}">
                <a16:creationId xmlns:a16="http://schemas.microsoft.com/office/drawing/2014/main" id="{9A5451AC-BD26-57F8-BB37-DA70F7FED3AF}"/>
              </a:ext>
            </a:extLst>
          </p:cNvPr>
          <p:cNvSpPr>
            <a:spLocks noGrp="1"/>
          </p:cNvSpPr>
          <p:nvPr>
            <p:ph type="dt" sz="half" idx="2"/>
          </p:nvPr>
        </p:nvSpPr>
        <p:spPr/>
        <p:txBody>
          <a:bodyPr/>
          <a:lstStyle/>
          <a:p>
            <a:fld id="{D8BED2D1-7367-4290-B446-319941C2CC80}" type="datetime1">
              <a:rPr lang="en-IN" smtClean="0"/>
              <a:t>03/05/22</a:t>
            </a:fld>
            <a:endParaRPr lang="en-US" dirty="0"/>
          </a:p>
        </p:txBody>
      </p:sp>
      <p:sp>
        <p:nvSpPr>
          <p:cNvPr id="5" name="Footer Placeholder 4">
            <a:extLst>
              <a:ext uri="{FF2B5EF4-FFF2-40B4-BE49-F238E27FC236}">
                <a16:creationId xmlns:a16="http://schemas.microsoft.com/office/drawing/2014/main" id="{C3FF0569-848B-F820-B61A-61D2E58D4383}"/>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576AB2D1-DCE4-4366-B9DC-7364DC82B8C8}"/>
              </a:ext>
            </a:extLst>
          </p:cNvPr>
          <p:cNvSpPr>
            <a:spLocks noGrp="1"/>
          </p:cNvSpPr>
          <p:nvPr>
            <p:ph type="sldNum" sz="quarter" idx="4"/>
          </p:nvPr>
        </p:nvSpPr>
        <p:spPr/>
        <p:txBody>
          <a:bodyPr/>
          <a:lstStyle/>
          <a:p>
            <a:fld id="{9860EDB8-5305-433F-BE41-D7A86D811DB3}" type="slidenum">
              <a:rPr lang="en-US" smtClean="0"/>
              <a:pPr/>
              <a:t>13</a:t>
            </a:fld>
            <a:endParaRPr lang="en-US" dirty="0"/>
          </a:p>
        </p:txBody>
      </p:sp>
      <p:sp>
        <p:nvSpPr>
          <p:cNvPr id="8" name="Rectangle 7">
            <a:extLst>
              <a:ext uri="{FF2B5EF4-FFF2-40B4-BE49-F238E27FC236}">
                <a16:creationId xmlns:a16="http://schemas.microsoft.com/office/drawing/2014/main" id="{C2CEFEEF-7FC1-3BB5-E4ED-EA2E9242482B}"/>
              </a:ext>
            </a:extLst>
          </p:cNvPr>
          <p:cNvSpPr/>
          <p:nvPr/>
        </p:nvSpPr>
        <p:spPr>
          <a:xfrm>
            <a:off x="600968" y="1382517"/>
            <a:ext cx="1496773" cy="312843"/>
          </a:xfrm>
          <a:prstGeom prst="rect">
            <a:avLst/>
          </a:prstGeom>
        </p:spPr>
        <p:txBody>
          <a:bodyPr wrap="square">
            <a:spAutoFit/>
          </a:bodyPr>
          <a:lstStyle/>
          <a:p>
            <a:pPr algn="just">
              <a:lnSpc>
                <a:spcPts val="1800"/>
              </a:lnSpc>
              <a:spcAft>
                <a:spcPts val="600"/>
              </a:spcAft>
            </a:pPr>
            <a:r>
              <a:rPr lang="en-IN" sz="1400" b="1" dirty="0">
                <a:solidFill>
                  <a:srgbClr val="202124"/>
                </a:solidFill>
                <a:cs typeface="Segoe UI" panose="020B0502040204020203" pitchFamily="34" charset="0"/>
              </a:rPr>
              <a:t>Input Features :</a:t>
            </a:r>
          </a:p>
        </p:txBody>
      </p:sp>
      <p:sp>
        <p:nvSpPr>
          <p:cNvPr id="10" name="Rectangle 9">
            <a:extLst>
              <a:ext uri="{FF2B5EF4-FFF2-40B4-BE49-F238E27FC236}">
                <a16:creationId xmlns:a16="http://schemas.microsoft.com/office/drawing/2014/main" id="{311F06D7-3A91-8B62-22EA-8EFC2AD510FD}"/>
              </a:ext>
            </a:extLst>
          </p:cNvPr>
          <p:cNvSpPr/>
          <p:nvPr/>
        </p:nvSpPr>
        <p:spPr>
          <a:xfrm>
            <a:off x="600968" y="1782148"/>
            <a:ext cx="6458200" cy="2108269"/>
          </a:xfrm>
          <a:prstGeom prst="rect">
            <a:avLst/>
          </a:prstGeom>
        </p:spPr>
        <p:txBody>
          <a:bodyPr wrap="square">
            <a:spAutoFit/>
          </a:bodyPr>
          <a:lstStyle/>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Crop : </a:t>
            </a:r>
            <a:r>
              <a:rPr lang="en-US" sz="1200" i="1" dirty="0">
                <a:solidFill>
                  <a:prstClr val="black">
                    <a:lumMod val="75000"/>
                    <a:lumOff val="25000"/>
                  </a:prstClr>
                </a:solidFill>
                <a:cs typeface="Segoe UI" panose="020B0502040204020203" pitchFamily="34" charset="0"/>
              </a:rPr>
              <a:t>rice, cotton, etc.</a:t>
            </a:r>
          </a:p>
          <a:p>
            <a:pPr marL="171450" indent="-171450">
              <a:spcAft>
                <a:spcPts val="600"/>
              </a:spcAft>
              <a:buFont typeface="Wingdings" pitchFamily="2" charset="2"/>
              <a:buChar char="Ø"/>
            </a:pPr>
            <a:endParaRPr lang="en-US" sz="1200" i="1" dirty="0">
              <a:solidFill>
                <a:prstClr val="black">
                  <a:lumMod val="75000"/>
                  <a:lumOff val="25000"/>
                </a:prstClr>
              </a:solidFill>
              <a:cs typeface="Segoe UI" panose="020B0502040204020203" pitchFamily="34" charset="0"/>
            </a:endParaRPr>
          </a:p>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Temperature : </a:t>
            </a:r>
            <a:r>
              <a:rPr lang="en-IN" sz="1200" i="1" dirty="0"/>
              <a:t>temperature in degree Celsius</a:t>
            </a:r>
            <a:endParaRPr lang="en-US" sz="1200" i="1" dirty="0">
              <a:solidFill>
                <a:prstClr val="black">
                  <a:lumMod val="75000"/>
                  <a:lumOff val="25000"/>
                </a:prstClr>
              </a:solidFill>
              <a:cs typeface="Segoe UI" panose="020B0502040204020203" pitchFamily="34" charset="0"/>
            </a:endParaRPr>
          </a:p>
          <a:p>
            <a:pPr>
              <a:spcAft>
                <a:spcPts val="600"/>
              </a:spcAft>
            </a:pPr>
            <a:endParaRPr lang="en-US" sz="1200" dirty="0">
              <a:solidFill>
                <a:prstClr val="black">
                  <a:lumMod val="75000"/>
                  <a:lumOff val="25000"/>
                </a:prstClr>
              </a:solidFill>
              <a:latin typeface="+mj-lt"/>
              <a:cs typeface="Segoe UI" panose="020B0502040204020203" pitchFamily="34" charset="0"/>
            </a:endParaRPr>
          </a:p>
          <a:p>
            <a:pPr marL="171450" indent="-171450">
              <a:spcAft>
                <a:spcPts val="600"/>
              </a:spcAft>
              <a:buFont typeface="Wingdings" pitchFamily="2" charset="2"/>
              <a:buChar char="Ø"/>
            </a:pPr>
            <a:r>
              <a:rPr lang="en-US" sz="1200" dirty="0">
                <a:solidFill>
                  <a:prstClr val="black">
                    <a:lumMod val="75000"/>
                    <a:lumOff val="25000"/>
                  </a:prstClr>
                </a:solidFill>
                <a:cs typeface="Segoe UI" panose="020B0502040204020203" pitchFamily="34" charset="0"/>
              </a:rPr>
              <a:t>Humidity : </a:t>
            </a:r>
            <a:r>
              <a:rPr lang="en-IN" sz="1200" i="1" dirty="0"/>
              <a:t>relative humidity in %</a:t>
            </a:r>
          </a:p>
          <a:p>
            <a:pPr marL="171450" indent="-171450">
              <a:spcAft>
                <a:spcPts val="600"/>
              </a:spcAft>
              <a:buFont typeface="Wingdings" pitchFamily="2" charset="2"/>
              <a:buChar char="Ø"/>
            </a:pPr>
            <a:endParaRPr lang="en-IN" sz="1200" i="1" dirty="0"/>
          </a:p>
          <a:p>
            <a:pPr marL="171450" indent="-171450">
              <a:spcAft>
                <a:spcPts val="600"/>
              </a:spcAft>
              <a:buFont typeface="Wingdings" pitchFamily="2" charset="2"/>
              <a:buChar char="Ø"/>
            </a:pPr>
            <a:r>
              <a:rPr lang="en-IN" sz="1200" dirty="0"/>
              <a:t>Rainfall : </a:t>
            </a:r>
            <a:r>
              <a:rPr lang="en-IN" sz="1200" i="1" dirty="0"/>
              <a:t>rainfall in mm</a:t>
            </a:r>
          </a:p>
          <a:p>
            <a:pPr marL="171450" indent="-171450">
              <a:spcAft>
                <a:spcPts val="600"/>
              </a:spcAft>
              <a:buFont typeface="Wingdings" pitchFamily="2" charset="2"/>
              <a:buChar char="Ø"/>
            </a:pPr>
            <a:endParaRPr lang="en-US" sz="1200" dirty="0">
              <a:solidFill>
                <a:prstClr val="black">
                  <a:lumMod val="75000"/>
                  <a:lumOff val="25000"/>
                </a:prstClr>
              </a:solidFill>
              <a:cs typeface="Segoe UI" panose="020B0502040204020203" pitchFamily="34" charset="0"/>
            </a:endParaRPr>
          </a:p>
        </p:txBody>
      </p:sp>
      <p:sp>
        <p:nvSpPr>
          <p:cNvPr id="12" name="Rectangle 11">
            <a:extLst>
              <a:ext uri="{FF2B5EF4-FFF2-40B4-BE49-F238E27FC236}">
                <a16:creationId xmlns:a16="http://schemas.microsoft.com/office/drawing/2014/main" id="{438936F9-2C25-F9E6-BFCF-80872F5F1C12}"/>
              </a:ext>
            </a:extLst>
          </p:cNvPr>
          <p:cNvSpPr/>
          <p:nvPr/>
        </p:nvSpPr>
        <p:spPr>
          <a:xfrm>
            <a:off x="558952" y="3878536"/>
            <a:ext cx="2203704" cy="306109"/>
          </a:xfrm>
          <a:prstGeom prst="rect">
            <a:avLst/>
          </a:prstGeom>
        </p:spPr>
        <p:txBody>
          <a:bodyPr wrap="square">
            <a:spAutoFit/>
          </a:bodyPr>
          <a:lstStyle/>
          <a:p>
            <a:pPr algn="just">
              <a:lnSpc>
                <a:spcPts val="1800"/>
              </a:lnSpc>
              <a:spcAft>
                <a:spcPts val="600"/>
              </a:spcAft>
            </a:pPr>
            <a:r>
              <a:rPr lang="en-IN" sz="1400" b="1" dirty="0">
                <a:solidFill>
                  <a:srgbClr val="202124"/>
                </a:solidFill>
                <a:cs typeface="Segoe UI" panose="020B0502040204020203" pitchFamily="34" charset="0"/>
              </a:rPr>
              <a:t>Output Features :</a:t>
            </a:r>
          </a:p>
        </p:txBody>
      </p:sp>
      <p:sp>
        <p:nvSpPr>
          <p:cNvPr id="15" name="Rectangle 14">
            <a:extLst>
              <a:ext uri="{FF2B5EF4-FFF2-40B4-BE49-F238E27FC236}">
                <a16:creationId xmlns:a16="http://schemas.microsoft.com/office/drawing/2014/main" id="{6F0B8627-896A-08ED-341F-38D4ADB52896}"/>
              </a:ext>
            </a:extLst>
          </p:cNvPr>
          <p:cNvSpPr/>
          <p:nvPr/>
        </p:nvSpPr>
        <p:spPr>
          <a:xfrm>
            <a:off x="600968" y="4355159"/>
            <a:ext cx="6096000" cy="1646605"/>
          </a:xfrm>
          <a:prstGeom prst="rect">
            <a:avLst/>
          </a:prstGeom>
        </p:spPr>
        <p:txBody>
          <a:bodyPr>
            <a:spAutoFit/>
          </a:bodyPr>
          <a:lstStyle/>
          <a:p>
            <a:pPr marL="171450" indent="-171450">
              <a:buFont typeface="Wingdings" pitchFamily="2" charset="2"/>
              <a:buChar char="Ø"/>
            </a:pPr>
            <a:r>
              <a:rPr lang="en-IN" sz="1200" dirty="0" err="1"/>
              <a:t>Label_N</a:t>
            </a:r>
            <a:r>
              <a:rPr lang="en-IN" sz="1200" dirty="0"/>
              <a:t> :</a:t>
            </a:r>
            <a:r>
              <a:rPr lang="en-IN" sz="1200" dirty="0">
                <a:latin typeface="Menlo" panose="020B0609030804020204" pitchFamily="49" charset="0"/>
              </a:rPr>
              <a:t> </a:t>
            </a:r>
            <a:r>
              <a:rPr lang="en-IN" sz="1200" i="1" dirty="0"/>
              <a:t>ratio of Nitrogen content in soil</a:t>
            </a:r>
          </a:p>
          <a:p>
            <a:pPr marL="171450" indent="-171450">
              <a:buFont typeface="Wingdings" pitchFamily="2" charset="2"/>
              <a:buChar char="Ø"/>
            </a:pPr>
            <a:endParaRPr lang="en-IN" sz="1200" i="1" dirty="0">
              <a:solidFill>
                <a:prstClr val="black">
                  <a:lumMod val="75000"/>
                  <a:lumOff val="25000"/>
                </a:prstClr>
              </a:solidFill>
              <a:cs typeface="Segoe UI" panose="020B0502040204020203" pitchFamily="34" charset="0"/>
            </a:endParaRPr>
          </a:p>
          <a:p>
            <a:pPr marL="171450" indent="-171450">
              <a:buFont typeface="Wingdings" pitchFamily="2" charset="2"/>
              <a:buChar char="Ø"/>
            </a:pPr>
            <a:endParaRPr lang="en-IN" sz="1200" i="1" dirty="0">
              <a:solidFill>
                <a:prstClr val="black">
                  <a:lumMod val="75000"/>
                  <a:lumOff val="25000"/>
                </a:prstClr>
              </a:solidFill>
              <a:cs typeface="Segoe UI" panose="020B0502040204020203" pitchFamily="34" charset="0"/>
            </a:endParaRPr>
          </a:p>
          <a:p>
            <a:pPr marL="171450" indent="-171450">
              <a:buFont typeface="Wingdings" pitchFamily="2" charset="2"/>
              <a:buChar char="Ø"/>
            </a:pPr>
            <a:r>
              <a:rPr lang="en-US" sz="1200" dirty="0" err="1">
                <a:solidFill>
                  <a:prstClr val="black">
                    <a:lumMod val="75000"/>
                    <a:lumOff val="25000"/>
                  </a:prstClr>
                </a:solidFill>
                <a:cs typeface="Segoe UI" panose="020B0502040204020203" pitchFamily="34" charset="0"/>
              </a:rPr>
              <a:t>Label_P</a:t>
            </a:r>
            <a:r>
              <a:rPr lang="en-US" sz="1200" dirty="0">
                <a:solidFill>
                  <a:prstClr val="black">
                    <a:lumMod val="75000"/>
                    <a:lumOff val="25000"/>
                  </a:prstClr>
                </a:solidFill>
                <a:cs typeface="Segoe UI" panose="020B0502040204020203" pitchFamily="34" charset="0"/>
              </a:rPr>
              <a:t> :  </a:t>
            </a:r>
            <a:r>
              <a:rPr lang="en-IN" sz="1200" i="1" dirty="0"/>
              <a:t>ratio of Phosphorous content in soil</a:t>
            </a:r>
            <a:endParaRPr lang="en-US" sz="1200" i="1" dirty="0">
              <a:solidFill>
                <a:prstClr val="black">
                  <a:lumMod val="75000"/>
                  <a:lumOff val="25000"/>
                </a:prstClr>
              </a:solidFill>
              <a:latin typeface="+mj-lt"/>
              <a:cs typeface="Segoe UI" panose="020B0502040204020203" pitchFamily="34" charset="0"/>
            </a:endParaRPr>
          </a:p>
          <a:p>
            <a:endParaRPr lang="en-US" sz="1200" dirty="0">
              <a:solidFill>
                <a:prstClr val="black">
                  <a:lumMod val="75000"/>
                  <a:lumOff val="25000"/>
                </a:prstClr>
              </a:solidFill>
              <a:cs typeface="Segoe UI" panose="020B0502040204020203" pitchFamily="34" charset="0"/>
            </a:endParaRPr>
          </a:p>
          <a:p>
            <a:endParaRPr lang="en-US" sz="1200" dirty="0">
              <a:solidFill>
                <a:prstClr val="black">
                  <a:lumMod val="75000"/>
                  <a:lumOff val="25000"/>
                </a:prstClr>
              </a:solidFill>
              <a:cs typeface="Segoe UI" panose="020B0502040204020203" pitchFamily="34" charset="0"/>
            </a:endParaRPr>
          </a:p>
          <a:p>
            <a:pPr marL="171450" indent="-171450">
              <a:spcAft>
                <a:spcPts val="600"/>
              </a:spcAft>
              <a:buFont typeface="Wingdings" pitchFamily="2" charset="2"/>
              <a:buChar char="Ø"/>
            </a:pPr>
            <a:r>
              <a:rPr lang="en-US" sz="1200" dirty="0" err="1">
                <a:solidFill>
                  <a:prstClr val="black">
                    <a:lumMod val="75000"/>
                    <a:lumOff val="25000"/>
                  </a:prstClr>
                </a:solidFill>
                <a:cs typeface="Segoe UI" panose="020B0502040204020203" pitchFamily="34" charset="0"/>
              </a:rPr>
              <a:t>Label_K</a:t>
            </a:r>
            <a:r>
              <a:rPr lang="en-US" sz="1200" dirty="0">
                <a:solidFill>
                  <a:prstClr val="black">
                    <a:lumMod val="75000"/>
                    <a:lumOff val="25000"/>
                  </a:prstClr>
                </a:solidFill>
                <a:cs typeface="Segoe UI" panose="020B0502040204020203" pitchFamily="34" charset="0"/>
              </a:rPr>
              <a:t> :  </a:t>
            </a:r>
            <a:r>
              <a:rPr lang="en-IN" sz="1200" i="1" dirty="0"/>
              <a:t>ratio of Potassium content in soil</a:t>
            </a:r>
          </a:p>
          <a:p>
            <a:pPr marL="171450" indent="-171450">
              <a:spcAft>
                <a:spcPts val="600"/>
              </a:spcAft>
              <a:buFont typeface="Wingdings" pitchFamily="2" charset="2"/>
              <a:buChar char="Ø"/>
            </a:pPr>
            <a:endParaRPr lang="en-US" sz="1200" dirty="0">
              <a:solidFill>
                <a:prstClr val="black">
                  <a:lumMod val="75000"/>
                  <a:lumOff val="25000"/>
                </a:prstClr>
              </a:solidFill>
              <a:cs typeface="Segoe UI" panose="020B0502040204020203" pitchFamily="34" charset="0"/>
            </a:endParaRPr>
          </a:p>
        </p:txBody>
      </p:sp>
    </p:spTree>
    <p:extLst>
      <p:ext uri="{BB962C8B-B14F-4D97-AF65-F5344CB8AC3E}">
        <p14:creationId xmlns:p14="http://schemas.microsoft.com/office/powerpoint/2010/main" val="343329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Proposed algorithm </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6540646" cy="4795858"/>
          </a:xfrm>
        </p:spPr>
        <p:txBody>
          <a:bodyPr>
            <a:normAutofit/>
          </a:bodyPr>
          <a:lstStyle/>
          <a:p>
            <a:r>
              <a:rPr lang="en-US" sz="1400" b="1" dirty="0"/>
              <a:t>Multivariate Random Forest :</a:t>
            </a:r>
          </a:p>
          <a:p>
            <a:pPr algn="just"/>
            <a:r>
              <a:rPr lang="en-IN" dirty="0"/>
              <a:t>Random Forest (RF) regression refers to ensembles of regression trees where a set of T un-pruned regression trees are generated based on bootstrap sampling from the original training data. For each node, the optimal feature for node splitting is selected from a random set of m features from the total N features. The selection of the feature for node splitting from a random set of features decreases the correlation between different trees and thus the average prediction of multiple regression trees is expected to have lower variance than individual regression trees. Larger m can improve the predictive capability of individual trees but can also increase the correlation between trees and void any gains from averaging multiple predictions. The bootstrap resampling of the data for training each tree also increases the variation between the trees. Multivariate Random Forest(MRF) calculates prediction of all output features using one model, which is generated using the training output features. While, if the output features are highly correlated then, the prediction using MRF is much improved then prediction using Random Forest.</a:t>
            </a:r>
          </a:p>
        </p:txBody>
      </p:sp>
      <p:sp>
        <p:nvSpPr>
          <p:cNvPr id="4" name="Date Placeholder 3">
            <a:extLst>
              <a:ext uri="{FF2B5EF4-FFF2-40B4-BE49-F238E27FC236}">
                <a16:creationId xmlns:a16="http://schemas.microsoft.com/office/drawing/2014/main" id="{C765CC15-5692-3B89-4CF6-353F50A3C1D8}"/>
              </a:ext>
            </a:extLst>
          </p:cNvPr>
          <p:cNvSpPr>
            <a:spLocks noGrp="1"/>
          </p:cNvSpPr>
          <p:nvPr>
            <p:ph type="dt" sz="half" idx="2"/>
          </p:nvPr>
        </p:nvSpPr>
        <p:spPr/>
        <p:txBody>
          <a:bodyPr/>
          <a:lstStyle/>
          <a:p>
            <a:fld id="{28C0B276-FA0D-4561-98D5-13E651EB1728}" type="datetime1">
              <a:rPr lang="en-IN" smtClean="0"/>
              <a:t>03/05/22</a:t>
            </a:fld>
            <a:endParaRPr lang="en-US" dirty="0"/>
          </a:p>
        </p:txBody>
      </p:sp>
      <p:sp>
        <p:nvSpPr>
          <p:cNvPr id="5" name="Footer Placeholder 4">
            <a:extLst>
              <a:ext uri="{FF2B5EF4-FFF2-40B4-BE49-F238E27FC236}">
                <a16:creationId xmlns:a16="http://schemas.microsoft.com/office/drawing/2014/main" id="{F4FF380F-9F21-BC7F-5014-2A26216A27F9}"/>
              </a:ext>
            </a:extLst>
          </p:cNvPr>
          <p:cNvSpPr>
            <a:spLocks noGrp="1"/>
          </p:cNvSpPr>
          <p:nvPr>
            <p:ph type="ftr" sz="quarter" idx="3"/>
          </p:nvPr>
        </p:nvSpPr>
        <p:spPr/>
        <p:txBody>
          <a:bodyPr/>
          <a:lstStyle/>
          <a:p>
            <a:r>
              <a:rPr lang="en-US"/>
              <a:t>Eco-Fertilization</a:t>
            </a:r>
            <a:endParaRPr lang="en-US" dirty="0"/>
          </a:p>
        </p:txBody>
      </p:sp>
      <p:sp>
        <p:nvSpPr>
          <p:cNvPr id="6" name="Slide Number Placeholder 5">
            <a:extLst>
              <a:ext uri="{FF2B5EF4-FFF2-40B4-BE49-F238E27FC236}">
                <a16:creationId xmlns:a16="http://schemas.microsoft.com/office/drawing/2014/main" id="{6431DD43-022E-001D-1434-9F1F52F090FF}"/>
              </a:ext>
            </a:extLst>
          </p:cNvPr>
          <p:cNvSpPr>
            <a:spLocks noGrp="1"/>
          </p:cNvSpPr>
          <p:nvPr>
            <p:ph type="sldNum" sz="quarter" idx="4"/>
          </p:nvPr>
        </p:nvSpPr>
        <p:spPr/>
        <p:txBody>
          <a:bodyPr/>
          <a:lstStyle/>
          <a:p>
            <a:fld id="{9860EDB8-5305-433F-BE41-D7A86D811DB3}" type="slidenum">
              <a:rPr lang="en-US" smtClean="0"/>
              <a:pPr/>
              <a:t>14</a:t>
            </a:fld>
            <a:endParaRPr lang="en-US" dirty="0"/>
          </a:p>
        </p:txBody>
      </p:sp>
      <p:pic>
        <p:nvPicPr>
          <p:cNvPr id="8" name="Graphic 7">
            <a:extLst>
              <a:ext uri="{FF2B5EF4-FFF2-40B4-BE49-F238E27FC236}">
                <a16:creationId xmlns:a16="http://schemas.microsoft.com/office/drawing/2014/main" id="{178D8FA0-15A0-ECE5-11B2-CF18A250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3416" y="2152176"/>
            <a:ext cx="4575703" cy="3496879"/>
          </a:xfrm>
          <a:prstGeom prst="rect">
            <a:avLst/>
          </a:prstGeom>
        </p:spPr>
      </p:pic>
      <p:sp>
        <p:nvSpPr>
          <p:cNvPr id="9" name="TextBox 8">
            <a:extLst>
              <a:ext uri="{FF2B5EF4-FFF2-40B4-BE49-F238E27FC236}">
                <a16:creationId xmlns:a16="http://schemas.microsoft.com/office/drawing/2014/main" id="{D94B5E5B-11DB-F8B0-7B8C-36B9173E15B0}"/>
              </a:ext>
            </a:extLst>
          </p:cNvPr>
          <p:cNvSpPr txBox="1"/>
          <p:nvPr/>
        </p:nvSpPr>
        <p:spPr>
          <a:xfrm>
            <a:off x="10742508" y="6569077"/>
            <a:ext cx="906017" cy="215444"/>
          </a:xfrm>
          <a:prstGeom prst="rect">
            <a:avLst/>
          </a:prstGeom>
          <a:noFill/>
        </p:spPr>
        <p:txBody>
          <a:bodyPr wrap="none" rtlCol="0">
            <a:spAutoFit/>
          </a:bodyPr>
          <a:lstStyle/>
          <a:p>
            <a:r>
              <a:rPr lang="en-US" sz="800" dirty="0"/>
              <a:t>Source : </a:t>
            </a:r>
            <a:r>
              <a:rPr lang="en-US" sz="800" dirty="0">
                <a:hlinkClick r:id="rId4"/>
              </a:rPr>
              <a:t>Google</a:t>
            </a:r>
            <a:endParaRPr lang="en-US" sz="800" dirty="0"/>
          </a:p>
        </p:txBody>
      </p:sp>
    </p:spTree>
    <p:extLst>
      <p:ext uri="{BB962C8B-B14F-4D97-AF65-F5344CB8AC3E}">
        <p14:creationId xmlns:p14="http://schemas.microsoft.com/office/powerpoint/2010/main" val="166410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Proposed algorithm </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3" y="1408094"/>
            <a:ext cx="6540646" cy="3652637"/>
          </a:xfrm>
        </p:spPr>
        <p:txBody>
          <a:bodyPr>
            <a:normAutofit/>
          </a:bodyPr>
          <a:lstStyle/>
          <a:p>
            <a:r>
              <a:rPr lang="en-US" sz="1400" b="1" dirty="0"/>
              <a:t>Multivariate Random Forest Algorithm :</a:t>
            </a:r>
          </a:p>
          <a:p>
            <a:pPr marL="342900" indent="-342900">
              <a:buFont typeface="+mj-lt"/>
              <a:buAutoNum type="arabicPeriod"/>
            </a:pPr>
            <a:r>
              <a:rPr lang="en-US" dirty="0"/>
              <a:t>Select random K data points from the training set.</a:t>
            </a:r>
          </a:p>
          <a:p>
            <a:pPr marL="342900" indent="-342900">
              <a:buFont typeface="+mj-lt"/>
              <a:buAutoNum type="arabicPeriod"/>
            </a:pPr>
            <a:r>
              <a:rPr lang="en-US" dirty="0"/>
              <a:t>Build the decision trees associated with the selected data points (Subsets).</a:t>
            </a:r>
          </a:p>
          <a:p>
            <a:pPr marL="342900" indent="-342900">
              <a:buFont typeface="+mj-lt"/>
              <a:buAutoNum type="arabicPeriod"/>
            </a:pPr>
            <a:r>
              <a:rPr lang="en-US" dirty="0"/>
              <a:t>Choose the number N for decision trees that you want to build.</a:t>
            </a:r>
          </a:p>
          <a:p>
            <a:pPr marL="342900" indent="-342900">
              <a:buFont typeface="+mj-lt"/>
              <a:buAutoNum type="arabicPeriod"/>
            </a:pPr>
            <a:r>
              <a:rPr lang="en-US" dirty="0"/>
              <a:t>Repeat Step 1 &amp; 2.</a:t>
            </a:r>
          </a:p>
          <a:p>
            <a:pPr marL="342900" indent="-342900">
              <a:buFont typeface="+mj-lt"/>
              <a:buAutoNum type="arabicPeriod"/>
            </a:pPr>
            <a:r>
              <a:rPr lang="en-US" dirty="0"/>
              <a:t>For new data points, find the predictions of each decision tree, and assign the new data points to the category that wins the majority votes.</a:t>
            </a:r>
          </a:p>
        </p:txBody>
      </p:sp>
      <p:sp>
        <p:nvSpPr>
          <p:cNvPr id="4" name="Date Placeholder 3">
            <a:extLst>
              <a:ext uri="{FF2B5EF4-FFF2-40B4-BE49-F238E27FC236}">
                <a16:creationId xmlns:a16="http://schemas.microsoft.com/office/drawing/2014/main" id="{C765CC15-5692-3B89-4CF6-353F50A3C1D8}"/>
              </a:ext>
            </a:extLst>
          </p:cNvPr>
          <p:cNvSpPr>
            <a:spLocks noGrp="1"/>
          </p:cNvSpPr>
          <p:nvPr>
            <p:ph type="dt" sz="half" idx="2"/>
          </p:nvPr>
        </p:nvSpPr>
        <p:spPr/>
        <p:txBody>
          <a:bodyPr/>
          <a:lstStyle/>
          <a:p>
            <a:fld id="{28C0B276-FA0D-4561-98D5-13E651EB1728}" type="datetime1">
              <a:rPr lang="en-IN" smtClean="0"/>
              <a:t>03/05/22</a:t>
            </a:fld>
            <a:endParaRPr lang="en-US" dirty="0"/>
          </a:p>
        </p:txBody>
      </p:sp>
      <p:sp>
        <p:nvSpPr>
          <p:cNvPr id="5" name="Footer Placeholder 4">
            <a:extLst>
              <a:ext uri="{FF2B5EF4-FFF2-40B4-BE49-F238E27FC236}">
                <a16:creationId xmlns:a16="http://schemas.microsoft.com/office/drawing/2014/main" id="{F4FF380F-9F21-BC7F-5014-2A26216A27F9}"/>
              </a:ext>
            </a:extLst>
          </p:cNvPr>
          <p:cNvSpPr>
            <a:spLocks noGrp="1"/>
          </p:cNvSpPr>
          <p:nvPr>
            <p:ph type="ftr" sz="quarter" idx="3"/>
          </p:nvPr>
        </p:nvSpPr>
        <p:spPr/>
        <p:txBody>
          <a:bodyPr/>
          <a:lstStyle/>
          <a:p>
            <a:r>
              <a:rPr lang="en-US"/>
              <a:t>Eco-Fertilization</a:t>
            </a:r>
            <a:endParaRPr lang="en-US" dirty="0"/>
          </a:p>
        </p:txBody>
      </p:sp>
      <p:sp>
        <p:nvSpPr>
          <p:cNvPr id="6" name="Slide Number Placeholder 5">
            <a:extLst>
              <a:ext uri="{FF2B5EF4-FFF2-40B4-BE49-F238E27FC236}">
                <a16:creationId xmlns:a16="http://schemas.microsoft.com/office/drawing/2014/main" id="{6431DD43-022E-001D-1434-9F1F52F090FF}"/>
              </a:ext>
            </a:extLst>
          </p:cNvPr>
          <p:cNvSpPr>
            <a:spLocks noGrp="1"/>
          </p:cNvSpPr>
          <p:nvPr>
            <p:ph type="sldNum" sz="quarter" idx="4"/>
          </p:nvPr>
        </p:nvSpPr>
        <p:spPr/>
        <p:txBody>
          <a:bodyPr/>
          <a:lstStyle/>
          <a:p>
            <a:fld id="{9860EDB8-5305-433F-BE41-D7A86D811DB3}" type="slidenum">
              <a:rPr lang="en-US" smtClean="0"/>
              <a:pPr/>
              <a:t>15</a:t>
            </a:fld>
            <a:endParaRPr lang="en-US" dirty="0"/>
          </a:p>
        </p:txBody>
      </p:sp>
      <p:pic>
        <p:nvPicPr>
          <p:cNvPr id="8" name="Graphic 7">
            <a:extLst>
              <a:ext uri="{FF2B5EF4-FFF2-40B4-BE49-F238E27FC236}">
                <a16:creationId xmlns:a16="http://schemas.microsoft.com/office/drawing/2014/main" id="{178D8FA0-15A0-ECE5-11B2-CF18A250E5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3416" y="2152176"/>
            <a:ext cx="4575703" cy="3496879"/>
          </a:xfrm>
          <a:prstGeom prst="rect">
            <a:avLst/>
          </a:prstGeom>
        </p:spPr>
      </p:pic>
      <p:sp>
        <p:nvSpPr>
          <p:cNvPr id="9" name="TextBox 8">
            <a:extLst>
              <a:ext uri="{FF2B5EF4-FFF2-40B4-BE49-F238E27FC236}">
                <a16:creationId xmlns:a16="http://schemas.microsoft.com/office/drawing/2014/main" id="{D94B5E5B-11DB-F8B0-7B8C-36B9173E15B0}"/>
              </a:ext>
            </a:extLst>
          </p:cNvPr>
          <p:cNvSpPr txBox="1"/>
          <p:nvPr/>
        </p:nvSpPr>
        <p:spPr>
          <a:xfrm>
            <a:off x="10742508" y="6569077"/>
            <a:ext cx="906017" cy="215444"/>
          </a:xfrm>
          <a:prstGeom prst="rect">
            <a:avLst/>
          </a:prstGeom>
          <a:noFill/>
        </p:spPr>
        <p:txBody>
          <a:bodyPr wrap="none" rtlCol="0">
            <a:spAutoFit/>
          </a:bodyPr>
          <a:lstStyle/>
          <a:p>
            <a:r>
              <a:rPr lang="en-US" sz="800" dirty="0"/>
              <a:t>Source : </a:t>
            </a:r>
            <a:r>
              <a:rPr lang="en-US" sz="800" dirty="0">
                <a:hlinkClick r:id="rId4"/>
              </a:rPr>
              <a:t>Google</a:t>
            </a:r>
            <a:endParaRPr lang="en-US" sz="800" dirty="0"/>
          </a:p>
        </p:txBody>
      </p:sp>
    </p:spTree>
    <p:extLst>
      <p:ext uri="{BB962C8B-B14F-4D97-AF65-F5344CB8AC3E}">
        <p14:creationId xmlns:p14="http://schemas.microsoft.com/office/powerpoint/2010/main" val="398832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D7C7-AE7C-74AF-8E6B-AE284B14E668}"/>
              </a:ext>
            </a:extLst>
          </p:cNvPr>
          <p:cNvSpPr>
            <a:spLocks noGrp="1"/>
          </p:cNvSpPr>
          <p:nvPr>
            <p:ph type="title"/>
          </p:nvPr>
        </p:nvSpPr>
        <p:spPr/>
        <p:txBody>
          <a:bodyPr/>
          <a:lstStyle/>
          <a:p>
            <a:r>
              <a:rPr lang="en-US" dirty="0"/>
              <a:t>Proposed algorithm </a:t>
            </a:r>
            <a:endParaRPr lang="en-IN" dirty="0"/>
          </a:p>
        </p:txBody>
      </p:sp>
      <p:sp>
        <p:nvSpPr>
          <p:cNvPr id="3" name="Content Placeholder 2">
            <a:extLst>
              <a:ext uri="{FF2B5EF4-FFF2-40B4-BE49-F238E27FC236}">
                <a16:creationId xmlns:a16="http://schemas.microsoft.com/office/drawing/2014/main" id="{191B32B6-3B77-D026-E2F8-003F42E04CC0}"/>
              </a:ext>
            </a:extLst>
          </p:cNvPr>
          <p:cNvSpPr>
            <a:spLocks noGrp="1"/>
          </p:cNvSpPr>
          <p:nvPr>
            <p:ph sz="quarter" idx="10"/>
          </p:nvPr>
        </p:nvSpPr>
        <p:spPr>
          <a:xfrm>
            <a:off x="601132" y="1408094"/>
            <a:ext cx="9496681" cy="4464561"/>
          </a:xfrm>
        </p:spPr>
        <p:txBody>
          <a:bodyPr>
            <a:normAutofit fontScale="25000" lnSpcReduction="20000"/>
          </a:bodyPr>
          <a:lstStyle/>
          <a:p>
            <a:r>
              <a:rPr lang="en-US" sz="5600" b="1" dirty="0"/>
              <a:t>Artificial Neural Network Algorithm :</a:t>
            </a:r>
            <a:endParaRPr lang="en-US" sz="1400" b="1" dirty="0"/>
          </a:p>
          <a:p>
            <a:pPr marL="342900" indent="-342900" algn="just">
              <a:buFont typeface="+mj-lt"/>
              <a:buAutoNum type="arabicPeriod"/>
            </a:pPr>
            <a:r>
              <a:rPr lang="en-US" sz="4800" dirty="0"/>
              <a:t>Assign Random Weights to all the linkage to start the algorithm.</a:t>
            </a:r>
          </a:p>
          <a:p>
            <a:pPr marL="342900" indent="-342900" algn="just">
              <a:buFont typeface="+mj-lt"/>
              <a:buAutoNum type="arabicPeriod"/>
            </a:pPr>
            <a:r>
              <a:rPr lang="en-US" sz="4800" dirty="0"/>
              <a:t>Using the inputs and the (Input-&gt;Hidden Node) linkage find the activation rate of hidden Nodes.</a:t>
            </a:r>
          </a:p>
          <a:p>
            <a:pPr marL="342900" indent="-342900" algn="just">
              <a:buFont typeface="+mj-lt"/>
              <a:buAutoNum type="arabicPeriod"/>
            </a:pPr>
            <a:r>
              <a:rPr lang="en-US" sz="4800" dirty="0"/>
              <a:t>Using the activation rate of hidden nodes and linkages to output, find the activation rate of Output Nodes</a:t>
            </a:r>
          </a:p>
          <a:p>
            <a:pPr marL="342900" indent="-342900" algn="just">
              <a:buFont typeface="+mj-lt"/>
              <a:buAutoNum type="arabicPeriod"/>
            </a:pPr>
            <a:r>
              <a:rPr lang="en-US" sz="4800" dirty="0"/>
              <a:t>Find the error rate at the output node and recalibrate all the linkage between Hidden Nodes and Output Nodes.</a:t>
            </a:r>
          </a:p>
          <a:p>
            <a:pPr marL="342900" indent="-342900" algn="just">
              <a:buFont typeface="+mj-lt"/>
              <a:buAutoNum type="arabicPeriod"/>
            </a:pPr>
            <a:r>
              <a:rPr lang="en-US" sz="4800" dirty="0"/>
              <a:t>Using the weights and error found at Output node, cascade down the error to hidden Nodes</a:t>
            </a:r>
          </a:p>
          <a:p>
            <a:pPr marL="342900" indent="-342900" algn="just">
              <a:buFont typeface="+mj-lt"/>
              <a:buAutoNum type="arabicPeriod"/>
            </a:pPr>
            <a:r>
              <a:rPr lang="en-US" sz="4800" dirty="0"/>
              <a:t>Recalibrate the weights between the hidden node and the input nodes</a:t>
            </a:r>
          </a:p>
          <a:p>
            <a:pPr marL="342900" indent="-342900" algn="just">
              <a:buFont typeface="+mj-lt"/>
              <a:buAutoNum type="arabicPeriod"/>
            </a:pPr>
            <a:r>
              <a:rPr lang="en-US" sz="4800" dirty="0"/>
              <a:t>Repeat the process till the convergence criterion is met.</a:t>
            </a:r>
          </a:p>
          <a:p>
            <a:pPr marL="342900" indent="-342900" algn="just">
              <a:buFont typeface="+mj-lt"/>
              <a:buAutoNum type="arabicPeriod"/>
            </a:pPr>
            <a:r>
              <a:rPr lang="en-US" sz="4800" dirty="0"/>
              <a:t>Using the final linkage weights score the activation rate of the output nodes.</a:t>
            </a:r>
          </a:p>
        </p:txBody>
      </p:sp>
      <p:sp>
        <p:nvSpPr>
          <p:cNvPr id="4" name="Date Placeholder 3">
            <a:extLst>
              <a:ext uri="{FF2B5EF4-FFF2-40B4-BE49-F238E27FC236}">
                <a16:creationId xmlns:a16="http://schemas.microsoft.com/office/drawing/2014/main" id="{C765CC15-5692-3B89-4CF6-353F50A3C1D8}"/>
              </a:ext>
            </a:extLst>
          </p:cNvPr>
          <p:cNvSpPr>
            <a:spLocks noGrp="1"/>
          </p:cNvSpPr>
          <p:nvPr>
            <p:ph type="dt" sz="half" idx="2"/>
          </p:nvPr>
        </p:nvSpPr>
        <p:spPr/>
        <p:txBody>
          <a:bodyPr/>
          <a:lstStyle/>
          <a:p>
            <a:fld id="{28C0B276-FA0D-4561-98D5-13E651EB1728}" type="datetime1">
              <a:rPr lang="en-IN" smtClean="0"/>
              <a:t>03/05/22</a:t>
            </a:fld>
            <a:endParaRPr lang="en-US" dirty="0"/>
          </a:p>
        </p:txBody>
      </p:sp>
      <p:sp>
        <p:nvSpPr>
          <p:cNvPr id="5" name="Footer Placeholder 4">
            <a:extLst>
              <a:ext uri="{FF2B5EF4-FFF2-40B4-BE49-F238E27FC236}">
                <a16:creationId xmlns:a16="http://schemas.microsoft.com/office/drawing/2014/main" id="{F4FF380F-9F21-BC7F-5014-2A26216A27F9}"/>
              </a:ext>
            </a:extLst>
          </p:cNvPr>
          <p:cNvSpPr>
            <a:spLocks noGrp="1"/>
          </p:cNvSpPr>
          <p:nvPr>
            <p:ph type="ftr" sz="quarter" idx="3"/>
          </p:nvPr>
        </p:nvSpPr>
        <p:spPr/>
        <p:txBody>
          <a:bodyPr/>
          <a:lstStyle/>
          <a:p>
            <a:r>
              <a:rPr lang="en-US"/>
              <a:t>Eco-Fertilization</a:t>
            </a:r>
            <a:endParaRPr lang="en-US" dirty="0"/>
          </a:p>
        </p:txBody>
      </p:sp>
      <p:sp>
        <p:nvSpPr>
          <p:cNvPr id="6" name="Slide Number Placeholder 5">
            <a:extLst>
              <a:ext uri="{FF2B5EF4-FFF2-40B4-BE49-F238E27FC236}">
                <a16:creationId xmlns:a16="http://schemas.microsoft.com/office/drawing/2014/main" id="{6431DD43-022E-001D-1434-9F1F52F090FF}"/>
              </a:ext>
            </a:extLst>
          </p:cNvPr>
          <p:cNvSpPr>
            <a:spLocks noGrp="1"/>
          </p:cNvSpPr>
          <p:nvPr>
            <p:ph type="sldNum" sz="quarter" idx="4"/>
          </p:nvPr>
        </p:nvSpPr>
        <p:spPr/>
        <p:txBody>
          <a:bodyPr/>
          <a:lstStyle/>
          <a:p>
            <a:fld id="{9860EDB8-5305-433F-BE41-D7A86D811DB3}" type="slidenum">
              <a:rPr lang="en-US" smtClean="0"/>
              <a:pPr/>
              <a:t>16</a:t>
            </a:fld>
            <a:endParaRPr lang="en-US" dirty="0"/>
          </a:p>
        </p:txBody>
      </p:sp>
      <p:sp>
        <p:nvSpPr>
          <p:cNvPr id="9" name="TextBox 8">
            <a:extLst>
              <a:ext uri="{FF2B5EF4-FFF2-40B4-BE49-F238E27FC236}">
                <a16:creationId xmlns:a16="http://schemas.microsoft.com/office/drawing/2014/main" id="{D94B5E5B-11DB-F8B0-7B8C-36B9173E15B0}"/>
              </a:ext>
            </a:extLst>
          </p:cNvPr>
          <p:cNvSpPr txBox="1"/>
          <p:nvPr/>
        </p:nvSpPr>
        <p:spPr>
          <a:xfrm>
            <a:off x="10742508" y="6569077"/>
            <a:ext cx="906017" cy="215444"/>
          </a:xfrm>
          <a:prstGeom prst="rect">
            <a:avLst/>
          </a:prstGeom>
          <a:noFill/>
        </p:spPr>
        <p:txBody>
          <a:bodyPr wrap="none" rtlCol="0">
            <a:spAutoFit/>
          </a:bodyPr>
          <a:lstStyle/>
          <a:p>
            <a:r>
              <a:rPr lang="en-US" sz="800" dirty="0"/>
              <a:t>Source : </a:t>
            </a:r>
            <a:r>
              <a:rPr lang="en-US" sz="800" dirty="0">
                <a:hlinkClick r:id="rId2"/>
              </a:rPr>
              <a:t>Google</a:t>
            </a:r>
            <a:endParaRPr lang="en-US" sz="800" dirty="0"/>
          </a:p>
        </p:txBody>
      </p:sp>
    </p:spTree>
    <p:extLst>
      <p:ext uri="{BB962C8B-B14F-4D97-AF65-F5344CB8AC3E}">
        <p14:creationId xmlns:p14="http://schemas.microsoft.com/office/powerpoint/2010/main" val="103045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794D-96FF-6D5C-FB26-3365672D59D4}"/>
              </a:ext>
            </a:extLst>
          </p:cNvPr>
          <p:cNvSpPr>
            <a:spLocks noGrp="1"/>
          </p:cNvSpPr>
          <p:nvPr>
            <p:ph type="title"/>
          </p:nvPr>
        </p:nvSpPr>
        <p:spPr/>
        <p:txBody>
          <a:bodyPr/>
          <a:lstStyle/>
          <a:p>
            <a:r>
              <a:rPr lang="en-US" dirty="0"/>
              <a:t>Tasks Remaining</a:t>
            </a:r>
            <a:endParaRPr lang="en-IN" dirty="0"/>
          </a:p>
        </p:txBody>
      </p:sp>
      <p:sp>
        <p:nvSpPr>
          <p:cNvPr id="3" name="Content Placeholder 2">
            <a:extLst>
              <a:ext uri="{FF2B5EF4-FFF2-40B4-BE49-F238E27FC236}">
                <a16:creationId xmlns:a16="http://schemas.microsoft.com/office/drawing/2014/main" id="{84D913D9-5A67-D3DA-4DC3-6FA958DEF73D}"/>
              </a:ext>
            </a:extLst>
          </p:cNvPr>
          <p:cNvSpPr>
            <a:spLocks noGrp="1"/>
          </p:cNvSpPr>
          <p:nvPr>
            <p:ph sz="quarter" idx="10"/>
          </p:nvPr>
        </p:nvSpPr>
        <p:spPr/>
        <p:txBody>
          <a:bodyPr/>
          <a:lstStyle/>
          <a:p>
            <a:r>
              <a:rPr lang="en-US" dirty="0"/>
              <a:t>1. To Validate the proposed model, algorithms will be implemented by using python at </a:t>
            </a:r>
            <a:r>
              <a:rPr lang="en-US" dirty="0" err="1"/>
              <a:t>jupyter</a:t>
            </a:r>
            <a:r>
              <a:rPr lang="en-US" dirty="0"/>
              <a:t> notebook platform.</a:t>
            </a:r>
          </a:p>
          <a:p>
            <a:r>
              <a:rPr lang="en-US" dirty="0"/>
              <a:t>2.Feed the customized dataset into the python program and determine the errors.</a:t>
            </a:r>
          </a:p>
          <a:p>
            <a:r>
              <a:rPr lang="en-US" dirty="0"/>
              <a:t>3.Retified the errors </a:t>
            </a:r>
          </a:p>
          <a:p>
            <a:r>
              <a:rPr lang="en-US" dirty="0"/>
              <a:t>4. Performance analysis of the model will be determine using different performance matric .</a:t>
            </a:r>
          </a:p>
          <a:p>
            <a:r>
              <a:rPr lang="en-US" dirty="0"/>
              <a:t>5. Finalized the decision.</a:t>
            </a:r>
          </a:p>
        </p:txBody>
      </p:sp>
      <p:sp>
        <p:nvSpPr>
          <p:cNvPr id="4" name="Date Placeholder 3">
            <a:extLst>
              <a:ext uri="{FF2B5EF4-FFF2-40B4-BE49-F238E27FC236}">
                <a16:creationId xmlns:a16="http://schemas.microsoft.com/office/drawing/2014/main" id="{A3DCA554-EA7B-AC95-3A8F-27B88A3C3CFC}"/>
              </a:ext>
            </a:extLst>
          </p:cNvPr>
          <p:cNvSpPr>
            <a:spLocks noGrp="1"/>
          </p:cNvSpPr>
          <p:nvPr>
            <p:ph type="dt" sz="half" idx="2"/>
          </p:nvPr>
        </p:nvSpPr>
        <p:spPr/>
        <p:txBody>
          <a:bodyPr/>
          <a:lstStyle/>
          <a:p>
            <a:fld id="{A4F418B5-A1AE-4758-BE44-49F8D91CCDD6}" type="datetime1">
              <a:rPr lang="en-IN" smtClean="0"/>
              <a:t>03/05/22</a:t>
            </a:fld>
            <a:endParaRPr lang="en-US" dirty="0"/>
          </a:p>
        </p:txBody>
      </p:sp>
      <p:sp>
        <p:nvSpPr>
          <p:cNvPr id="5" name="Footer Placeholder 4">
            <a:extLst>
              <a:ext uri="{FF2B5EF4-FFF2-40B4-BE49-F238E27FC236}">
                <a16:creationId xmlns:a16="http://schemas.microsoft.com/office/drawing/2014/main" id="{35608591-5735-982B-BA47-49A07B3D88E6}"/>
              </a:ext>
            </a:extLst>
          </p:cNvPr>
          <p:cNvSpPr>
            <a:spLocks noGrp="1"/>
          </p:cNvSpPr>
          <p:nvPr>
            <p:ph type="ftr" sz="quarter" idx="3"/>
          </p:nvPr>
        </p:nvSpPr>
        <p:spPr/>
        <p:txBody>
          <a:bodyPr/>
          <a:lstStyle/>
          <a:p>
            <a:r>
              <a:rPr lang="en-US"/>
              <a:t>Eco-Fertilization</a:t>
            </a:r>
            <a:endParaRPr lang="en-US" dirty="0"/>
          </a:p>
        </p:txBody>
      </p:sp>
      <p:sp>
        <p:nvSpPr>
          <p:cNvPr id="6" name="Slide Number Placeholder 5">
            <a:extLst>
              <a:ext uri="{FF2B5EF4-FFF2-40B4-BE49-F238E27FC236}">
                <a16:creationId xmlns:a16="http://schemas.microsoft.com/office/drawing/2014/main" id="{9D3F1100-54A5-C07C-2584-88280A54235B}"/>
              </a:ext>
            </a:extLst>
          </p:cNvPr>
          <p:cNvSpPr>
            <a:spLocks noGrp="1"/>
          </p:cNvSpPr>
          <p:nvPr>
            <p:ph type="sldNum" sz="quarter" idx="4"/>
          </p:nvPr>
        </p:nvSpPr>
        <p:spPr/>
        <p:txBody>
          <a:bodyPr/>
          <a:lstStyle/>
          <a:p>
            <a:fld id="{9860EDB8-5305-433F-BE41-D7A86D811DB3}" type="slidenum">
              <a:rPr lang="en-US" smtClean="0"/>
              <a:pPr/>
              <a:t>17</a:t>
            </a:fld>
            <a:endParaRPr lang="en-US" dirty="0"/>
          </a:p>
        </p:txBody>
      </p:sp>
    </p:spTree>
    <p:extLst>
      <p:ext uri="{BB962C8B-B14F-4D97-AF65-F5344CB8AC3E}">
        <p14:creationId xmlns:p14="http://schemas.microsoft.com/office/powerpoint/2010/main" val="70880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E737-E2F5-D682-ABC8-A1FDB557822B}"/>
              </a:ext>
            </a:extLst>
          </p:cNvPr>
          <p:cNvSpPr>
            <a:spLocks noGrp="1"/>
          </p:cNvSpPr>
          <p:nvPr>
            <p:ph type="title"/>
          </p:nvPr>
        </p:nvSpPr>
        <p:spPr/>
        <p:txBody>
          <a:bodyPr/>
          <a:lstStyle/>
          <a:p>
            <a:r>
              <a:rPr lang="en-US" dirty="0"/>
              <a:t>Proposed outcome </a:t>
            </a:r>
            <a:endParaRPr lang="en-IN" dirty="0"/>
          </a:p>
        </p:txBody>
      </p:sp>
      <p:sp>
        <p:nvSpPr>
          <p:cNvPr id="3" name="Content Placeholder 2">
            <a:extLst>
              <a:ext uri="{FF2B5EF4-FFF2-40B4-BE49-F238E27FC236}">
                <a16:creationId xmlns:a16="http://schemas.microsoft.com/office/drawing/2014/main" id="{2B0151B6-C404-E1DB-2CDC-3F1ACCEE70AD}"/>
              </a:ext>
            </a:extLst>
          </p:cNvPr>
          <p:cNvSpPr>
            <a:spLocks noGrp="1"/>
          </p:cNvSpPr>
          <p:nvPr>
            <p:ph sz="quarter" idx="10"/>
          </p:nvPr>
        </p:nvSpPr>
        <p:spPr/>
        <p:txBody>
          <a:bodyPr/>
          <a:lstStyle/>
          <a:p>
            <a:r>
              <a:rPr lang="en-US" dirty="0"/>
              <a:t>An Intelligent and optimistic decision will be generated for the agriculture system to enhanced the </a:t>
            </a:r>
            <a:endParaRPr lang="en-IN" dirty="0"/>
          </a:p>
        </p:txBody>
      </p:sp>
      <p:sp>
        <p:nvSpPr>
          <p:cNvPr id="4" name="Date Placeholder 3">
            <a:extLst>
              <a:ext uri="{FF2B5EF4-FFF2-40B4-BE49-F238E27FC236}">
                <a16:creationId xmlns:a16="http://schemas.microsoft.com/office/drawing/2014/main" id="{D1F6ED52-1CC3-5259-F6D5-A431367D2599}"/>
              </a:ext>
            </a:extLst>
          </p:cNvPr>
          <p:cNvSpPr>
            <a:spLocks noGrp="1"/>
          </p:cNvSpPr>
          <p:nvPr>
            <p:ph type="dt" sz="half" idx="2"/>
          </p:nvPr>
        </p:nvSpPr>
        <p:spPr/>
        <p:txBody>
          <a:bodyPr/>
          <a:lstStyle/>
          <a:p>
            <a:fld id="{24BFD1BD-BA78-4A12-8786-9FACFDE89896}" type="datetime1">
              <a:rPr lang="en-IN" smtClean="0"/>
              <a:t>03/05/22</a:t>
            </a:fld>
            <a:endParaRPr lang="en-US" dirty="0"/>
          </a:p>
        </p:txBody>
      </p:sp>
      <p:sp>
        <p:nvSpPr>
          <p:cNvPr id="5" name="Footer Placeholder 4">
            <a:extLst>
              <a:ext uri="{FF2B5EF4-FFF2-40B4-BE49-F238E27FC236}">
                <a16:creationId xmlns:a16="http://schemas.microsoft.com/office/drawing/2014/main" id="{30271AF5-69A7-259B-AE1A-874FC4EA2D98}"/>
              </a:ext>
            </a:extLst>
          </p:cNvPr>
          <p:cNvSpPr>
            <a:spLocks noGrp="1"/>
          </p:cNvSpPr>
          <p:nvPr>
            <p:ph type="ftr" sz="quarter" idx="3"/>
          </p:nvPr>
        </p:nvSpPr>
        <p:spPr/>
        <p:txBody>
          <a:bodyPr/>
          <a:lstStyle/>
          <a:p>
            <a:r>
              <a:rPr lang="en-US" dirty="0"/>
              <a:t>Eco-Fertilization</a:t>
            </a:r>
          </a:p>
        </p:txBody>
      </p:sp>
      <p:sp>
        <p:nvSpPr>
          <p:cNvPr id="6" name="Slide Number Placeholder 5">
            <a:extLst>
              <a:ext uri="{FF2B5EF4-FFF2-40B4-BE49-F238E27FC236}">
                <a16:creationId xmlns:a16="http://schemas.microsoft.com/office/drawing/2014/main" id="{75715076-D29D-2603-A506-CC6E5A47AA5C}"/>
              </a:ext>
            </a:extLst>
          </p:cNvPr>
          <p:cNvSpPr>
            <a:spLocks noGrp="1"/>
          </p:cNvSpPr>
          <p:nvPr>
            <p:ph type="sldNum" sz="quarter" idx="4"/>
          </p:nvPr>
        </p:nvSpPr>
        <p:spPr/>
        <p:txBody>
          <a:bodyPr/>
          <a:lstStyle/>
          <a:p>
            <a:fld id="{9860EDB8-5305-433F-BE41-D7A86D811DB3}" type="slidenum">
              <a:rPr lang="en-US" smtClean="0"/>
              <a:pPr/>
              <a:t>18</a:t>
            </a:fld>
            <a:endParaRPr lang="en-US" dirty="0"/>
          </a:p>
        </p:txBody>
      </p:sp>
    </p:spTree>
    <p:extLst>
      <p:ext uri="{BB962C8B-B14F-4D97-AF65-F5344CB8AC3E}">
        <p14:creationId xmlns:p14="http://schemas.microsoft.com/office/powerpoint/2010/main" val="428650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7000"/>
          </a:scheme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cs typeface="Times New Roman" panose="02020603050405020304" pitchFamily="18" charset="0"/>
              </a:rPr>
              <a:t>Content</a:t>
            </a:r>
          </a:p>
        </p:txBody>
      </p:sp>
      <p:sp>
        <p:nvSpPr>
          <p:cNvPr id="38" name="Content Placeholder 17"/>
          <p:cNvSpPr txBox="1">
            <a:spLocks/>
          </p:cNvSpPr>
          <p:nvPr/>
        </p:nvSpPr>
        <p:spPr>
          <a:xfrm>
            <a:off x="604331" y="1585600"/>
            <a:ext cx="5962724" cy="4618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600" dirty="0">
                <a:latin typeface="Segoe UI" panose="020B0502040204020203" pitchFamily="34" charset="0"/>
                <a:cs typeface="Segoe UI" panose="020B0502040204020203" pitchFamily="34" charset="0"/>
              </a:rPr>
              <a:t>Abstract</a:t>
            </a:r>
          </a:p>
          <a:p>
            <a:pPr>
              <a:spcAft>
                <a:spcPts val="600"/>
              </a:spcAft>
              <a:defRPr/>
            </a:pPr>
            <a:r>
              <a:rPr lang="en-US" sz="1600" dirty="0">
                <a:latin typeface="Segoe UI" panose="020B0502040204020203" pitchFamily="34" charset="0"/>
                <a:cs typeface="Segoe UI" panose="020B0502040204020203" pitchFamily="34" charset="0"/>
              </a:rPr>
              <a:t>Introduction/motivation</a:t>
            </a:r>
          </a:p>
          <a:p>
            <a:pPr>
              <a:spcAft>
                <a:spcPts val="600"/>
              </a:spcAft>
              <a:defRPr/>
            </a:pPr>
            <a:r>
              <a:rPr lang="en-US" sz="1600" dirty="0">
                <a:latin typeface="Segoe UI" panose="020B0502040204020203" pitchFamily="34" charset="0"/>
                <a:cs typeface="Segoe UI" panose="020B0502040204020203" pitchFamily="34" charset="0"/>
              </a:rPr>
              <a:t>Literature review (+10)</a:t>
            </a:r>
          </a:p>
          <a:p>
            <a:pPr>
              <a:spcAft>
                <a:spcPts val="600"/>
              </a:spcAft>
              <a:defRPr/>
            </a:pPr>
            <a:r>
              <a:rPr lang="en-US" sz="1600" dirty="0">
                <a:latin typeface="Segoe UI" panose="020B0502040204020203" pitchFamily="34" charset="0"/>
                <a:cs typeface="Segoe UI" panose="020B0502040204020203" pitchFamily="34" charset="0"/>
              </a:rPr>
              <a:t>Objective </a:t>
            </a:r>
          </a:p>
          <a:p>
            <a:pPr>
              <a:spcAft>
                <a:spcPts val="600"/>
              </a:spcAft>
              <a:defRPr/>
            </a:pPr>
            <a:r>
              <a:rPr lang="en-US" sz="1600" dirty="0">
                <a:latin typeface="Segoe UI" panose="020B0502040204020203" pitchFamily="34" charset="0"/>
                <a:cs typeface="Segoe UI" panose="020B0502040204020203" pitchFamily="34" charset="0"/>
              </a:rPr>
              <a:t>Proposed Methodology (algo)</a:t>
            </a:r>
          </a:p>
          <a:p>
            <a:pPr>
              <a:spcAft>
                <a:spcPts val="600"/>
              </a:spcAft>
              <a:defRPr/>
            </a:pPr>
            <a:r>
              <a:rPr lang="en-US" sz="1600" dirty="0">
                <a:latin typeface="Segoe UI" panose="020B0502040204020203" pitchFamily="34" charset="0"/>
                <a:cs typeface="Segoe UI" panose="020B0502040204020203" pitchFamily="34" charset="0"/>
              </a:rPr>
              <a:t>Block Diagram of the model (*)</a:t>
            </a:r>
          </a:p>
          <a:p>
            <a:pPr>
              <a:spcAft>
                <a:spcPts val="600"/>
              </a:spcAft>
              <a:defRPr/>
            </a:pPr>
            <a:r>
              <a:rPr lang="en-US" sz="1600" dirty="0">
                <a:latin typeface="Segoe UI" panose="020B0502040204020203" pitchFamily="34" charset="0"/>
                <a:cs typeface="Segoe UI" panose="020B0502040204020203" pitchFamily="34" charset="0"/>
              </a:rPr>
              <a:t>Proposed algorithms (*)</a:t>
            </a:r>
          </a:p>
          <a:p>
            <a:pPr>
              <a:spcAft>
                <a:spcPts val="600"/>
              </a:spcAft>
              <a:defRPr/>
            </a:pPr>
            <a:r>
              <a:rPr lang="en-US" sz="1600" dirty="0">
                <a:latin typeface="Segoe UI" panose="020B0502040204020203" pitchFamily="34" charset="0"/>
                <a:cs typeface="Segoe UI" panose="020B0502040204020203" pitchFamily="34" charset="0"/>
              </a:rPr>
              <a:t>Data Description (*)</a:t>
            </a:r>
          </a:p>
          <a:p>
            <a:pPr>
              <a:spcAft>
                <a:spcPts val="600"/>
              </a:spcAft>
              <a:defRPr/>
            </a:pPr>
            <a:r>
              <a:rPr lang="en-US" sz="1600" dirty="0">
                <a:latin typeface="Segoe UI" panose="020B0502040204020203" pitchFamily="34" charset="0"/>
                <a:cs typeface="Segoe UI" panose="020B0502040204020203" pitchFamily="34" charset="0"/>
              </a:rPr>
              <a:t>Implementation</a:t>
            </a:r>
          </a:p>
          <a:p>
            <a:pPr marL="0" indent="0">
              <a:spcAft>
                <a:spcPts val="600"/>
              </a:spcAft>
              <a:buNone/>
              <a:defRPr/>
            </a:pPr>
            <a:endParaRPr lang="en-US" sz="1600" i="0" dirty="0">
              <a:solidFill>
                <a:srgbClr val="2E2E2E"/>
              </a:solidFill>
              <a:effectLst/>
              <a:cs typeface="Times New Roman" panose="02020603050405020304" pitchFamily="18" charset="0"/>
            </a:endParaRPr>
          </a:p>
        </p:txBody>
      </p:sp>
      <p:sp>
        <p:nvSpPr>
          <p:cNvPr id="6" name="Footer Placeholder 5">
            <a:extLst>
              <a:ext uri="{FF2B5EF4-FFF2-40B4-BE49-F238E27FC236}">
                <a16:creationId xmlns:a16="http://schemas.microsoft.com/office/drawing/2014/main" id="{9EA6E97B-E7BA-D940-B805-FD18542BB2C8}"/>
              </a:ext>
            </a:extLst>
          </p:cNvPr>
          <p:cNvSpPr>
            <a:spLocks noGrp="1"/>
          </p:cNvSpPr>
          <p:nvPr>
            <p:ph type="ftr" sz="quarter" idx="3"/>
          </p:nvPr>
        </p:nvSpPr>
        <p:spPr/>
        <p:txBody>
          <a:bodyPr/>
          <a:lstStyle/>
          <a:p>
            <a:r>
              <a:rPr lang="en-US" sz="900"/>
              <a:t>Eco-Fertilization</a:t>
            </a:r>
            <a:endParaRPr lang="en-US" sz="900" dirty="0"/>
          </a:p>
        </p:txBody>
      </p:sp>
      <p:sp>
        <p:nvSpPr>
          <p:cNvPr id="7" name="Slide Number Placeholder 6">
            <a:extLst>
              <a:ext uri="{FF2B5EF4-FFF2-40B4-BE49-F238E27FC236}">
                <a16:creationId xmlns:a16="http://schemas.microsoft.com/office/drawing/2014/main" id="{04BEA5C9-CEB6-A647-91DE-72790775174E}"/>
              </a:ext>
            </a:extLst>
          </p:cNvPr>
          <p:cNvSpPr>
            <a:spLocks noGrp="1"/>
          </p:cNvSpPr>
          <p:nvPr>
            <p:ph type="sldNum" sz="quarter" idx="4"/>
          </p:nvPr>
        </p:nvSpPr>
        <p:spPr/>
        <p:txBody>
          <a:bodyPr/>
          <a:lstStyle/>
          <a:p>
            <a:fld id="{9860EDB8-5305-433F-BE41-D7A86D811DB3}" type="slidenum">
              <a:rPr lang="en-US" sz="900" smtClean="0"/>
              <a:pPr/>
              <a:t>1</a:t>
            </a:fld>
            <a:endParaRPr lang="en-US" sz="900" dirty="0"/>
          </a:p>
        </p:txBody>
      </p:sp>
      <p:sp>
        <p:nvSpPr>
          <p:cNvPr id="9" name="Date Placeholder 8">
            <a:extLst>
              <a:ext uri="{FF2B5EF4-FFF2-40B4-BE49-F238E27FC236}">
                <a16:creationId xmlns:a16="http://schemas.microsoft.com/office/drawing/2014/main" id="{5380378F-AC4A-8245-B4D7-F7C74365D53C}"/>
              </a:ext>
            </a:extLst>
          </p:cNvPr>
          <p:cNvSpPr>
            <a:spLocks noGrp="1"/>
          </p:cNvSpPr>
          <p:nvPr>
            <p:ph type="dt" sz="half" idx="2"/>
          </p:nvPr>
        </p:nvSpPr>
        <p:spPr/>
        <p:txBody>
          <a:bodyPr/>
          <a:lstStyle/>
          <a:p>
            <a:fld id="{A5CA5262-170D-47B6-AD43-1370BFF547D4}" type="datetime1">
              <a:rPr lang="en-IN" sz="900" smtClean="0"/>
              <a:t>03/05/22</a:t>
            </a:fld>
            <a:endParaRPr lang="en-US" sz="900"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3533" y="1964267"/>
            <a:ext cx="10515600" cy="2387600"/>
          </a:xfrm>
        </p:spPr>
        <p:txBody>
          <a:bodyPr anchor="ctr" anchorCtr="0">
            <a:normAutofit/>
          </a:bodyPr>
          <a:lstStyle/>
          <a:p>
            <a:pPr algn="ctr"/>
            <a:r>
              <a:rPr lang="en-US" sz="8000" b="1" dirty="0">
                <a:solidFill>
                  <a:schemeClr val="bg1"/>
                </a:solidFill>
                <a:latin typeface="+mn-lt"/>
              </a:rPr>
              <a:t>THANK YOU</a:t>
            </a:r>
          </a:p>
        </p:txBody>
      </p:sp>
    </p:spTree>
    <p:extLst>
      <p:ext uri="{BB962C8B-B14F-4D97-AF65-F5344CB8AC3E}">
        <p14:creationId xmlns:p14="http://schemas.microsoft.com/office/powerpoint/2010/main" val="150781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Abstract</a:t>
            </a:r>
          </a:p>
        </p:txBody>
      </p:sp>
      <p:sp>
        <p:nvSpPr>
          <p:cNvPr id="38" name="Content Placeholder 17"/>
          <p:cNvSpPr txBox="1">
            <a:spLocks/>
          </p:cNvSpPr>
          <p:nvPr/>
        </p:nvSpPr>
        <p:spPr>
          <a:xfrm>
            <a:off x="530260" y="1524707"/>
            <a:ext cx="11036098" cy="444198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en-US" sz="1400" dirty="0">
                <a:ea typeface="Apple Color Emoji" pitchFamily="2" charset="0"/>
                <a:cs typeface="Beirut" pitchFamily="2" charset="-78"/>
              </a:rPr>
              <a:t>Agriculture plays an important role in national economic growth. Agriculture contributes 17-18% to India's GDP and ranks second worldwide in farm outputs. Plants requires fertilizers and fertilizers replace the nutrients that crops remove from the soil. Without the addition of fertilizers, crop yields and agricultural productivity would be significantly reduced. That's why mineral fertilizers are used to supplement the soil's nutrient stocks with minerals that can be quickly absorbed and used by crops. The farmers usually have little control over the usage of fertilizers. There is need for proper guidance for optimal usage of these fertilizers and is required by farmers in order to get more yields and prevent wastage.</a:t>
            </a:r>
          </a:p>
          <a:p>
            <a:pPr marL="0" indent="0" algn="just">
              <a:spcAft>
                <a:spcPts val="600"/>
              </a:spcAft>
              <a:buNone/>
              <a:defRPr/>
            </a:pPr>
            <a:r>
              <a:rPr lang="en-US" sz="1400" dirty="0">
                <a:ea typeface="Apple Color Emoji" pitchFamily="2" charset="0"/>
                <a:cs typeface="Beirut" pitchFamily="2" charset="-78"/>
              </a:rPr>
              <a:t>There is a relationship between rainfall intensity and nutrient loss for different fertilizer treatments following each rainfall event. Timely and moderate rainfall can be beneficial to dissolve dry fertilizer and move nutrients into the soil rooting zone, but excessive rain can increase runoff potential and leaching potential of nutrients such as nitrate, sulfate, chloride, and boron.</a:t>
            </a:r>
          </a:p>
          <a:p>
            <a:pPr marL="0" indent="0" algn="just">
              <a:spcAft>
                <a:spcPts val="600"/>
              </a:spcAft>
              <a:buNone/>
              <a:defRPr/>
            </a:pPr>
            <a:r>
              <a:rPr lang="en-US" sz="1400" dirty="0">
                <a:ea typeface="Apple Color Emoji" pitchFamily="2" charset="0"/>
                <a:cs typeface="Beirut" pitchFamily="2" charset="-78"/>
              </a:rPr>
              <a:t>The prime objective of “Eco-Fertilization</a:t>
            </a:r>
            <a:r>
              <a:rPr lang="en-US" sz="1400" b="1" dirty="0">
                <a:ea typeface="Apple Color Emoji" pitchFamily="2" charset="0"/>
                <a:cs typeface="Beirut" pitchFamily="2" charset="-78"/>
              </a:rPr>
              <a:t>” </a:t>
            </a:r>
            <a:r>
              <a:rPr lang="en-US" sz="1400" dirty="0">
                <a:ea typeface="Apple Color Emoji" pitchFamily="2" charset="0"/>
                <a:cs typeface="Beirut" pitchFamily="2" charset="-78"/>
              </a:rPr>
              <a:t>is to </a:t>
            </a:r>
            <a:r>
              <a:rPr lang="en-US" sz="1400" dirty="0">
                <a:solidFill>
                  <a:prstClr val="black">
                    <a:lumMod val="75000"/>
                    <a:lumOff val="25000"/>
                  </a:prstClr>
                </a:solidFill>
                <a:latin typeface="Segoe UI" panose="020B0502040204020203" pitchFamily="34" charset="0"/>
                <a:ea typeface="Apple Color Emoji" pitchFamily="2" charset="0"/>
                <a:cs typeface="Segoe UI" panose="020B0502040204020203" pitchFamily="34" charset="0"/>
              </a:rPr>
              <a:t>p</a:t>
            </a:r>
            <a:r>
              <a:rPr lang="en-US" sz="1400" dirty="0">
                <a:solidFill>
                  <a:prstClr val="black">
                    <a:lumMod val="75000"/>
                    <a:lumOff val="25000"/>
                  </a:prstClr>
                </a:solidFill>
                <a:latin typeface="Segoe UI" panose="020B0502040204020203" pitchFamily="34" charset="0"/>
                <a:cs typeface="Segoe UI" panose="020B0502040204020203" pitchFamily="34" charset="0"/>
              </a:rPr>
              <a:t>rovide useful insight for fertilizer usage by considering short- and long-term weather forecast and reduce environmental pollution by deaccelerating the process of leaching. The application takes multiple input from the user such as crop, location etc. and apply machine learning algorithms to predict the amount and usage of fertilizers.</a:t>
            </a:r>
          </a:p>
          <a:p>
            <a:pPr marL="0" indent="0" algn="just">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The Implement Phase is most important phase of the project cycle. It commences after the completion of preparation and planning phase. It is a phase where the execution of the project is carried out. In this project, the tools and technologies required for execution are Python, Matplotlib, Random Forest algorithm and Neural Networks.</a:t>
            </a:r>
          </a:p>
        </p:txBody>
      </p:sp>
      <p:sp>
        <p:nvSpPr>
          <p:cNvPr id="11" name="Footer Placeholder 10">
            <a:extLst>
              <a:ext uri="{FF2B5EF4-FFF2-40B4-BE49-F238E27FC236}">
                <a16:creationId xmlns:a16="http://schemas.microsoft.com/office/drawing/2014/main" id="{628C980C-101E-CA4D-8234-D95EA9D9E8A3}"/>
              </a:ext>
            </a:extLst>
          </p:cNvPr>
          <p:cNvSpPr>
            <a:spLocks noGrp="1"/>
          </p:cNvSpPr>
          <p:nvPr>
            <p:ph type="ftr" sz="quarter" idx="3"/>
          </p:nvPr>
        </p:nvSpPr>
        <p:spPr/>
        <p:txBody>
          <a:bodyPr/>
          <a:lstStyle/>
          <a:p>
            <a:r>
              <a:rPr lang="en-US" sz="1000" dirty="0"/>
              <a:t>Eco-Fertilization</a:t>
            </a:r>
          </a:p>
        </p:txBody>
      </p:sp>
      <p:sp>
        <p:nvSpPr>
          <p:cNvPr id="12" name="Slide Number Placeholder 11">
            <a:extLst>
              <a:ext uri="{FF2B5EF4-FFF2-40B4-BE49-F238E27FC236}">
                <a16:creationId xmlns:a16="http://schemas.microsoft.com/office/drawing/2014/main" id="{32CAC9CA-FDCC-8B4A-8B2B-2FE77ADB9A1E}"/>
              </a:ext>
            </a:extLst>
          </p:cNvPr>
          <p:cNvSpPr>
            <a:spLocks noGrp="1"/>
          </p:cNvSpPr>
          <p:nvPr>
            <p:ph type="sldNum" sz="quarter" idx="4"/>
          </p:nvPr>
        </p:nvSpPr>
        <p:spPr/>
        <p:txBody>
          <a:bodyPr/>
          <a:lstStyle/>
          <a:p>
            <a:fld id="{9860EDB8-5305-433F-BE41-D7A86D811DB3}" type="slidenum">
              <a:rPr lang="en-US" sz="1000" smtClean="0"/>
              <a:pPr/>
              <a:t>2</a:t>
            </a:fld>
            <a:endParaRPr lang="en-US" sz="1000" dirty="0"/>
          </a:p>
        </p:txBody>
      </p:sp>
      <p:sp>
        <p:nvSpPr>
          <p:cNvPr id="13" name="Date Placeholder 12">
            <a:extLst>
              <a:ext uri="{FF2B5EF4-FFF2-40B4-BE49-F238E27FC236}">
                <a16:creationId xmlns:a16="http://schemas.microsoft.com/office/drawing/2014/main" id="{0B23845D-7A3C-9C4D-BCD0-C113F3430A6A}"/>
              </a:ext>
            </a:extLst>
          </p:cNvPr>
          <p:cNvSpPr>
            <a:spLocks noGrp="1"/>
          </p:cNvSpPr>
          <p:nvPr>
            <p:ph type="dt" sz="half" idx="2"/>
          </p:nvPr>
        </p:nvSpPr>
        <p:spPr>
          <a:xfrm>
            <a:off x="530260" y="6203952"/>
            <a:ext cx="3276600" cy="365125"/>
          </a:xfrm>
        </p:spPr>
        <p:txBody>
          <a:bodyPr/>
          <a:lstStyle/>
          <a:p>
            <a:fld id="{C78F1700-2508-44D4-B952-64FD0E9AB368}" type="datetime1">
              <a:rPr lang="en-IN" sz="1000" smtClean="0"/>
              <a:t>03/05/22</a:t>
            </a:fld>
            <a:endParaRPr lang="en-US" sz="1000" dirty="0"/>
          </a:p>
        </p:txBody>
      </p:sp>
    </p:spTree>
    <p:extLst>
      <p:ext uri="{BB962C8B-B14F-4D97-AF65-F5344CB8AC3E}">
        <p14:creationId xmlns:p14="http://schemas.microsoft.com/office/powerpoint/2010/main" val="3513238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Introduction / Motivation</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672461"/>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1721549"/>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Unbalanced progress in rural and urban areas.</a:t>
            </a:r>
          </a:p>
        </p:txBody>
      </p:sp>
      <p:grpSp>
        <p:nvGrpSpPr>
          <p:cNvPr id="33" name="Group 32" descr="Small circle with number 2 inside  indicating step 2"/>
          <p:cNvGrpSpPr/>
          <p:nvPr/>
        </p:nvGrpSpPr>
        <p:grpSpPr bwMode="blackWhite">
          <a:xfrm>
            <a:off x="531552" y="255872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2584574"/>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Analysis of farmers' problems at the ground level.</a:t>
            </a:r>
          </a:p>
        </p:txBody>
      </p:sp>
      <p:pic>
        <p:nvPicPr>
          <p:cNvPr id="23" name="Picture 22"/>
          <p:cNvPicPr>
            <a:picLocks noChangeAspect="1"/>
          </p:cNvPicPr>
          <p:nvPr/>
        </p:nvPicPr>
        <p:blipFill>
          <a:blip r:embed="rId4"/>
          <a:srcRect t="1556" b="1556"/>
          <a:stretch/>
        </p:blipFill>
        <p:spPr>
          <a:xfrm>
            <a:off x="5793408" y="1691065"/>
            <a:ext cx="2642827" cy="1920454"/>
          </a:xfrm>
          <a:prstGeom prst="rect">
            <a:avLst/>
          </a:prstGeom>
          <a:ln>
            <a:noFill/>
          </a:ln>
          <a:effectLst>
            <a:outerShdw blurRad="292100" dist="139700" dir="2700000" algn="tl" rotWithShape="0">
              <a:srgbClr val="333333">
                <a:alpha val="65000"/>
              </a:srgbClr>
            </a:outerShdw>
          </a:effectLst>
        </p:spPr>
      </p:pic>
      <p:grpSp>
        <p:nvGrpSpPr>
          <p:cNvPr id="13" name="Group 12" descr="Small circle with number 2 inside  indicating step 2">
            <a:extLst>
              <a:ext uri="{FF2B5EF4-FFF2-40B4-BE49-F238E27FC236}">
                <a16:creationId xmlns:a16="http://schemas.microsoft.com/office/drawing/2014/main" id="{8D67EB0A-BE22-4519-A732-BFF25F00EB9A}"/>
              </a:ext>
            </a:extLst>
          </p:cNvPr>
          <p:cNvGrpSpPr/>
          <p:nvPr/>
        </p:nvGrpSpPr>
        <p:grpSpPr bwMode="blackWhite">
          <a:xfrm>
            <a:off x="506150" y="3371522"/>
            <a:ext cx="558179" cy="409838"/>
            <a:chOff x="6953426" y="711274"/>
            <a:chExt cx="558179" cy="409838"/>
          </a:xfrm>
        </p:grpSpPr>
        <p:sp>
          <p:nvSpPr>
            <p:cNvPr id="14" name="Oval 13" descr="Small circle">
              <a:extLst>
                <a:ext uri="{FF2B5EF4-FFF2-40B4-BE49-F238E27FC236}">
                  <a16:creationId xmlns:a16="http://schemas.microsoft.com/office/drawing/2014/main" id="{98D9E998-B6C9-4758-A0C0-7358FA59DB4A}"/>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2">
              <a:extLst>
                <a:ext uri="{FF2B5EF4-FFF2-40B4-BE49-F238E27FC236}">
                  <a16:creationId xmlns:a16="http://schemas.microsoft.com/office/drawing/2014/main" id="{2F9A5875-2114-45AA-9205-39EB9AB27492}"/>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6" name="Content Placeholder 17">
            <a:extLst>
              <a:ext uri="{FF2B5EF4-FFF2-40B4-BE49-F238E27FC236}">
                <a16:creationId xmlns:a16="http://schemas.microsoft.com/office/drawing/2014/main" id="{9DB47606-5C94-47EE-B20B-9E2DB1DB5D25}"/>
              </a:ext>
            </a:extLst>
          </p:cNvPr>
          <p:cNvSpPr txBox="1">
            <a:spLocks/>
          </p:cNvSpPr>
          <p:nvPr/>
        </p:nvSpPr>
        <p:spPr>
          <a:xfrm>
            <a:off x="1039536" y="3336203"/>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The problem statements are analyzed and determined based on what is in our study area.</a:t>
            </a:r>
          </a:p>
        </p:txBody>
      </p:sp>
      <p:pic>
        <p:nvPicPr>
          <p:cNvPr id="3" name="Picture 2">
            <a:extLst>
              <a:ext uri="{FF2B5EF4-FFF2-40B4-BE49-F238E27FC236}">
                <a16:creationId xmlns:a16="http://schemas.microsoft.com/office/drawing/2014/main" id="{8C4B79EB-5BB6-4FE0-AE26-BDFA007DD879}"/>
              </a:ext>
            </a:extLst>
          </p:cNvPr>
          <p:cNvPicPr>
            <a:picLocks noChangeAspect="1"/>
          </p:cNvPicPr>
          <p:nvPr/>
        </p:nvPicPr>
        <p:blipFill>
          <a:blip r:embed="rId5"/>
          <a:stretch>
            <a:fillRect/>
          </a:stretch>
        </p:blipFill>
        <p:spPr>
          <a:xfrm>
            <a:off x="4115070" y="3812785"/>
            <a:ext cx="3073400" cy="2305050"/>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DE98A745-3ED3-4BAD-BFCA-7C2AA5792CD7}"/>
              </a:ext>
            </a:extLst>
          </p:cNvPr>
          <p:cNvPicPr>
            <a:picLocks noChangeAspect="1"/>
          </p:cNvPicPr>
          <p:nvPr/>
        </p:nvPicPr>
        <p:blipFill rotWithShape="1">
          <a:blip r:embed="rId6"/>
          <a:srcRect l="12687" t="10533" r="7285" b="1"/>
          <a:stretch/>
        </p:blipFill>
        <p:spPr>
          <a:xfrm>
            <a:off x="8737600" y="1691065"/>
            <a:ext cx="2386625" cy="1928040"/>
          </a:xfrm>
          <a:prstGeom prst="rect">
            <a:avLst/>
          </a:prstGeom>
          <a:ln>
            <a:noFill/>
          </a:ln>
          <a:effectLst>
            <a:outerShdw blurRad="292100" dist="139700" dir="2700000" algn="tl" rotWithShape="0">
              <a:srgbClr val="333333">
                <a:alpha val="65000"/>
              </a:srgbClr>
            </a:outerShdw>
          </a:effectLst>
        </p:spPr>
      </p:pic>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3</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A339CA7F-168D-43BC-AD9E-0E9069968B4A}" type="datetime1">
              <a:rPr lang="en-IN" sz="1000" smtClean="0"/>
              <a:t>03/05/22</a:t>
            </a:fld>
            <a:endParaRPr lang="en-US" sz="1000" dirty="0"/>
          </a:p>
        </p:txBody>
      </p:sp>
      <p:pic>
        <p:nvPicPr>
          <p:cNvPr id="24" name="WhatsApp Video 2021-11-16 at 10.17.33 AM">
            <a:hlinkClick r:id="" action="ppaction://media"/>
            <a:extLst>
              <a:ext uri="{FF2B5EF4-FFF2-40B4-BE49-F238E27FC236}">
                <a16:creationId xmlns:a16="http://schemas.microsoft.com/office/drawing/2014/main" id="{FB283AB7-9EC6-4922-84BF-66EBC340FCC6}"/>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7543800" y="3906220"/>
            <a:ext cx="3629348" cy="22090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9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904"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4"/>
                                        </p:tgtEl>
                                      </p:cBhvr>
                                    </p:cmd>
                                  </p:childTnLst>
                                </p:cTn>
                              </p:par>
                            </p:childTnLst>
                          </p:cTn>
                        </p:par>
                      </p:childTnLst>
                    </p:cTn>
                  </p:par>
                </p:childTnLst>
              </p:cTn>
              <p:nextCondLst>
                <p:cond evt="onClick" delay="0">
                  <p:tgtEl>
                    <p:spTgt spid="24"/>
                  </p:tgtEl>
                </p:cond>
              </p:nextCondLst>
            </p:seq>
            <p:video>
              <p:cMediaNode vol="80000" mute="1">
                <p:cTn id="12" fill="hold" display="0">
                  <p:stCondLst>
                    <p:cond delay="indefinite"/>
                  </p:stCondLst>
                </p:cTn>
                <p:tgtEl>
                  <p:spTgt spid="2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4</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D2FA4022-DBC5-4336-B203-CD330999EAEE}" type="datetime1">
              <a:rPr lang="en-IN" sz="1000" smtClean="0"/>
              <a:t>03/05/22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275256433"/>
              </p:ext>
            </p:extLst>
          </p:nvPr>
        </p:nvGraphicFramePr>
        <p:xfrm>
          <a:off x="771235" y="1604529"/>
          <a:ext cx="10530428" cy="4511040"/>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39222">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56262">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ctr"/>
                      <a:r>
                        <a:rPr lang="en-US" sz="1100" dirty="0">
                          <a:latin typeface="+mn-lt"/>
                        </a:rPr>
                        <a:t>Prediction of</a:t>
                      </a:r>
                    </a:p>
                    <a:p>
                      <a:pPr algn="ctr"/>
                      <a:r>
                        <a:rPr lang="en-US" sz="1100" dirty="0">
                          <a:latin typeface="+mn-lt"/>
                        </a:rPr>
                        <a:t> Crop Fertilizer Consumption</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err="1"/>
                        <a:t>Krutika</a:t>
                      </a:r>
                      <a:r>
                        <a:rPr lang="en-US" sz="1100" dirty="0"/>
                        <a:t> </a:t>
                      </a:r>
                      <a:r>
                        <a:rPr lang="en-US" sz="1100" dirty="0" err="1"/>
                        <a:t>Hampannavar</a:t>
                      </a:r>
                      <a:r>
                        <a:rPr lang="en-US" sz="1100" dirty="0"/>
                        <a: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Vijay </a:t>
                      </a:r>
                      <a:r>
                        <a:rPr lang="en-US" sz="1100" dirty="0" err="1"/>
                        <a:t>Bhajantri</a:t>
                      </a:r>
                      <a:endParaRPr lang="en-US" sz="1100" dirty="0"/>
                    </a:p>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t>Shashikumar G. </a:t>
                      </a:r>
                      <a:r>
                        <a:rPr lang="en-US" sz="1100" dirty="0" err="1"/>
                        <a:t>Totad</a:t>
                      </a:r>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IEEE,</a:t>
                      </a:r>
                    </a:p>
                    <a:p>
                      <a:r>
                        <a:rPr lang="en-US" sz="1100" dirty="0"/>
                        <a:t>DOI:10.1109/ICCUBEA.2018.8697827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Prediction of fertilizer consumption can prevent the toxicity and deficiency in plants to certain extent and this can help farmers to get proper yield without much wastage.</a:t>
                      </a:r>
                    </a:p>
                    <a:p>
                      <a:pPr algn="just">
                        <a:lnSpc>
                          <a:spcPct val="100000"/>
                        </a:lnSpc>
                      </a:pP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128608">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2018</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Phosphorus losses via surface runoff in rice-wheat cropping systems as impacted by rainfall regimes and fertilizer applications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LIU Jian, ZUO </a:t>
                      </a:r>
                      <a:r>
                        <a:rPr lang="en-IN" sz="1100" dirty="0" err="1">
                          <a:effectLst/>
                          <a:latin typeface="+mn-lt"/>
                          <a:ea typeface="Times New Roman" panose="02020603050405020304" pitchFamily="18" charset="0"/>
                          <a:cs typeface="Times New Roman" panose="02020603050405020304" pitchFamily="18" charset="0"/>
                        </a:rPr>
                        <a:t>Qiang</a:t>
                      </a:r>
                      <a:endParaRPr lang="en-IN" sz="1100" dirty="0">
                        <a:effectLst/>
                        <a:latin typeface="+mn-lt"/>
                        <a:ea typeface="Times New Roman" panose="02020603050405020304" pitchFamily="18"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ZHAI Li-</a:t>
                      </a:r>
                      <a:r>
                        <a:rPr lang="en-IN" sz="1100" dirty="0" err="1">
                          <a:effectLst/>
                          <a:latin typeface="+mn-lt"/>
                          <a:ea typeface="Times New Roman" panose="02020603050405020304" pitchFamily="18" charset="0"/>
                          <a:cs typeface="Times New Roman" panose="02020603050405020304" pitchFamily="18" charset="0"/>
                        </a:rPr>
                        <a:t>mei,LUO</a:t>
                      </a:r>
                      <a:r>
                        <a:rPr lang="en-IN" sz="1100" dirty="0">
                          <a:effectLst/>
                          <a:latin typeface="+mn-lt"/>
                          <a:ea typeface="Times New Roman" panose="02020603050405020304" pitchFamily="18" charset="0"/>
                          <a:cs typeface="Times New Roman" panose="02020603050405020304" pitchFamily="18" charset="0"/>
                        </a:rPr>
                        <a:t> Chun-yan</a:t>
                      </a:r>
                      <a:endParaRPr lang="en-IN" sz="1100" dirty="0">
                        <a:effectLst/>
                        <a:latin typeface="+mn-lt"/>
                        <a:ea typeface="Calibri" panose="020F0502020204030204" pitchFamily="34" charset="0"/>
                        <a:cs typeface="Times New Roman" panose="02020603050405020304" pitchFamily="18" charset="0"/>
                      </a:endParaRPr>
                    </a:p>
                    <a:p>
                      <a:pPr algn="l">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LIU Hong-bin, WANG Hong-yuan ZOU Guo-</a:t>
                      </a:r>
                      <a:r>
                        <a:rPr lang="en-IN" sz="1100" dirty="0" err="1">
                          <a:effectLst/>
                          <a:latin typeface="+mn-lt"/>
                          <a:ea typeface="Times New Roman" panose="02020603050405020304" pitchFamily="18" charset="0"/>
                          <a:cs typeface="Times New Roman" panose="02020603050405020304" pitchFamily="18" charset="0"/>
                        </a:rPr>
                        <a:t>yuan,REN</a:t>
                      </a:r>
                      <a:r>
                        <a:rPr lang="en-IN" sz="1100" dirty="0">
                          <a:effectLst/>
                          <a:latin typeface="+mn-lt"/>
                          <a:ea typeface="Times New Roman" panose="02020603050405020304" pitchFamily="18" charset="0"/>
                          <a:cs typeface="Times New Roman" panose="02020603050405020304" pitchFamily="18" charset="0"/>
                        </a:rPr>
                        <a:t> Tian-</a:t>
                      </a:r>
                      <a:r>
                        <a:rPr lang="en-IN" sz="1100" dirty="0" err="1">
                          <a:effectLst/>
                          <a:latin typeface="+mn-lt"/>
                          <a:ea typeface="Times New Roman" panose="02020603050405020304" pitchFamily="18" charset="0"/>
                          <a:cs typeface="Times New Roman" panose="02020603050405020304" pitchFamily="18" charset="0"/>
                        </a:rPr>
                        <a:t>zhi</a:t>
                      </a:r>
                      <a:endParaRPr lang="en-US" sz="1100" dirty="0">
                        <a:effectLst/>
                        <a:latin typeface="+mn-lt"/>
                        <a:ea typeface="Times New Roman" panose="02020603050405020304" pitchFamily="18"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Integrative Agriculture, </a:t>
                      </a:r>
                    </a:p>
                    <a:p>
                      <a:r>
                        <a:rPr lang="en-US" sz="1100" dirty="0">
                          <a:latin typeface="+mn-lt"/>
                        </a:rPr>
                        <a:t>ISSN: 2095-3119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Phosphorus losses from rice-wheat cropping systems can be affected by rainfall regimes, P application rates and soil P content, as well as field management practices such as construction of field bund and open ditches. </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5883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2018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Data Mining Techniques for Crop Yield Prediction</a:t>
                      </a:r>
                    </a:p>
                    <a:p>
                      <a:pPr algn="just"/>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gn="l" fontAlgn="ctr"/>
                      <a:r>
                        <a:rPr lang="en-IN" sz="1100" b="0" i="0" u="none" strike="noStrike" dirty="0">
                          <a:solidFill>
                            <a:srgbClr val="111111"/>
                          </a:solidFill>
                          <a:effectLst/>
                          <a:latin typeface="+mn-lt"/>
                        </a:rPr>
                        <a:t>Shital </a:t>
                      </a:r>
                      <a:r>
                        <a:rPr lang="en-IN" sz="1100" b="0" i="0" u="none" strike="noStrike" dirty="0" err="1">
                          <a:solidFill>
                            <a:srgbClr val="111111"/>
                          </a:solidFill>
                          <a:effectLst/>
                          <a:latin typeface="+mn-lt"/>
                        </a:rPr>
                        <a:t>Bhojani</a:t>
                      </a:r>
                      <a:endParaRPr lang="en-IN" sz="1100" b="0" i="0" u="none" strike="noStrike" dirty="0">
                        <a:solidFill>
                          <a:srgbClr val="111111"/>
                        </a:solidFill>
                        <a:effectLst/>
                        <a:latin typeface="+mn-lt"/>
                      </a:endParaRPr>
                    </a:p>
                    <a:p>
                      <a:pPr algn="l" fontAlgn="ctr"/>
                      <a:r>
                        <a:rPr lang="en-IN" sz="1100" b="0" i="0" u="none" strike="noStrike" dirty="0">
                          <a:solidFill>
                            <a:srgbClr val="111111"/>
                          </a:solidFill>
                          <a:effectLst/>
                          <a:latin typeface="+mn-lt"/>
                        </a:rPr>
                        <a:t>Nirav Bhatt</a:t>
                      </a: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It's a difﬁcult task to predict crop yield due to stochastic rain fall pattern and also variation in temperature. So we can apply different data mining techniques for crop yield predication and can produce an efﬁcient algorithm for crop classiﬁcation for better.</a:t>
                      </a:r>
                    </a:p>
                    <a:p>
                      <a:pPr algn="just">
                        <a:lnSpc>
                          <a:spcPct val="100000"/>
                        </a:lnSpc>
                      </a:pPr>
                      <a:endParaRPr lang="en-US" sz="9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2790162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5</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4E89DCEA-2215-442D-AEC5-9C4F4D2390FB}" type="datetime1">
              <a:rPr lang="en-IN" sz="1000" smtClean="0"/>
              <a:t>03/05/22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527830330"/>
              </p:ext>
            </p:extLst>
          </p:nvPr>
        </p:nvGraphicFramePr>
        <p:xfrm>
          <a:off x="771235" y="1604529"/>
          <a:ext cx="10530428" cy="4385224"/>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47498">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05393">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4.</a:t>
                      </a:r>
                    </a:p>
                    <a:p>
                      <a:pPr marL="342900" indent="-342900">
                        <a:buFont typeface="+mj-lt"/>
                        <a:buAutoNum type="romanUcPeriod"/>
                      </a:pPr>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2019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just"/>
                      <a:r>
                        <a:rPr lang="en-US" sz="1050" dirty="0">
                          <a:latin typeface="+mn-lt"/>
                        </a:rPr>
                        <a:t>Estimation of NPK requirements for rice production in diverse Chinese environments under optimal fertilization rates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Yulong Yin, Hao Ying</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Huifang</a:t>
                      </a:r>
                      <a:r>
                        <a:rPr lang="en-IN" sz="1100" dirty="0">
                          <a:effectLst/>
                          <a:latin typeface="+mn-lt"/>
                          <a:ea typeface="Times New Roman" panose="02020603050405020304" pitchFamily="18" charset="0"/>
                          <a:cs typeface="Times New Roman" panose="02020603050405020304" pitchFamily="18" charset="0"/>
                        </a:rPr>
                        <a:t> Zheng ,</a:t>
                      </a:r>
                      <a:r>
                        <a:rPr lang="en-IN" sz="1100" dirty="0" err="1">
                          <a:effectLst/>
                          <a:latin typeface="+mn-lt"/>
                          <a:ea typeface="Times New Roman" panose="02020603050405020304" pitchFamily="18" charset="0"/>
                          <a:cs typeface="Times New Roman" panose="02020603050405020304" pitchFamily="18" charset="0"/>
                        </a:rPr>
                        <a:t>Qingsong</a:t>
                      </a:r>
                      <a:r>
                        <a:rPr lang="en-IN" sz="1100" dirty="0">
                          <a:effectLst/>
                          <a:latin typeface="+mn-lt"/>
                          <a:ea typeface="Times New Roman" panose="02020603050405020304" pitchFamily="18" charset="0"/>
                          <a:cs typeface="Times New Roman" panose="02020603050405020304" pitchFamily="18" charset="0"/>
                        </a:rPr>
                        <a:t> Zhang ,</a:t>
                      </a:r>
                      <a:r>
                        <a:rPr lang="en-IN" sz="1100" dirty="0" err="1">
                          <a:effectLst/>
                          <a:latin typeface="+mn-lt"/>
                          <a:ea typeface="Times New Roman" panose="02020603050405020304" pitchFamily="18" charset="0"/>
                          <a:cs typeface="Times New Roman" panose="02020603050405020304" pitchFamily="18" charset="0"/>
                        </a:rPr>
                        <a:t>Yanfang</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Xue</a:t>
                      </a:r>
                      <a:r>
                        <a:rPr lang="en-IN" sz="1100" dirty="0">
                          <a:effectLst/>
                          <a:latin typeface="+mn-lt"/>
                          <a:ea typeface="Times New Roman" panose="02020603050405020304" pitchFamily="18" charset="0"/>
                          <a:cs typeface="Times New Roman" panose="02020603050405020304" pitchFamily="18" charset="0"/>
                        </a:rPr>
                        <a:t>,</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Zhenling</a:t>
                      </a:r>
                      <a:r>
                        <a:rPr lang="en-IN" sz="1100" dirty="0">
                          <a:effectLst/>
                          <a:latin typeface="+mn-lt"/>
                          <a:ea typeface="Times New Roman" panose="02020603050405020304" pitchFamily="18" charset="0"/>
                          <a:cs typeface="Times New Roman" panose="02020603050405020304" pitchFamily="18" charset="0"/>
                        </a:rPr>
                        <a:t> Cui</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Agricultural and Forest Meteorology, ISSN : 0168-1923 (Elsevier)</a:t>
                      </a:r>
                    </a:p>
                    <a:p>
                      <a:endParaRPr lang="en-US" sz="1100"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Objectives of this study were to evaluate the relationship between nutrient requirements and climates or soil chemical properties.</a:t>
                      </a:r>
                      <a:endParaRPr lang="en-US" sz="11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1052066">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Rainfall intensification increases nitrate leaching from tilled but not no-till cropping systems in the U.S. Midwest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Laura J.T. Hess</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Eve-Lyn S. Hinckley</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 Philip Robertson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Pamela A. Matson</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Agriculture, Ecosystems &amp; Environment, </a:t>
                      </a:r>
                    </a:p>
                    <a:p>
                      <a:r>
                        <a:rPr lang="en-US" sz="1100" dirty="0">
                          <a:latin typeface="+mn-lt"/>
                        </a:rPr>
                        <a:t>ISSN : 0167-8809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Rainfall intensification may exacerbate leaching losses of reactive N from cropping systems, and that no-till management may buffer against these losses.</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12386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Crop Yield Prediction Based on Indian Agriculture using Machine Learning</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spcBef>
                          <a:spcPts val="0"/>
                        </a:spcBef>
                        <a:spcAft>
                          <a:spcPts val="0"/>
                        </a:spcAft>
                      </a:pPr>
                      <a:endParaRPr lang="en-IN" sz="1100" u="none" strike="noStrike" dirty="0">
                        <a:solidFill>
                          <a:srgbClr val="0000FF"/>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err="1">
                          <a:solidFill>
                            <a:schemeClr val="tx1"/>
                          </a:solidFill>
                          <a:effectLst/>
                          <a:latin typeface="+mn-lt"/>
                          <a:ea typeface="Calibri" panose="020F0502020204030204" pitchFamily="34" charset="0"/>
                          <a:cs typeface="Times New Roman" panose="02020603050405020304" pitchFamily="18" charset="0"/>
                        </a:rPr>
                        <a:t>Potnuru</a:t>
                      </a: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 Sai Nishant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Pinapa Sai Venkat</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Bollu Lakshmi Avinash</a:t>
                      </a:r>
                      <a:endParaRPr lang="en-IN" sz="1100" dirty="0">
                        <a:solidFill>
                          <a:schemeClr val="tx1"/>
                        </a:solidFill>
                        <a:effectLst/>
                        <a:latin typeface="+mn-lt"/>
                        <a:ea typeface="Calibri" panose="020F0502020204030204" pitchFamily="34" charset="0"/>
                        <a:cs typeface="Times New Roman" panose="02020603050405020304" pitchFamily="18" charset="0"/>
                      </a:endParaRPr>
                    </a:p>
                    <a:p>
                      <a:pPr algn="just">
                        <a:lnSpc>
                          <a:spcPct val="100000"/>
                        </a:lnSpc>
                        <a:spcBef>
                          <a:spcPts val="0"/>
                        </a:spcBef>
                        <a:spcAft>
                          <a:spcPts val="0"/>
                        </a:spcAft>
                      </a:pPr>
                      <a:r>
                        <a:rPr lang="en-IN" sz="1100" u="none" strike="noStrike" dirty="0">
                          <a:solidFill>
                            <a:schemeClr val="tx1"/>
                          </a:solidFill>
                          <a:effectLst/>
                          <a:latin typeface="+mn-lt"/>
                          <a:ea typeface="Calibri" panose="020F0502020204030204" pitchFamily="34" charset="0"/>
                          <a:cs typeface="Times New Roman" panose="02020603050405020304" pitchFamily="18" charset="0"/>
                        </a:rPr>
                        <a:t>B. Jabber</a:t>
                      </a:r>
                      <a:r>
                        <a:rPr lang="en-IN" sz="1100" dirty="0">
                          <a:solidFill>
                            <a:schemeClr val="tx1"/>
                          </a:solidFill>
                          <a:effectLst/>
                          <a:latin typeface="+mn-lt"/>
                        </a:rPr>
                        <a:t> </a:t>
                      </a:r>
                      <a:endParaRPr lang="en-IN" sz="1100" b="0" i="0" u="none" strike="noStrike" dirty="0">
                        <a:solidFill>
                          <a:schemeClr val="tx1"/>
                        </a:solidFill>
                        <a:effectLst/>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IEEE :</a:t>
                      </a:r>
                    </a:p>
                    <a:p>
                      <a:r>
                        <a:rPr lang="en-US" sz="1100" dirty="0">
                          <a:latin typeface="+mn-lt"/>
                        </a:rPr>
                        <a:t>DOI: 10.1109/INCET49848.2020.9154036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900" dirty="0"/>
                        <a:t>This paper predicts the yield of almost all kinds of crops in India. This script makes novel by usage of simple parameters like state, district, season, area and the user can predict the yield of the crop in which year he or she wants to.</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347137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6</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4688E5E4-6E9A-4E81-9597-30A8E1643560}" type="datetime1">
              <a:rPr lang="en-IN" sz="1000" smtClean="0"/>
              <a:t>03/05/22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322733530"/>
              </p:ext>
            </p:extLst>
          </p:nvPr>
        </p:nvGraphicFramePr>
        <p:xfrm>
          <a:off x="771235" y="1604529"/>
          <a:ext cx="10530428" cy="4515534"/>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58709">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408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US" sz="1100" dirty="0">
                          <a:latin typeface="+mn-lt"/>
                        </a:rPr>
                        <a:t>Cropping systems in agriculture and their impact on soil health</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Calibri" panose="020F0502020204030204" pitchFamily="34" charset="0"/>
                          <a:cs typeface="Times New Roman" panose="02020603050405020304" pitchFamily="18" charset="0"/>
                        </a:rPr>
                        <a:t>TonyYang,</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Kadambot</a:t>
                      </a:r>
                      <a:r>
                        <a:rPr lang="en-IN" sz="1100" dirty="0">
                          <a:solidFill>
                            <a:schemeClr val="tx1"/>
                          </a:solidFill>
                          <a:effectLst/>
                          <a:latin typeface="+mn-lt"/>
                          <a:ea typeface="Times New Roman" panose="02020603050405020304" pitchFamily="18" charset="0"/>
                          <a:cs typeface="Times New Roman" panose="02020603050405020304" pitchFamily="18" charset="0"/>
                        </a:rPr>
                        <a:t> H.M. </a:t>
                      </a:r>
                    </a:p>
                    <a:p>
                      <a:pPr marL="0" indent="0" algn="l">
                        <a:lnSpc>
                          <a:spcPct val="100000"/>
                        </a:lnSpc>
                        <a:spcAft>
                          <a:spcPts val="0"/>
                        </a:spcAft>
                        <a:buFont typeface="Arial" panose="020B0604020202020204" pitchFamily="34" charset="0"/>
                        <a:buNone/>
                      </a:pPr>
                      <a:r>
                        <a:rPr lang="en-IN" sz="1100" dirty="0">
                          <a:solidFill>
                            <a:schemeClr val="tx1"/>
                          </a:solidFill>
                          <a:effectLst/>
                          <a:latin typeface="+mn-lt"/>
                          <a:ea typeface="Times New Roman" panose="02020603050405020304" pitchFamily="18" charset="0"/>
                          <a:cs typeface="Times New Roman" panose="02020603050405020304" pitchFamily="18" charset="0"/>
                        </a:rPr>
                        <a:t>Siddique,</a:t>
                      </a:r>
                    </a:p>
                    <a:p>
                      <a:pPr marL="0" indent="0" algn="l">
                        <a:lnSpc>
                          <a:spcPct val="100000"/>
                        </a:lnSpc>
                        <a:spcAft>
                          <a:spcPts val="0"/>
                        </a:spcAft>
                        <a:buFont typeface="Arial" panose="020B0604020202020204" pitchFamily="34" charset="0"/>
                        <a:buNone/>
                      </a:pPr>
                      <a:r>
                        <a:rPr lang="en-IN" sz="1100" dirty="0" err="1">
                          <a:solidFill>
                            <a:schemeClr val="tx1"/>
                          </a:solidFill>
                          <a:effectLst/>
                          <a:latin typeface="+mn-lt"/>
                          <a:ea typeface="Times New Roman" panose="02020603050405020304" pitchFamily="18" charset="0"/>
                          <a:cs typeface="Times New Roman" panose="02020603050405020304" pitchFamily="18" charset="0"/>
                        </a:rPr>
                        <a:t>Kui</a:t>
                      </a:r>
                      <a:r>
                        <a:rPr lang="en-IN" sz="1100" dirty="0">
                          <a:solidFill>
                            <a:schemeClr val="tx1"/>
                          </a:solidFill>
                          <a:effectLst/>
                          <a:latin typeface="+mn-lt"/>
                          <a:ea typeface="Times New Roman" panose="02020603050405020304" pitchFamily="18" charset="0"/>
                          <a:cs typeface="Times New Roman" panose="02020603050405020304" pitchFamily="18" charset="0"/>
                        </a:rPr>
                        <a:t> Liu</a:t>
                      </a:r>
                      <a:endParaRPr lang="en-IN" sz="1100" dirty="0">
                        <a:solidFill>
                          <a:schemeClr val="tx1"/>
                        </a:solidFill>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800" dirty="0"/>
                        <a:t>Significant achievements, including refine content of soil health and the development of new evaluation standards for ‘soil health and quality’.</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r h="625524">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8.</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2020</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endParaRPr lang="en-US" sz="1100" dirty="0">
                        <a:latin typeface="+mn-lt"/>
                      </a:endParaRPr>
                    </a:p>
                    <a:p>
                      <a:pPr algn="just"/>
                      <a:r>
                        <a:rPr lang="en-US" sz="1100" dirty="0">
                          <a:latin typeface="+mn-lt"/>
                        </a:rPr>
                        <a:t>Would fertilization history render the soil microbial communities and their activities more resistant to rainfall fluctuations?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lnSpc>
                          <a:spcPct val="100000"/>
                        </a:lnSpc>
                        <a:spcAft>
                          <a:spcPts val="0"/>
                        </a:spcAft>
                      </a:pP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János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Kátai</a:t>
                      </a:r>
                      <a:endParaRPr lang="en-IN" sz="1100" dirty="0">
                        <a:effectLst/>
                        <a:latin typeface="+mn-lt"/>
                        <a:ea typeface="Times New Roman" panose="02020603050405020304" pitchFamily="18" charset="0"/>
                        <a:cs typeface="Times New Roman" panose="02020603050405020304" pitchFamily="18" charset="0"/>
                      </a:endParaRPr>
                    </a:p>
                    <a:p>
                      <a:pPr>
                        <a:lnSpc>
                          <a:spcPct val="107000"/>
                        </a:lnSpc>
                        <a:spcAft>
                          <a:spcPts val="0"/>
                        </a:spcAft>
                      </a:pPr>
                      <a:r>
                        <a:rPr lang="en-IN" sz="1100" dirty="0" err="1">
                          <a:effectLst/>
                          <a:latin typeface="+mn-lt"/>
                          <a:ea typeface="Times New Roman" panose="02020603050405020304" pitchFamily="18" charset="0"/>
                          <a:cs typeface="Times New Roman" panose="02020603050405020304" pitchFamily="18" charset="0"/>
                        </a:rPr>
                        <a:t>Ágnes</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Oláh</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Zsuposné</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Magdolna </a:t>
                      </a:r>
                      <a:r>
                        <a:rPr lang="en-IN" sz="1100" dirty="0" err="1">
                          <a:effectLst/>
                          <a:latin typeface="+mn-lt"/>
                          <a:ea typeface="Times New Roman" panose="02020603050405020304" pitchFamily="18" charset="0"/>
                          <a:cs typeface="Times New Roman" panose="02020603050405020304" pitchFamily="18" charset="0"/>
                        </a:rPr>
                        <a:t>Tállai</a:t>
                      </a:r>
                      <a:endParaRPr lang="en-IN" sz="1100" dirty="0">
                        <a:effectLst/>
                        <a:latin typeface="+mn-lt"/>
                        <a:ea typeface="Calibri" panose="020F0502020204030204" pitchFamily="34" charset="0"/>
                        <a:cs typeface="Times New Roman" panose="02020603050405020304" pitchFamily="18" charset="0"/>
                      </a:endParaRPr>
                    </a:p>
                    <a:p>
                      <a:pPr>
                        <a:lnSpc>
                          <a:spcPct val="107000"/>
                        </a:lnSpc>
                        <a:spcAft>
                          <a:spcPts val="0"/>
                        </a:spcAft>
                      </a:pPr>
                      <a:r>
                        <a:rPr lang="en-IN" sz="1100" dirty="0">
                          <a:effectLst/>
                          <a:latin typeface="+mn-lt"/>
                          <a:ea typeface="Times New Roman" panose="02020603050405020304" pitchFamily="18" charset="0"/>
                          <a:cs typeface="Times New Roman" panose="02020603050405020304" pitchFamily="18" charset="0"/>
                        </a:rPr>
                        <a:t>Tarek </a:t>
                      </a:r>
                      <a:r>
                        <a:rPr lang="en-IN" sz="1100" dirty="0" err="1">
                          <a:effectLst/>
                          <a:latin typeface="+mn-lt"/>
                          <a:ea typeface="Times New Roman" panose="02020603050405020304" pitchFamily="18" charset="0"/>
                          <a:cs typeface="Times New Roman" panose="02020603050405020304" pitchFamily="18" charset="0"/>
                        </a:rPr>
                        <a:t>Alshaal</a:t>
                      </a:r>
                      <a:endParaRPr lang="en-IN" sz="1100" dirty="0">
                        <a:effectLst/>
                        <a:latin typeface="+mn-lt"/>
                        <a:ea typeface="Calibri" panose="020F0502020204030204" pitchFamily="34" charset="0"/>
                        <a:cs typeface="Times New Roman" panose="02020603050405020304" pitchFamily="18"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Ecotoxicology and Environmental Safety, </a:t>
                      </a:r>
                    </a:p>
                    <a:p>
                      <a:r>
                        <a:rPr lang="en-US" sz="1100" dirty="0">
                          <a:latin typeface="+mn-lt"/>
                        </a:rPr>
                        <a:t>ISSN: 0147-6513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aims to study the intrinsic changes in the composition of soil populations and their functions due to the interaction between long-term fertilization and rainfall fluctuations, seeing whether fertilization history would render the soil microbial communities and their activities more resistant to water stress or not.</a:t>
                      </a:r>
                    </a:p>
                    <a:p>
                      <a:pPr algn="just">
                        <a:lnSpc>
                          <a:spcPct val="100000"/>
                        </a:lnSpc>
                      </a:pPr>
                      <a:endParaRPr lang="en-US" sz="800" dirty="0"/>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2915572"/>
                  </a:ext>
                </a:extLst>
              </a:tr>
              <a:tr h="1228842">
                <a:tc>
                  <a:txBody>
                    <a:bodyPr/>
                    <a:lstStyle/>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mj-lt"/>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a:endParaRPr lang="en-IN" sz="1100" b="0" i="0" u="none" strike="noStrike" dirty="0">
                        <a:solidFill>
                          <a:srgbClr val="111111"/>
                        </a:solidFill>
                        <a:effectLst/>
                        <a:latin typeface="Roboto" panose="02000000000000000000" pitchFamily="2" charset="0"/>
                      </a:endParaRPr>
                    </a:p>
                    <a:p>
                      <a:pPr algn="l"/>
                      <a:endParaRPr lang="en-IN" sz="1100" b="0" i="0" u="none" strike="noStrike" dirty="0">
                        <a:solidFill>
                          <a:srgbClr val="111111"/>
                        </a:solidFill>
                        <a:effectLst/>
                        <a:latin typeface="Roboto" panose="02000000000000000000" pitchFamily="2" charset="0"/>
                      </a:endParaRPr>
                    </a:p>
                    <a:p>
                      <a:pPr algn="l"/>
                      <a:r>
                        <a:rPr lang="en-IN" sz="1100" b="0" i="0" u="none" strike="noStrike" dirty="0">
                          <a:solidFill>
                            <a:srgbClr val="111111"/>
                          </a:solidFill>
                          <a:effectLst/>
                          <a:latin typeface="+mn-lt"/>
                        </a:rPr>
                        <a:t>A nutrient recommendation system for soil fertilization based on Evolutionary Computation.</a:t>
                      </a:r>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endParaRPr lang="en-IN" sz="1100" b="0" i="0" u="none" strike="noStrike" dirty="0">
                        <a:solidFill>
                          <a:srgbClr val="111111"/>
                        </a:solidFill>
                        <a:effectLst/>
                        <a:latin typeface="Roboto" panose="02000000000000000000" pitchFamily="2" charset="0"/>
                      </a:endParaRPr>
                    </a:p>
                    <a:p>
                      <a:pPr algn="l" fontAlgn="ctr"/>
                      <a:endParaRPr lang="en-IN" sz="1100" b="0" i="0" u="none" strike="noStrike" dirty="0">
                        <a:solidFill>
                          <a:srgbClr val="111111"/>
                        </a:solidFill>
                        <a:effectLst/>
                        <a:latin typeface="Roboto" panose="02000000000000000000" pitchFamily="2"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Usman Ahmed</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Jerry Chun-Wei Lin</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a:effectLst/>
                          <a:latin typeface="+mn-lt"/>
                          <a:ea typeface="Times New Roman" panose="02020603050405020304" pitchFamily="18" charset="0"/>
                          <a:cs typeface="Times New Roman" panose="02020603050405020304" pitchFamily="18" charset="0"/>
                        </a:rPr>
                        <a:t>Gautam Srivastava</a:t>
                      </a:r>
                      <a:endParaRPr lang="en-IN" sz="1100" dirty="0">
                        <a:effectLst/>
                        <a:latin typeface="+mn-lt"/>
                        <a:ea typeface="Calibri" panose="020F0502020204030204" pitchFamily="34" charset="0"/>
                        <a:cs typeface="Times New Roman" panose="02020603050405020304" pitchFamily="18" charset="0"/>
                      </a:endParaRPr>
                    </a:p>
                    <a:p>
                      <a:pPr>
                        <a:lnSpc>
                          <a:spcPct val="100000"/>
                        </a:lnSpc>
                        <a:spcAft>
                          <a:spcPts val="0"/>
                        </a:spcAft>
                      </a:pPr>
                      <a:r>
                        <a:rPr lang="en-IN" sz="1100" dirty="0" err="1">
                          <a:effectLst/>
                          <a:latin typeface="+mn-lt"/>
                          <a:ea typeface="Times New Roman" panose="02020603050405020304" pitchFamily="18" charset="0"/>
                          <a:cs typeface="Times New Roman" panose="02020603050405020304" pitchFamily="18" charset="0"/>
                        </a:rPr>
                        <a:t>Youcef</a:t>
                      </a:r>
                      <a:r>
                        <a:rPr lang="en-IN" sz="1100" dirty="0">
                          <a:effectLst/>
                          <a:latin typeface="+mn-lt"/>
                          <a:ea typeface="Times New Roman" panose="02020603050405020304" pitchFamily="18" charset="0"/>
                          <a:cs typeface="Times New Roman" panose="02020603050405020304" pitchFamily="18" charset="0"/>
                        </a:rPr>
                        <a:t> </a:t>
                      </a:r>
                      <a:r>
                        <a:rPr lang="en-IN" sz="1100" dirty="0" err="1">
                          <a:effectLst/>
                          <a:latin typeface="+mn-lt"/>
                          <a:ea typeface="Times New Roman" panose="02020603050405020304" pitchFamily="18" charset="0"/>
                          <a:cs typeface="Times New Roman" panose="02020603050405020304" pitchFamily="18" charset="0"/>
                        </a:rPr>
                        <a:t>Djenouri</a:t>
                      </a:r>
                      <a:endParaRPr lang="en-IN" sz="1100" dirty="0">
                        <a:effectLst/>
                        <a:latin typeface="+mn-lt"/>
                        <a:ea typeface="Calibri" panose="020F0502020204030204" pitchFamily="34" charset="0"/>
                        <a:cs typeface="Times New Roman" panose="02020603050405020304" pitchFamily="18" charset="0"/>
                      </a:endParaRPr>
                    </a:p>
                    <a:p>
                      <a:endParaRPr lang="en-IN" sz="1100" b="0" i="0" u="none" strike="noStrike" dirty="0">
                        <a:solidFill>
                          <a:srgbClr val="111111"/>
                        </a:solidFill>
                        <a:effectLst/>
                        <a:latin typeface="Roboto" panose="02000000000000000000" pitchFamily="2"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100" dirty="0">
                        <a:latin typeface="+mn-lt"/>
                      </a:endParaRPr>
                    </a:p>
                    <a:p>
                      <a:r>
                        <a:rPr lang="en-US" sz="1100" dirty="0">
                          <a:latin typeface="+mn-lt"/>
                        </a:rPr>
                        <a:t>Computers and Electronics in Agriculture, </a:t>
                      </a:r>
                    </a:p>
                    <a:p>
                      <a:r>
                        <a:rPr lang="en-US" sz="1100" dirty="0">
                          <a:latin typeface="+mn-lt"/>
                        </a:rPr>
                        <a:t>ISSN: 0168-1699 (Elsevier))</a:t>
                      </a:r>
                    </a:p>
                    <a:p>
                      <a:endParaRPr lang="en-US" sz="1100" dirty="0">
                        <a:latin typeface="+mn-lt"/>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900" dirty="0"/>
                    </a:p>
                    <a:p>
                      <a:pPr algn="just">
                        <a:lnSpc>
                          <a:spcPct val="100000"/>
                        </a:lnSpc>
                      </a:pPr>
                      <a:r>
                        <a:rPr lang="en-US" sz="800" dirty="0"/>
                        <a:t>This paper develops a model that enables efficient exploration of correct usage of nutrients (such as N, P and K) for developing a knowledge-based system for the ICT (Information and Communication Technology) environment.</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306741"/>
                  </a:ext>
                </a:extLst>
              </a:tr>
            </a:tbl>
          </a:graphicData>
        </a:graphic>
      </p:graphicFrame>
    </p:spTree>
    <p:extLst>
      <p:ext uri="{BB962C8B-B14F-4D97-AF65-F5344CB8AC3E}">
        <p14:creationId xmlns:p14="http://schemas.microsoft.com/office/powerpoint/2010/main" val="440083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Literature Review</a:t>
            </a:r>
          </a:p>
        </p:txBody>
      </p:sp>
      <p:sp>
        <p:nvSpPr>
          <p:cNvPr id="8" name="Footer Placeholder 7">
            <a:extLst>
              <a:ext uri="{FF2B5EF4-FFF2-40B4-BE49-F238E27FC236}">
                <a16:creationId xmlns:a16="http://schemas.microsoft.com/office/drawing/2014/main" id="{B81240D2-B285-1745-A37C-E3665BCC0CD0}"/>
              </a:ext>
            </a:extLst>
          </p:cNvPr>
          <p:cNvSpPr>
            <a:spLocks noGrp="1"/>
          </p:cNvSpPr>
          <p:nvPr>
            <p:ph type="ftr" sz="quarter" idx="3"/>
          </p:nvPr>
        </p:nvSpPr>
        <p:spPr/>
        <p:txBody>
          <a:bodyPr/>
          <a:lstStyle/>
          <a:p>
            <a:r>
              <a:rPr lang="en-US" sz="1000" dirty="0"/>
              <a:t>Eco-Fertilization</a:t>
            </a:r>
          </a:p>
        </p:txBody>
      </p:sp>
      <p:sp>
        <p:nvSpPr>
          <p:cNvPr id="9" name="Slide Number Placeholder 8">
            <a:extLst>
              <a:ext uri="{FF2B5EF4-FFF2-40B4-BE49-F238E27FC236}">
                <a16:creationId xmlns:a16="http://schemas.microsoft.com/office/drawing/2014/main" id="{B1EF71DD-008E-7140-873C-32209B357D6C}"/>
              </a:ext>
            </a:extLst>
          </p:cNvPr>
          <p:cNvSpPr>
            <a:spLocks noGrp="1"/>
          </p:cNvSpPr>
          <p:nvPr>
            <p:ph type="sldNum" sz="quarter" idx="4"/>
          </p:nvPr>
        </p:nvSpPr>
        <p:spPr/>
        <p:txBody>
          <a:bodyPr/>
          <a:lstStyle/>
          <a:p>
            <a:fld id="{9860EDB8-5305-433F-BE41-D7A86D811DB3}" type="slidenum">
              <a:rPr lang="en-US" sz="1000" smtClean="0"/>
              <a:pPr/>
              <a:t>7</a:t>
            </a:fld>
            <a:endParaRPr lang="en-US" sz="1000" dirty="0"/>
          </a:p>
        </p:txBody>
      </p:sp>
      <p:sp>
        <p:nvSpPr>
          <p:cNvPr id="10" name="Date Placeholder 9">
            <a:extLst>
              <a:ext uri="{FF2B5EF4-FFF2-40B4-BE49-F238E27FC236}">
                <a16:creationId xmlns:a16="http://schemas.microsoft.com/office/drawing/2014/main" id="{C6A0115B-1449-A345-83C2-DACCE8AD67AE}"/>
              </a:ext>
            </a:extLst>
          </p:cNvPr>
          <p:cNvSpPr>
            <a:spLocks noGrp="1"/>
          </p:cNvSpPr>
          <p:nvPr>
            <p:ph type="dt" sz="half" idx="2"/>
          </p:nvPr>
        </p:nvSpPr>
        <p:spPr/>
        <p:txBody>
          <a:bodyPr/>
          <a:lstStyle/>
          <a:p>
            <a:fld id="{0CE18F12-D00C-4231-A672-6D7AAF3EE0B9}" type="datetime1">
              <a:rPr lang="en-IN" sz="1000" smtClean="0"/>
              <a:t>03/05/22</a:t>
            </a:fld>
            <a:endParaRPr lang="en-US" sz="1000" dirty="0"/>
          </a:p>
        </p:txBody>
      </p:sp>
      <p:graphicFrame>
        <p:nvGraphicFramePr>
          <p:cNvPr id="5" name="Table 6">
            <a:extLst>
              <a:ext uri="{FF2B5EF4-FFF2-40B4-BE49-F238E27FC236}">
                <a16:creationId xmlns:a16="http://schemas.microsoft.com/office/drawing/2014/main" id="{ECDC2F5A-28EB-BF4A-9069-466E8D0F4C46}"/>
              </a:ext>
            </a:extLst>
          </p:cNvPr>
          <p:cNvGraphicFramePr>
            <a:graphicFrameLocks noGrp="1"/>
          </p:cNvGraphicFramePr>
          <p:nvPr>
            <p:extLst>
              <p:ext uri="{D42A27DB-BD31-4B8C-83A1-F6EECF244321}">
                <p14:modId xmlns:p14="http://schemas.microsoft.com/office/powerpoint/2010/main" val="3002763434"/>
              </p:ext>
            </p:extLst>
          </p:nvPr>
        </p:nvGraphicFramePr>
        <p:xfrm>
          <a:off x="771235" y="1604529"/>
          <a:ext cx="10530428" cy="2164080"/>
        </p:xfrm>
        <a:graphic>
          <a:graphicData uri="http://schemas.openxmlformats.org/drawingml/2006/table">
            <a:tbl>
              <a:tblPr firstRow="1" bandRow="1">
                <a:tableStyleId>{9DCAF9ED-07DC-4A11-8D7F-57B35C25682E}</a:tableStyleId>
              </a:tblPr>
              <a:tblGrid>
                <a:gridCol w="1049560">
                  <a:extLst>
                    <a:ext uri="{9D8B030D-6E8A-4147-A177-3AD203B41FA5}">
                      <a16:colId xmlns:a16="http://schemas.microsoft.com/office/drawing/2014/main" val="4179629490"/>
                    </a:ext>
                  </a:extLst>
                </a:gridCol>
                <a:gridCol w="1104277">
                  <a:extLst>
                    <a:ext uri="{9D8B030D-6E8A-4147-A177-3AD203B41FA5}">
                      <a16:colId xmlns:a16="http://schemas.microsoft.com/office/drawing/2014/main" val="509443340"/>
                    </a:ext>
                  </a:extLst>
                </a:gridCol>
                <a:gridCol w="2805352">
                  <a:extLst>
                    <a:ext uri="{9D8B030D-6E8A-4147-A177-3AD203B41FA5}">
                      <a16:colId xmlns:a16="http://schemas.microsoft.com/office/drawing/2014/main" val="1878355055"/>
                    </a:ext>
                  </a:extLst>
                </a:gridCol>
                <a:gridCol w="1950005">
                  <a:extLst>
                    <a:ext uri="{9D8B030D-6E8A-4147-A177-3AD203B41FA5}">
                      <a16:colId xmlns:a16="http://schemas.microsoft.com/office/drawing/2014/main" val="3429157811"/>
                    </a:ext>
                  </a:extLst>
                </a:gridCol>
                <a:gridCol w="1335234">
                  <a:extLst>
                    <a:ext uri="{9D8B030D-6E8A-4147-A177-3AD203B41FA5}">
                      <a16:colId xmlns:a16="http://schemas.microsoft.com/office/drawing/2014/main" val="1378453927"/>
                    </a:ext>
                  </a:extLst>
                </a:gridCol>
                <a:gridCol w="2286000">
                  <a:extLst>
                    <a:ext uri="{9D8B030D-6E8A-4147-A177-3AD203B41FA5}">
                      <a16:colId xmlns:a16="http://schemas.microsoft.com/office/drawing/2014/main" val="3127282539"/>
                    </a:ext>
                  </a:extLst>
                </a:gridCol>
              </a:tblGrid>
              <a:tr h="858709">
                <a:tc>
                  <a:txBody>
                    <a:bodyPr/>
                    <a:lstStyle/>
                    <a:p>
                      <a:pPr algn="ctr"/>
                      <a:endParaRPr lang="en-US" dirty="0"/>
                    </a:p>
                    <a:p>
                      <a:pPr algn="ctr"/>
                      <a:r>
                        <a:rPr lang="en-US" sz="1600" dirty="0">
                          <a:solidFill>
                            <a:schemeClr val="tx1">
                              <a:lumMod val="75000"/>
                              <a:lumOff val="25000"/>
                            </a:schemeClr>
                          </a:solidFill>
                        </a:rPr>
                        <a:t>Sl. No.</a:t>
                      </a:r>
                    </a:p>
                    <a:p>
                      <a:pPr algn="ctr"/>
                      <a:r>
                        <a:rPr lang="en-US" dirty="0"/>
                        <a:t>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Year</a:t>
                      </a:r>
                    </a:p>
                    <a:p>
                      <a:endParaRPr 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Title</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lang="en-US" sz="1600" dirty="0">
                          <a:solidFill>
                            <a:schemeClr val="tx1">
                              <a:lumMod val="75000"/>
                              <a:lumOff val="25000"/>
                            </a:schemeClr>
                          </a:solidFill>
                        </a:rPr>
                        <a:t>Author’s Name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algn="ct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algn="ct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Journal</a:t>
                      </a:r>
                      <a:endParaRPr lang="en-US" sz="1600"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lumMod val="75000"/>
                              <a:lumOff val="25000"/>
                            </a:schemeClr>
                          </a:solidFill>
                          <a:effectLst/>
                          <a:uLnTx/>
                          <a:uFillTx/>
                          <a:latin typeface="+mn-lt"/>
                          <a:ea typeface="+mn-ea"/>
                          <a:cs typeface="+mn-cs"/>
                        </a:rPr>
                        <a:t>Description</a:t>
                      </a:r>
                      <a:endParaRPr lang="en-US" dirty="0">
                        <a:solidFill>
                          <a:schemeClr val="tx1">
                            <a:lumMod val="75000"/>
                            <a:lumOff val="25000"/>
                          </a:schemeClr>
                        </a:solidFill>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EA443">
                        <a:alpha val="50196"/>
                      </a:srgbClr>
                    </a:solidFill>
                  </a:tcPr>
                </a:tc>
                <a:extLst>
                  <a:ext uri="{0D108BD9-81ED-4DB2-BD59-A6C34878D82A}">
                    <a16:rowId xmlns:a16="http://schemas.microsoft.com/office/drawing/2014/main" val="562067858"/>
                  </a:ext>
                </a:extLst>
              </a:tr>
              <a:tr h="1040814">
                <a:tc>
                  <a:txBody>
                    <a:bodyPr/>
                    <a:lstStyle/>
                    <a:p>
                      <a:pPr marL="0" indent="0" algn="ctr">
                        <a:buFont typeface="+mj-lt"/>
                        <a:buNone/>
                      </a:pPr>
                      <a:endParaRPr lang="en-US" dirty="0"/>
                    </a:p>
                    <a:p>
                      <a:pPr marL="0" indent="0" algn="ctr">
                        <a:buFont typeface="+mj-lt"/>
                        <a:buNone/>
                      </a:pPr>
                      <a:endParaRPr lang="en-US" sz="1100" dirty="0"/>
                    </a:p>
                    <a:p>
                      <a:pPr marL="0" indent="0" algn="ctr">
                        <a:buFont typeface="+mj-lt"/>
                        <a:buNone/>
                      </a:pPr>
                      <a:r>
                        <a:rPr lang="en-US" sz="1100" dirty="0"/>
                        <a:t>10.</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dirty="0"/>
                    </a:p>
                    <a:p>
                      <a:pPr algn="ctr"/>
                      <a:endParaRPr lang="en-US" sz="1100" dirty="0">
                        <a:latin typeface="+mn-lt"/>
                      </a:endParaRPr>
                    </a:p>
                    <a:p>
                      <a:pPr algn="ctr"/>
                      <a:r>
                        <a:rPr lang="en-US" sz="1100" dirty="0">
                          <a:latin typeface="+mn-lt"/>
                        </a:rPr>
                        <a:t>2021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endParaRPr lang="en-US" sz="1100" dirty="0"/>
                    </a:p>
                    <a:p>
                      <a:pPr algn="ctr"/>
                      <a:endParaRPr lang="en-US" sz="1100" dirty="0">
                        <a:latin typeface="+mn-lt"/>
                      </a:endParaRPr>
                    </a:p>
                    <a:p>
                      <a:pPr algn="l"/>
                      <a:r>
                        <a:rPr lang="en-IN" sz="1100" b="0" i="0" u="none" strike="noStrike" dirty="0">
                          <a:solidFill>
                            <a:srgbClr val="505050"/>
                          </a:solidFill>
                          <a:effectLst/>
                          <a:latin typeface="NexusSerif"/>
                        </a:rPr>
                        <a:t>Controlled traffic farming effects on productivity of grain sorghum, rainfall and fertiliser nitrogen use efficiency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tx1"/>
                        </a:solidFill>
                      </a:endParaRPr>
                    </a:p>
                    <a:p>
                      <a:pPr algn="l"/>
                      <a:r>
                        <a:rPr lang="en-IN" sz="1100" b="0" i="0" u="none" strike="noStrike" dirty="0" err="1">
                          <a:solidFill>
                            <a:schemeClr val="tx1"/>
                          </a:solidFill>
                          <a:effectLst/>
                          <a:latin typeface="NexusSans"/>
                        </a:rPr>
                        <a:t>A.Hussein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Diogenes L. </a:t>
                      </a:r>
                      <a:r>
                        <a:rPr lang="en-IN" sz="1100" b="0" i="0" u="none" strike="noStrike" dirty="0" err="1">
                          <a:solidFill>
                            <a:schemeClr val="tx1"/>
                          </a:solidFill>
                          <a:effectLst/>
                          <a:latin typeface="NexusSans"/>
                        </a:rPr>
                        <a:t>Antille</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Shreevatsa</a:t>
                      </a:r>
                      <a:r>
                        <a:rPr lang="en-IN" sz="1100" b="0" i="0" u="none" strike="noStrike" dirty="0">
                          <a:solidFill>
                            <a:schemeClr val="tx1"/>
                          </a:solidFill>
                          <a:effectLst/>
                          <a:latin typeface="NexusSans"/>
                        </a:rPr>
                        <a:t> </a:t>
                      </a:r>
                      <a:r>
                        <a:rPr lang="en-IN" sz="1100" b="0" i="0" u="none" strike="noStrike" dirty="0" err="1">
                          <a:solidFill>
                            <a:schemeClr val="tx1"/>
                          </a:solidFill>
                          <a:effectLst/>
                          <a:latin typeface="NexusSans"/>
                        </a:rPr>
                        <a:t>Kodur</a:t>
                      </a:r>
                      <a:endParaRPr lang="en-IN" sz="1100" b="0" i="0" u="none" strike="noStrike" baseline="30000" dirty="0">
                        <a:solidFill>
                          <a:schemeClr val="tx1"/>
                        </a:solidFill>
                        <a:effectLst/>
                        <a:latin typeface="NexusSans"/>
                      </a:endParaRPr>
                    </a:p>
                    <a:p>
                      <a:pPr algn="l"/>
                      <a:r>
                        <a:rPr lang="en-IN" sz="1100" b="0" i="0" u="none" strike="noStrike" dirty="0" err="1">
                          <a:solidFill>
                            <a:schemeClr val="tx1"/>
                          </a:solidFill>
                          <a:effectLst/>
                          <a:latin typeface="NexusSans"/>
                        </a:rPr>
                        <a:t>GuangnanChen</a:t>
                      </a:r>
                      <a:endParaRPr lang="en-IN" sz="1100" b="0" i="0" u="none" strike="noStrike" baseline="30000" dirty="0">
                        <a:solidFill>
                          <a:schemeClr val="tx1"/>
                        </a:solidFill>
                        <a:effectLst/>
                        <a:latin typeface="NexusSans"/>
                      </a:endParaRPr>
                    </a:p>
                    <a:p>
                      <a:pPr algn="l"/>
                      <a:r>
                        <a:rPr lang="en-IN" sz="1100" b="0" i="0" u="none" strike="noStrike" dirty="0">
                          <a:solidFill>
                            <a:schemeClr val="tx1"/>
                          </a:solidFill>
                          <a:effectLst/>
                          <a:latin typeface="NexusSans"/>
                        </a:rPr>
                        <a:t>Jeff </a:t>
                      </a:r>
                      <a:r>
                        <a:rPr lang="en-IN" sz="1100" b="0" i="0" u="none" strike="noStrike" dirty="0" err="1">
                          <a:solidFill>
                            <a:schemeClr val="tx1"/>
                          </a:solidFill>
                          <a:effectLst/>
                          <a:latin typeface="NexusSans"/>
                        </a:rPr>
                        <a:t>N.Tullberg</a:t>
                      </a:r>
                      <a:endParaRPr lang="en-IN" sz="1100" b="0" i="0" u="none" strike="noStrike" dirty="0">
                        <a:solidFill>
                          <a:schemeClr val="tx1"/>
                        </a:solidFill>
                        <a:effectLst/>
                        <a:latin typeface="NexusSans"/>
                      </a:endParaRPr>
                    </a:p>
                    <a:p>
                      <a:pPr algn="l"/>
                      <a:endParaRPr lang="en-IN" sz="1100" b="0" i="0" u="none" strike="noStrike" dirty="0">
                        <a:solidFill>
                          <a:schemeClr val="tx1"/>
                        </a:solidFill>
                        <a:effectLst/>
                        <a:latin typeface="NexusSan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endParaRPr lang="en-US" sz="1200" dirty="0"/>
                    </a:p>
                    <a:p>
                      <a:r>
                        <a:rPr lang="en-US" sz="1100" dirty="0"/>
                        <a:t>Global Ecology and Conservation, ISSN: 2351-9894 (Elsevier)</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just">
                        <a:lnSpc>
                          <a:spcPct val="100000"/>
                        </a:lnSpc>
                      </a:pPr>
                      <a:endParaRPr lang="en-US" sz="1100" dirty="0"/>
                    </a:p>
                    <a:p>
                      <a:pPr algn="just">
                        <a:lnSpc>
                          <a:spcPct val="100000"/>
                        </a:lnSpc>
                      </a:pPr>
                      <a:r>
                        <a:rPr lang="en-US" sz="900" dirty="0"/>
                        <a:t>Enhanced efficiency fertilizers cannot compensate for other stresses caused by compaction.</a:t>
                      </a:r>
                    </a:p>
                  </a:txBody>
                  <a:tcPr marL="9000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4791455"/>
                  </a:ext>
                </a:extLst>
              </a:tr>
            </a:tbl>
          </a:graphicData>
        </a:graphic>
      </p:graphicFrame>
    </p:spTree>
    <p:extLst>
      <p:ext uri="{BB962C8B-B14F-4D97-AF65-F5344CB8AC3E}">
        <p14:creationId xmlns:p14="http://schemas.microsoft.com/office/powerpoint/2010/main" val="2894291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Objective</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2603795"/>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39536" y="2564652"/>
            <a:ext cx="4585731" cy="59655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provide useful information for fertilizer use in terms of nutrients (NPK) by considering weather forecast. </a:t>
            </a:r>
          </a:p>
          <a:p>
            <a:pPr marL="0" lvl="0" indent="0">
              <a:spcAft>
                <a:spcPts val="6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 </a:t>
            </a:r>
            <a:endParaRPr lang="en-US" sz="14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34900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67657" y="3491845"/>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To reduce water pollution by slowing down the process of leaching.</a:t>
            </a:r>
          </a:p>
        </p:txBody>
      </p:sp>
      <p:pic>
        <p:nvPicPr>
          <p:cNvPr id="23" name="Picture 22"/>
          <p:cNvPicPr>
            <a:picLocks noChangeAspect="1"/>
          </p:cNvPicPr>
          <p:nvPr/>
        </p:nvPicPr>
        <p:blipFill>
          <a:blip r:embed="rId2"/>
          <a:srcRect l="4128" r="4128"/>
          <a:stretch/>
        </p:blipFill>
        <p:spPr>
          <a:xfrm>
            <a:off x="6099997" y="1799043"/>
            <a:ext cx="5052467" cy="3671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Footer Placeholder 5">
            <a:extLst>
              <a:ext uri="{FF2B5EF4-FFF2-40B4-BE49-F238E27FC236}">
                <a16:creationId xmlns:a16="http://schemas.microsoft.com/office/drawing/2014/main" id="{5A89CDBC-6E24-4D41-9DF1-C58ACB0E5A23}"/>
              </a:ext>
            </a:extLst>
          </p:cNvPr>
          <p:cNvSpPr>
            <a:spLocks noGrp="1"/>
          </p:cNvSpPr>
          <p:nvPr>
            <p:ph type="ftr" sz="quarter" idx="3"/>
          </p:nvPr>
        </p:nvSpPr>
        <p:spPr/>
        <p:txBody>
          <a:bodyPr/>
          <a:lstStyle/>
          <a:p>
            <a:r>
              <a:rPr lang="en-US" sz="1000" dirty="0"/>
              <a:t>Eco-Fertilization</a:t>
            </a:r>
          </a:p>
        </p:txBody>
      </p:sp>
      <p:sp>
        <p:nvSpPr>
          <p:cNvPr id="7" name="Slide Number Placeholder 6">
            <a:extLst>
              <a:ext uri="{FF2B5EF4-FFF2-40B4-BE49-F238E27FC236}">
                <a16:creationId xmlns:a16="http://schemas.microsoft.com/office/drawing/2014/main" id="{36FFD78E-450C-5540-9C70-7068863D6D74}"/>
              </a:ext>
            </a:extLst>
          </p:cNvPr>
          <p:cNvSpPr>
            <a:spLocks noGrp="1"/>
          </p:cNvSpPr>
          <p:nvPr>
            <p:ph type="sldNum" sz="quarter" idx="4"/>
          </p:nvPr>
        </p:nvSpPr>
        <p:spPr/>
        <p:txBody>
          <a:bodyPr/>
          <a:lstStyle/>
          <a:p>
            <a:fld id="{9860EDB8-5305-433F-BE41-D7A86D811DB3}" type="slidenum">
              <a:rPr lang="en-US" sz="1000" smtClean="0"/>
              <a:pPr/>
              <a:t>8</a:t>
            </a:fld>
            <a:endParaRPr lang="en-US" sz="1000" dirty="0"/>
          </a:p>
        </p:txBody>
      </p:sp>
      <p:sp>
        <p:nvSpPr>
          <p:cNvPr id="8" name="Date Placeholder 7">
            <a:extLst>
              <a:ext uri="{FF2B5EF4-FFF2-40B4-BE49-F238E27FC236}">
                <a16:creationId xmlns:a16="http://schemas.microsoft.com/office/drawing/2014/main" id="{C59CB76A-3502-6747-BF31-25B3FF49C0E4}"/>
              </a:ext>
            </a:extLst>
          </p:cNvPr>
          <p:cNvSpPr>
            <a:spLocks noGrp="1"/>
          </p:cNvSpPr>
          <p:nvPr>
            <p:ph type="dt" sz="half" idx="2"/>
          </p:nvPr>
        </p:nvSpPr>
        <p:spPr/>
        <p:txBody>
          <a:bodyPr/>
          <a:lstStyle/>
          <a:p>
            <a:fld id="{E525D836-05EC-46D9-B8B2-466ED32A22A3}" type="datetime1">
              <a:rPr lang="en-IN" sz="1000" smtClean="0"/>
              <a:t>03/05/22</a:t>
            </a:fld>
            <a:endParaRPr lang="en-US" sz="1000" dirty="0"/>
          </a:p>
        </p:txBody>
      </p:sp>
      <p:sp>
        <p:nvSpPr>
          <p:cNvPr id="9" name="TextBox 8">
            <a:extLst>
              <a:ext uri="{FF2B5EF4-FFF2-40B4-BE49-F238E27FC236}">
                <a16:creationId xmlns:a16="http://schemas.microsoft.com/office/drawing/2014/main" id="{2B2DFEAD-2706-9F45-9AD3-9F2E4AF1BBD5}"/>
              </a:ext>
            </a:extLst>
          </p:cNvPr>
          <p:cNvSpPr txBox="1"/>
          <p:nvPr/>
        </p:nvSpPr>
        <p:spPr>
          <a:xfrm>
            <a:off x="10742508" y="6569077"/>
            <a:ext cx="906018" cy="236988"/>
          </a:xfrm>
          <a:prstGeom prst="rect">
            <a:avLst/>
          </a:prstGeom>
          <a:noFill/>
        </p:spPr>
        <p:txBody>
          <a:bodyPr wrap="none" rtlCol="0">
            <a:spAutoFit/>
          </a:bodyPr>
          <a:lstStyle/>
          <a:p>
            <a:r>
              <a:rPr lang="en-US" sz="800" dirty="0"/>
              <a:t>Source : </a:t>
            </a:r>
            <a:r>
              <a:rPr lang="en-US" sz="800" dirty="0">
                <a:hlinkClick r:id="rId3"/>
              </a:rPr>
              <a:t>Google</a:t>
            </a:r>
            <a:endParaRPr lang="en-US" sz="800" dirty="0"/>
          </a:p>
        </p:txBody>
      </p:sp>
      <p:sp>
        <p:nvSpPr>
          <p:cNvPr id="2"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39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{00200093-1CC1-4748-9DCA-61C00349AA85}tf10001108_win32</Template>
  <TotalTime>1116</TotalTime>
  <Words>2046</Words>
  <Application>Microsoft Macintosh PowerPoint</Application>
  <PresentationFormat>Widescreen</PresentationFormat>
  <Paragraphs>407</Paragraphs>
  <Slides>20</Slides>
  <Notes>2</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Menlo</vt:lpstr>
      <vt:lpstr>NexusSans</vt:lpstr>
      <vt:lpstr>NexusSerif</vt:lpstr>
      <vt:lpstr>Roboto</vt:lpstr>
      <vt:lpstr>Segoe UI</vt:lpstr>
      <vt:lpstr>Segoe UI Light</vt:lpstr>
      <vt:lpstr>Segoe UI Semibold</vt:lpstr>
      <vt:lpstr>Times New Roman</vt:lpstr>
      <vt:lpstr>Wingdings</vt:lpstr>
      <vt:lpstr>WelcomeDoc</vt:lpstr>
      <vt:lpstr>Final year Project Presentation  on Eco-Fertilization</vt:lpstr>
      <vt:lpstr>Content</vt:lpstr>
      <vt:lpstr>Abstract</vt:lpstr>
      <vt:lpstr>Introduction / Motivation</vt:lpstr>
      <vt:lpstr>Literature Review</vt:lpstr>
      <vt:lpstr>Literature Review</vt:lpstr>
      <vt:lpstr>Literature Review</vt:lpstr>
      <vt:lpstr>Literature Review</vt:lpstr>
      <vt:lpstr>Objective</vt:lpstr>
      <vt:lpstr>Proposed Methodology</vt:lpstr>
      <vt:lpstr>Proposed Methodology</vt:lpstr>
      <vt:lpstr>Proposed Model</vt:lpstr>
      <vt:lpstr>Dataset</vt:lpstr>
      <vt:lpstr>Data Description</vt:lpstr>
      <vt:lpstr>Proposed algorithm </vt:lpstr>
      <vt:lpstr>Proposed algorithm </vt:lpstr>
      <vt:lpstr>Proposed algorithm </vt:lpstr>
      <vt:lpstr>Tasks Remaining</vt:lpstr>
      <vt:lpstr>Proposed outcome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Fertilizer recommendation and forecasting system</dc:title>
  <dc:creator>Sumukha Narasinha Hegde</dc:creator>
  <cp:keywords/>
  <cp:lastModifiedBy>Sumukha Narasinha Hegde</cp:lastModifiedBy>
  <cp:revision>100</cp:revision>
  <dcterms:created xsi:type="dcterms:W3CDTF">2021-11-16T04:37:44Z</dcterms:created>
  <dcterms:modified xsi:type="dcterms:W3CDTF">2022-05-03T10:17:33Z</dcterms:modified>
  <cp:version/>
</cp:coreProperties>
</file>