
<file path=[Content_Types].xml><?xml version="1.0" encoding="utf-8"?>
<Types xmlns="http://schemas.openxmlformats.org/package/2006/content-types">
  <Default Extension="gif" ContentType="image/gif"/>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handoutMasterIdLst>
    <p:handoutMasterId r:id="rId12"/>
  </p:handoutMasterIdLst>
  <p:sldIdLst>
    <p:sldId id="256" r:id="rId2"/>
    <p:sldId id="271" r:id="rId3"/>
    <p:sldId id="284" r:id="rId4"/>
    <p:sldId id="283" r:id="rId5"/>
    <p:sldId id="279" r:id="rId6"/>
    <p:sldId id="285" r:id="rId7"/>
    <p:sldId id="281" r:id="rId8"/>
    <p:sldId id="286" r:id="rId9"/>
    <p:sldId id="28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4"/>
            <p14:sldId id="283"/>
            <p14:sldId id="279"/>
            <p14:sldId id="285"/>
            <p14:sldId id="281"/>
            <p14:sldId id="286"/>
          </p14:sldIdLst>
        </p14:section>
        <p14:section name="Learn More" id="{2CC34DB2-6590-42C0-AD4B-A04C6060184E}">
          <p14:sldIdLst>
            <p14:sldId id="28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1" autoAdjust="0"/>
  </p:normalViewPr>
  <p:slideViewPr>
    <p:cSldViewPr snapToGrid="0">
      <p:cViewPr varScale="1">
        <p:scale>
          <a:sx n="113" d="100"/>
          <a:sy n="113" d="100"/>
        </p:scale>
        <p:origin x="456"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11/16/2021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2705712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11/16/2021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11/16/2021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openxmlformats.org/officeDocument/2006/relationships/image" Target="../media/image4.gif"/></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693333"/>
            <a:ext cx="10515600" cy="2387600"/>
          </a:xfrm>
        </p:spPr>
        <p:txBody>
          <a:bodyPr anchor="ctr" anchorCtr="0">
            <a:normAutofit/>
          </a:bodyPr>
          <a:lstStyle/>
          <a:p>
            <a:r>
              <a:rPr lang="en-US" sz="4800" dirty="0">
                <a:solidFill>
                  <a:schemeClr val="bg1"/>
                </a:solidFill>
                <a:latin typeface="+mn-lt"/>
              </a:rPr>
              <a:t>Eco-Fertilization</a:t>
            </a:r>
          </a:p>
        </p:txBody>
      </p:sp>
      <p:sp>
        <p:nvSpPr>
          <p:cNvPr id="3" name="Subtitle 2"/>
          <p:cNvSpPr>
            <a:spLocks noGrp="1"/>
          </p:cNvSpPr>
          <p:nvPr>
            <p:ph type="subTitle" idx="4294967295"/>
          </p:nvPr>
        </p:nvSpPr>
        <p:spPr>
          <a:xfrm>
            <a:off x="872062" y="2062723"/>
            <a:ext cx="9582736" cy="1137793"/>
          </a:xfrm>
        </p:spPr>
        <p:txBody>
          <a:bodyPr>
            <a:normAutofit/>
          </a:bodyPr>
          <a:lstStyle/>
          <a:p>
            <a:pPr marL="0" indent="0">
              <a:buNone/>
            </a:pPr>
            <a:r>
              <a:rPr lang="en-US" sz="2400" dirty="0">
                <a:solidFill>
                  <a:schemeClr val="bg1"/>
                </a:solidFill>
                <a:latin typeface="+mn-lt"/>
              </a:rPr>
              <a:t>Final Year Project presentation on </a:t>
            </a:r>
            <a:endParaRPr lang="en-US" sz="2400" dirty="0">
              <a:solidFill>
                <a:schemeClr val="bg1"/>
              </a:solidFill>
              <a:latin typeface="+mj-lt"/>
            </a:endParaRPr>
          </a:p>
        </p:txBody>
      </p:sp>
      <p:pic>
        <p:nvPicPr>
          <p:cNvPr id="4" name="Picture 3"/>
          <p:cNvPicPr>
            <a:picLocks noChangeAspect="1"/>
          </p:cNvPicPr>
          <p:nvPr/>
        </p:nvPicPr>
        <p:blipFill>
          <a:blip r:embed="rId3"/>
          <a:srcRect/>
          <a:stretch/>
        </p:blipFill>
        <p:spPr bwMode="invGray">
          <a:xfrm>
            <a:off x="965199" y="5210086"/>
            <a:ext cx="822960" cy="7889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Subtitle 2">
            <a:extLst>
              <a:ext uri="{FF2B5EF4-FFF2-40B4-BE49-F238E27FC236}">
                <a16:creationId xmlns:a16="http://schemas.microsoft.com/office/drawing/2014/main" id="{8801B653-9260-4D06-B35C-CC3530C990A8}"/>
              </a:ext>
            </a:extLst>
          </p:cNvPr>
          <p:cNvSpPr txBox="1">
            <a:spLocks/>
          </p:cNvSpPr>
          <p:nvPr/>
        </p:nvSpPr>
        <p:spPr>
          <a:xfrm>
            <a:off x="8878959" y="4094723"/>
            <a:ext cx="3151677" cy="2091497"/>
          </a:xfrm>
          <a:prstGeom prst="rect">
            <a:avLst/>
          </a:prstGeom>
        </p:spPr>
        <p:txBody>
          <a:bodyPr vert="horz" lIns="91440" tIns="45720" rIns="91440" bIns="45720" rtlCol="0">
            <a:normAutofit fontScale="47500" lnSpcReduction="20000"/>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20000"/>
              </a:lnSpc>
            </a:pPr>
            <a:r>
              <a:rPr lang="en-US" sz="2400" dirty="0">
                <a:solidFill>
                  <a:schemeClr val="bg1"/>
                </a:solidFill>
              </a:rPr>
              <a:t>Presented by :</a:t>
            </a:r>
          </a:p>
          <a:p>
            <a:pPr>
              <a:lnSpc>
                <a:spcPct val="120000"/>
              </a:lnSpc>
            </a:pPr>
            <a:r>
              <a:rPr lang="en-US" sz="2400" dirty="0">
                <a:solidFill>
                  <a:schemeClr val="bg1"/>
                </a:solidFill>
              </a:rPr>
              <a:t>Gaurav Sharma (1AT18CS128)</a:t>
            </a:r>
          </a:p>
          <a:p>
            <a:pPr>
              <a:lnSpc>
                <a:spcPct val="120000"/>
              </a:lnSpc>
            </a:pPr>
            <a:r>
              <a:rPr lang="en-US" sz="2400" dirty="0">
                <a:solidFill>
                  <a:schemeClr val="bg1"/>
                </a:solidFill>
              </a:rPr>
              <a:t>Ishita </a:t>
            </a:r>
            <a:r>
              <a:rPr lang="en-US" sz="2400" dirty="0" err="1">
                <a:solidFill>
                  <a:schemeClr val="bg1"/>
                </a:solidFill>
              </a:rPr>
              <a:t>Katiyar</a:t>
            </a:r>
            <a:r>
              <a:rPr lang="en-US" sz="2400" dirty="0">
                <a:solidFill>
                  <a:schemeClr val="bg1"/>
                </a:solidFill>
              </a:rPr>
              <a:t> (1AT18CS044)</a:t>
            </a:r>
          </a:p>
          <a:p>
            <a:pPr>
              <a:lnSpc>
                <a:spcPct val="120000"/>
              </a:lnSpc>
            </a:pPr>
            <a:r>
              <a:rPr lang="en-US" sz="2400" dirty="0">
                <a:solidFill>
                  <a:schemeClr val="bg1"/>
                </a:solidFill>
              </a:rPr>
              <a:t>Arpit Chakraborty (1AT18CS020)</a:t>
            </a:r>
          </a:p>
          <a:p>
            <a:pPr>
              <a:lnSpc>
                <a:spcPct val="120000"/>
              </a:lnSpc>
            </a:pPr>
            <a:r>
              <a:rPr lang="en-US" sz="2400" dirty="0">
                <a:solidFill>
                  <a:schemeClr val="bg1"/>
                </a:solidFill>
              </a:rPr>
              <a:t>Sumukha Hegde (1AT18CS129)</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Introduction</a:t>
            </a:r>
          </a:p>
        </p:txBody>
      </p:sp>
      <p:sp>
        <p:nvSpPr>
          <p:cNvPr id="38" name="Content Placeholder 17"/>
          <p:cNvSpPr txBox="1">
            <a:spLocks/>
          </p:cNvSpPr>
          <p:nvPr/>
        </p:nvSpPr>
        <p:spPr>
          <a:xfrm>
            <a:off x="521207" y="1493241"/>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b="0" i="0" dirty="0">
                <a:solidFill>
                  <a:srgbClr val="2E2E2E"/>
                </a:solidFill>
                <a:effectLst/>
              </a:rPr>
              <a:t>Agriculture plays a significant role in the economic sector. The automation in agriculture is the main concern and the emerging subject across the world. </a:t>
            </a:r>
          </a:p>
          <a:p>
            <a:pPr marL="0" lvl="0" indent="0">
              <a:spcAft>
                <a:spcPts val="600"/>
              </a:spcAft>
              <a:buNone/>
              <a:defRPr/>
            </a:pPr>
            <a:r>
              <a:rPr lang="en-US" b="0" i="0" dirty="0">
                <a:solidFill>
                  <a:srgbClr val="2E2E2E"/>
                </a:solidFill>
                <a:effectLst/>
              </a:rPr>
              <a:t>The traditional methods which were used by the farmers, were not sufficient. Thus, new automated methods were introduced. These new methods provide sustainable development in agricultural practices. Artificial Intelligence in agriculture has brought an agriculture revolution.</a:t>
            </a:r>
            <a:endParaRPr lang="en-US" dirty="0">
              <a:cs typeface="Segoe UI" panose="020B0502040204020203" pitchFamily="34" charset="0"/>
            </a:endParaRPr>
          </a:p>
        </p:txBody>
      </p:sp>
      <p:pic>
        <p:nvPicPr>
          <p:cNvPr id="5" name="Picture 4"/>
          <p:cNvPicPr>
            <a:picLocks noChangeAspect="1"/>
          </p:cNvPicPr>
          <p:nvPr/>
        </p:nvPicPr>
        <p:blipFill>
          <a:blip r:embed="rId2"/>
          <a:srcRect l="14429" r="14429"/>
          <a:stretch/>
        </p:blipFill>
        <p:spPr>
          <a:xfrm>
            <a:off x="5325533" y="1385113"/>
            <a:ext cx="6163733" cy="43319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Description</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There is a relationship between rainfall intensity and nutrient loss for different fertilizer treatments following each rainfall event. </a:t>
            </a:r>
          </a:p>
          <a:p>
            <a:pPr marL="0" lvl="0" indent="0">
              <a:spcAft>
                <a:spcPts val="600"/>
              </a:spcAft>
              <a:buNone/>
              <a:defRPr/>
            </a:pPr>
            <a:r>
              <a:rPr lang="en-US" dirty="0">
                <a:latin typeface="Segoe UI" panose="020B0502040204020203" pitchFamily="34" charset="0"/>
                <a:cs typeface="Segoe UI" panose="020B0502040204020203" pitchFamily="34" charset="0"/>
              </a:rPr>
              <a:t>Timely and moderate rainfall can be beneficial to dissolve dry fertilizer and move nutrients into the soil rooting zone, but excessive rain can increase runoff potential and leaching potential of nutrients such as nitrate, sulfate, chloride, and boron. </a:t>
            </a:r>
          </a:p>
        </p:txBody>
      </p:sp>
      <p:pic>
        <p:nvPicPr>
          <p:cNvPr id="5" name="Picture 4"/>
          <p:cNvPicPr>
            <a:picLocks noChangeAspect="1"/>
          </p:cNvPicPr>
          <p:nvPr/>
        </p:nvPicPr>
        <p:blipFill rotWithShape="1">
          <a:blip r:embed="rId2"/>
          <a:srcRect l="2619" r="2284" b="4672"/>
          <a:stretch/>
        </p:blipFill>
        <p:spPr>
          <a:xfrm>
            <a:off x="5444068" y="1524708"/>
            <a:ext cx="5723466" cy="31651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13238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Leaching</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In agriculture, </a:t>
            </a:r>
            <a:r>
              <a:rPr lang="en-US" b="1" dirty="0">
                <a:latin typeface="Segoe UI" panose="020B0502040204020203" pitchFamily="34" charset="0"/>
                <a:cs typeface="Segoe UI" panose="020B0502040204020203" pitchFamily="34" charset="0"/>
              </a:rPr>
              <a:t>leaching</a:t>
            </a:r>
            <a:r>
              <a:rPr lang="en-US" dirty="0">
                <a:latin typeface="Segoe UI" panose="020B0502040204020203" pitchFamily="34" charset="0"/>
                <a:cs typeface="Segoe UI" panose="020B0502040204020203" pitchFamily="34" charset="0"/>
              </a:rPr>
              <a:t> is the loss of water-soluble plant nutrients from the soil, due to rain and irrigation. Leaching is a natural environment concern when it contributes to groundwater contamination. As water from rain, flooding, or other sources seeps into the ground, it can dissolve chemicals and carry them into the underground water supply.</a:t>
            </a:r>
          </a:p>
        </p:txBody>
      </p:sp>
      <p:pic>
        <p:nvPicPr>
          <p:cNvPr id="5" name="Picture 4"/>
          <p:cNvPicPr>
            <a:picLocks noChangeAspect="1"/>
          </p:cNvPicPr>
          <p:nvPr/>
        </p:nvPicPr>
        <p:blipFill>
          <a:blip r:embed="rId4"/>
          <a:srcRect l="1114" r="1114"/>
          <a:stretch/>
        </p:blipFill>
        <p:spPr>
          <a:xfrm>
            <a:off x="4976037" y="1385113"/>
            <a:ext cx="6513229" cy="45776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WhatsApp Video 2021-11-16 at 10.17.33 AM">
            <a:hlinkClick r:id="" action="ppaction://media"/>
            <a:extLst>
              <a:ext uri="{FF2B5EF4-FFF2-40B4-BE49-F238E27FC236}">
                <a16:creationId xmlns:a16="http://schemas.microsoft.com/office/drawing/2014/main" id="{FB283AB7-9EC6-4922-84BF-66EBC340FCC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00877" y="3460467"/>
            <a:ext cx="4016531" cy="220909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850167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690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Objective</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grpSp>
        <p:nvGrpSpPr>
          <p:cNvPr id="18" name="Group 17" descr="Small circle with number 1 inside  indicating step 1"/>
          <p:cNvGrpSpPr/>
          <p:nvPr/>
        </p:nvGrpSpPr>
        <p:grpSpPr bwMode="blackWhite">
          <a:xfrm>
            <a:off x="531552" y="2603795"/>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39536" y="2564652"/>
            <a:ext cx="4585731"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Provide useful insight for fertilizer usage by considering short- and long-term weather forecast. </a:t>
            </a:r>
            <a:endParaRPr lang="en-US" sz="1400" dirty="0">
              <a:solidFill>
                <a:prstClr val="black">
                  <a:lumMod val="75000"/>
                  <a:lumOff val="25000"/>
                </a:prstClr>
              </a:solidFill>
              <a:cs typeface="Segoe UI"/>
            </a:endParaRPr>
          </a:p>
        </p:txBody>
      </p:sp>
      <p:grpSp>
        <p:nvGrpSpPr>
          <p:cNvPr id="33" name="Group 32" descr="Small circle with number 2 inside  indicating step 2"/>
          <p:cNvGrpSpPr/>
          <p:nvPr/>
        </p:nvGrpSpPr>
        <p:grpSpPr bwMode="blackWhite">
          <a:xfrm>
            <a:off x="531552" y="3490055"/>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67657" y="3491845"/>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Reduce environmental / water pollution by deaccelerating the process of leaching</a:t>
            </a:r>
          </a:p>
        </p:txBody>
      </p:sp>
      <p:pic>
        <p:nvPicPr>
          <p:cNvPr id="23" name="Picture 22"/>
          <p:cNvPicPr>
            <a:picLocks noChangeAspect="1"/>
          </p:cNvPicPr>
          <p:nvPr/>
        </p:nvPicPr>
        <p:blipFill>
          <a:blip r:embed="rId2"/>
          <a:srcRect/>
          <a:stretch/>
        </p:blipFill>
        <p:spPr>
          <a:xfrm>
            <a:off x="6099997" y="1799043"/>
            <a:ext cx="5052467" cy="36714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did we approach ?</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grpSp>
        <p:nvGrpSpPr>
          <p:cNvPr id="18" name="Group 17" descr="Small circle with number 1 inside  indicating step 1"/>
          <p:cNvGrpSpPr/>
          <p:nvPr/>
        </p:nvGrpSpPr>
        <p:grpSpPr bwMode="blackWhite">
          <a:xfrm>
            <a:off x="531552" y="1672461"/>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39536" y="1633318"/>
            <a:ext cx="4585731"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1000"/>
              </a:spcBef>
              <a:spcAft>
                <a:spcPts val="600"/>
              </a:spcAft>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Unbalanced advancements in rural and urban areas. </a:t>
            </a:r>
          </a:p>
        </p:txBody>
      </p:sp>
      <p:grpSp>
        <p:nvGrpSpPr>
          <p:cNvPr id="33" name="Group 32" descr="Small circle with number 2 inside  indicating step 2"/>
          <p:cNvGrpSpPr/>
          <p:nvPr/>
        </p:nvGrpSpPr>
        <p:grpSpPr bwMode="blackWhite">
          <a:xfrm>
            <a:off x="531552" y="255872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67657" y="2560511"/>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1000"/>
              </a:spcBef>
              <a:spcAft>
                <a:spcPts val="600"/>
              </a:spcAft>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On Ground Analysis</a:t>
            </a:r>
          </a:p>
        </p:txBody>
      </p:sp>
      <p:pic>
        <p:nvPicPr>
          <p:cNvPr id="23" name="Picture 22"/>
          <p:cNvPicPr>
            <a:picLocks noChangeAspect="1"/>
          </p:cNvPicPr>
          <p:nvPr/>
        </p:nvPicPr>
        <p:blipFill>
          <a:blip r:embed="rId2"/>
          <a:srcRect t="1556" b="1556"/>
          <a:stretch/>
        </p:blipFill>
        <p:spPr>
          <a:xfrm>
            <a:off x="5793408" y="1691065"/>
            <a:ext cx="2642827" cy="1920454"/>
          </a:xfrm>
          <a:prstGeom prst="rect">
            <a:avLst/>
          </a:prstGeom>
          <a:ln>
            <a:noFill/>
          </a:ln>
          <a:effectLst>
            <a:outerShdw blurRad="292100" dist="139700" dir="2700000" algn="tl" rotWithShape="0">
              <a:srgbClr val="333333">
                <a:alpha val="65000"/>
              </a:srgbClr>
            </a:outerShdw>
          </a:effectLst>
        </p:spPr>
      </p:pic>
      <p:grpSp>
        <p:nvGrpSpPr>
          <p:cNvPr id="13" name="Group 12" descr="Small circle with number 2 inside  indicating step 2">
            <a:extLst>
              <a:ext uri="{FF2B5EF4-FFF2-40B4-BE49-F238E27FC236}">
                <a16:creationId xmlns:a16="http://schemas.microsoft.com/office/drawing/2014/main" id="{8D67EB0A-BE22-4519-A732-BFF25F00EB9A}"/>
              </a:ext>
            </a:extLst>
          </p:cNvPr>
          <p:cNvGrpSpPr/>
          <p:nvPr/>
        </p:nvGrpSpPr>
        <p:grpSpPr bwMode="blackWhite">
          <a:xfrm>
            <a:off x="506150" y="3371522"/>
            <a:ext cx="558179" cy="409838"/>
            <a:chOff x="6953426" y="711274"/>
            <a:chExt cx="558179" cy="409838"/>
          </a:xfrm>
        </p:grpSpPr>
        <p:sp>
          <p:nvSpPr>
            <p:cNvPr id="14" name="Oval 13" descr="Small circle">
              <a:extLst>
                <a:ext uri="{FF2B5EF4-FFF2-40B4-BE49-F238E27FC236}">
                  <a16:creationId xmlns:a16="http://schemas.microsoft.com/office/drawing/2014/main" id="{98D9E998-B6C9-4758-A0C0-7358FA59DB4A}"/>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2">
              <a:extLst>
                <a:ext uri="{FF2B5EF4-FFF2-40B4-BE49-F238E27FC236}">
                  <a16:creationId xmlns:a16="http://schemas.microsoft.com/office/drawing/2014/main" id="{2F9A5875-2114-45AA-9205-39EB9AB27492}"/>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16" name="Content Placeholder 17">
            <a:extLst>
              <a:ext uri="{FF2B5EF4-FFF2-40B4-BE49-F238E27FC236}">
                <a16:creationId xmlns:a16="http://schemas.microsoft.com/office/drawing/2014/main" id="{9DB47606-5C94-47EE-B20B-9E2DB1DB5D25}"/>
              </a:ext>
            </a:extLst>
          </p:cNvPr>
          <p:cNvSpPr txBox="1">
            <a:spLocks/>
          </p:cNvSpPr>
          <p:nvPr/>
        </p:nvSpPr>
        <p:spPr>
          <a:xfrm>
            <a:off x="1042255" y="3373312"/>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1000"/>
              </a:spcBef>
              <a:spcAft>
                <a:spcPts val="600"/>
              </a:spcAft>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Problem statement analyzed and decided which lies in our domain.</a:t>
            </a:r>
          </a:p>
        </p:txBody>
      </p:sp>
      <p:pic>
        <p:nvPicPr>
          <p:cNvPr id="3" name="Picture 2">
            <a:extLst>
              <a:ext uri="{FF2B5EF4-FFF2-40B4-BE49-F238E27FC236}">
                <a16:creationId xmlns:a16="http://schemas.microsoft.com/office/drawing/2014/main" id="{8C4B79EB-5BB6-4FE0-AE26-BDFA007DD879}"/>
              </a:ext>
            </a:extLst>
          </p:cNvPr>
          <p:cNvPicPr>
            <a:picLocks noChangeAspect="1"/>
          </p:cNvPicPr>
          <p:nvPr/>
        </p:nvPicPr>
        <p:blipFill>
          <a:blip r:embed="rId3"/>
          <a:stretch>
            <a:fillRect/>
          </a:stretch>
        </p:blipFill>
        <p:spPr>
          <a:xfrm>
            <a:off x="6989976" y="4014410"/>
            <a:ext cx="3073400" cy="230505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DE98A745-3ED3-4BAD-BFCA-7C2AA5792CD7}"/>
              </a:ext>
            </a:extLst>
          </p:cNvPr>
          <p:cNvPicPr>
            <a:picLocks noChangeAspect="1"/>
          </p:cNvPicPr>
          <p:nvPr/>
        </p:nvPicPr>
        <p:blipFill rotWithShape="1">
          <a:blip r:embed="rId4"/>
          <a:srcRect l="12687" t="10533" r="7285" b="1"/>
          <a:stretch/>
        </p:blipFill>
        <p:spPr>
          <a:xfrm>
            <a:off x="8737600" y="1691065"/>
            <a:ext cx="2386625" cy="19280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193773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Domain &amp; Tools</a:t>
            </a:r>
          </a:p>
        </p:txBody>
      </p:sp>
      <p:sp>
        <p:nvSpPr>
          <p:cNvPr id="5" name="Content Placeholder 4"/>
          <p:cNvSpPr>
            <a:spLocks noGrp="1"/>
          </p:cNvSpPr>
          <p:nvPr>
            <p:ph sz="half" idx="4294967295"/>
          </p:nvPr>
        </p:nvSpPr>
        <p:spPr>
          <a:xfrm>
            <a:off x="541610" y="1431010"/>
            <a:ext cx="4521457" cy="4790886"/>
          </a:xfrm>
        </p:spPr>
        <p:txBody>
          <a:bodyPr vert="horz" lIns="91440" tIns="45720" rIns="91440" bIns="45720" rtlCol="0">
            <a:normAutofit/>
          </a:bodyPr>
          <a:lstStyle/>
          <a:p>
            <a:pPr marL="0" indent="0">
              <a:lnSpc>
                <a:spcPts val="1800"/>
              </a:lnSpc>
              <a:spcBef>
                <a:spcPts val="1000"/>
              </a:spcBef>
              <a:spcAft>
                <a:spcPts val="600"/>
              </a:spcAft>
              <a:buNone/>
            </a:pPr>
            <a:r>
              <a:rPr lang="en-US" sz="1800" b="1" dirty="0">
                <a:solidFill>
                  <a:prstClr val="black">
                    <a:lumMod val="75000"/>
                    <a:lumOff val="25000"/>
                  </a:prstClr>
                </a:solidFill>
                <a:latin typeface="Segoe UI" panose="020B0502040204020203" pitchFamily="34" charset="0"/>
                <a:cs typeface="Segoe UI" panose="020B0502040204020203" pitchFamily="34" charset="0"/>
              </a:rPr>
              <a:t>Machine Learning : </a:t>
            </a:r>
          </a:p>
          <a:p>
            <a:pPr marL="0" indent="0" algn="just">
              <a:lnSpc>
                <a:spcPts val="1800"/>
              </a:lnSpc>
              <a:spcBef>
                <a:spcPts val="1000"/>
              </a:spcBef>
              <a:spcAft>
                <a:spcPts val="600"/>
              </a:spcAft>
              <a:buNone/>
            </a:pPr>
            <a:r>
              <a:rPr lang="en-US" b="0" i="0" dirty="0">
                <a:solidFill>
                  <a:srgbClr val="202124"/>
                </a:solidFill>
                <a:effectLst/>
              </a:rPr>
              <a:t>Machine learning (ML) is </a:t>
            </a:r>
            <a:r>
              <a:rPr lang="en-US" i="0" dirty="0">
                <a:solidFill>
                  <a:srgbClr val="202124"/>
                </a:solidFill>
                <a:effectLst/>
              </a:rPr>
              <a:t>a type of artificial intelligence (AI)</a:t>
            </a:r>
            <a:r>
              <a:rPr lang="en-US" dirty="0">
                <a:solidFill>
                  <a:srgbClr val="202124"/>
                </a:solidFill>
              </a:rPr>
              <a:t> </a:t>
            </a:r>
            <a:r>
              <a:rPr lang="en-US" b="0" i="0" dirty="0">
                <a:solidFill>
                  <a:srgbClr val="202124"/>
                </a:solidFill>
                <a:effectLst/>
              </a:rPr>
              <a:t>that allows software applications to become more accurate at predicting outcomes without being explicitly programmed to do so. Machine learning algorithms use historical data as input to predict new output values.</a:t>
            </a:r>
          </a:p>
          <a:p>
            <a:pPr marL="0" indent="0" algn="just">
              <a:lnSpc>
                <a:spcPts val="1800"/>
              </a:lnSpc>
              <a:spcBef>
                <a:spcPts val="1000"/>
              </a:spcBef>
              <a:spcAft>
                <a:spcPts val="600"/>
              </a:spcAft>
              <a:buNone/>
            </a:pPr>
            <a:endParaRPr lang="en-US" dirty="0">
              <a:solidFill>
                <a:srgbClr val="202124"/>
              </a:solidFill>
              <a:cs typeface="Segoe UI" panose="020B0502040204020203" pitchFamily="34" charset="0"/>
            </a:endParaRPr>
          </a:p>
          <a:p>
            <a:pPr marL="0" indent="0" algn="just">
              <a:lnSpc>
                <a:spcPts val="1800"/>
              </a:lnSpc>
              <a:spcBef>
                <a:spcPts val="1000"/>
              </a:spcBef>
              <a:spcAft>
                <a:spcPts val="600"/>
              </a:spcAft>
              <a:buNone/>
            </a:pPr>
            <a:r>
              <a:rPr lang="en-US" sz="1400" b="1" i="0" dirty="0">
                <a:solidFill>
                  <a:srgbClr val="202124"/>
                </a:solidFill>
                <a:effectLst/>
                <a:cs typeface="Segoe UI" panose="020B0502040204020203" pitchFamily="34" charset="0"/>
              </a:rPr>
              <a:t>Tools &amp; Technologies :</a:t>
            </a:r>
          </a:p>
          <a:p>
            <a:pPr marL="0" indent="0" algn="just">
              <a:lnSpc>
                <a:spcPts val="1800"/>
              </a:lnSpc>
              <a:spcBef>
                <a:spcPts val="1000"/>
              </a:spcBef>
              <a:spcAft>
                <a:spcPts val="600"/>
              </a:spcAft>
              <a:buNone/>
            </a:pPr>
            <a:endParaRPr lang="en-US" sz="1400" b="1" i="0" dirty="0">
              <a:solidFill>
                <a:srgbClr val="202124"/>
              </a:solidFill>
              <a:effectLst/>
              <a:cs typeface="Segoe UI" panose="020B0502040204020203" pitchFamily="34" charset="0"/>
            </a:endParaRPr>
          </a:p>
          <a:p>
            <a:pPr marL="0" indent="0" algn="just">
              <a:lnSpc>
                <a:spcPts val="1800"/>
              </a:lnSpc>
              <a:spcBef>
                <a:spcPts val="1000"/>
              </a:spcBef>
              <a:spcAft>
                <a:spcPts val="600"/>
              </a:spcAft>
              <a:buNone/>
            </a:pPr>
            <a:endParaRPr lang="en-US" sz="1400" b="1" i="0" dirty="0">
              <a:solidFill>
                <a:srgbClr val="202124"/>
              </a:solidFill>
              <a:effectLst/>
              <a:cs typeface="Segoe UI" panose="020B0502040204020203" pitchFamily="34" charset="0"/>
            </a:endParaRPr>
          </a:p>
        </p:txBody>
      </p:sp>
      <p:cxnSp>
        <p:nvCxnSpPr>
          <p:cNvPr id="4" name="Straight Connector 3">
            <a:extLst>
              <a:ext uri="{FF2B5EF4-FFF2-40B4-BE49-F238E27FC236}">
                <a16:creationId xmlns:a16="http://schemas.microsoft.com/office/drawing/2014/main" id="{4C9E51AB-9EC7-4F58-8B38-7A89D59D2676}"/>
              </a:ext>
            </a:extLst>
          </p:cNvPr>
          <p:cNvCxnSpPr/>
          <p:nvPr/>
        </p:nvCxnSpPr>
        <p:spPr>
          <a:xfrm>
            <a:off x="541610" y="3454400"/>
            <a:ext cx="432672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Content Placeholder 17">
            <a:extLst>
              <a:ext uri="{FF2B5EF4-FFF2-40B4-BE49-F238E27FC236}">
                <a16:creationId xmlns:a16="http://schemas.microsoft.com/office/drawing/2014/main" id="{6BE45F63-05B0-4DBD-A3E3-C28E9C4CED28}"/>
              </a:ext>
            </a:extLst>
          </p:cNvPr>
          <p:cNvSpPr txBox="1">
            <a:spLocks/>
          </p:cNvSpPr>
          <p:nvPr/>
        </p:nvSpPr>
        <p:spPr>
          <a:xfrm>
            <a:off x="541610" y="4090892"/>
            <a:ext cx="4585731"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buFont typeface="Wingdings" panose="05000000000000000000" pitchFamily="2" charset="2"/>
              <a:buChar char="v"/>
            </a:pPr>
            <a:r>
              <a:rPr lang="en-US" sz="1400" dirty="0" err="1">
                <a:solidFill>
                  <a:prstClr val="black">
                    <a:lumMod val="75000"/>
                    <a:lumOff val="25000"/>
                  </a:prstClr>
                </a:solidFill>
                <a:latin typeface="Segoe UI" panose="020B0502040204020203" pitchFamily="34" charset="0"/>
                <a:cs typeface="Segoe UI" panose="020B0502040204020203" pitchFamily="34" charset="0"/>
              </a:rPr>
              <a:t>Jupyter</a:t>
            </a:r>
            <a:r>
              <a:rPr lang="en-US" sz="1400" dirty="0">
                <a:solidFill>
                  <a:prstClr val="black">
                    <a:lumMod val="75000"/>
                    <a:lumOff val="25000"/>
                  </a:prstClr>
                </a:solidFill>
                <a:latin typeface="Segoe UI" panose="020B0502040204020203" pitchFamily="34" charset="0"/>
                <a:cs typeface="Segoe UI" panose="020B0502040204020203" pitchFamily="34" charset="0"/>
              </a:rPr>
              <a:t> Notebook</a:t>
            </a:r>
          </a:p>
          <a:p>
            <a:pPr>
              <a:spcAft>
                <a:spcPts val="600"/>
              </a:spcAft>
              <a:buFont typeface="Wingdings" panose="05000000000000000000" pitchFamily="2" charset="2"/>
              <a:buChar char="v"/>
            </a:pPr>
            <a:r>
              <a:rPr lang="en-US" sz="1400" dirty="0">
                <a:solidFill>
                  <a:prstClr val="black">
                    <a:lumMod val="75000"/>
                    <a:lumOff val="25000"/>
                  </a:prstClr>
                </a:solidFill>
                <a:latin typeface="Segoe UI" panose="020B0502040204020203" pitchFamily="34" charset="0"/>
                <a:cs typeface="Segoe UI" panose="020B0502040204020203" pitchFamily="34" charset="0"/>
              </a:rPr>
              <a:t>Python</a:t>
            </a:r>
          </a:p>
          <a:p>
            <a:pPr>
              <a:spcAft>
                <a:spcPts val="600"/>
              </a:spcAft>
              <a:buFont typeface="Wingdings" panose="05000000000000000000" pitchFamily="2" charset="2"/>
              <a:buChar char="v"/>
            </a:pPr>
            <a:r>
              <a:rPr lang="en-US" sz="1400" dirty="0">
                <a:solidFill>
                  <a:prstClr val="black">
                    <a:lumMod val="75000"/>
                    <a:lumOff val="25000"/>
                  </a:prstClr>
                </a:solidFill>
                <a:latin typeface="Segoe UI" panose="020B0502040204020203" pitchFamily="34" charset="0"/>
                <a:cs typeface="Segoe UI" panose="020B0502040204020203" pitchFamily="34" charset="0"/>
              </a:rPr>
              <a:t>Matplotlib</a:t>
            </a:r>
          </a:p>
          <a:p>
            <a:pPr>
              <a:spcAft>
                <a:spcPts val="600"/>
              </a:spcAft>
              <a:buFont typeface="Wingdings" panose="05000000000000000000" pitchFamily="2" charset="2"/>
              <a:buChar char="v"/>
            </a:pPr>
            <a:r>
              <a:rPr lang="en-US" sz="1400" dirty="0">
                <a:solidFill>
                  <a:prstClr val="black">
                    <a:lumMod val="75000"/>
                    <a:lumOff val="25000"/>
                  </a:prstClr>
                </a:solidFill>
                <a:latin typeface="Segoe UI" panose="020B0502040204020203" pitchFamily="34" charset="0"/>
                <a:cs typeface="Segoe UI" panose="020B0502040204020203" pitchFamily="34" charset="0"/>
              </a:rPr>
              <a:t>HTML / CSS</a:t>
            </a:r>
          </a:p>
        </p:txBody>
      </p:sp>
      <p:pic>
        <p:nvPicPr>
          <p:cNvPr id="12" name="Picture 11">
            <a:extLst>
              <a:ext uri="{FF2B5EF4-FFF2-40B4-BE49-F238E27FC236}">
                <a16:creationId xmlns:a16="http://schemas.microsoft.com/office/drawing/2014/main" id="{381FA751-5DE5-443B-A71D-6C309FF0D8BB}"/>
              </a:ext>
            </a:extLst>
          </p:cNvPr>
          <p:cNvPicPr>
            <a:picLocks noChangeAspect="1"/>
          </p:cNvPicPr>
          <p:nvPr/>
        </p:nvPicPr>
        <p:blipFill>
          <a:blip r:embed="rId2"/>
          <a:srcRect/>
          <a:stretch/>
        </p:blipFill>
        <p:spPr>
          <a:xfrm>
            <a:off x="5418759" y="1538663"/>
            <a:ext cx="6011517" cy="37669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Output(Expected)</a:t>
            </a:r>
          </a:p>
        </p:txBody>
      </p:sp>
      <p:sp>
        <p:nvSpPr>
          <p:cNvPr id="5" name="Content Placeholder 4"/>
          <p:cNvSpPr>
            <a:spLocks noGrp="1"/>
          </p:cNvSpPr>
          <p:nvPr>
            <p:ph sz="half" idx="4294967295"/>
          </p:nvPr>
        </p:nvSpPr>
        <p:spPr>
          <a:xfrm>
            <a:off x="1387106" y="1405467"/>
            <a:ext cx="4521457" cy="4816429"/>
          </a:xfrm>
        </p:spPr>
        <p:txBody>
          <a:bodyPr vert="horz" lIns="91440" tIns="45720" rIns="91440" bIns="45720" rtlCol="0">
            <a:normAutofit/>
          </a:bodyPr>
          <a:lstStyle/>
          <a:p>
            <a:pPr marL="0" indent="0">
              <a:lnSpc>
                <a:spcPts val="1800"/>
              </a:lnSpc>
              <a:spcBef>
                <a:spcPts val="1000"/>
              </a:spcBef>
              <a:spcAft>
                <a:spcPts val="600"/>
              </a:spcAft>
              <a:buNone/>
            </a:pPr>
            <a:r>
              <a:rPr lang="en-US" sz="1800" b="1" dirty="0">
                <a:solidFill>
                  <a:prstClr val="black">
                    <a:lumMod val="75000"/>
                    <a:lumOff val="25000"/>
                  </a:prstClr>
                </a:solidFill>
                <a:latin typeface="Segoe UI" panose="020B0502040204020203" pitchFamily="34" charset="0"/>
                <a:cs typeface="Segoe UI" panose="020B0502040204020203" pitchFamily="34" charset="0"/>
              </a:rPr>
              <a:t>Inputs :</a:t>
            </a:r>
          </a:p>
          <a:p>
            <a:pPr marL="0" indent="0" algn="just">
              <a:lnSpc>
                <a:spcPts val="1800"/>
              </a:lnSpc>
              <a:spcBef>
                <a:spcPts val="1000"/>
              </a:spcBef>
              <a:spcAft>
                <a:spcPts val="600"/>
              </a:spcAft>
              <a:buNone/>
            </a:pPr>
            <a:endParaRPr lang="en-US" dirty="0">
              <a:solidFill>
                <a:srgbClr val="202124"/>
              </a:solidFill>
              <a:cs typeface="Segoe UI" panose="020B0502040204020203" pitchFamily="34" charset="0"/>
            </a:endParaRPr>
          </a:p>
          <a:p>
            <a:pPr marL="0" indent="0" algn="just">
              <a:lnSpc>
                <a:spcPts val="1800"/>
              </a:lnSpc>
              <a:spcBef>
                <a:spcPts val="1000"/>
              </a:spcBef>
              <a:spcAft>
                <a:spcPts val="600"/>
              </a:spcAft>
              <a:buNone/>
            </a:pPr>
            <a:endParaRPr lang="en-US" sz="1400" b="1" i="0" dirty="0">
              <a:solidFill>
                <a:srgbClr val="202124"/>
              </a:solidFill>
              <a:effectLst/>
              <a:cs typeface="Segoe UI" panose="020B0502040204020203" pitchFamily="34" charset="0"/>
            </a:endParaRPr>
          </a:p>
          <a:p>
            <a:pPr marL="0" indent="0" algn="just">
              <a:lnSpc>
                <a:spcPts val="1800"/>
              </a:lnSpc>
              <a:spcBef>
                <a:spcPts val="1000"/>
              </a:spcBef>
              <a:spcAft>
                <a:spcPts val="600"/>
              </a:spcAft>
              <a:buNone/>
            </a:pPr>
            <a:endParaRPr lang="en-US" sz="1400" b="1" i="0" dirty="0">
              <a:solidFill>
                <a:srgbClr val="202124"/>
              </a:solidFill>
              <a:effectLst/>
              <a:cs typeface="Segoe UI" panose="020B0502040204020203" pitchFamily="34" charset="0"/>
            </a:endParaRPr>
          </a:p>
        </p:txBody>
      </p:sp>
      <p:sp>
        <p:nvSpPr>
          <p:cNvPr id="11" name="Content Placeholder 17">
            <a:extLst>
              <a:ext uri="{FF2B5EF4-FFF2-40B4-BE49-F238E27FC236}">
                <a16:creationId xmlns:a16="http://schemas.microsoft.com/office/drawing/2014/main" id="{6BE45F63-05B0-4DBD-A3E3-C28E9C4CED28}"/>
              </a:ext>
            </a:extLst>
          </p:cNvPr>
          <p:cNvSpPr txBox="1">
            <a:spLocks/>
          </p:cNvSpPr>
          <p:nvPr/>
        </p:nvSpPr>
        <p:spPr>
          <a:xfrm>
            <a:off x="1125683" y="4605661"/>
            <a:ext cx="5044304"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801C9B1F-2BDA-455D-ACE9-A376571B5119}"/>
              </a:ext>
            </a:extLst>
          </p:cNvPr>
          <p:cNvSpPr/>
          <p:nvPr/>
        </p:nvSpPr>
        <p:spPr>
          <a:xfrm>
            <a:off x="1198158" y="2209801"/>
            <a:ext cx="4759395" cy="160866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4" name="Arrow: Right 13">
            <a:extLst>
              <a:ext uri="{FF2B5EF4-FFF2-40B4-BE49-F238E27FC236}">
                <a16:creationId xmlns:a16="http://schemas.microsoft.com/office/drawing/2014/main" id="{476028DC-C1A9-43BD-902E-65DE314EA99A}"/>
              </a:ext>
            </a:extLst>
          </p:cNvPr>
          <p:cNvSpPr/>
          <p:nvPr/>
        </p:nvSpPr>
        <p:spPr>
          <a:xfrm>
            <a:off x="4768563" y="2962250"/>
            <a:ext cx="1834726" cy="174992"/>
          </a:xfrm>
          <a:prstGeom prst="rightArrow">
            <a:avLst/>
          </a:prstGeom>
          <a:solidFill>
            <a:srgbClr val="00B0F0"/>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Content Placeholder 4">
            <a:extLst>
              <a:ext uri="{FF2B5EF4-FFF2-40B4-BE49-F238E27FC236}">
                <a16:creationId xmlns:a16="http://schemas.microsoft.com/office/drawing/2014/main" id="{27E0DA7E-DA96-4780-B9FE-C228A18F6D5D}"/>
              </a:ext>
            </a:extLst>
          </p:cNvPr>
          <p:cNvSpPr txBox="1">
            <a:spLocks/>
          </p:cNvSpPr>
          <p:nvPr/>
        </p:nvSpPr>
        <p:spPr>
          <a:xfrm>
            <a:off x="6988742" y="1413934"/>
            <a:ext cx="4521457" cy="481642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1800"/>
              </a:lnSpc>
              <a:spcAft>
                <a:spcPts val="600"/>
              </a:spcAft>
            </a:pPr>
            <a:r>
              <a:rPr lang="en-IN" sz="1800" b="1" dirty="0">
                <a:solidFill>
                  <a:prstClr val="black">
                    <a:lumMod val="75000"/>
                    <a:lumOff val="25000"/>
                  </a:prstClr>
                </a:solidFill>
                <a:latin typeface="Segoe UI" panose="020B0502040204020203" pitchFamily="34" charset="0"/>
                <a:cs typeface="Segoe UI" panose="020B0502040204020203" pitchFamily="34" charset="0"/>
              </a:rPr>
              <a:t>Output : </a:t>
            </a:r>
          </a:p>
          <a:p>
            <a:pPr algn="just">
              <a:lnSpc>
                <a:spcPts val="1800"/>
              </a:lnSpc>
              <a:spcAft>
                <a:spcPts val="600"/>
              </a:spcAft>
            </a:pPr>
            <a:endParaRPr lang="en-IN" dirty="0">
              <a:solidFill>
                <a:srgbClr val="202124"/>
              </a:solidFill>
              <a:cs typeface="Segoe UI" panose="020B0502040204020203" pitchFamily="34" charset="0"/>
            </a:endParaRPr>
          </a:p>
          <a:p>
            <a:pPr algn="just">
              <a:lnSpc>
                <a:spcPts val="1800"/>
              </a:lnSpc>
              <a:spcAft>
                <a:spcPts val="600"/>
              </a:spcAft>
            </a:pPr>
            <a:endParaRPr lang="en-IN" sz="1400" b="1" dirty="0">
              <a:solidFill>
                <a:srgbClr val="202124"/>
              </a:solidFill>
              <a:cs typeface="Segoe UI" panose="020B0502040204020203" pitchFamily="34" charset="0"/>
            </a:endParaRPr>
          </a:p>
          <a:p>
            <a:pPr algn="just">
              <a:lnSpc>
                <a:spcPts val="1800"/>
              </a:lnSpc>
              <a:spcAft>
                <a:spcPts val="600"/>
              </a:spcAft>
            </a:pPr>
            <a:endParaRPr lang="en-IN" sz="1400" b="1" dirty="0">
              <a:solidFill>
                <a:srgbClr val="202124"/>
              </a:solidFill>
              <a:cs typeface="Segoe UI" panose="020B0502040204020203" pitchFamily="34" charset="0"/>
            </a:endParaRPr>
          </a:p>
        </p:txBody>
      </p:sp>
      <p:sp>
        <p:nvSpPr>
          <p:cNvPr id="17" name="Rectangle 16">
            <a:extLst>
              <a:ext uri="{FF2B5EF4-FFF2-40B4-BE49-F238E27FC236}">
                <a16:creationId xmlns:a16="http://schemas.microsoft.com/office/drawing/2014/main" id="{83E62F0F-1E4A-4445-B693-0DD068938506}"/>
              </a:ext>
            </a:extLst>
          </p:cNvPr>
          <p:cNvSpPr/>
          <p:nvPr/>
        </p:nvSpPr>
        <p:spPr>
          <a:xfrm>
            <a:off x="6918251" y="2333825"/>
            <a:ext cx="2970953" cy="1383445"/>
          </a:xfrm>
          <a:prstGeom prst="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tlCol="0" anchor="ctr"/>
          <a:lstStyle/>
          <a:p>
            <a:pPr algn="ctr"/>
            <a:r>
              <a:rPr lang="en-IN" dirty="0"/>
              <a:t>N  : _____ kg/ha</a:t>
            </a:r>
          </a:p>
          <a:p>
            <a:pPr algn="ctr"/>
            <a:r>
              <a:rPr lang="en-IN" dirty="0"/>
              <a:t>P  : _____ kg/ha</a:t>
            </a:r>
          </a:p>
          <a:p>
            <a:pPr algn="ctr"/>
            <a:r>
              <a:rPr lang="en-IN" dirty="0"/>
              <a:t>K  : _____ kg/ha</a:t>
            </a:r>
          </a:p>
        </p:txBody>
      </p:sp>
      <p:sp>
        <p:nvSpPr>
          <p:cNvPr id="18" name="Rectangle 17">
            <a:extLst>
              <a:ext uri="{FF2B5EF4-FFF2-40B4-BE49-F238E27FC236}">
                <a16:creationId xmlns:a16="http://schemas.microsoft.com/office/drawing/2014/main" id="{590964FB-1052-4E9E-8C69-551A9407F910}"/>
              </a:ext>
            </a:extLst>
          </p:cNvPr>
          <p:cNvSpPr/>
          <p:nvPr/>
        </p:nvSpPr>
        <p:spPr>
          <a:xfrm>
            <a:off x="6955504" y="4099304"/>
            <a:ext cx="2896446" cy="584602"/>
          </a:xfrm>
          <a:prstGeom prst="rect">
            <a:avLst/>
          </a:prstGeom>
          <a:solidFill>
            <a:schemeClr val="accent6">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tlCol="0" anchor="ctr"/>
          <a:lstStyle/>
          <a:p>
            <a:pPr algn="ctr"/>
            <a:r>
              <a:rPr lang="en-IN" dirty="0"/>
              <a:t>Accuracy :       %</a:t>
            </a:r>
          </a:p>
        </p:txBody>
      </p:sp>
      <p:sp>
        <p:nvSpPr>
          <p:cNvPr id="19" name="Rectangle 18">
            <a:extLst>
              <a:ext uri="{FF2B5EF4-FFF2-40B4-BE49-F238E27FC236}">
                <a16:creationId xmlns:a16="http://schemas.microsoft.com/office/drawing/2014/main" id="{F520D016-A52B-4AF0-96B4-2301BAD00614}"/>
              </a:ext>
            </a:extLst>
          </p:cNvPr>
          <p:cNvSpPr/>
          <p:nvPr/>
        </p:nvSpPr>
        <p:spPr>
          <a:xfrm>
            <a:off x="1412157" y="2488006"/>
            <a:ext cx="2970953" cy="1383445"/>
          </a:xfrm>
          <a:prstGeom prst="rect">
            <a:avLst/>
          </a:prstGeom>
          <a:solidFill>
            <a:schemeClr val="accent6"/>
          </a:solidFill>
          <a:ln>
            <a:solidFill>
              <a:schemeClr val="bg1">
                <a:lumMod val="95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tlCol="0" anchor="ctr"/>
          <a:lstStyle/>
          <a:p>
            <a:pPr algn="ctr"/>
            <a:r>
              <a:rPr lang="en-IN" dirty="0"/>
              <a:t>Area  : _____ ha </a:t>
            </a:r>
          </a:p>
          <a:p>
            <a:pPr algn="ctr"/>
            <a:endParaRPr lang="en-IN" dirty="0"/>
          </a:p>
          <a:p>
            <a:pPr algn="ctr"/>
            <a:r>
              <a:rPr lang="en-IN" dirty="0"/>
              <a:t>Crop  : _____ </a:t>
            </a:r>
          </a:p>
        </p:txBody>
      </p:sp>
      <p:sp>
        <p:nvSpPr>
          <p:cNvPr id="21" name="Content Placeholder 4">
            <a:extLst>
              <a:ext uri="{FF2B5EF4-FFF2-40B4-BE49-F238E27FC236}">
                <a16:creationId xmlns:a16="http://schemas.microsoft.com/office/drawing/2014/main" id="{9D892735-DD26-43F7-AE06-E22E069C7C7B}"/>
              </a:ext>
            </a:extLst>
          </p:cNvPr>
          <p:cNvSpPr txBox="1">
            <a:spLocks/>
          </p:cNvSpPr>
          <p:nvPr/>
        </p:nvSpPr>
        <p:spPr>
          <a:xfrm>
            <a:off x="4987404" y="2651156"/>
            <a:ext cx="4521457" cy="481642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1800"/>
              </a:lnSpc>
              <a:spcAft>
                <a:spcPts val="600"/>
              </a:spcAft>
            </a:pPr>
            <a:r>
              <a:rPr lang="en-IN" sz="1800" b="1" dirty="0">
                <a:solidFill>
                  <a:prstClr val="black">
                    <a:lumMod val="75000"/>
                    <a:lumOff val="25000"/>
                  </a:prstClr>
                </a:solidFill>
                <a:latin typeface="Segoe UI" panose="020B0502040204020203" pitchFamily="34" charset="0"/>
                <a:cs typeface="Segoe UI" panose="020B0502040204020203" pitchFamily="34" charset="0"/>
              </a:rPr>
              <a:t>Algorithm</a:t>
            </a:r>
          </a:p>
          <a:p>
            <a:pPr algn="just">
              <a:lnSpc>
                <a:spcPts val="1800"/>
              </a:lnSpc>
              <a:spcAft>
                <a:spcPts val="600"/>
              </a:spcAft>
            </a:pPr>
            <a:endParaRPr lang="en-IN" dirty="0">
              <a:solidFill>
                <a:srgbClr val="202124"/>
              </a:solidFill>
              <a:cs typeface="Segoe UI" panose="020B0502040204020203" pitchFamily="34" charset="0"/>
            </a:endParaRPr>
          </a:p>
          <a:p>
            <a:pPr algn="just">
              <a:lnSpc>
                <a:spcPts val="1800"/>
              </a:lnSpc>
              <a:spcAft>
                <a:spcPts val="600"/>
              </a:spcAft>
            </a:pPr>
            <a:endParaRPr lang="en-IN" sz="1400" b="1" dirty="0">
              <a:solidFill>
                <a:srgbClr val="202124"/>
              </a:solidFill>
              <a:cs typeface="Segoe UI" panose="020B0502040204020203" pitchFamily="34" charset="0"/>
            </a:endParaRPr>
          </a:p>
          <a:p>
            <a:pPr algn="just">
              <a:lnSpc>
                <a:spcPts val="1800"/>
              </a:lnSpc>
              <a:spcAft>
                <a:spcPts val="600"/>
              </a:spcAft>
            </a:pPr>
            <a:endParaRPr lang="en-IN" sz="1400" b="1" dirty="0">
              <a:solidFill>
                <a:srgbClr val="202124"/>
              </a:solidFill>
              <a:cs typeface="Segoe UI" panose="020B0502040204020203" pitchFamily="34" charset="0"/>
            </a:endParaRPr>
          </a:p>
        </p:txBody>
      </p:sp>
    </p:spTree>
    <p:extLst>
      <p:ext uri="{BB962C8B-B14F-4D97-AF65-F5344CB8AC3E}">
        <p14:creationId xmlns:p14="http://schemas.microsoft.com/office/powerpoint/2010/main" val="28488006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3533" y="1964267"/>
            <a:ext cx="10515600" cy="2387600"/>
          </a:xfrm>
        </p:spPr>
        <p:txBody>
          <a:bodyPr anchor="ctr" anchorCtr="0">
            <a:normAutofit/>
          </a:bodyPr>
          <a:lstStyle/>
          <a:p>
            <a:pPr algn="ctr"/>
            <a:r>
              <a:rPr lang="en-US" sz="8000" b="1" dirty="0">
                <a:solidFill>
                  <a:schemeClr val="bg1"/>
                </a:solidFill>
                <a:latin typeface="+mn-lt"/>
              </a:rPr>
              <a:t>THANK YOU</a:t>
            </a:r>
          </a:p>
        </p:txBody>
      </p:sp>
      <p:pic>
        <p:nvPicPr>
          <p:cNvPr id="4" name="Picture 3"/>
          <p:cNvPicPr>
            <a:picLocks noChangeAspect="1"/>
          </p:cNvPicPr>
          <p:nvPr/>
        </p:nvPicPr>
        <p:blipFill>
          <a:blip r:embed="rId3"/>
          <a:srcRect/>
          <a:stretch/>
        </p:blipFill>
        <p:spPr bwMode="invGray">
          <a:xfrm>
            <a:off x="965199" y="5210086"/>
            <a:ext cx="822960" cy="7889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07811185"/>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{00200093-1CC1-4748-9DCA-61C00349AA85}tf10001108_win32</Template>
  <TotalTime>113</TotalTime>
  <Words>387</Words>
  <Application>Microsoft Office PowerPoint</Application>
  <PresentationFormat>Widescreen</PresentationFormat>
  <Paragraphs>53</Paragraphs>
  <Slides>9</Slides>
  <Notes>2</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Segoe UI</vt:lpstr>
      <vt:lpstr>Segoe UI Light</vt:lpstr>
      <vt:lpstr>Segoe UI Semibold</vt:lpstr>
      <vt:lpstr>Wingdings</vt:lpstr>
      <vt:lpstr>WelcomeDoc</vt:lpstr>
      <vt:lpstr>Eco-Fertilization</vt:lpstr>
      <vt:lpstr>Introduction</vt:lpstr>
      <vt:lpstr>Description</vt:lpstr>
      <vt:lpstr>Leaching</vt:lpstr>
      <vt:lpstr>Objective</vt:lpstr>
      <vt:lpstr>How did we approach ?</vt:lpstr>
      <vt:lpstr>Domain &amp; Tools</vt:lpstr>
      <vt:lpstr>Output(Expected)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Fertilizer recommendation and forecasting system</dc:title>
  <dc:creator>Sumukha Narasinha Hegde</dc:creator>
  <cp:keywords/>
  <cp:lastModifiedBy>Sumukha Narasinha Hegde</cp:lastModifiedBy>
  <cp:revision>24</cp:revision>
  <dcterms:created xsi:type="dcterms:W3CDTF">2021-11-16T04:37:44Z</dcterms:created>
  <dcterms:modified xsi:type="dcterms:W3CDTF">2021-11-16T08:31:30Z</dcterms:modified>
  <cp:version/>
</cp:coreProperties>
</file>