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7"/>
  </p:notesMasterIdLst>
  <p:handoutMasterIdLst>
    <p:handoutMasterId r:id="rId18"/>
  </p:handoutMasterIdLst>
  <p:sldIdLst>
    <p:sldId id="256" r:id="rId2"/>
    <p:sldId id="271" r:id="rId3"/>
    <p:sldId id="284" r:id="rId4"/>
    <p:sldId id="285" r:id="rId5"/>
    <p:sldId id="283" r:id="rId6"/>
    <p:sldId id="288" r:id="rId7"/>
    <p:sldId id="289" r:id="rId8"/>
    <p:sldId id="290" r:id="rId9"/>
    <p:sldId id="291" r:id="rId10"/>
    <p:sldId id="281" r:id="rId11"/>
    <p:sldId id="292" r:id="rId12"/>
    <p:sldId id="293" r:id="rId13"/>
    <p:sldId id="294" r:id="rId14"/>
    <p:sldId id="279"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4"/>
            <p14:sldId id="285"/>
            <p14:sldId id="283"/>
            <p14:sldId id="288"/>
            <p14:sldId id="289"/>
            <p14:sldId id="290"/>
            <p14:sldId id="291"/>
            <p14:sldId id="281"/>
            <p14:sldId id="292"/>
            <p14:sldId id="293"/>
            <p14:sldId id="294"/>
          </p14:sldIdLst>
        </p14:section>
        <p14:section name="Learn More" id="{2CC34DB2-6590-42C0-AD4B-A04C6060184E}">
          <p14:sldIdLst>
            <p14:sldId id="279"/>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43"/>
    <a:srgbClr val="FF9B45"/>
    <a:srgbClr val="F8CFB6"/>
    <a:srgbClr val="992319"/>
    <a:srgbClr val="923922"/>
    <a:srgbClr val="F8CAB6"/>
    <a:srgbClr val="D2472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2" autoAdjust="0"/>
    <p:restoredTop sz="94241" autoAdjust="0"/>
  </p:normalViewPr>
  <p:slideViewPr>
    <p:cSldViewPr snapToGrid="0">
      <p:cViewPr varScale="1">
        <p:scale>
          <a:sx n="73" d="100"/>
          <a:sy n="73" d="100"/>
        </p:scale>
        <p:origin x="822"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1-30T16:57:06.36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12A5D-A262-EA4B-AAE2-F32FB24E8824}" type="datetime1">
              <a:rPr lang="en-IN" smtClean="0"/>
              <a:t>11-04-2022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137FB-4059-F949-9AC8-BDA0673B1617}" type="datetime1">
              <a:rPr lang="en-IN" smtClean="0"/>
              <a:t>11-04-2022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0</a:t>
            </a:fld>
            <a:endParaRPr lang="en-US" dirty="0"/>
          </a:p>
        </p:txBody>
      </p:sp>
      <p:sp>
        <p:nvSpPr>
          <p:cNvPr id="5" name="Footer Placeholder 4">
            <a:extLst>
              <a:ext uri="{FF2B5EF4-FFF2-40B4-BE49-F238E27FC236}">
                <a16:creationId xmlns:a16="http://schemas.microsoft.com/office/drawing/2014/main" id="{384D8AD9-1FD2-AB44-9445-4DFF05496525}"/>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39DD9A4F-5E69-EF42-A960-5A7B4CCF3CBF}"/>
              </a:ext>
            </a:extLst>
          </p:cNvPr>
          <p:cNvSpPr>
            <a:spLocks noGrp="1"/>
          </p:cNvSpPr>
          <p:nvPr>
            <p:ph type="dt" idx="1"/>
          </p:nvPr>
        </p:nvSpPr>
        <p:spPr/>
        <p:txBody>
          <a:bodyPr/>
          <a:lstStyle/>
          <a:p>
            <a:fld id="{A75415DE-403C-674C-A275-4CD61567DDC4}" type="datetime1">
              <a:rPr lang="en-IN" smtClean="0"/>
              <a:t>11-04-2022</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85113EE9-DB50-424E-943D-75EC24B6717A}" type="datetime1">
              <a:rPr lang="en-IN" smtClean="0"/>
              <a:t>11-04-2022</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4677234-819D-BB4B-A079-B5692FCC7EE1}" type="datetime1">
              <a:rPr lang="en-IN" smtClean="0"/>
              <a:t>11-04-2022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C0C5884-DB78-1C4D-AF87-30FFE72F0B75}" type="datetime1">
              <a:rPr lang="en-IN" smtClean="0"/>
              <a:t>11-04-2022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ammartop.com/wp-content/uploads/2020/11/methodology-488f1a23453770c85d6bba8200517e430312982e.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o.org/3/a0257e/A0257E05.htm"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ata.icrisat.org/dld/src/crops.html"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ata.icrisat.org/dld/src/crops.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tdtraining.com/wp-content/uploads/2017/11/objective-setting.jpg"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www.youtube.com/watch?v=Y5eYInnELbY"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media.springernature.com/original/springer-static/image/chp%3A10.1007%2F978-3-319-58841-4_19/MediaObjects/439285_1_En_19_Fig2_HTML.gif" TargetMode="External"/><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1906" y="-110407"/>
            <a:ext cx="10515600" cy="2387600"/>
          </a:xfrm>
        </p:spPr>
        <p:txBody>
          <a:bodyPr anchor="ctr" anchorCtr="0">
            <a:normAutofit/>
          </a:bodyPr>
          <a:lstStyle/>
          <a:p>
            <a:r>
              <a:rPr lang="en-US" sz="4800" dirty="0">
                <a:solidFill>
                  <a:schemeClr val="bg1"/>
                </a:solidFill>
                <a:latin typeface="+mn-lt"/>
              </a:rPr>
              <a:t>Eco-Fertilization</a:t>
            </a:r>
          </a:p>
        </p:txBody>
      </p:sp>
      <p:sp>
        <p:nvSpPr>
          <p:cNvPr id="3" name="Subtitle 2"/>
          <p:cNvSpPr>
            <a:spLocks noGrp="1"/>
          </p:cNvSpPr>
          <p:nvPr>
            <p:ph type="subTitle" idx="4294967295"/>
          </p:nvPr>
        </p:nvSpPr>
        <p:spPr>
          <a:xfrm>
            <a:off x="1117759" y="1938283"/>
            <a:ext cx="9582736" cy="1137793"/>
          </a:xfrm>
        </p:spPr>
        <p:txBody>
          <a:bodyPr>
            <a:noAutofit/>
          </a:bodyPr>
          <a:lstStyle/>
          <a:p>
            <a:pPr algn="ctr">
              <a:lnSpc>
                <a:spcPct val="100000"/>
              </a:lnSpc>
              <a:spcBef>
                <a:spcPts val="400"/>
              </a:spcBef>
              <a:spcAft>
                <a:spcPts val="400"/>
              </a:spcAft>
            </a:pPr>
            <a:r>
              <a:rPr lang="en-US" sz="2000" dirty="0">
                <a:solidFill>
                  <a:schemeClr val="bg1"/>
                </a:solidFill>
              </a:rPr>
              <a:t>Submitted as Final Year Project</a:t>
            </a:r>
          </a:p>
          <a:p>
            <a:pPr algn="ctr">
              <a:lnSpc>
                <a:spcPct val="100000"/>
              </a:lnSpc>
              <a:spcBef>
                <a:spcPts val="400"/>
              </a:spcBef>
              <a:spcAft>
                <a:spcPts val="400"/>
              </a:spcAft>
            </a:pPr>
            <a:r>
              <a:rPr lang="en-US" sz="2000" dirty="0">
                <a:solidFill>
                  <a:schemeClr val="bg1"/>
                </a:solidFill>
              </a:rPr>
              <a:t>towards completion of Bachelor of </a:t>
            </a:r>
          </a:p>
          <a:p>
            <a:pPr algn="ctr">
              <a:lnSpc>
                <a:spcPct val="100000"/>
              </a:lnSpc>
              <a:spcBef>
                <a:spcPts val="400"/>
              </a:spcBef>
              <a:spcAft>
                <a:spcPts val="400"/>
              </a:spcAft>
            </a:pPr>
            <a:r>
              <a:rPr lang="en-US" sz="2000" dirty="0">
                <a:solidFill>
                  <a:schemeClr val="bg1"/>
                </a:solidFill>
              </a:rPr>
              <a:t>Engineering</a:t>
            </a:r>
          </a:p>
        </p:txBody>
      </p:sp>
      <p:pic>
        <p:nvPicPr>
          <p:cNvPr id="4" name="Picture 3"/>
          <p:cNvPicPr>
            <a:picLocks noChangeAspect="1"/>
          </p:cNvPicPr>
          <p:nvPr/>
        </p:nvPicPr>
        <p:blipFill>
          <a:blip r:embed="rId3"/>
          <a:srcRect/>
          <a:stretch/>
        </p:blipFill>
        <p:spPr bwMode="invGray">
          <a:xfrm>
            <a:off x="10497551" y="596876"/>
            <a:ext cx="876300" cy="876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a:extLst>
              <a:ext uri="{FF2B5EF4-FFF2-40B4-BE49-F238E27FC236}">
                <a16:creationId xmlns:a16="http://schemas.microsoft.com/office/drawing/2014/main" id="{8801B653-9260-4D06-B35C-CC3530C990A8}"/>
              </a:ext>
            </a:extLst>
          </p:cNvPr>
          <p:cNvSpPr txBox="1">
            <a:spLocks/>
          </p:cNvSpPr>
          <p:nvPr/>
        </p:nvSpPr>
        <p:spPr>
          <a:xfrm>
            <a:off x="8626247" y="4169627"/>
            <a:ext cx="4314744" cy="209149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400" dirty="0">
                <a:solidFill>
                  <a:schemeClr val="bg1"/>
                </a:solidFill>
              </a:rPr>
              <a:t>Presented by :</a:t>
            </a:r>
          </a:p>
          <a:p>
            <a:pPr>
              <a:lnSpc>
                <a:spcPct val="120000"/>
              </a:lnSpc>
              <a:spcBef>
                <a:spcPts val="600"/>
              </a:spcBef>
              <a:spcAft>
                <a:spcPts val="600"/>
              </a:spcAft>
            </a:pPr>
            <a:r>
              <a:rPr lang="en-US" sz="1400" dirty="0">
                <a:solidFill>
                  <a:schemeClr val="bg1"/>
                </a:solidFill>
              </a:rPr>
              <a:t>Gaurav Sharma (1AT18CS128)</a:t>
            </a:r>
          </a:p>
          <a:p>
            <a:pPr>
              <a:lnSpc>
                <a:spcPct val="120000"/>
              </a:lnSpc>
              <a:spcBef>
                <a:spcPts val="600"/>
              </a:spcBef>
              <a:spcAft>
                <a:spcPts val="600"/>
              </a:spcAft>
            </a:pPr>
            <a:r>
              <a:rPr lang="en-US" sz="1400" dirty="0">
                <a:solidFill>
                  <a:schemeClr val="bg1"/>
                </a:solidFill>
              </a:rPr>
              <a:t>Ishita </a:t>
            </a:r>
            <a:r>
              <a:rPr lang="en-US" sz="1400" dirty="0" err="1">
                <a:solidFill>
                  <a:schemeClr val="bg1"/>
                </a:solidFill>
              </a:rPr>
              <a:t>Katiyar</a:t>
            </a:r>
            <a:r>
              <a:rPr lang="en-US" sz="1400" dirty="0">
                <a:solidFill>
                  <a:schemeClr val="bg1"/>
                </a:solidFill>
              </a:rPr>
              <a:t> (1AT18CS044)</a:t>
            </a:r>
          </a:p>
          <a:p>
            <a:pPr>
              <a:lnSpc>
                <a:spcPct val="120000"/>
              </a:lnSpc>
              <a:spcBef>
                <a:spcPts val="600"/>
              </a:spcBef>
              <a:spcAft>
                <a:spcPts val="600"/>
              </a:spcAft>
            </a:pPr>
            <a:r>
              <a:rPr lang="en-US" sz="1400" dirty="0">
                <a:solidFill>
                  <a:schemeClr val="bg1"/>
                </a:solidFill>
              </a:rPr>
              <a:t>Arpit Chakraborty (1AT18CS020)</a:t>
            </a:r>
          </a:p>
          <a:p>
            <a:pPr>
              <a:lnSpc>
                <a:spcPct val="120000"/>
              </a:lnSpc>
              <a:spcBef>
                <a:spcPts val="600"/>
              </a:spcBef>
              <a:spcAft>
                <a:spcPts val="600"/>
              </a:spcAft>
            </a:pPr>
            <a:r>
              <a:rPr lang="en-US" sz="1400" dirty="0">
                <a:solidFill>
                  <a:schemeClr val="bg1"/>
                </a:solidFill>
              </a:rPr>
              <a:t>Sumukha Hegde (1AT18CS129)</a:t>
            </a:r>
          </a:p>
        </p:txBody>
      </p:sp>
      <p:sp>
        <p:nvSpPr>
          <p:cNvPr id="7" name="Subtitle 2">
            <a:extLst>
              <a:ext uri="{FF2B5EF4-FFF2-40B4-BE49-F238E27FC236}">
                <a16:creationId xmlns:a16="http://schemas.microsoft.com/office/drawing/2014/main" id="{E18F66DB-9C30-D74D-B676-E6140645533E}"/>
              </a:ext>
            </a:extLst>
          </p:cNvPr>
          <p:cNvSpPr txBox="1">
            <a:spLocks/>
          </p:cNvSpPr>
          <p:nvPr/>
        </p:nvSpPr>
        <p:spPr>
          <a:xfrm>
            <a:off x="-2452130" y="5384085"/>
            <a:ext cx="9582736" cy="113779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1400" dirty="0">
                <a:solidFill>
                  <a:schemeClr val="bg1"/>
                </a:solidFill>
                <a:cs typeface="Times New Roman" panose="02020603050405020304" pitchFamily="18" charset="0"/>
              </a:rPr>
              <a:t>Under the Guidance</a:t>
            </a:r>
          </a:p>
          <a:p>
            <a:pPr algn="ctr">
              <a:lnSpc>
                <a:spcPct val="100000"/>
              </a:lnSpc>
              <a:spcBef>
                <a:spcPts val="400"/>
              </a:spcBef>
              <a:spcAft>
                <a:spcPts val="400"/>
              </a:spcAft>
            </a:pPr>
            <a:r>
              <a:rPr lang="en-IN" sz="1400" dirty="0" err="1">
                <a:solidFill>
                  <a:schemeClr val="bg1"/>
                </a:solidFill>
                <a:cs typeface="Times New Roman" panose="02020603050405020304" pitchFamily="18" charset="0"/>
              </a:rPr>
              <a:t>Dr.</a:t>
            </a:r>
            <a:r>
              <a:rPr lang="en-IN" sz="1400" dirty="0">
                <a:solidFill>
                  <a:schemeClr val="bg1"/>
                </a:solidFill>
                <a:cs typeface="Times New Roman" panose="02020603050405020304" pitchFamily="18" charset="0"/>
              </a:rPr>
              <a:t> </a:t>
            </a:r>
            <a:r>
              <a:rPr lang="en-IN" sz="1400" dirty="0" err="1">
                <a:solidFill>
                  <a:schemeClr val="bg1"/>
                </a:solidFill>
                <a:cs typeface="Times New Roman" panose="02020603050405020304" pitchFamily="18" charset="0"/>
              </a:rPr>
              <a:t>Manash</a:t>
            </a:r>
            <a:r>
              <a:rPr lang="en-IN" sz="1400" dirty="0">
                <a:solidFill>
                  <a:schemeClr val="bg1"/>
                </a:solidFill>
                <a:cs typeface="Times New Roman" panose="02020603050405020304" pitchFamily="18" charset="0"/>
              </a:rPr>
              <a:t> Sarkar</a:t>
            </a:r>
          </a:p>
          <a:p>
            <a:pPr algn="ctr">
              <a:lnSpc>
                <a:spcPct val="100000"/>
              </a:lnSpc>
              <a:spcBef>
                <a:spcPts val="400"/>
              </a:spcBef>
              <a:spcAft>
                <a:spcPts val="400"/>
              </a:spcAft>
            </a:pPr>
            <a:endParaRPr lang="en-IN" sz="1400" dirty="0">
              <a:solidFill>
                <a:schemeClr val="bg1"/>
              </a:solidFill>
              <a:cs typeface="Times New Roman" panose="02020603050405020304" pitchFamily="18" charset="0"/>
            </a:endParaRPr>
          </a:p>
        </p:txBody>
      </p:sp>
      <p:sp>
        <p:nvSpPr>
          <p:cNvPr id="8" name="Subtitle 2">
            <a:extLst>
              <a:ext uri="{FF2B5EF4-FFF2-40B4-BE49-F238E27FC236}">
                <a16:creationId xmlns:a16="http://schemas.microsoft.com/office/drawing/2014/main" id="{EA0393D1-A500-0244-8534-627D678431F8}"/>
              </a:ext>
            </a:extLst>
          </p:cNvPr>
          <p:cNvSpPr txBox="1">
            <a:spLocks/>
          </p:cNvSpPr>
          <p:nvPr/>
        </p:nvSpPr>
        <p:spPr>
          <a:xfrm>
            <a:off x="-2448454" y="5952981"/>
            <a:ext cx="9582736" cy="113779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800" dirty="0">
                <a:solidFill>
                  <a:schemeClr val="bg1"/>
                </a:solidFill>
                <a:cs typeface="Times New Roman" panose="02020603050405020304" pitchFamily="18" charset="0"/>
              </a:rPr>
              <a:t>Associate Professor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Proposed </a:t>
            </a:r>
            <a:r>
              <a:rPr lang="en-US" smtClean="0">
                <a:latin typeface="Segoe UI Light" panose="020B0502040204020203" pitchFamily="34" charset="0"/>
                <a:cs typeface="Segoe UI Light" panose="020B0502040204020203" pitchFamily="34" charset="0"/>
              </a:rPr>
              <a:t>Methodology</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503199"/>
            <a:ext cx="4521457" cy="4790886"/>
          </a:xfrm>
        </p:spPr>
        <p:txBody>
          <a:bodyPr vert="horz" lIns="91440" tIns="45720" rIns="91440" bIns="45720" rtlCol="0">
            <a:normAutofit/>
          </a:bodyPr>
          <a:lstStyle/>
          <a:p>
            <a:pPr algn="just">
              <a:lnSpc>
                <a:spcPts val="1800"/>
              </a:lnSpc>
              <a:spcAft>
                <a:spcPts val="600"/>
              </a:spcAft>
            </a:pPr>
            <a:r>
              <a:rPr lang="en-US" sz="1400" b="1" dirty="0">
                <a:solidFill>
                  <a:srgbClr val="202124"/>
                </a:solidFill>
                <a:cs typeface="Segoe UI" panose="020B0502040204020203" pitchFamily="34" charset="0"/>
              </a:rPr>
              <a:t>Tools &amp; Technologies :</a:t>
            </a: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p:txBody>
      </p:sp>
      <p:sp>
        <p:nvSpPr>
          <p:cNvPr id="11" name="Content Placeholder 17">
            <a:extLst>
              <a:ext uri="{FF2B5EF4-FFF2-40B4-BE49-F238E27FC236}">
                <a16:creationId xmlns:a16="http://schemas.microsoft.com/office/drawing/2014/main" id="{6BE45F63-05B0-4DBD-A3E3-C28E9C4CED28}"/>
              </a:ext>
            </a:extLst>
          </p:cNvPr>
          <p:cNvSpPr txBox="1">
            <a:spLocks/>
          </p:cNvSpPr>
          <p:nvPr/>
        </p:nvSpPr>
        <p:spPr>
          <a:xfrm>
            <a:off x="541610" y="202146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Jupyter Notebook</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Python</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Matplotlib</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HTML / CSS</a:t>
            </a:r>
          </a:p>
          <a:p>
            <a:pPr>
              <a:spcAft>
                <a:spcPts val="600"/>
              </a:spcAft>
              <a:buFont typeface="Wingdings" panose="05000000000000000000" pitchFamily="2" charset="2"/>
              <a:buChar char="v"/>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mtClean="0"/>
              <a:pPr/>
              <a:t>9</a:t>
            </a:fld>
            <a:endParaRPr lang="en-US"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8A328E78-F2F7-324B-8365-46D225DC3D55}" type="datetime1">
              <a:rPr lang="en-IN" smtClean="0"/>
              <a:t>11-04-2022</a:t>
            </a:fld>
            <a:endParaRPr lang="en-US" dirty="0"/>
          </a:p>
        </p:txBody>
      </p:sp>
      <p:sp>
        <p:nvSpPr>
          <p:cNvPr id="13" name="Content Placeholder 4">
            <a:extLst>
              <a:ext uri="{FF2B5EF4-FFF2-40B4-BE49-F238E27FC236}">
                <a16:creationId xmlns:a16="http://schemas.microsoft.com/office/drawing/2014/main" id="{6BA06C4B-16FF-1644-80E1-77E2C4807F2B}"/>
              </a:ext>
            </a:extLst>
          </p:cNvPr>
          <p:cNvSpPr txBox="1">
            <a:spLocks/>
          </p:cNvSpPr>
          <p:nvPr/>
        </p:nvSpPr>
        <p:spPr>
          <a:xfrm>
            <a:off x="519524" y="3880698"/>
            <a:ext cx="4521457" cy="4790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lnSpc>
                <a:spcPts val="1800"/>
              </a:lnSpc>
              <a:spcAft>
                <a:spcPts val="600"/>
              </a:spcAft>
            </a:pPr>
            <a:r>
              <a:rPr lang="en-IN" sz="1400" b="1" dirty="0">
                <a:solidFill>
                  <a:srgbClr val="202124"/>
                </a:solidFill>
                <a:cs typeface="Segoe UI" panose="020B0502040204020203" pitchFamily="34" charset="0"/>
              </a:rPr>
              <a:t>Algorithm :</a:t>
            </a: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
        <p:nvSpPr>
          <p:cNvPr id="15" name="Content Placeholder 17">
            <a:extLst>
              <a:ext uri="{FF2B5EF4-FFF2-40B4-BE49-F238E27FC236}">
                <a16:creationId xmlns:a16="http://schemas.microsoft.com/office/drawing/2014/main" id="{4803CB66-D772-B245-8217-B6A7D2EA4C7E}"/>
              </a:ext>
            </a:extLst>
          </p:cNvPr>
          <p:cNvSpPr txBox="1">
            <a:spLocks/>
          </p:cNvSpPr>
          <p:nvPr/>
        </p:nvSpPr>
        <p:spPr>
          <a:xfrm>
            <a:off x="541610" y="4398961"/>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Random forest</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Neural Networks</a:t>
            </a:r>
          </a:p>
          <a:p>
            <a:pPr>
              <a:spcAft>
                <a:spcPts val="600"/>
              </a:spcAft>
              <a:buFont typeface="Wingdings" panose="05000000000000000000" pitchFamily="2" charset="2"/>
              <a:buChar char="v"/>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AAABCA2-4F5D-8C4C-817E-9279B02353B4}"/>
              </a:ext>
            </a:extLst>
          </p:cNvPr>
          <p:cNvPicPr>
            <a:picLocks noChangeAspect="1"/>
          </p:cNvPicPr>
          <p:nvPr/>
        </p:nvPicPr>
        <p:blipFill>
          <a:blip r:embed="rId2"/>
          <a:stretch>
            <a:fillRect/>
          </a:stretch>
        </p:blipFill>
        <p:spPr>
          <a:xfrm>
            <a:off x="3959766" y="899827"/>
            <a:ext cx="8128000" cy="4572000"/>
          </a:xfrm>
          <a:prstGeom prst="rect">
            <a:avLst/>
          </a:prstGeom>
        </p:spPr>
      </p:pic>
      <p:sp>
        <p:nvSpPr>
          <p:cNvPr id="6" name="TextBox 5">
            <a:extLst>
              <a:ext uri="{FF2B5EF4-FFF2-40B4-BE49-F238E27FC236}">
                <a16:creationId xmlns:a16="http://schemas.microsoft.com/office/drawing/2014/main" id="{DDEA06DF-98CA-5342-B946-D8E46FE3AA73}"/>
              </a:ext>
            </a:extLst>
          </p:cNvPr>
          <p:cNvSpPr txBox="1"/>
          <p:nvPr/>
        </p:nvSpPr>
        <p:spPr>
          <a:xfrm>
            <a:off x="10433129" y="6569077"/>
            <a:ext cx="1215397" cy="215444"/>
          </a:xfrm>
          <a:prstGeom prst="rect">
            <a:avLst/>
          </a:prstGeom>
          <a:noFill/>
        </p:spPr>
        <p:txBody>
          <a:bodyPr wrap="none" rtlCol="0">
            <a:spAutoFit/>
          </a:bodyPr>
          <a:lstStyle/>
          <a:p>
            <a:pPr lvl="0"/>
            <a:r>
              <a:rPr lang="en-US" sz="800" dirty="0">
                <a:solidFill>
                  <a:prstClr val="black"/>
                </a:solidFill>
              </a:rPr>
              <a:t>Image Source : </a:t>
            </a:r>
            <a:r>
              <a:rPr lang="en-US" sz="800" dirty="0">
                <a:solidFill>
                  <a:prstClr val="black"/>
                </a:solidFill>
                <a:hlinkClick r:id="rId3">
                  <a:extLst>
                    <a:ext uri="{A12FA001-AC4F-418D-AE19-62706E023703}">
                      <ahyp:hlinkClr xmlns:ahyp="http://schemas.microsoft.com/office/drawing/2018/hyperlinkcolor" xmlns="" val="tx"/>
                    </a:ext>
                  </a:extLst>
                </a:hlinkClick>
              </a:rPr>
              <a:t>Google</a:t>
            </a:r>
            <a:endParaRPr lang="en-US" sz="800" dirty="0">
              <a:solidFill>
                <a:prstClr val="black"/>
              </a:solidFill>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Dataset</a:t>
            </a:r>
          </a:p>
        </p:txBody>
      </p:sp>
      <p:sp>
        <p:nvSpPr>
          <p:cNvPr id="5" name="Content Placeholder 4"/>
          <p:cNvSpPr>
            <a:spLocks noGrp="1"/>
          </p:cNvSpPr>
          <p:nvPr>
            <p:ph sz="half" idx="4294967295"/>
          </p:nvPr>
        </p:nvSpPr>
        <p:spPr>
          <a:xfrm>
            <a:off x="586025" y="1394026"/>
            <a:ext cx="2957078" cy="565137"/>
          </a:xfrm>
        </p:spPr>
        <p:txBody>
          <a:bodyPr vert="horz" lIns="91440" tIns="45720" rIns="91440" bIns="45720" rtlCol="0">
            <a:normAutofit/>
          </a:bodyPr>
          <a:lstStyle/>
          <a:p>
            <a:pPr algn="just">
              <a:lnSpc>
                <a:spcPts val="1800"/>
              </a:lnSpc>
              <a:spcAft>
                <a:spcPts val="600"/>
              </a:spcAft>
            </a:pPr>
            <a:r>
              <a:rPr lang="en-US" sz="1600" b="1" dirty="0">
                <a:solidFill>
                  <a:srgbClr val="202124"/>
                </a:solidFill>
                <a:cs typeface="Segoe UI" panose="020B0502040204020203" pitchFamily="34" charset="0"/>
              </a:rPr>
              <a:t>Fertilizer Consumption :</a:t>
            </a:r>
            <a:endParaRPr lang="en-US" sz="1400" b="1" i="0" dirty="0">
              <a:solidFill>
                <a:srgbClr val="202124"/>
              </a:solidFill>
              <a:effectLst/>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mtClean="0"/>
              <a:pPr/>
              <a:t>10</a:t>
            </a:fld>
            <a:endParaRPr lang="en-US"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8A328E78-F2F7-324B-8365-46D225DC3D55}" type="datetime1">
              <a:rPr lang="en-IN" smtClean="0"/>
              <a:t>11-04-2022</a:t>
            </a:fld>
            <a:endParaRPr lang="en-US" dirty="0"/>
          </a:p>
        </p:txBody>
      </p:sp>
      <p:pic>
        <p:nvPicPr>
          <p:cNvPr id="17" name="Picture 16">
            <a:extLst>
              <a:ext uri="{FF2B5EF4-FFF2-40B4-BE49-F238E27FC236}">
                <a16:creationId xmlns:a16="http://schemas.microsoft.com/office/drawing/2014/main" id="{077DAE9C-5643-084C-93CC-ADEBF7AADAA3}"/>
              </a:ext>
            </a:extLst>
          </p:cNvPr>
          <p:cNvPicPr>
            <a:picLocks noChangeAspect="1"/>
          </p:cNvPicPr>
          <p:nvPr/>
        </p:nvPicPr>
        <p:blipFill>
          <a:blip r:embed="rId2"/>
          <a:stretch>
            <a:fillRect/>
          </a:stretch>
        </p:blipFill>
        <p:spPr>
          <a:xfrm>
            <a:off x="2779651" y="1785779"/>
            <a:ext cx="6632697" cy="3720529"/>
          </a:xfrm>
          <a:prstGeom prst="roundRect">
            <a:avLst>
              <a:gd name="adj" fmla="val 8594"/>
            </a:avLst>
          </a:prstGeom>
          <a:solidFill>
            <a:srgbClr val="FFFFFF">
              <a:shade val="85000"/>
            </a:srgbClr>
          </a:solidFill>
          <a:ln>
            <a:solidFill>
              <a:schemeClr val="tx2"/>
            </a:solidFill>
          </a:ln>
          <a:effectLst>
            <a:reflection blurRad="12700" stA="38000" endPos="28000" dist="5000" dir="5400000" sy="-100000" algn="bl" rotWithShape="0"/>
          </a:effectLst>
        </p:spPr>
      </p:pic>
      <p:sp>
        <p:nvSpPr>
          <p:cNvPr id="18" name="Content Placeholder 4">
            <a:extLst>
              <a:ext uri="{FF2B5EF4-FFF2-40B4-BE49-F238E27FC236}">
                <a16:creationId xmlns:a16="http://schemas.microsoft.com/office/drawing/2014/main" id="{C06D87EE-1369-1F46-BD22-0F3FF4FD1579}"/>
              </a:ext>
            </a:extLst>
          </p:cNvPr>
          <p:cNvSpPr txBox="1">
            <a:spLocks/>
          </p:cNvSpPr>
          <p:nvPr/>
        </p:nvSpPr>
        <p:spPr>
          <a:xfrm>
            <a:off x="3959766" y="5631221"/>
            <a:ext cx="5006563" cy="295683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Bef>
                <a:spcPts val="0"/>
              </a:spcBef>
              <a:spcAft>
                <a:spcPts val="0"/>
              </a:spcAft>
            </a:pPr>
            <a:r>
              <a:rPr lang="en-IN" sz="1400" dirty="0">
                <a:solidFill>
                  <a:srgbClr val="202124"/>
                </a:solidFill>
                <a:cs typeface="Segoe UI" panose="020B0502040204020203" pitchFamily="34" charset="0"/>
              </a:rPr>
              <a:t>Access Link: </a:t>
            </a:r>
            <a:r>
              <a:rPr lang="en-IN" sz="1400" dirty="0">
                <a:solidFill>
                  <a:srgbClr val="202124"/>
                </a:solidFill>
                <a:cs typeface="Segoe UI" panose="020B0502040204020203" pitchFamily="34" charset="0"/>
                <a:hlinkClick r:id="rId3"/>
              </a:rPr>
              <a:t>https://www.fao.org/3/a0257e/A0257E05.htm</a:t>
            </a:r>
            <a:endParaRPr lang="en-IN" sz="1600" b="1" dirty="0">
              <a:solidFill>
                <a:srgbClr val="202124"/>
              </a:solidFill>
              <a:cs typeface="Segoe UI" panose="020B0502040204020203" pitchFamily="34" charset="0"/>
            </a:endParaRPr>
          </a:p>
          <a:p>
            <a:pPr>
              <a:lnSpc>
                <a:spcPts val="1800"/>
              </a:lnSpc>
              <a:spcBef>
                <a:spcPts val="0"/>
              </a:spcBef>
              <a:spcAft>
                <a:spcPts val="0"/>
              </a:spcAft>
            </a:pPr>
            <a:r>
              <a:rPr lang="en-IN" sz="1400" dirty="0">
                <a:solidFill>
                  <a:srgbClr val="202124"/>
                </a:solidFill>
                <a:cs typeface="Segoe UI" panose="020B0502040204020203" pitchFamily="34" charset="0"/>
              </a:rPr>
              <a:t>Last access date : 16.11.2021</a:t>
            </a:r>
            <a:endParaRPr lang="en-IN" sz="1400" b="1" dirty="0">
              <a:solidFill>
                <a:srgbClr val="202124"/>
              </a:solidFill>
              <a:cs typeface="Segoe UI" panose="020B0502040204020203" pitchFamily="34" charset="0"/>
            </a:endParaRPr>
          </a:p>
          <a:p>
            <a:pPr>
              <a:lnSpc>
                <a:spcPts val="1800"/>
              </a:lnSpc>
              <a:spcBef>
                <a:spcPts val="0"/>
              </a:spcBef>
              <a:spcAft>
                <a:spcPts val="0"/>
              </a:spcAft>
            </a:pPr>
            <a:endParaRPr lang="en-IN" sz="1400" b="1" dirty="0">
              <a:solidFill>
                <a:srgbClr val="202124"/>
              </a:solidFill>
              <a:cs typeface="Segoe UI" panose="020B0502040204020203" pitchFamily="34" charset="0"/>
            </a:endParaRPr>
          </a:p>
          <a:p>
            <a:pPr>
              <a:lnSpc>
                <a:spcPts val="1800"/>
              </a:lnSpc>
              <a:spcBef>
                <a:spcPts val="0"/>
              </a:spcBef>
              <a:spcAft>
                <a:spcPts val="0"/>
              </a:spcAft>
            </a:pPr>
            <a:endParaRPr lang="en-IN" sz="1400" b="1" dirty="0">
              <a:solidFill>
                <a:srgbClr val="202124"/>
              </a:solidFill>
              <a:cs typeface="Segoe UI" panose="020B0502040204020203" pitchFamily="34" charset="0"/>
            </a:endParaRPr>
          </a:p>
        </p:txBody>
      </p:sp>
    </p:spTree>
    <p:extLst>
      <p:ext uri="{BB962C8B-B14F-4D97-AF65-F5344CB8AC3E}">
        <p14:creationId xmlns:p14="http://schemas.microsoft.com/office/powerpoint/2010/main" val="1877394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Dataset</a:t>
            </a:r>
          </a:p>
        </p:txBody>
      </p:sp>
      <p:sp>
        <p:nvSpPr>
          <p:cNvPr id="5" name="Content Placeholder 4"/>
          <p:cNvSpPr>
            <a:spLocks noGrp="1"/>
          </p:cNvSpPr>
          <p:nvPr>
            <p:ph sz="half" idx="4294967295"/>
          </p:nvPr>
        </p:nvSpPr>
        <p:spPr>
          <a:xfrm>
            <a:off x="586025" y="1394026"/>
            <a:ext cx="2957078" cy="565137"/>
          </a:xfrm>
        </p:spPr>
        <p:txBody>
          <a:bodyPr vert="horz" lIns="91440" tIns="45720" rIns="91440" bIns="45720" rtlCol="0">
            <a:normAutofit/>
          </a:bodyPr>
          <a:lstStyle/>
          <a:p>
            <a:pPr algn="just">
              <a:lnSpc>
                <a:spcPts val="1800"/>
              </a:lnSpc>
              <a:spcAft>
                <a:spcPts val="600"/>
              </a:spcAft>
            </a:pPr>
            <a:r>
              <a:rPr lang="en-US" sz="1600" b="1" dirty="0">
                <a:solidFill>
                  <a:srgbClr val="202124"/>
                </a:solidFill>
                <a:cs typeface="Segoe UI" panose="020B0502040204020203" pitchFamily="34" charset="0"/>
              </a:rPr>
              <a:t>Precipitation :</a:t>
            </a:r>
            <a:endParaRPr lang="en-US" sz="1400" b="1" i="0" dirty="0">
              <a:solidFill>
                <a:srgbClr val="202124"/>
              </a:solidFill>
              <a:effectLst/>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mtClean="0"/>
              <a:pPr/>
              <a:t>11</a:t>
            </a:fld>
            <a:endParaRPr lang="en-US"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8A328E78-F2F7-324B-8365-46D225DC3D55}" type="datetime1">
              <a:rPr lang="en-IN" smtClean="0"/>
              <a:t>11-04-2022</a:t>
            </a:fld>
            <a:endParaRPr lang="en-US" dirty="0"/>
          </a:p>
        </p:txBody>
      </p:sp>
      <p:pic>
        <p:nvPicPr>
          <p:cNvPr id="17" name="Picture 16">
            <a:extLst>
              <a:ext uri="{FF2B5EF4-FFF2-40B4-BE49-F238E27FC236}">
                <a16:creationId xmlns:a16="http://schemas.microsoft.com/office/drawing/2014/main" id="{077DAE9C-5643-084C-93CC-ADEBF7AADAA3}"/>
              </a:ext>
            </a:extLst>
          </p:cNvPr>
          <p:cNvPicPr>
            <a:picLocks noChangeAspect="1"/>
          </p:cNvPicPr>
          <p:nvPr/>
        </p:nvPicPr>
        <p:blipFill>
          <a:blip r:embed="rId2"/>
          <a:srcRect/>
          <a:stretch/>
        </p:blipFill>
        <p:spPr>
          <a:xfrm>
            <a:off x="2779651" y="1785779"/>
            <a:ext cx="6632697" cy="3720529"/>
          </a:xfrm>
          <a:prstGeom prst="roundRect">
            <a:avLst>
              <a:gd name="adj" fmla="val 8594"/>
            </a:avLst>
          </a:prstGeom>
          <a:solidFill>
            <a:srgbClr val="FFFFFF">
              <a:shade val="85000"/>
            </a:srgbClr>
          </a:solidFill>
          <a:ln>
            <a:solidFill>
              <a:schemeClr val="tx2"/>
            </a:solidFill>
          </a:ln>
          <a:effectLst>
            <a:reflection blurRad="12700" stA="38000" endPos="28000" dist="5000" dir="5400000" sy="-100000" algn="bl" rotWithShape="0"/>
          </a:effectLst>
        </p:spPr>
      </p:pic>
      <p:sp>
        <p:nvSpPr>
          <p:cNvPr id="18" name="Content Placeholder 4">
            <a:extLst>
              <a:ext uri="{FF2B5EF4-FFF2-40B4-BE49-F238E27FC236}">
                <a16:creationId xmlns:a16="http://schemas.microsoft.com/office/drawing/2014/main" id="{C06D87EE-1369-1F46-BD22-0F3FF4FD1579}"/>
              </a:ext>
            </a:extLst>
          </p:cNvPr>
          <p:cNvSpPr txBox="1">
            <a:spLocks/>
          </p:cNvSpPr>
          <p:nvPr/>
        </p:nvSpPr>
        <p:spPr>
          <a:xfrm>
            <a:off x="3959766" y="5631221"/>
            <a:ext cx="5006563" cy="295683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Bef>
                <a:spcPts val="0"/>
              </a:spcBef>
              <a:spcAft>
                <a:spcPts val="0"/>
              </a:spcAft>
            </a:pPr>
            <a:r>
              <a:rPr lang="en-IN" sz="1400" dirty="0">
                <a:solidFill>
                  <a:srgbClr val="202124"/>
                </a:solidFill>
                <a:cs typeface="Segoe UI" panose="020B0502040204020203" pitchFamily="34" charset="0"/>
              </a:rPr>
              <a:t>Access Link: </a:t>
            </a:r>
            <a:r>
              <a:rPr lang="en-IN" sz="1400" dirty="0">
                <a:solidFill>
                  <a:srgbClr val="202124"/>
                </a:solidFill>
                <a:cs typeface="Segoe UI" panose="020B0502040204020203" pitchFamily="34" charset="0"/>
                <a:hlinkClick r:id="rId3"/>
              </a:rPr>
              <a:t>http://</a:t>
            </a:r>
            <a:r>
              <a:rPr lang="en-IN" sz="1400" dirty="0" err="1">
                <a:solidFill>
                  <a:srgbClr val="202124"/>
                </a:solidFill>
                <a:cs typeface="Segoe UI" panose="020B0502040204020203" pitchFamily="34" charset="0"/>
                <a:hlinkClick r:id="rId3"/>
              </a:rPr>
              <a:t>data.icrisat.org</a:t>
            </a:r>
            <a:r>
              <a:rPr lang="en-IN" sz="1400" dirty="0">
                <a:solidFill>
                  <a:srgbClr val="202124"/>
                </a:solidFill>
                <a:cs typeface="Segoe UI" panose="020B0502040204020203" pitchFamily="34" charset="0"/>
                <a:hlinkClick r:id="rId3"/>
              </a:rPr>
              <a:t>/</a:t>
            </a:r>
            <a:r>
              <a:rPr lang="en-IN" sz="1400" dirty="0" err="1">
                <a:solidFill>
                  <a:srgbClr val="202124"/>
                </a:solidFill>
                <a:cs typeface="Segoe UI" panose="020B0502040204020203" pitchFamily="34" charset="0"/>
                <a:hlinkClick r:id="rId3"/>
              </a:rPr>
              <a:t>dld</a:t>
            </a:r>
            <a:r>
              <a:rPr lang="en-IN" sz="1400" dirty="0">
                <a:solidFill>
                  <a:srgbClr val="202124"/>
                </a:solidFill>
                <a:cs typeface="Segoe UI" panose="020B0502040204020203" pitchFamily="34" charset="0"/>
                <a:hlinkClick r:id="rId3"/>
              </a:rPr>
              <a:t>/</a:t>
            </a:r>
            <a:r>
              <a:rPr lang="en-IN" sz="1400" dirty="0" err="1">
                <a:solidFill>
                  <a:srgbClr val="202124"/>
                </a:solidFill>
                <a:cs typeface="Segoe UI" panose="020B0502040204020203" pitchFamily="34" charset="0"/>
                <a:hlinkClick r:id="rId3"/>
              </a:rPr>
              <a:t>src</a:t>
            </a:r>
            <a:r>
              <a:rPr lang="en-IN" sz="1400" dirty="0">
                <a:solidFill>
                  <a:srgbClr val="202124"/>
                </a:solidFill>
                <a:cs typeface="Segoe UI" panose="020B0502040204020203" pitchFamily="34" charset="0"/>
                <a:hlinkClick r:id="rId3"/>
              </a:rPr>
              <a:t>/</a:t>
            </a:r>
            <a:r>
              <a:rPr lang="en-IN" sz="1400" dirty="0" err="1">
                <a:solidFill>
                  <a:srgbClr val="202124"/>
                </a:solidFill>
                <a:cs typeface="Segoe UI" panose="020B0502040204020203" pitchFamily="34" charset="0"/>
                <a:hlinkClick r:id="rId3"/>
              </a:rPr>
              <a:t>crops.html</a:t>
            </a:r>
            <a:endParaRPr lang="en-IN" sz="1400" b="1" dirty="0">
              <a:solidFill>
                <a:srgbClr val="202124"/>
              </a:solidFill>
              <a:cs typeface="Segoe UI" panose="020B0502040204020203" pitchFamily="34" charset="0"/>
            </a:endParaRPr>
          </a:p>
          <a:p>
            <a:pPr>
              <a:lnSpc>
                <a:spcPts val="1800"/>
              </a:lnSpc>
              <a:spcBef>
                <a:spcPts val="0"/>
              </a:spcBef>
              <a:spcAft>
                <a:spcPts val="0"/>
              </a:spcAft>
            </a:pPr>
            <a:r>
              <a:rPr lang="en-IN" sz="1400" dirty="0">
                <a:solidFill>
                  <a:srgbClr val="202124"/>
                </a:solidFill>
                <a:cs typeface="Segoe UI" panose="020B0502040204020203" pitchFamily="34" charset="0"/>
              </a:rPr>
              <a:t>Last access date : 16.11.2021</a:t>
            </a:r>
            <a:endParaRPr lang="en-IN" sz="1400" b="1" dirty="0">
              <a:solidFill>
                <a:srgbClr val="202124"/>
              </a:solidFill>
              <a:cs typeface="Segoe UI" panose="020B0502040204020203" pitchFamily="34" charset="0"/>
            </a:endParaRPr>
          </a:p>
          <a:p>
            <a:pPr>
              <a:lnSpc>
                <a:spcPts val="1800"/>
              </a:lnSpc>
              <a:spcBef>
                <a:spcPts val="0"/>
              </a:spcBef>
              <a:spcAft>
                <a:spcPts val="0"/>
              </a:spcAft>
            </a:pPr>
            <a:endParaRPr lang="en-IN" sz="1400" b="1" dirty="0">
              <a:solidFill>
                <a:srgbClr val="202124"/>
              </a:solidFill>
              <a:cs typeface="Segoe UI" panose="020B0502040204020203" pitchFamily="34" charset="0"/>
            </a:endParaRPr>
          </a:p>
          <a:p>
            <a:pPr>
              <a:lnSpc>
                <a:spcPts val="1800"/>
              </a:lnSpc>
              <a:spcBef>
                <a:spcPts val="0"/>
              </a:spcBef>
              <a:spcAft>
                <a:spcPts val="0"/>
              </a:spcAft>
            </a:pPr>
            <a:endParaRPr lang="en-IN" sz="1400" b="1" dirty="0">
              <a:solidFill>
                <a:srgbClr val="202124"/>
              </a:solidFill>
              <a:cs typeface="Segoe UI" panose="020B0502040204020203" pitchFamily="34" charset="0"/>
            </a:endParaRPr>
          </a:p>
        </p:txBody>
      </p:sp>
    </p:spTree>
    <p:extLst>
      <p:ext uri="{BB962C8B-B14F-4D97-AF65-F5344CB8AC3E}">
        <p14:creationId xmlns:p14="http://schemas.microsoft.com/office/powerpoint/2010/main" val="982859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Dataset</a:t>
            </a:r>
          </a:p>
        </p:txBody>
      </p:sp>
      <p:sp>
        <p:nvSpPr>
          <p:cNvPr id="5" name="Content Placeholder 4"/>
          <p:cNvSpPr>
            <a:spLocks noGrp="1"/>
          </p:cNvSpPr>
          <p:nvPr>
            <p:ph sz="half" idx="4294967295"/>
          </p:nvPr>
        </p:nvSpPr>
        <p:spPr>
          <a:xfrm>
            <a:off x="586025" y="1394026"/>
            <a:ext cx="2957078" cy="565137"/>
          </a:xfrm>
        </p:spPr>
        <p:txBody>
          <a:bodyPr vert="horz" lIns="91440" tIns="45720" rIns="91440" bIns="45720" rtlCol="0">
            <a:normAutofit/>
          </a:bodyPr>
          <a:lstStyle/>
          <a:p>
            <a:pPr algn="just">
              <a:lnSpc>
                <a:spcPts val="1800"/>
              </a:lnSpc>
              <a:spcAft>
                <a:spcPts val="600"/>
              </a:spcAft>
            </a:pPr>
            <a:r>
              <a:rPr lang="en-US" sz="1600" b="1" dirty="0">
                <a:solidFill>
                  <a:srgbClr val="202124"/>
                </a:solidFill>
                <a:cs typeface="Segoe UI" panose="020B0502040204020203" pitchFamily="34" charset="0"/>
              </a:rPr>
              <a:t>Soil Type :</a:t>
            </a:r>
            <a:endParaRPr lang="en-US" sz="1400" b="1" i="0" dirty="0">
              <a:solidFill>
                <a:srgbClr val="202124"/>
              </a:solidFill>
              <a:effectLst/>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8A328E78-F2F7-324B-8365-46D225DC3D55}" type="datetime1">
              <a:rPr lang="en-IN" smtClean="0"/>
              <a:t>11-04-2022</a:t>
            </a:fld>
            <a:endParaRPr lang="en-US" dirty="0"/>
          </a:p>
        </p:txBody>
      </p:sp>
      <p:pic>
        <p:nvPicPr>
          <p:cNvPr id="17" name="Picture 16">
            <a:extLst>
              <a:ext uri="{FF2B5EF4-FFF2-40B4-BE49-F238E27FC236}">
                <a16:creationId xmlns:a16="http://schemas.microsoft.com/office/drawing/2014/main" id="{077DAE9C-5643-084C-93CC-ADEBF7AADAA3}"/>
              </a:ext>
            </a:extLst>
          </p:cNvPr>
          <p:cNvPicPr>
            <a:picLocks noChangeAspect="1"/>
          </p:cNvPicPr>
          <p:nvPr/>
        </p:nvPicPr>
        <p:blipFill>
          <a:blip r:embed="rId2"/>
          <a:srcRect/>
          <a:stretch/>
        </p:blipFill>
        <p:spPr>
          <a:xfrm>
            <a:off x="2779651" y="1785779"/>
            <a:ext cx="6632697" cy="3720529"/>
          </a:xfrm>
          <a:prstGeom prst="roundRect">
            <a:avLst>
              <a:gd name="adj" fmla="val 8594"/>
            </a:avLst>
          </a:prstGeom>
          <a:solidFill>
            <a:srgbClr val="FFFFFF">
              <a:shade val="85000"/>
            </a:srgbClr>
          </a:solidFill>
          <a:ln>
            <a:solidFill>
              <a:schemeClr val="tx2"/>
            </a:solidFill>
          </a:ln>
          <a:effectLst>
            <a:reflection blurRad="12700" stA="38000" endPos="28000" dist="5000" dir="5400000" sy="-100000" algn="bl" rotWithShape="0"/>
          </a:effectLst>
        </p:spPr>
      </p:pic>
      <p:sp>
        <p:nvSpPr>
          <p:cNvPr id="18" name="Content Placeholder 4">
            <a:extLst>
              <a:ext uri="{FF2B5EF4-FFF2-40B4-BE49-F238E27FC236}">
                <a16:creationId xmlns:a16="http://schemas.microsoft.com/office/drawing/2014/main" id="{C06D87EE-1369-1F46-BD22-0F3FF4FD1579}"/>
              </a:ext>
            </a:extLst>
          </p:cNvPr>
          <p:cNvSpPr txBox="1">
            <a:spLocks/>
          </p:cNvSpPr>
          <p:nvPr/>
        </p:nvSpPr>
        <p:spPr>
          <a:xfrm>
            <a:off x="3959766" y="5631221"/>
            <a:ext cx="5006563" cy="295683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Bef>
                <a:spcPts val="0"/>
              </a:spcBef>
              <a:spcAft>
                <a:spcPts val="0"/>
              </a:spcAft>
            </a:pPr>
            <a:r>
              <a:rPr lang="en-IN" sz="1400" dirty="0">
                <a:solidFill>
                  <a:srgbClr val="202124"/>
                </a:solidFill>
                <a:cs typeface="Segoe UI" panose="020B0502040204020203" pitchFamily="34" charset="0"/>
              </a:rPr>
              <a:t>Access Link: </a:t>
            </a:r>
            <a:r>
              <a:rPr lang="en-IN" sz="1400" dirty="0">
                <a:solidFill>
                  <a:srgbClr val="202124"/>
                </a:solidFill>
                <a:cs typeface="Segoe UI" panose="020B0502040204020203" pitchFamily="34" charset="0"/>
                <a:hlinkClick r:id="rId3"/>
              </a:rPr>
              <a:t>http://data.icrisat.org/dld/src/crops.html</a:t>
            </a:r>
            <a:endParaRPr lang="en-IN" sz="1400" dirty="0">
              <a:solidFill>
                <a:srgbClr val="202124"/>
              </a:solidFill>
              <a:cs typeface="Segoe UI" panose="020B0502040204020203" pitchFamily="34" charset="0"/>
            </a:endParaRPr>
          </a:p>
          <a:p>
            <a:pPr>
              <a:lnSpc>
                <a:spcPts val="1800"/>
              </a:lnSpc>
              <a:spcBef>
                <a:spcPts val="0"/>
              </a:spcBef>
              <a:spcAft>
                <a:spcPts val="0"/>
              </a:spcAft>
            </a:pPr>
            <a:r>
              <a:rPr lang="en-IN" sz="1400" dirty="0">
                <a:solidFill>
                  <a:srgbClr val="202124"/>
                </a:solidFill>
                <a:cs typeface="Segoe UI" panose="020B0502040204020203" pitchFamily="34" charset="0"/>
              </a:rPr>
              <a:t>Last access date : 16.11.2021</a:t>
            </a:r>
            <a:endParaRPr lang="en-IN" sz="1400" b="1" dirty="0">
              <a:solidFill>
                <a:srgbClr val="202124"/>
              </a:solidFill>
              <a:cs typeface="Segoe UI" panose="020B0502040204020203" pitchFamily="34" charset="0"/>
            </a:endParaRPr>
          </a:p>
        </p:txBody>
      </p:sp>
    </p:spTree>
    <p:extLst>
      <p:ext uri="{BB962C8B-B14F-4D97-AF65-F5344CB8AC3E}">
        <p14:creationId xmlns:p14="http://schemas.microsoft.com/office/powerpoint/2010/main" val="2387093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260379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256465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Provide useful insight for fertilizer usage by considering short- and long-term weather forecast. </a:t>
            </a:r>
            <a:endParaRPr lang="en-US" sz="14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34900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3491845"/>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Reduce environmental / water pollution by deaccelerating the process of leaching</a:t>
            </a:r>
          </a:p>
        </p:txBody>
      </p:sp>
      <p:pic>
        <p:nvPicPr>
          <p:cNvPr id="23" name="Picture 22"/>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Footer Placeholder 5">
            <a:extLst>
              <a:ext uri="{FF2B5EF4-FFF2-40B4-BE49-F238E27FC236}">
                <a16:creationId xmlns:a16="http://schemas.microsoft.com/office/drawing/2014/main" id="{5A89CDBC-6E24-4D41-9DF1-C58ACB0E5A23}"/>
              </a:ext>
            </a:extLst>
          </p:cNvPr>
          <p:cNvSpPr>
            <a:spLocks noGrp="1"/>
          </p:cNvSpPr>
          <p:nvPr>
            <p:ph type="ftr" sz="quarter" idx="3"/>
          </p:nvPr>
        </p:nvSpPr>
        <p:spPr/>
        <p:txBody>
          <a:bodyPr/>
          <a:lstStyle/>
          <a:p>
            <a:r>
              <a:rPr lang="en-US"/>
              <a:t>Eco-Fertilization</a:t>
            </a:r>
            <a:endParaRPr lang="en-US" dirty="0"/>
          </a:p>
        </p:txBody>
      </p:sp>
      <p:sp>
        <p:nvSpPr>
          <p:cNvPr id="7" name="Slide Number Placeholder 6">
            <a:extLst>
              <a:ext uri="{FF2B5EF4-FFF2-40B4-BE49-F238E27FC236}">
                <a16:creationId xmlns:a16="http://schemas.microsoft.com/office/drawing/2014/main" id="{36FFD78E-450C-5540-9C70-7068863D6D74}"/>
              </a:ext>
            </a:extLst>
          </p:cNvPr>
          <p:cNvSpPr>
            <a:spLocks noGrp="1"/>
          </p:cNvSpPr>
          <p:nvPr>
            <p:ph type="sldNum" sz="quarter" idx="4"/>
          </p:nvPr>
        </p:nvSpPr>
        <p:spPr/>
        <p:txBody>
          <a:bodyPr/>
          <a:lstStyle/>
          <a:p>
            <a:fld id="{9860EDB8-5305-433F-BE41-D7A86D811DB3}" type="slidenum">
              <a:rPr lang="en-US" smtClean="0"/>
              <a:pPr/>
              <a:t>13</a:t>
            </a:fld>
            <a:endParaRPr lang="en-US" dirty="0"/>
          </a:p>
        </p:txBody>
      </p:sp>
      <p:sp>
        <p:nvSpPr>
          <p:cNvPr id="8" name="Date Placeholder 7">
            <a:extLst>
              <a:ext uri="{FF2B5EF4-FFF2-40B4-BE49-F238E27FC236}">
                <a16:creationId xmlns:a16="http://schemas.microsoft.com/office/drawing/2014/main" id="{C59CB76A-3502-6747-BF31-25B3FF49C0E4}"/>
              </a:ext>
            </a:extLst>
          </p:cNvPr>
          <p:cNvSpPr>
            <a:spLocks noGrp="1"/>
          </p:cNvSpPr>
          <p:nvPr>
            <p:ph type="dt" sz="half" idx="2"/>
          </p:nvPr>
        </p:nvSpPr>
        <p:spPr/>
        <p:txBody>
          <a:bodyPr/>
          <a:lstStyle/>
          <a:p>
            <a:fld id="{C228DEB8-0611-1343-87AE-B5F334499910}" type="datetime1">
              <a:rPr lang="en-IN" smtClean="0"/>
              <a:t>11-04-2022</a:t>
            </a:fld>
            <a:endParaRPr lang="en-US" dirty="0"/>
          </a:p>
        </p:txBody>
      </p:sp>
      <p:sp>
        <p:nvSpPr>
          <p:cNvPr id="9" name="TextBox 8">
            <a:extLst>
              <a:ext uri="{FF2B5EF4-FFF2-40B4-BE49-F238E27FC236}">
                <a16:creationId xmlns:a16="http://schemas.microsoft.com/office/drawing/2014/main" id="{2B2DFEAD-2706-9F45-9AD3-9F2E4AF1BBD5}"/>
              </a:ext>
            </a:extLst>
          </p:cNvPr>
          <p:cNvSpPr txBox="1"/>
          <p:nvPr/>
        </p:nvSpPr>
        <p:spPr>
          <a:xfrm>
            <a:off x="10742508" y="6569077"/>
            <a:ext cx="906018" cy="236988"/>
          </a:xfrm>
          <a:prstGeom prst="rect">
            <a:avLst/>
          </a:prstGeom>
          <a:noFill/>
        </p:spPr>
        <p:txBody>
          <a:bodyPr wrap="none" rtlCol="0">
            <a:spAutoFit/>
          </a:bodyPr>
          <a:lstStyle/>
          <a:p>
            <a:r>
              <a:rPr lang="en-US" sz="800" dirty="0"/>
              <a:t>Source : </a:t>
            </a:r>
            <a:r>
              <a:rPr lang="en-US" sz="800" dirty="0">
                <a:hlinkClick r:id="rId3"/>
              </a:rPr>
              <a:t>Google</a:t>
            </a:r>
            <a:endParaRPr lang="en-US" sz="8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Times New Roman" panose="02020603050405020304" pitchFamily="18" charset="0"/>
              </a:rPr>
              <a:t>Content</a:t>
            </a:r>
          </a:p>
        </p:txBody>
      </p:sp>
      <p:sp>
        <p:nvSpPr>
          <p:cNvPr id="38" name="Content Placeholder 17"/>
          <p:cNvSpPr txBox="1">
            <a:spLocks/>
          </p:cNvSpPr>
          <p:nvPr/>
        </p:nvSpPr>
        <p:spPr>
          <a:xfrm>
            <a:off x="604331" y="158560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600" dirty="0">
                <a:latin typeface="Segoe UI" panose="020B0502040204020203" pitchFamily="34" charset="0"/>
                <a:cs typeface="Segoe UI" panose="020B0502040204020203" pitchFamily="34" charset="0"/>
              </a:rPr>
              <a:t>Abstract</a:t>
            </a:r>
          </a:p>
          <a:p>
            <a:pPr>
              <a:spcAft>
                <a:spcPts val="600"/>
              </a:spcAft>
              <a:defRPr/>
            </a:pPr>
            <a:r>
              <a:rPr lang="en-US" sz="1600" dirty="0">
                <a:latin typeface="Segoe UI" panose="020B0502040204020203" pitchFamily="34" charset="0"/>
                <a:cs typeface="Segoe UI" panose="020B0502040204020203" pitchFamily="34" charset="0"/>
              </a:rPr>
              <a:t>Introduction/motivation</a:t>
            </a:r>
          </a:p>
          <a:p>
            <a:pPr>
              <a:spcAft>
                <a:spcPts val="600"/>
              </a:spcAft>
              <a:defRPr/>
            </a:pPr>
            <a:r>
              <a:rPr lang="en-US" sz="1600" dirty="0">
                <a:latin typeface="Segoe UI" panose="020B0502040204020203" pitchFamily="34" charset="0"/>
                <a:cs typeface="Segoe UI" panose="020B0502040204020203" pitchFamily="34" charset="0"/>
              </a:rPr>
              <a:t>Literature review</a:t>
            </a:r>
          </a:p>
          <a:p>
            <a:pPr>
              <a:spcAft>
                <a:spcPts val="600"/>
              </a:spcAft>
              <a:defRPr/>
            </a:pPr>
            <a:r>
              <a:rPr lang="en-US" sz="1600" dirty="0">
                <a:latin typeface="Segoe UI" panose="020B0502040204020203" pitchFamily="34" charset="0"/>
                <a:cs typeface="Segoe UI" panose="020B0502040204020203" pitchFamily="34" charset="0"/>
              </a:rPr>
              <a:t>Proposed Methodology</a:t>
            </a:r>
          </a:p>
          <a:p>
            <a:pPr>
              <a:spcAft>
                <a:spcPts val="600"/>
              </a:spcAft>
              <a:defRPr/>
            </a:pPr>
            <a:r>
              <a:rPr lang="en-US" sz="1600" dirty="0">
                <a:latin typeface="Segoe UI" panose="020B0502040204020203" pitchFamily="34" charset="0"/>
                <a:cs typeface="Segoe UI" panose="020B0502040204020203" pitchFamily="34" charset="0"/>
              </a:rPr>
              <a:t>Dataset</a:t>
            </a:r>
          </a:p>
          <a:p>
            <a:pPr>
              <a:spcAft>
                <a:spcPts val="600"/>
              </a:spcAft>
              <a:defRPr/>
            </a:pPr>
            <a:r>
              <a:rPr lang="en-US" sz="1600" dirty="0">
                <a:latin typeface="Segoe UI" panose="020B0502040204020203" pitchFamily="34" charset="0"/>
                <a:cs typeface="Segoe UI" panose="020B0502040204020203" pitchFamily="34" charset="0"/>
              </a:rPr>
              <a:t>Objective</a:t>
            </a:r>
          </a:p>
          <a:p>
            <a:pPr marL="0" indent="0">
              <a:spcAft>
                <a:spcPts val="600"/>
              </a:spcAft>
              <a:buNone/>
              <a:defRPr/>
            </a:pPr>
            <a:endParaRPr lang="en-US" sz="1600" i="0" dirty="0">
              <a:solidFill>
                <a:srgbClr val="2E2E2E"/>
              </a:solidFill>
              <a:effectLst/>
              <a:cs typeface="Times New Roman" panose="02020603050405020304" pitchFamily="18" charset="0"/>
            </a:endParaRPr>
          </a:p>
        </p:txBody>
      </p:sp>
      <p:sp>
        <p:nvSpPr>
          <p:cNvPr id="6" name="Footer Placeholder 5">
            <a:extLst>
              <a:ext uri="{FF2B5EF4-FFF2-40B4-BE49-F238E27FC236}">
                <a16:creationId xmlns:a16="http://schemas.microsoft.com/office/drawing/2014/main" id="{9EA6E97B-E7BA-D940-B805-FD18542BB2C8}"/>
              </a:ext>
            </a:extLst>
          </p:cNvPr>
          <p:cNvSpPr>
            <a:spLocks noGrp="1"/>
          </p:cNvSpPr>
          <p:nvPr>
            <p:ph type="ftr" sz="quarter" idx="3"/>
          </p:nvPr>
        </p:nvSpPr>
        <p:spPr/>
        <p:txBody>
          <a:bodyPr/>
          <a:lstStyle/>
          <a:p>
            <a:r>
              <a:rPr lang="en-US" sz="900"/>
              <a:t>Eco-Fertilization</a:t>
            </a:r>
            <a:endParaRPr lang="en-US" sz="900" dirty="0"/>
          </a:p>
        </p:txBody>
      </p:sp>
      <p:sp>
        <p:nvSpPr>
          <p:cNvPr id="7" name="Slide Number Placeholder 6">
            <a:extLst>
              <a:ext uri="{FF2B5EF4-FFF2-40B4-BE49-F238E27FC236}">
                <a16:creationId xmlns:a16="http://schemas.microsoft.com/office/drawing/2014/main" id="{04BEA5C9-CEB6-A647-91DE-72790775174E}"/>
              </a:ext>
            </a:extLst>
          </p:cNvPr>
          <p:cNvSpPr>
            <a:spLocks noGrp="1"/>
          </p:cNvSpPr>
          <p:nvPr>
            <p:ph type="sldNum" sz="quarter" idx="4"/>
          </p:nvPr>
        </p:nvSpPr>
        <p:spPr/>
        <p:txBody>
          <a:bodyPr/>
          <a:lstStyle/>
          <a:p>
            <a:fld id="{9860EDB8-5305-433F-BE41-D7A86D811DB3}" type="slidenum">
              <a:rPr lang="en-US" sz="900" smtClean="0"/>
              <a:pPr/>
              <a:t>1</a:t>
            </a:fld>
            <a:endParaRPr lang="en-US" sz="900" dirty="0"/>
          </a:p>
        </p:txBody>
      </p:sp>
      <p:sp>
        <p:nvSpPr>
          <p:cNvPr id="9" name="Date Placeholder 8">
            <a:extLst>
              <a:ext uri="{FF2B5EF4-FFF2-40B4-BE49-F238E27FC236}">
                <a16:creationId xmlns:a16="http://schemas.microsoft.com/office/drawing/2014/main" id="{5380378F-AC4A-8245-B4D7-F7C74365D53C}"/>
              </a:ext>
            </a:extLst>
          </p:cNvPr>
          <p:cNvSpPr>
            <a:spLocks noGrp="1"/>
          </p:cNvSpPr>
          <p:nvPr>
            <p:ph type="dt" sz="half" idx="2"/>
          </p:nvPr>
        </p:nvSpPr>
        <p:spPr/>
        <p:txBody>
          <a:bodyPr/>
          <a:lstStyle/>
          <a:p>
            <a:fld id="{569CF9FE-0A3D-974E-BFB2-086EA14B58DB}" type="datetime1">
              <a:rPr lang="en-IN" sz="900" smtClean="0"/>
              <a:t>11-04-2022</a:t>
            </a:fld>
            <a:endParaRPr lang="en-US" sz="9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en-US" dirty="0">
                <a:ea typeface="Apple Color Emoji" pitchFamily="2" charset="0"/>
                <a:cs typeface="Beirut" pitchFamily="2" charset="-78"/>
              </a:rPr>
              <a:t>Agriculture plays an important role in national economic growth. Agriculture contributes 17-18% to </a:t>
            </a:r>
            <a:r>
              <a:rPr lang="en-US" dirty="0" smtClean="0">
                <a:ea typeface="Apple Color Emoji" pitchFamily="2" charset="0"/>
                <a:cs typeface="Beirut" pitchFamily="2" charset="-78"/>
              </a:rPr>
              <a:t>India's </a:t>
            </a:r>
            <a:r>
              <a:rPr lang="en-US" dirty="0">
                <a:ea typeface="Apple Color Emoji" pitchFamily="2" charset="0"/>
                <a:cs typeface="Beirut" pitchFamily="2" charset="-78"/>
              </a:rPr>
              <a:t>GDP and ranks second worldwide in farm outputs. Plants requires fertilizers and fertilizers replace the nutrients that crops remove from the soil. Without the addition of fertilizers, crop yields and agricultural productivity would be significantly reduced. That's why mineral fertilizers are used to supplement the soil's nutrient stocks with minerals that can be quickly absorbed and used by crops. The farmers usually have little control over the usage of fertilizers. There is need for proper guidance for optimal usage of these fertilizers and is required by farmers in order to get more yields and prevent wastage.</a:t>
            </a:r>
          </a:p>
          <a:p>
            <a:pPr marL="0" indent="0" algn="just">
              <a:spcAft>
                <a:spcPts val="600"/>
              </a:spcAft>
              <a:buNone/>
              <a:defRPr/>
            </a:pPr>
            <a:r>
              <a:rPr lang="en-US" dirty="0">
                <a:ea typeface="Apple Color Emoji" pitchFamily="2" charset="0"/>
                <a:cs typeface="Beirut" pitchFamily="2" charset="-78"/>
              </a:rPr>
              <a:t>There is a relationship between rainfall intensity and nutrient loss for different fertilizer treatments following each rainfall event. Timely and moderate rainfall can be beneficial to dissolve dry fertilizer and move nutrients into the soil rooting zone, but excessive rain can increase runoff potential and leaching potential of nutrients such as nitrate, sulfate, chloride, and boron.</a:t>
            </a:r>
          </a:p>
          <a:p>
            <a:pPr marL="0" indent="0" algn="just">
              <a:spcAft>
                <a:spcPts val="600"/>
              </a:spcAft>
              <a:buNone/>
              <a:defRPr/>
            </a:pPr>
            <a:r>
              <a:rPr lang="en-US" dirty="0">
                <a:ea typeface="Apple Color Emoji" pitchFamily="2" charset="0"/>
                <a:cs typeface="Beirut" pitchFamily="2" charset="-78"/>
              </a:rPr>
              <a:t>The prime objective of “Eco-Fertilization</a:t>
            </a:r>
            <a:r>
              <a:rPr lang="en-US" b="1" dirty="0">
                <a:ea typeface="Apple Color Emoji" pitchFamily="2" charset="0"/>
                <a:cs typeface="Beirut" pitchFamily="2" charset="-78"/>
              </a:rPr>
              <a:t>” </a:t>
            </a:r>
            <a:r>
              <a:rPr lang="en-US" dirty="0">
                <a:ea typeface="Apple Color Emoji" pitchFamily="2" charset="0"/>
                <a:cs typeface="Beirut" pitchFamily="2" charset="-78"/>
              </a:rPr>
              <a:t>is to </a:t>
            </a:r>
            <a:r>
              <a:rPr lang="en-US" dirty="0">
                <a:solidFill>
                  <a:prstClr val="black">
                    <a:lumMod val="75000"/>
                    <a:lumOff val="25000"/>
                  </a:prstClr>
                </a:solidFill>
                <a:latin typeface="Segoe UI" panose="020B0502040204020203" pitchFamily="34" charset="0"/>
                <a:ea typeface="Apple Color Emoji" pitchFamily="2" charset="0"/>
                <a:cs typeface="Segoe UI" panose="020B0502040204020203" pitchFamily="34" charset="0"/>
              </a:rPr>
              <a:t>p</a:t>
            </a:r>
            <a:r>
              <a:rPr lang="en-US" dirty="0">
                <a:solidFill>
                  <a:prstClr val="black">
                    <a:lumMod val="75000"/>
                    <a:lumOff val="25000"/>
                  </a:prstClr>
                </a:solidFill>
                <a:latin typeface="Segoe UI" panose="020B0502040204020203" pitchFamily="34" charset="0"/>
                <a:cs typeface="Segoe UI" panose="020B0502040204020203" pitchFamily="34" charset="0"/>
              </a:rPr>
              <a:t>rovide useful insight for fertilizer usage by considering short- and long-term weather forecast and reduce environmental pollution by deaccelerating the process of leaching. The application takes multiple input from the user such as crop, area etc. and apply machine learning algorithms to predict the amount and usage of fertilizers.</a:t>
            </a:r>
          </a:p>
          <a:p>
            <a:pPr marL="0" indent="0" algn="just">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Implement Phase is most important phase of the project cycle. It commences after the completion of preparation and planning phase. It is a phase where the execution of the project is carried out. In this Project, The tools and technologies required for execution are Python, Matplotlib, Random forest algorithm and Neural Networks.</a:t>
            </a:r>
          </a:p>
        </p:txBody>
      </p:sp>
      <p:sp>
        <p:nvSpPr>
          <p:cNvPr id="11" name="Footer Placeholder 10">
            <a:extLst>
              <a:ext uri="{FF2B5EF4-FFF2-40B4-BE49-F238E27FC236}">
                <a16:creationId xmlns:a16="http://schemas.microsoft.com/office/drawing/2014/main" id="{628C980C-101E-CA4D-8234-D95EA9D9E8A3}"/>
              </a:ext>
            </a:extLst>
          </p:cNvPr>
          <p:cNvSpPr>
            <a:spLocks noGrp="1"/>
          </p:cNvSpPr>
          <p:nvPr>
            <p:ph type="ftr" sz="quarter" idx="3"/>
          </p:nvPr>
        </p:nvSpPr>
        <p:spPr/>
        <p:txBody>
          <a:bodyPr/>
          <a:lstStyle/>
          <a:p>
            <a:r>
              <a:rPr lang="en-US" sz="1000" dirty="0"/>
              <a:t>Eco-Fertilization</a:t>
            </a:r>
          </a:p>
        </p:txBody>
      </p:sp>
      <p:sp>
        <p:nvSpPr>
          <p:cNvPr id="12" name="Slide Number Placeholder 11">
            <a:extLst>
              <a:ext uri="{FF2B5EF4-FFF2-40B4-BE49-F238E27FC236}">
                <a16:creationId xmlns:a16="http://schemas.microsoft.com/office/drawing/2014/main" id="{32CAC9CA-FDCC-8B4A-8B2B-2FE77ADB9A1E}"/>
              </a:ext>
            </a:extLst>
          </p:cNvPr>
          <p:cNvSpPr>
            <a:spLocks noGrp="1"/>
          </p:cNvSpPr>
          <p:nvPr>
            <p:ph type="sldNum" sz="quarter" idx="4"/>
          </p:nvPr>
        </p:nvSpPr>
        <p:spPr/>
        <p:txBody>
          <a:bodyPr/>
          <a:lstStyle/>
          <a:p>
            <a:fld id="{9860EDB8-5305-433F-BE41-D7A86D811DB3}" type="slidenum">
              <a:rPr lang="en-US" sz="1000" smtClean="0"/>
              <a:pPr/>
              <a:t>2</a:t>
            </a:fld>
            <a:endParaRPr lang="en-US" sz="1000" dirty="0"/>
          </a:p>
        </p:txBody>
      </p:sp>
      <p:sp>
        <p:nvSpPr>
          <p:cNvPr id="13" name="Date Placeholder 12">
            <a:extLst>
              <a:ext uri="{FF2B5EF4-FFF2-40B4-BE49-F238E27FC236}">
                <a16:creationId xmlns:a16="http://schemas.microsoft.com/office/drawing/2014/main" id="{0B23845D-7A3C-9C4D-BCD0-C113F3430A6A}"/>
              </a:ext>
            </a:extLst>
          </p:cNvPr>
          <p:cNvSpPr>
            <a:spLocks noGrp="1"/>
          </p:cNvSpPr>
          <p:nvPr>
            <p:ph type="dt" sz="half" idx="2"/>
          </p:nvPr>
        </p:nvSpPr>
        <p:spPr>
          <a:xfrm>
            <a:off x="530260" y="6203952"/>
            <a:ext cx="3276600" cy="365125"/>
          </a:xfrm>
        </p:spPr>
        <p:txBody>
          <a:bodyPr/>
          <a:lstStyle/>
          <a:p>
            <a:fld id="{C1B9CF7B-4A17-B744-8994-548DE9F859C3}" type="datetime1">
              <a:rPr lang="en-IN" sz="1000" smtClean="0"/>
              <a:t>11-04-2022</a:t>
            </a:fld>
            <a:endParaRPr lang="en-US" sz="1000" dirty="0"/>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Introduction / Motivation</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7246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172154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Unbalanced advancements in rural and urban areas. </a:t>
            </a:r>
          </a:p>
        </p:txBody>
      </p:sp>
      <p:grpSp>
        <p:nvGrpSpPr>
          <p:cNvPr id="33" name="Group 32" descr="Small circle with number 2 inside  indicating step 2"/>
          <p:cNvGrpSpPr/>
          <p:nvPr/>
        </p:nvGrpSpPr>
        <p:grpSpPr bwMode="blackWhite">
          <a:xfrm>
            <a:off x="531552" y="255872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2584574"/>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On Ground Analysis</a:t>
            </a:r>
          </a:p>
        </p:txBody>
      </p:sp>
      <p:pic>
        <p:nvPicPr>
          <p:cNvPr id="23" name="Picture 22"/>
          <p:cNvPicPr>
            <a:picLocks noChangeAspect="1"/>
          </p:cNvPicPr>
          <p:nvPr/>
        </p:nvPicPr>
        <p:blipFill>
          <a:blip r:embed="rId2"/>
          <a:srcRect t="1556" b="1556"/>
          <a:stretch/>
        </p:blipFill>
        <p:spPr>
          <a:xfrm>
            <a:off x="5793408" y="1691065"/>
            <a:ext cx="2642827" cy="1920454"/>
          </a:xfrm>
          <a:prstGeom prst="rect">
            <a:avLst/>
          </a:prstGeom>
          <a:ln>
            <a:noFill/>
          </a:ln>
          <a:effectLst>
            <a:outerShdw blurRad="292100" dist="139700" dir="2700000" algn="tl" rotWithShape="0">
              <a:srgbClr val="333333">
                <a:alpha val="65000"/>
              </a:srgbClr>
            </a:outerShdw>
          </a:effectLst>
        </p:spPr>
      </p:pic>
      <p:grpSp>
        <p:nvGrpSpPr>
          <p:cNvPr id="13" name="Group 12" descr="Small circle with number 2 inside  indicating step 2">
            <a:extLst>
              <a:ext uri="{FF2B5EF4-FFF2-40B4-BE49-F238E27FC236}">
                <a16:creationId xmlns:a16="http://schemas.microsoft.com/office/drawing/2014/main" id="{8D67EB0A-BE22-4519-A732-BFF25F00EB9A}"/>
              </a:ext>
            </a:extLst>
          </p:cNvPr>
          <p:cNvGrpSpPr/>
          <p:nvPr/>
        </p:nvGrpSpPr>
        <p:grpSpPr bwMode="blackWhite">
          <a:xfrm>
            <a:off x="506150" y="3371522"/>
            <a:ext cx="558179" cy="409838"/>
            <a:chOff x="6953426" y="711274"/>
            <a:chExt cx="558179" cy="409838"/>
          </a:xfrm>
        </p:grpSpPr>
        <p:sp>
          <p:nvSpPr>
            <p:cNvPr id="14" name="Oval 13" descr="Small circle">
              <a:extLst>
                <a:ext uri="{FF2B5EF4-FFF2-40B4-BE49-F238E27FC236}">
                  <a16:creationId xmlns:a16="http://schemas.microsoft.com/office/drawing/2014/main" id="{98D9E998-B6C9-4758-A0C0-7358FA59DB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2">
              <a:extLst>
                <a:ext uri="{FF2B5EF4-FFF2-40B4-BE49-F238E27FC236}">
                  <a16:creationId xmlns:a16="http://schemas.microsoft.com/office/drawing/2014/main" id="{2F9A5875-2114-45AA-9205-39EB9AB2749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1042255" y="3373312"/>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Problem statement analyzed and decided which lies in our domain.</a:t>
            </a:r>
          </a:p>
        </p:txBody>
      </p:sp>
      <p:pic>
        <p:nvPicPr>
          <p:cNvPr id="3" name="Picture 2">
            <a:extLst>
              <a:ext uri="{FF2B5EF4-FFF2-40B4-BE49-F238E27FC236}">
                <a16:creationId xmlns:a16="http://schemas.microsoft.com/office/drawing/2014/main" id="{8C4B79EB-5BB6-4FE0-AE26-BDFA007DD879}"/>
              </a:ext>
            </a:extLst>
          </p:cNvPr>
          <p:cNvPicPr>
            <a:picLocks noChangeAspect="1"/>
          </p:cNvPicPr>
          <p:nvPr/>
        </p:nvPicPr>
        <p:blipFill>
          <a:blip r:embed="rId3"/>
          <a:stretch>
            <a:fillRect/>
          </a:stretch>
        </p:blipFill>
        <p:spPr>
          <a:xfrm>
            <a:off x="6989976" y="4014410"/>
            <a:ext cx="3073400" cy="23050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E98A745-3ED3-4BAD-BFCA-7C2AA5792CD7}"/>
              </a:ext>
            </a:extLst>
          </p:cNvPr>
          <p:cNvPicPr>
            <a:picLocks noChangeAspect="1"/>
          </p:cNvPicPr>
          <p:nvPr/>
        </p:nvPicPr>
        <p:blipFill rotWithShape="1">
          <a:blip r:embed="rId4"/>
          <a:srcRect l="12687" t="10533" r="7285" b="1"/>
          <a:stretch/>
        </p:blipFill>
        <p:spPr>
          <a:xfrm>
            <a:off x="8737600" y="1691065"/>
            <a:ext cx="2386625" cy="1928040"/>
          </a:xfrm>
          <a:prstGeom prst="rect">
            <a:avLst/>
          </a:prstGeom>
          <a:ln>
            <a:noFill/>
          </a:ln>
          <a:effectLst>
            <a:outerShdw blurRad="292100" dist="139700" dir="2700000" algn="tl" rotWithShape="0">
              <a:srgbClr val="333333">
                <a:alpha val="65000"/>
              </a:srgbClr>
            </a:outerShdw>
          </a:effectLst>
        </p:spPr>
      </p:pic>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mtClean="0"/>
              <a:pPr/>
              <a:t>3</a:t>
            </a:fld>
            <a:endParaRPr lang="en-US"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38CA723D-BE7B-134A-B0A8-3838B41959A1}" type="datetime1">
              <a:rPr lang="en-IN" smtClean="0"/>
              <a:t>11-04-2022</a:t>
            </a:fld>
            <a:endParaRPr lang="en-US" dirty="0"/>
          </a:p>
        </p:txBody>
      </p:sp>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Leaching</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In agriculture, </a:t>
            </a:r>
            <a:r>
              <a:rPr lang="en-US" b="1" dirty="0">
                <a:latin typeface="Segoe UI" panose="020B0502040204020203" pitchFamily="34" charset="0"/>
                <a:cs typeface="Segoe UI" panose="020B0502040204020203" pitchFamily="34" charset="0"/>
              </a:rPr>
              <a:t>leaching</a:t>
            </a:r>
            <a:r>
              <a:rPr lang="en-US" dirty="0">
                <a:latin typeface="Segoe UI" panose="020B0502040204020203" pitchFamily="34" charset="0"/>
                <a:cs typeface="Segoe UI" panose="020B0502040204020203" pitchFamily="34" charset="0"/>
              </a:rPr>
              <a:t> is the loss of water-soluble plant nutrients from the soil, due to rain and irrigation. Leaching is a natural environment concern when it contributes to groundwater contamination. As water from rain, flooding, or other sources seeps into the ground, it can dissolve chemicals and carry them into the underground water supply.</a:t>
            </a:r>
          </a:p>
        </p:txBody>
      </p:sp>
      <p:pic>
        <p:nvPicPr>
          <p:cNvPr id="5" name="Picture 4"/>
          <p:cNvPicPr>
            <a:picLocks noChangeAspect="1"/>
          </p:cNvPicPr>
          <p:nvPr/>
        </p:nvPicPr>
        <p:blipFill>
          <a:blip r:embed="rId4"/>
          <a:srcRect l="1114" r="1114"/>
          <a:stretch/>
        </p:blipFill>
        <p:spPr>
          <a:xfrm>
            <a:off x="5759258" y="1642201"/>
            <a:ext cx="5457151" cy="3835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WhatsApp Video 2021-11-16 at 10.17.33 AM">
            <a:hlinkClick r:id="" action="ppaction://media"/>
            <a:extLst>
              <a:ext uri="{FF2B5EF4-FFF2-40B4-BE49-F238E27FC236}">
                <a16:creationId xmlns:a16="http://schemas.microsoft.com/office/drawing/2014/main" id="{FB283AB7-9EC6-4922-84BF-66EBC340FCC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0877" y="3460467"/>
            <a:ext cx="4016531" cy="2209092"/>
          </a:xfrm>
          <a:prstGeom prst="rect">
            <a:avLst/>
          </a:prstGeom>
          <a:ln>
            <a:noFill/>
          </a:ln>
          <a:effectLst>
            <a:outerShdw blurRad="190500" algn="tl" rotWithShape="0">
              <a:srgbClr val="000000">
                <a:alpha val="70000"/>
              </a:srgbClr>
            </a:outerShdw>
          </a:effectLst>
        </p:spPr>
      </p:pic>
      <p:sp>
        <p:nvSpPr>
          <p:cNvPr id="7" name="Footer Placeholder 6">
            <a:extLst>
              <a:ext uri="{FF2B5EF4-FFF2-40B4-BE49-F238E27FC236}">
                <a16:creationId xmlns:a16="http://schemas.microsoft.com/office/drawing/2014/main" id="{84AD2C28-2ACE-7B42-AD49-F71DEEC47402}"/>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E91B3A79-8BF4-384F-9A98-7DE7B3DCCB1D}"/>
              </a:ext>
            </a:extLst>
          </p:cNvPr>
          <p:cNvSpPr>
            <a:spLocks noGrp="1"/>
          </p:cNvSpPr>
          <p:nvPr>
            <p:ph type="sldNum" sz="quarter" idx="4"/>
          </p:nvPr>
        </p:nvSpPr>
        <p:spPr/>
        <p:txBody>
          <a:bodyPr/>
          <a:lstStyle/>
          <a:p>
            <a:fld id="{9860EDB8-5305-433F-BE41-D7A86D811DB3}" type="slidenum">
              <a:rPr lang="en-US" smtClean="0"/>
              <a:pPr/>
              <a:t>4</a:t>
            </a:fld>
            <a:endParaRPr lang="en-US" dirty="0"/>
          </a:p>
        </p:txBody>
      </p:sp>
      <p:sp>
        <p:nvSpPr>
          <p:cNvPr id="10" name="Date Placeholder 9">
            <a:extLst>
              <a:ext uri="{FF2B5EF4-FFF2-40B4-BE49-F238E27FC236}">
                <a16:creationId xmlns:a16="http://schemas.microsoft.com/office/drawing/2014/main" id="{CE61A881-47D7-E74F-A499-BF208A8B2A9C}"/>
              </a:ext>
            </a:extLst>
          </p:cNvPr>
          <p:cNvSpPr>
            <a:spLocks noGrp="1"/>
          </p:cNvSpPr>
          <p:nvPr>
            <p:ph type="dt" sz="half" idx="2"/>
          </p:nvPr>
        </p:nvSpPr>
        <p:spPr/>
        <p:txBody>
          <a:bodyPr/>
          <a:lstStyle/>
          <a:p>
            <a:fld id="{1658799F-2C53-D643-9068-DCE83E31C749}" type="datetime1">
              <a:rPr lang="en-IN" smtClean="0"/>
              <a:t>11-04-2022</a:t>
            </a:fld>
            <a:endParaRPr lang="en-US" dirty="0"/>
          </a:p>
        </p:txBody>
      </p:sp>
      <p:sp>
        <p:nvSpPr>
          <p:cNvPr id="3" name="Rectangle 2">
            <a:extLst>
              <a:ext uri="{FF2B5EF4-FFF2-40B4-BE49-F238E27FC236}">
                <a16:creationId xmlns:a16="http://schemas.microsoft.com/office/drawing/2014/main" id="{A3F0F169-4A4C-C44F-939A-3F9FC170B38F}"/>
              </a:ext>
            </a:extLst>
          </p:cNvPr>
          <p:cNvSpPr/>
          <p:nvPr/>
        </p:nvSpPr>
        <p:spPr>
          <a:xfrm>
            <a:off x="10431526" y="6595177"/>
            <a:ext cx="1217000" cy="215444"/>
          </a:xfrm>
          <a:prstGeom prst="rect">
            <a:avLst/>
          </a:prstGeom>
        </p:spPr>
        <p:txBody>
          <a:bodyPr wrap="none">
            <a:spAutoFit/>
          </a:bodyPr>
          <a:lstStyle/>
          <a:p>
            <a:r>
              <a:rPr lang="en-US" sz="800" dirty="0"/>
              <a:t>Image Source : </a:t>
            </a:r>
            <a:r>
              <a:rPr lang="en-US" sz="800" dirty="0">
                <a:hlinkClick r:id="rId6"/>
              </a:rPr>
              <a:t>Google</a:t>
            </a:r>
            <a:endParaRPr lang="en-US" sz="800" dirty="0"/>
          </a:p>
        </p:txBody>
      </p:sp>
      <p:sp>
        <p:nvSpPr>
          <p:cNvPr id="11" name="Rectangle 10">
            <a:extLst>
              <a:ext uri="{FF2B5EF4-FFF2-40B4-BE49-F238E27FC236}">
                <a16:creationId xmlns:a16="http://schemas.microsoft.com/office/drawing/2014/main" id="{3DE67BF3-DCC8-ED40-BBCD-D3E851B0B2EC}"/>
              </a:ext>
            </a:extLst>
          </p:cNvPr>
          <p:cNvSpPr/>
          <p:nvPr/>
        </p:nvSpPr>
        <p:spPr>
          <a:xfrm>
            <a:off x="539496" y="6595177"/>
            <a:ext cx="1249060" cy="215444"/>
          </a:xfrm>
          <a:prstGeom prst="rect">
            <a:avLst/>
          </a:prstGeom>
        </p:spPr>
        <p:txBody>
          <a:bodyPr wrap="none">
            <a:spAutoFit/>
          </a:bodyPr>
          <a:lstStyle/>
          <a:p>
            <a:r>
              <a:rPr lang="en-US" sz="800" dirty="0"/>
              <a:t>Video Source : </a:t>
            </a:r>
            <a:r>
              <a:rPr lang="en-US" sz="800" dirty="0">
                <a:hlinkClick r:id="rId7"/>
              </a:rPr>
              <a:t>Youtube</a:t>
            </a:r>
            <a:endParaRPr lang="en-US" sz="800" dirty="0"/>
          </a:p>
        </p:txBody>
      </p:sp>
    </p:spTree>
    <p:extLst>
      <p:ext uri="{BB962C8B-B14F-4D97-AF65-F5344CB8AC3E}">
        <p14:creationId xmlns:p14="http://schemas.microsoft.com/office/powerpoint/2010/main" val="3285016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9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mtClean="0"/>
              <a:pPr/>
              <a:t>5</a:t>
            </a:fld>
            <a:endParaRPr lang="en-US"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38CA723D-BE7B-134A-B0A8-3838B41959A1}" type="datetime1">
              <a:rPr lang="en-IN" smtClean="0"/>
              <a:t>11-04-2022</a:t>
            </a:fld>
            <a:endParaRPr lang="en-US"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275256433"/>
              </p:ext>
            </p:extLst>
          </p:nvPr>
        </p:nvGraphicFramePr>
        <p:xfrm>
          <a:off x="771235" y="1604529"/>
          <a:ext cx="10530428" cy="4511040"/>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39222">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56262">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ctr"/>
                      <a:r>
                        <a:rPr lang="en-US" sz="1100" dirty="0">
                          <a:latin typeface="+mn-lt"/>
                        </a:rPr>
                        <a:t>Prediction of</a:t>
                      </a:r>
                    </a:p>
                    <a:p>
                      <a:pPr algn="ctr"/>
                      <a:r>
                        <a:rPr lang="en-US" sz="1100" dirty="0">
                          <a:latin typeface="+mn-lt"/>
                        </a:rPr>
                        <a:t> Crop Fertilizer Consumption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err="1"/>
                        <a:t>Krutika</a:t>
                      </a:r>
                      <a:r>
                        <a:rPr lang="en-US" sz="1100" dirty="0"/>
                        <a:t> </a:t>
                      </a:r>
                      <a:r>
                        <a:rPr lang="en-US" sz="1100" dirty="0" err="1"/>
                        <a:t>Hampannavar</a:t>
                      </a:r>
                      <a:r>
                        <a:rPr lang="en-US" sz="1100" dirty="0"/>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Vijay </a:t>
                      </a:r>
                      <a:r>
                        <a:rPr lang="en-US" sz="1100" dirty="0" err="1"/>
                        <a:t>Bhajantri</a:t>
                      </a:r>
                      <a:endParaRPr lang="en-US" sz="11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a:t>Shashikumar G. </a:t>
                      </a:r>
                      <a:r>
                        <a:rPr lang="en-US" sz="1100" dirty="0" err="1"/>
                        <a:t>Totad</a:t>
                      </a:r>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IEEE,</a:t>
                      </a:r>
                    </a:p>
                    <a:p>
                      <a:r>
                        <a:rPr lang="en-US" sz="1100" dirty="0"/>
                        <a:t>DOI:10.1109/ICCUBEA.2018.8697827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Prediction of fertilizer consumption can prevent the toxicity and deficiency in plants to certain extent and this can help farmers to get proper yield without much wastage.</a:t>
                      </a:r>
                    </a:p>
                    <a:p>
                      <a:pPr algn="just">
                        <a:lnSpc>
                          <a:spcPct val="100000"/>
                        </a:lnSpc>
                      </a:pP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2860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2018</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Phosphorus losses via surface runoff in rice-wheat cropping systems as impacted by rainfall regimes and fertilizer applications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LIU Jian, ZUO </a:t>
                      </a:r>
                      <a:r>
                        <a:rPr lang="en-IN" sz="1100" dirty="0" err="1">
                          <a:effectLst/>
                          <a:latin typeface="+mn-lt"/>
                          <a:ea typeface="Times New Roman" panose="02020603050405020304" pitchFamily="18" charset="0"/>
                          <a:cs typeface="Times New Roman" panose="02020603050405020304" pitchFamily="18" charset="0"/>
                        </a:rPr>
                        <a:t>Qiang</a:t>
                      </a: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ZHAI Li-</a:t>
                      </a:r>
                      <a:r>
                        <a:rPr lang="en-IN" sz="1100" dirty="0" err="1">
                          <a:effectLst/>
                          <a:latin typeface="+mn-lt"/>
                          <a:ea typeface="Times New Roman" panose="02020603050405020304" pitchFamily="18" charset="0"/>
                          <a:cs typeface="Times New Roman" panose="02020603050405020304" pitchFamily="18" charset="0"/>
                        </a:rPr>
                        <a:t>mei,LUO</a:t>
                      </a:r>
                      <a:r>
                        <a:rPr lang="en-IN" sz="1100" dirty="0">
                          <a:effectLst/>
                          <a:latin typeface="+mn-lt"/>
                          <a:ea typeface="Times New Roman" panose="02020603050405020304" pitchFamily="18" charset="0"/>
                          <a:cs typeface="Times New Roman" panose="02020603050405020304" pitchFamily="18" charset="0"/>
                        </a:rPr>
                        <a:t> Chun-yan</a:t>
                      </a:r>
                      <a:endParaRPr lang="en-IN" sz="1100" dirty="0">
                        <a:effectLst/>
                        <a:latin typeface="+mn-lt"/>
                        <a:ea typeface="Calibri" panose="020F0502020204030204" pitchFamily="34"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LIU Hong-bin, WANG Hong-yuan ZOU Guo-</a:t>
                      </a:r>
                      <a:r>
                        <a:rPr lang="en-IN" sz="1100" dirty="0" err="1">
                          <a:effectLst/>
                          <a:latin typeface="+mn-lt"/>
                          <a:ea typeface="Times New Roman" panose="02020603050405020304" pitchFamily="18" charset="0"/>
                          <a:cs typeface="Times New Roman" panose="02020603050405020304" pitchFamily="18" charset="0"/>
                        </a:rPr>
                        <a:t>yuan,REN</a:t>
                      </a:r>
                      <a:r>
                        <a:rPr lang="en-IN" sz="1100" dirty="0">
                          <a:effectLst/>
                          <a:latin typeface="+mn-lt"/>
                          <a:ea typeface="Times New Roman" panose="02020603050405020304" pitchFamily="18" charset="0"/>
                          <a:cs typeface="Times New Roman" panose="02020603050405020304" pitchFamily="18" charset="0"/>
                        </a:rPr>
                        <a:t> Tian-</a:t>
                      </a:r>
                      <a:r>
                        <a:rPr lang="en-IN" sz="1100" dirty="0" err="1">
                          <a:effectLst/>
                          <a:latin typeface="+mn-lt"/>
                          <a:ea typeface="Times New Roman" panose="02020603050405020304" pitchFamily="18" charset="0"/>
                          <a:cs typeface="Times New Roman" panose="02020603050405020304" pitchFamily="18" charset="0"/>
                        </a:rPr>
                        <a:t>zhi</a:t>
                      </a:r>
                      <a:endParaRPr lang="en-US" sz="1100" dirty="0">
                        <a:effectLst/>
                        <a:latin typeface="+mn-lt"/>
                        <a:ea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Integrative Agriculture, </a:t>
                      </a:r>
                    </a:p>
                    <a:p>
                      <a:r>
                        <a:rPr lang="en-US" sz="1100" dirty="0">
                          <a:latin typeface="+mn-lt"/>
                        </a:rPr>
                        <a:t>ISSN: 2095-3119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Phosphorus losses from rice-wheat cropping systems can be affected by rainfall regimes, P application rates and soil P content, as well as field management practices such as construction of field bund and open ditches.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5883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Data Mining Techniques for Crop Yield Prediction</a:t>
                      </a:r>
                    </a:p>
                    <a:p>
                      <a:pPr algn="just"/>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gn="l" fontAlgn="ctr"/>
                      <a:r>
                        <a:rPr lang="en-IN" sz="1100" b="0" i="0" u="none" strike="noStrike" dirty="0">
                          <a:solidFill>
                            <a:srgbClr val="111111"/>
                          </a:solidFill>
                          <a:effectLst/>
                          <a:latin typeface="+mn-lt"/>
                        </a:rPr>
                        <a:t>Shital </a:t>
                      </a:r>
                      <a:r>
                        <a:rPr lang="en-IN" sz="1100" b="0" i="0" u="none" strike="noStrike" dirty="0" err="1">
                          <a:solidFill>
                            <a:srgbClr val="111111"/>
                          </a:solidFill>
                          <a:effectLst/>
                          <a:latin typeface="+mn-lt"/>
                        </a:rPr>
                        <a:t>Bhojani</a:t>
                      </a:r>
                      <a:endParaRPr lang="en-IN" sz="1100" b="0" i="0" u="none" strike="noStrike" dirty="0">
                        <a:solidFill>
                          <a:srgbClr val="111111"/>
                        </a:solidFill>
                        <a:effectLst/>
                        <a:latin typeface="+mn-lt"/>
                      </a:endParaRPr>
                    </a:p>
                    <a:p>
                      <a:pPr algn="l" fontAlgn="ctr"/>
                      <a:r>
                        <a:rPr lang="en-IN" sz="1100" b="0" i="0" u="none" strike="noStrike" dirty="0">
                          <a:solidFill>
                            <a:srgbClr val="111111"/>
                          </a:solidFill>
                          <a:effectLst/>
                          <a:latin typeface="+mn-lt"/>
                        </a:rPr>
                        <a:t>Nirav Bhatt</a:t>
                      </a: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It's a difﬁcult task to predict crop yield due to stochastic rain fall pattern and also variation in temperature. So we can apply different data mining techniques for crop yield predication and can produce an efﬁcient algorithm for crop classiﬁcation for better.</a:t>
                      </a:r>
                    </a:p>
                    <a:p>
                      <a:pPr algn="just">
                        <a:lnSpc>
                          <a:spcPct val="100000"/>
                        </a:lnSpc>
                      </a:pPr>
                      <a:endParaRPr lang="en-US" sz="9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2790162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mtClean="0"/>
              <a:pPr/>
              <a:t>6</a:t>
            </a:fld>
            <a:endParaRPr lang="en-US"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38CA723D-BE7B-134A-B0A8-3838B41959A1}" type="datetime1">
              <a:rPr lang="en-IN" smtClean="0"/>
              <a:t>11-04-2022</a:t>
            </a:fld>
            <a:endParaRPr lang="en-US"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1053314496"/>
              </p:ext>
            </p:extLst>
          </p:nvPr>
        </p:nvGraphicFramePr>
        <p:xfrm>
          <a:off x="771235" y="1604529"/>
          <a:ext cx="10530428" cy="4385224"/>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47498">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05393">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4.</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just"/>
                      <a:r>
                        <a:rPr lang="en-US" sz="1050" dirty="0">
                          <a:latin typeface="+mn-lt"/>
                        </a:rPr>
                        <a:t>Estimation of NPK requirements for rice production in diverse Chinese environments under optimal fertilization rates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Yulong Yin, Hao Ying</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Huifang</a:t>
                      </a:r>
                      <a:r>
                        <a:rPr lang="en-IN" sz="1100" dirty="0">
                          <a:effectLst/>
                          <a:latin typeface="+mn-lt"/>
                          <a:ea typeface="Times New Roman" panose="02020603050405020304" pitchFamily="18" charset="0"/>
                          <a:cs typeface="Times New Roman" panose="02020603050405020304" pitchFamily="18" charset="0"/>
                        </a:rPr>
                        <a:t> Zheng ,</a:t>
                      </a:r>
                      <a:r>
                        <a:rPr lang="en-IN" sz="1100" dirty="0" err="1">
                          <a:effectLst/>
                          <a:latin typeface="+mn-lt"/>
                          <a:ea typeface="Times New Roman" panose="02020603050405020304" pitchFamily="18" charset="0"/>
                          <a:cs typeface="Times New Roman" panose="02020603050405020304" pitchFamily="18" charset="0"/>
                        </a:rPr>
                        <a:t>Qingsong</a:t>
                      </a:r>
                      <a:r>
                        <a:rPr lang="en-IN" sz="1100" dirty="0">
                          <a:effectLst/>
                          <a:latin typeface="+mn-lt"/>
                          <a:ea typeface="Times New Roman" panose="02020603050405020304" pitchFamily="18" charset="0"/>
                          <a:cs typeface="Times New Roman" panose="02020603050405020304" pitchFamily="18" charset="0"/>
                        </a:rPr>
                        <a:t> Zhang ,</a:t>
                      </a:r>
                      <a:r>
                        <a:rPr lang="en-IN" sz="1100" dirty="0" err="1">
                          <a:effectLst/>
                          <a:latin typeface="+mn-lt"/>
                          <a:ea typeface="Times New Roman" panose="02020603050405020304" pitchFamily="18" charset="0"/>
                          <a:cs typeface="Times New Roman" panose="02020603050405020304" pitchFamily="18" charset="0"/>
                        </a:rPr>
                        <a:t>Yanfang</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Xue</a:t>
                      </a:r>
                      <a:r>
                        <a:rPr lang="en-IN" sz="1100" dirty="0">
                          <a:effectLst/>
                          <a:latin typeface="+mn-lt"/>
                          <a:ea typeface="Times New Roman" panose="02020603050405020304" pitchFamily="18" charset="0"/>
                          <a:cs typeface="Times New Roman" panose="02020603050405020304" pitchFamily="18" charset="0"/>
                        </a:rPr>
                        <a:t>,</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Zhenling</a:t>
                      </a:r>
                      <a:r>
                        <a:rPr lang="en-IN" sz="1100" dirty="0">
                          <a:effectLst/>
                          <a:latin typeface="+mn-lt"/>
                          <a:ea typeface="Times New Roman" panose="02020603050405020304" pitchFamily="18" charset="0"/>
                          <a:cs typeface="Times New Roman" panose="02020603050405020304" pitchFamily="18" charset="0"/>
                        </a:rPr>
                        <a:t> Cui</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Agricultural and Forest Meteorology, ISSN : 0168-1923 (Elsevier)</a:t>
                      </a:r>
                    </a:p>
                    <a:p>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Objectives of this study were to evaluate the relationship between nutrient requirements and climates or soil chemical properties.</a:t>
                      </a: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5206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Rainfall intensification increases nitrate leaching from tilled but not no-till cropping systems in the U.S. Midwest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Laura J.T. Hess</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Eve-Lyn S. Hinckley</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 Philip Robertson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Pamela A. Matson</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Agriculture, Ecosystems &amp; Environment, </a:t>
                      </a:r>
                    </a:p>
                    <a:p>
                      <a:r>
                        <a:rPr lang="en-US" sz="1100" dirty="0">
                          <a:latin typeface="+mn-lt"/>
                        </a:rPr>
                        <a:t>ISSN : 0167-8809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Rainfall intensification may exacerbate leaching losses of reactive N from cropping systems, and that no-till management may buffer against these losses.</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12386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Crop Yield Prediction Based on Indian Agriculture using Machine Learning</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spcBef>
                          <a:spcPts val="0"/>
                        </a:spcBef>
                        <a:spcAft>
                          <a:spcPts val="0"/>
                        </a:spcAft>
                      </a:pPr>
                      <a:endParaRPr lang="en-IN" sz="1100" u="none" strike="noStrike" dirty="0">
                        <a:solidFill>
                          <a:srgbClr val="0000FF"/>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err="1">
                          <a:solidFill>
                            <a:schemeClr val="tx1"/>
                          </a:solidFill>
                          <a:effectLst/>
                          <a:latin typeface="+mn-lt"/>
                          <a:ea typeface="Calibri" panose="020F0502020204030204" pitchFamily="34" charset="0"/>
                          <a:cs typeface="Times New Roman" panose="02020603050405020304" pitchFamily="18" charset="0"/>
                        </a:rPr>
                        <a:t>Potnuru</a:t>
                      </a: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 Sai Nishant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Pinapa Sai Venkat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Bollu Lakshmi Avinash</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 Jabber</a:t>
                      </a:r>
                      <a:r>
                        <a:rPr lang="en-IN" sz="1100" dirty="0">
                          <a:solidFill>
                            <a:schemeClr val="tx1"/>
                          </a:solidFill>
                          <a:effectLst/>
                          <a:latin typeface="+mn-lt"/>
                        </a:rPr>
                        <a:t> </a:t>
                      </a:r>
                      <a:endParaRPr lang="en-IN" sz="1100" b="0" i="0" u="none" strike="noStrike" dirty="0">
                        <a:solidFill>
                          <a:schemeClr val="tx1"/>
                        </a:solidFill>
                        <a:effectLst/>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IEEE :</a:t>
                      </a:r>
                    </a:p>
                    <a:p>
                      <a:r>
                        <a:rPr lang="en-US" sz="1100" dirty="0">
                          <a:latin typeface="+mn-lt"/>
                        </a:rPr>
                        <a:t>DOI: 10.1109/INCET49848.2020.9154036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predicts the yield of almost all kinds of crops in India. This script makes novel by usage of simple parameters like state, district, season, area and the user can predict the yield of the crop in which year he or she wants to.</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347137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mtClean="0"/>
              <a:pPr/>
              <a:t>7</a:t>
            </a:fld>
            <a:endParaRPr lang="en-US"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38CA723D-BE7B-134A-B0A8-3838B41959A1}" type="datetime1">
              <a:rPr lang="en-IN" smtClean="0"/>
              <a:t>11-04-2022</a:t>
            </a:fld>
            <a:endParaRPr lang="en-US"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941600106"/>
              </p:ext>
            </p:extLst>
          </p:nvPr>
        </p:nvGraphicFramePr>
        <p:xfrm>
          <a:off x="771235" y="1604529"/>
          <a:ext cx="10530428" cy="4515534"/>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58709">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40814">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US" sz="1100" dirty="0">
                          <a:latin typeface="+mn-lt"/>
                        </a:rPr>
                        <a:t>Cropping systems in agriculture and their impact on soil health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Calibri" panose="020F0502020204030204" pitchFamily="34" charset="0"/>
                          <a:cs typeface="Times New Roman" panose="02020603050405020304" pitchFamily="18" charset="0"/>
                        </a:rPr>
                        <a:t>TonyYang,</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Kadambot</a:t>
                      </a:r>
                      <a:r>
                        <a:rPr lang="en-IN" sz="1100" dirty="0">
                          <a:solidFill>
                            <a:schemeClr val="tx1"/>
                          </a:solidFill>
                          <a:effectLst/>
                          <a:latin typeface="+mn-lt"/>
                          <a:ea typeface="Times New Roman" panose="02020603050405020304" pitchFamily="18" charset="0"/>
                          <a:cs typeface="Times New Roman" panose="02020603050405020304" pitchFamily="18" charset="0"/>
                        </a:rPr>
                        <a:t> H.M. </a:t>
                      </a: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Times New Roman" panose="02020603050405020304" pitchFamily="18" charset="0"/>
                          <a:cs typeface="Times New Roman" panose="02020603050405020304" pitchFamily="18" charset="0"/>
                        </a:rPr>
                        <a:t>Siddique,</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Kui</a:t>
                      </a:r>
                      <a:r>
                        <a:rPr lang="en-IN" sz="1100" dirty="0">
                          <a:solidFill>
                            <a:schemeClr val="tx1"/>
                          </a:solidFill>
                          <a:effectLst/>
                          <a:latin typeface="+mn-lt"/>
                          <a:ea typeface="Times New Roman" panose="02020603050405020304" pitchFamily="18" charset="0"/>
                          <a:cs typeface="Times New Roman" panose="02020603050405020304" pitchFamily="18" charset="0"/>
                        </a:rPr>
                        <a:t> Liu</a:t>
                      </a:r>
                      <a:endParaRPr lang="en-IN" sz="1100" dirty="0">
                        <a:solidFill>
                          <a:schemeClr val="tx1"/>
                        </a:solidFill>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Global Ecology and Conservation, ISSN: 2351-9894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800" dirty="0"/>
                        <a:t>Significant achievements, including refine content of soil health and the development of new evaluation standards for ‘soil health and quality’.</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62552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Would fertilization history render the soil microbial communities and their activities more resistant to rainfall fluctuations?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err="1">
                          <a:effectLst/>
                          <a:latin typeface="+mn-lt"/>
                          <a:ea typeface="Times New Roman" panose="02020603050405020304" pitchFamily="18" charset="0"/>
                          <a:cs typeface="Times New Roman" panose="02020603050405020304" pitchFamily="18" charset="0"/>
                        </a:rPr>
                        <a:t>János</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Kátai</a:t>
                      </a: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err="1">
                          <a:effectLst/>
                          <a:latin typeface="+mn-lt"/>
                          <a:ea typeface="Times New Roman" panose="02020603050405020304" pitchFamily="18" charset="0"/>
                          <a:cs typeface="Times New Roman" panose="02020603050405020304" pitchFamily="18" charset="0"/>
                        </a:rPr>
                        <a:t>Ágnes</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Oláh</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Zsuposné</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Magdolna </a:t>
                      </a:r>
                      <a:r>
                        <a:rPr lang="en-IN" sz="1100" dirty="0" err="1">
                          <a:effectLst/>
                          <a:latin typeface="+mn-lt"/>
                          <a:ea typeface="Times New Roman" panose="02020603050405020304" pitchFamily="18" charset="0"/>
                          <a:cs typeface="Times New Roman" panose="02020603050405020304" pitchFamily="18" charset="0"/>
                        </a:rPr>
                        <a:t>Tállai</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Tarek </a:t>
                      </a:r>
                      <a:r>
                        <a:rPr lang="en-IN" sz="1100" dirty="0" err="1">
                          <a:effectLst/>
                          <a:latin typeface="+mn-lt"/>
                          <a:ea typeface="Times New Roman" panose="02020603050405020304" pitchFamily="18" charset="0"/>
                          <a:cs typeface="Times New Roman" panose="02020603050405020304" pitchFamily="18" charset="0"/>
                        </a:rPr>
                        <a:t>Alshaal</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Ecotoxicology and Environmental Safety, </a:t>
                      </a:r>
                    </a:p>
                    <a:p>
                      <a:r>
                        <a:rPr lang="en-US" sz="1100" dirty="0">
                          <a:latin typeface="+mn-lt"/>
                        </a:rPr>
                        <a:t>ISSN: 0147-6513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800" dirty="0"/>
                        <a:t>This 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p>
                      <a:pPr algn="just">
                        <a:lnSpc>
                          <a:spcPct val="100000"/>
                        </a:lnSpc>
                      </a:pPr>
                      <a:endParaRPr lang="en-US" sz="8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2884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A nutrient recommendation system for soil fertilization based on Evolutionary Computation.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Usman Ahmed</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Jerry Chun-Wei Lin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Gautam Srivastava</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Youcef</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Djenouri</a:t>
                      </a:r>
                      <a:endParaRPr lang="en-IN" sz="1100" dirty="0">
                        <a:effectLst/>
                        <a:latin typeface="+mn-lt"/>
                        <a:ea typeface="Calibri" panose="020F0502020204030204" pitchFamily="34" charset="0"/>
                        <a:cs typeface="Times New Roman" panose="02020603050405020304" pitchFamily="18" charset="0"/>
                      </a:endParaRP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800" dirty="0"/>
                        <a:t>This paper develops a model that enables efficient exploration of correct usage of nutrients (such as N, P and K) for developing a knowledge-based system for the ICT (Information and Communication Technology) environment.</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44008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a:t>Eco-Fertilization</a:t>
            </a:r>
            <a:endParaRPr lang="en-US"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mtClean="0"/>
              <a:pPr/>
              <a:t>8</a:t>
            </a:fld>
            <a:endParaRPr lang="en-US"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38CA723D-BE7B-134A-B0A8-3838B41959A1}" type="datetime1">
              <a:rPr lang="en-IN" smtClean="0"/>
              <a:t>11-04-2022</a:t>
            </a:fld>
            <a:endParaRPr lang="en-US"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546410856"/>
              </p:ext>
            </p:extLst>
          </p:nvPr>
        </p:nvGraphicFramePr>
        <p:xfrm>
          <a:off x="771235" y="1604529"/>
          <a:ext cx="10530428" cy="2164080"/>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58709">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40814">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NexusSerif"/>
                        </a:rPr>
                        <a:t>Controlled traffic farming effects on productivity of grain sorghum, rainfall and fertiliser nitrogen use efficiency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err="1">
                          <a:solidFill>
                            <a:schemeClr val="tx1"/>
                          </a:solidFill>
                          <a:effectLst/>
                          <a:latin typeface="NexusSans"/>
                        </a:rPr>
                        <a:t>A.Hussein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Diogenes L. </a:t>
                      </a:r>
                      <a:r>
                        <a:rPr lang="en-IN" sz="1100" b="0" i="0" u="none" strike="noStrike" dirty="0" err="1">
                          <a:solidFill>
                            <a:schemeClr val="tx1"/>
                          </a:solidFill>
                          <a:effectLst/>
                          <a:latin typeface="NexusSans"/>
                        </a:rPr>
                        <a:t>Antille</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ShreevatsaKodur</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GuangnanChen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Jeff </a:t>
                      </a:r>
                      <a:r>
                        <a:rPr lang="en-IN" sz="1100" b="0" i="0" u="none" strike="noStrike" dirty="0" err="1">
                          <a:solidFill>
                            <a:schemeClr val="tx1"/>
                          </a:solidFill>
                          <a:effectLst/>
                          <a:latin typeface="NexusSans"/>
                        </a:rPr>
                        <a:t>N.Tullberg</a:t>
                      </a:r>
                      <a:endParaRPr lang="en-IN" sz="1100" b="0" i="0" u="none" strike="noStrike" dirty="0">
                        <a:solidFill>
                          <a:schemeClr val="tx1"/>
                        </a:solidFill>
                        <a:effectLst/>
                        <a:latin typeface="NexusSans"/>
                      </a:endParaRPr>
                    </a:p>
                    <a:p>
                      <a:pPr algn="l"/>
                      <a:endParaRPr lang="en-IN" sz="1100" b="0" i="0" u="none" strike="noStrike" dirty="0">
                        <a:solidFill>
                          <a:schemeClr val="tx1"/>
                        </a:solidFill>
                        <a:effectLst/>
                        <a:latin typeface="NexusSan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Global Ecology and Conservation, ISSN: 2351-9894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Enhanced efficiency fertilizers cannot compensate for other stresses caused by compaction.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bl>
          </a:graphicData>
        </a:graphic>
      </p:graphicFrame>
    </p:spTree>
    <p:extLst>
      <p:ext uri="{BB962C8B-B14F-4D97-AF65-F5344CB8AC3E}">
        <p14:creationId xmlns:p14="http://schemas.microsoft.com/office/powerpoint/2010/main" val="2894291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765</TotalTime>
  <Words>1340</Words>
  <Application>Microsoft Office PowerPoint</Application>
  <PresentationFormat>Widescreen</PresentationFormat>
  <Paragraphs>350</Paragraphs>
  <Slides>15</Slides>
  <Notes>2</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Apple Color Emoji</vt:lpstr>
      <vt:lpstr>Arial</vt:lpstr>
      <vt:lpstr>Beirut</vt:lpstr>
      <vt:lpstr>Calibri</vt:lpstr>
      <vt:lpstr>NexusSans</vt:lpstr>
      <vt:lpstr>NexusSerif</vt:lpstr>
      <vt:lpstr>Roboto</vt:lpstr>
      <vt:lpstr>Segoe UI</vt:lpstr>
      <vt:lpstr>Segoe UI Light</vt:lpstr>
      <vt:lpstr>Segoe UI Semibold</vt:lpstr>
      <vt:lpstr>Times New Roman</vt:lpstr>
      <vt:lpstr>Wingdings</vt:lpstr>
      <vt:lpstr>WelcomeDoc</vt:lpstr>
      <vt:lpstr>Eco-Fertilization</vt:lpstr>
      <vt:lpstr>Content</vt:lpstr>
      <vt:lpstr>Abstract</vt:lpstr>
      <vt:lpstr>Introduction / Motivation</vt:lpstr>
      <vt:lpstr>Leaching</vt:lpstr>
      <vt:lpstr>Literature Review</vt:lpstr>
      <vt:lpstr>Literature Review</vt:lpstr>
      <vt:lpstr>Literature Review</vt:lpstr>
      <vt:lpstr>Literature Review</vt:lpstr>
      <vt:lpstr>Proposed Methodology</vt:lpstr>
      <vt:lpstr>Dataset</vt:lpstr>
      <vt:lpstr>Dataset</vt:lpstr>
      <vt:lpstr>Dataset</vt:lpstr>
      <vt:lpstr>Objective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Gaurav Sharma</cp:lastModifiedBy>
  <cp:revision>82</cp:revision>
  <dcterms:created xsi:type="dcterms:W3CDTF">2021-11-16T04:37:44Z</dcterms:created>
  <dcterms:modified xsi:type="dcterms:W3CDTF">2022-04-11T06:10:34Z</dcterms:modified>
  <cp:version/>
</cp:coreProperties>
</file>