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5"/>
  </p:notesMasterIdLst>
  <p:handoutMasterIdLst>
    <p:handoutMasterId r:id="rId26"/>
  </p:handout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70" r:id="rId14"/>
    <p:sldId id="272" r:id="rId15"/>
    <p:sldId id="271" r:id="rId16"/>
    <p:sldId id="273" r:id="rId17"/>
    <p:sldId id="275" r:id="rId18"/>
    <p:sldId id="277" r:id="rId19"/>
    <p:sldId id="278" r:id="rId20"/>
    <p:sldId id="280" r:id="rId21"/>
    <p:sldId id="281" r:id="rId22"/>
    <p:sldId id="283" r:id="rId23"/>
    <p:sldId id="28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 id="257"/>
            <p14:sldId id="258"/>
            <p14:sldId id="259"/>
            <p14:sldId id="260"/>
            <p14:sldId id="261"/>
            <p14:sldId id="262"/>
            <p14:sldId id="264"/>
            <p14:sldId id="265"/>
            <p14:sldId id="266"/>
            <p14:sldId id="267"/>
            <p14:sldId id="268"/>
            <p14:sldId id="270"/>
            <p14:sldId id="272"/>
            <p14:sldId id="271"/>
            <p14:sldId id="273"/>
            <p14:sldId id="275"/>
            <p14:sldId id="277"/>
            <p14:sldId id="278"/>
            <p14:sldId id="280"/>
            <p14:sldId id="281"/>
            <p14:sldId id="283"/>
            <p14:sldId id="284"/>
          </p14:sldIdLst>
        </p14:section>
        <p14:section name="Design, Morph, Annotate, Work Together, Tell Me" id="{B9B51309-D148-4332-87C2-07BE32FBCA3B}">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D24726"/>
    <a:srgbClr val="404040"/>
    <a:srgbClr val="FF9B45"/>
    <a:srgbClr val="DD462F"/>
    <a:srgbClr val="F8CFB6"/>
    <a:srgbClr val="F8CAB6"/>
    <a:srgbClr val="923922"/>
    <a:srgbClr val="F5F5F5"/>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241" autoAdjust="0"/>
  </p:normalViewPr>
  <p:slideViewPr>
    <p:cSldViewPr snapToGrid="0">
      <p:cViewPr varScale="1">
        <p:scale>
          <a:sx n="73" d="100"/>
          <a:sy n="73" d="100"/>
        </p:scale>
        <p:origin x="582"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12/28/2021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12/28/2021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12/28/2021</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12/28/2021</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2061" y="838926"/>
            <a:ext cx="10515600" cy="2387600"/>
          </a:xfrm>
        </p:spPr>
        <p:txBody>
          <a:bodyPr anchor="ctr" anchorCtr="0">
            <a:normAutofit/>
          </a:bodyPr>
          <a:lstStyle/>
          <a:p>
            <a:r>
              <a:rPr lang="en-US" sz="4800" dirty="0" smtClean="0">
                <a:solidFill>
                  <a:schemeClr val="bg1"/>
                </a:solidFill>
                <a:latin typeface="+mn-lt"/>
              </a:rPr>
              <a:t>Eco-Fertilization </a:t>
            </a:r>
            <a:r>
              <a:rPr lang="en-US" sz="3600" dirty="0" smtClean="0">
                <a:solidFill>
                  <a:schemeClr val="bg1"/>
                </a:solidFill>
                <a:latin typeface="+mn-lt"/>
              </a:rPr>
              <a:t>(Literature Review)</a:t>
            </a:r>
            <a:endParaRPr lang="en-US" sz="3600" dirty="0">
              <a:solidFill>
                <a:schemeClr val="bg1"/>
              </a:solidFill>
              <a:latin typeface="+mn-lt"/>
            </a:endParaRPr>
          </a:p>
        </p:txBody>
      </p:sp>
      <p:sp>
        <p:nvSpPr>
          <p:cNvPr id="3" name="Subtitle 2"/>
          <p:cNvSpPr>
            <a:spLocks noGrp="1"/>
          </p:cNvSpPr>
          <p:nvPr>
            <p:ph type="subTitle" idx="4294967295"/>
          </p:nvPr>
        </p:nvSpPr>
        <p:spPr>
          <a:xfrm>
            <a:off x="872061" y="1069946"/>
            <a:ext cx="9582736" cy="2156580"/>
          </a:xfrm>
        </p:spPr>
        <p:txBody>
          <a:bodyPr>
            <a:normAutofit/>
          </a:bodyPr>
          <a:lstStyle/>
          <a:p>
            <a:pPr marL="0" indent="0">
              <a:buNone/>
            </a:pPr>
            <a:r>
              <a:rPr lang="en-US" sz="2400" dirty="0">
                <a:solidFill>
                  <a:schemeClr val="bg1"/>
                </a:solidFill>
              </a:rPr>
              <a:t>Final Year Project presentation on </a:t>
            </a:r>
            <a:endParaRPr lang="en-US" sz="2400" dirty="0" smtClean="0">
              <a:solidFill>
                <a:schemeClr val="bg1"/>
              </a:solidFill>
            </a:endParaRPr>
          </a:p>
        </p:txBody>
      </p:sp>
      <p:pic>
        <p:nvPicPr>
          <p:cNvPr id="4" name="Picture 3"/>
          <p:cNvPicPr>
            <a:picLocks noChangeAspect="1"/>
          </p:cNvPicPr>
          <p:nvPr/>
        </p:nvPicPr>
        <p:blipFill>
          <a:blip r:embed="rId3"/>
          <a:srcRect/>
          <a:stretch/>
        </p:blipFill>
        <p:spPr bwMode="invGray">
          <a:xfrm>
            <a:off x="965199" y="5210086"/>
            <a:ext cx="822960" cy="7889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Subtitle 2">
            <a:extLst>
              <a:ext uri="{FF2B5EF4-FFF2-40B4-BE49-F238E27FC236}">
                <a16:creationId xmlns:a16="http://schemas.microsoft.com/office/drawing/2014/main" id="{8801B653-9260-4D06-B35C-CC3530C990A8}"/>
              </a:ext>
            </a:extLst>
          </p:cNvPr>
          <p:cNvSpPr txBox="1">
            <a:spLocks/>
          </p:cNvSpPr>
          <p:nvPr/>
        </p:nvSpPr>
        <p:spPr>
          <a:xfrm>
            <a:off x="8608423" y="4140926"/>
            <a:ext cx="3265714" cy="2313876"/>
          </a:xfrm>
          <a:prstGeom prst="rect">
            <a:avLst/>
          </a:prstGeom>
        </p:spPr>
        <p:txBody>
          <a:bodyPr vert="horz" lIns="91440" tIns="45720" rIns="91440" bIns="45720" rtlCol="0">
            <a:normAutofit fontScale="55000" lnSpcReduction="20000"/>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nSpc>
                <a:spcPct val="120000"/>
              </a:lnSpc>
            </a:pPr>
            <a:r>
              <a:rPr lang="en-US" sz="2400" dirty="0">
                <a:solidFill>
                  <a:schemeClr val="bg1"/>
                </a:solidFill>
              </a:rPr>
              <a:t>Presented by :</a:t>
            </a:r>
          </a:p>
          <a:p>
            <a:pPr>
              <a:lnSpc>
                <a:spcPct val="120000"/>
              </a:lnSpc>
            </a:pPr>
            <a:r>
              <a:rPr lang="en-US" sz="2400" dirty="0">
                <a:solidFill>
                  <a:schemeClr val="bg1"/>
                </a:solidFill>
              </a:rPr>
              <a:t>Gaurav Sharma (1AT18CS128)</a:t>
            </a:r>
          </a:p>
          <a:p>
            <a:pPr>
              <a:lnSpc>
                <a:spcPct val="120000"/>
              </a:lnSpc>
            </a:pPr>
            <a:r>
              <a:rPr lang="en-US" sz="2400" dirty="0">
                <a:solidFill>
                  <a:schemeClr val="bg1"/>
                </a:solidFill>
              </a:rPr>
              <a:t>Ishita Katiyar (1AT18CS044)</a:t>
            </a:r>
          </a:p>
          <a:p>
            <a:pPr>
              <a:lnSpc>
                <a:spcPct val="120000"/>
              </a:lnSpc>
            </a:pPr>
            <a:r>
              <a:rPr lang="en-US" sz="2400" dirty="0">
                <a:solidFill>
                  <a:schemeClr val="bg1"/>
                </a:solidFill>
              </a:rPr>
              <a:t>Arpit Chakraborty (1AT18CS020)</a:t>
            </a:r>
          </a:p>
          <a:p>
            <a:pPr>
              <a:lnSpc>
                <a:spcPct val="120000"/>
              </a:lnSpc>
            </a:pPr>
            <a:r>
              <a:rPr lang="en-US" sz="2400" dirty="0">
                <a:solidFill>
                  <a:schemeClr val="bg1"/>
                </a:solidFill>
              </a:rPr>
              <a:t>Sumukha Hegde (1AT18CS129)</a:t>
            </a:r>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a:solidFill>
                  <a:schemeClr val="tx1">
                    <a:lumMod val="65000"/>
                    <a:lumOff val="35000"/>
                  </a:schemeClr>
                </a:solidFill>
              </a:rPr>
              <a:t>Crop Yield Prediction</a:t>
            </a:r>
            <a:endParaRPr lang="en-IN" sz="2400" dirty="0"/>
          </a:p>
        </p:txBody>
      </p:sp>
      <p:sp>
        <p:nvSpPr>
          <p:cNvPr id="3" name="Content Placeholder 2"/>
          <p:cNvSpPr>
            <a:spLocks noGrp="1"/>
          </p:cNvSpPr>
          <p:nvPr>
            <p:ph sz="quarter" idx="10"/>
          </p:nvPr>
        </p:nvSpPr>
        <p:spPr>
          <a:xfrm>
            <a:off x="539496" y="1435607"/>
            <a:ext cx="11073384" cy="4455741"/>
          </a:xfrm>
        </p:spPr>
        <p:txBody>
          <a:bodyPr>
            <a:normAutofit/>
          </a:bodyPr>
          <a:lstStyle/>
          <a:p>
            <a:pPr marL="171450" lvl="0" indent="-171450" algn="just">
              <a:buFont typeface="Arial" panose="020B0604020202020204" pitchFamily="34" charset="0"/>
              <a:buChar char="•"/>
            </a:pPr>
            <a:r>
              <a:rPr lang="en-US" sz="2400" dirty="0" smtClean="0">
                <a:solidFill>
                  <a:prstClr val="black">
                    <a:lumMod val="75000"/>
                    <a:lumOff val="25000"/>
                  </a:prstClr>
                </a:solidFill>
              </a:rPr>
              <a:t>Summary – </a:t>
            </a:r>
            <a:r>
              <a:rPr lang="en-US" sz="1900" dirty="0" smtClean="0">
                <a:solidFill>
                  <a:prstClr val="black">
                    <a:lumMod val="75000"/>
                    <a:lumOff val="25000"/>
                  </a:prstClr>
                </a:solidFill>
              </a:rPr>
              <a:t>There </a:t>
            </a:r>
            <a:r>
              <a:rPr lang="en-US" sz="1900" dirty="0">
                <a:solidFill>
                  <a:prstClr val="black">
                    <a:lumMod val="75000"/>
                    <a:lumOff val="25000"/>
                  </a:prstClr>
                </a:solidFill>
              </a:rPr>
              <a:t>are  a growing  number  of  applications  of  data  mining  techniques  in agriculture and a growing amount of data that are currently available from many resources. It's a  difﬁcult task to predict crop yield due  to stochastic rain fall pattern and also variation  in temperature. So we can apply different data mining techniques for crop yield predication and can produce an efﬁcient algorithm for crop classiﬁcation for better decision making for the beneﬁt of mankind</a:t>
            </a:r>
            <a:r>
              <a:rPr lang="en-US" sz="1900" dirty="0" smtClean="0">
                <a:solidFill>
                  <a:prstClr val="black">
                    <a:lumMod val="75000"/>
                    <a:lumOff val="25000"/>
                  </a:prstClr>
                </a:solidFill>
              </a:rPr>
              <a:t>.</a:t>
            </a:r>
          </a:p>
          <a:p>
            <a:pPr marL="342900" indent="-342900" algn="just">
              <a:buFont typeface="Arial" panose="020B0604020202020204" pitchFamily="34" charset="0"/>
              <a:buChar char="•"/>
            </a:pPr>
            <a:r>
              <a:rPr lang="en-US" sz="2400" dirty="0"/>
              <a:t>Algorithm</a:t>
            </a:r>
            <a:r>
              <a:rPr lang="en-US" sz="2000" dirty="0"/>
              <a:t> – </a:t>
            </a:r>
            <a:r>
              <a:rPr lang="en-US" sz="2000" dirty="0" smtClean="0"/>
              <a:t>Clustering [Density-Based  </a:t>
            </a:r>
            <a:r>
              <a:rPr lang="en-US" sz="2000" dirty="0"/>
              <a:t>Methods(DBM)], </a:t>
            </a:r>
            <a:r>
              <a:rPr lang="en-US" sz="2000" dirty="0" smtClean="0"/>
              <a:t>Regression [Linear </a:t>
            </a:r>
            <a:r>
              <a:rPr lang="en-US" sz="2000" dirty="0"/>
              <a:t>Regression (LR</a:t>
            </a:r>
            <a:r>
              <a:rPr lang="en-US" sz="2000" dirty="0" smtClean="0"/>
              <a:t>)]</a:t>
            </a:r>
            <a:endParaRPr lang="en-US" sz="2000" dirty="0"/>
          </a:p>
          <a:p>
            <a:pPr marL="171450" lvl="0" indent="-171450" algn="just">
              <a:buFont typeface="Arial" panose="020B0604020202020204" pitchFamily="34" charset="0"/>
              <a:buChar char="•"/>
            </a:pPr>
            <a:endParaRPr lang="en-US" sz="1900" dirty="0" smtClean="0">
              <a:solidFill>
                <a:prstClr val="black">
                  <a:lumMod val="75000"/>
                  <a:lumOff val="25000"/>
                </a:prstClr>
              </a:solidFill>
            </a:endParaRPr>
          </a:p>
          <a:p>
            <a:pPr marL="171450" lvl="0" indent="-171450" algn="just">
              <a:buFont typeface="Arial" panose="020B0604020202020204" pitchFamily="34" charset="0"/>
              <a:buChar char="•"/>
            </a:pPr>
            <a:endParaRPr lang="en-IN" dirty="0"/>
          </a:p>
        </p:txBody>
      </p:sp>
    </p:spTree>
    <p:extLst>
      <p:ext uri="{BB962C8B-B14F-4D97-AF65-F5344CB8AC3E}">
        <p14:creationId xmlns:p14="http://schemas.microsoft.com/office/powerpoint/2010/main" val="479200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1013296" cy="640080"/>
          </a:xfrm>
        </p:spPr>
        <p:txBody>
          <a:bodyPr>
            <a:normAutofit fontScale="90000"/>
          </a:bodyPr>
          <a:lstStyle/>
          <a:p>
            <a:r>
              <a:rPr lang="en-US" b="1" dirty="0">
                <a:solidFill>
                  <a:schemeClr val="tx1">
                    <a:lumMod val="65000"/>
                    <a:lumOff val="35000"/>
                  </a:schemeClr>
                </a:solidFill>
              </a:rPr>
              <a:t>Rainfall intensification increases nitrate leaching from tilled but not no-till cropping systems in the U.S. Midwest</a:t>
            </a:r>
            <a:endParaRPr lang="en-IN" b="1" dirty="0">
              <a:solidFill>
                <a:schemeClr val="tx1">
                  <a:lumMod val="65000"/>
                  <a:lumOff val="35000"/>
                </a:schemeClr>
              </a:solidFill>
            </a:endParaRPr>
          </a:p>
        </p:txBody>
      </p:sp>
      <p:sp>
        <p:nvSpPr>
          <p:cNvPr id="3" name="Content Placeholder 2"/>
          <p:cNvSpPr>
            <a:spLocks noGrp="1"/>
          </p:cNvSpPr>
          <p:nvPr>
            <p:ph sz="quarter" idx="10"/>
          </p:nvPr>
        </p:nvSpPr>
        <p:spPr>
          <a:xfrm>
            <a:off x="539495" y="1435607"/>
            <a:ext cx="10995007" cy="4834563"/>
          </a:xfrm>
        </p:spPr>
        <p:txBody>
          <a:bodyPr/>
          <a:lstStyle/>
          <a:p>
            <a:pPr marL="171450" lvl="0" indent="-171450" algn="just">
              <a:buFont typeface="Arial" panose="020B0604020202020204" pitchFamily="34" charset="0"/>
              <a:buChar char="•"/>
            </a:pPr>
            <a:r>
              <a:rPr lang="en-GB" sz="2400" dirty="0">
                <a:solidFill>
                  <a:prstClr val="black">
                    <a:lumMod val="75000"/>
                    <a:lumOff val="25000"/>
                  </a:prstClr>
                </a:solidFill>
              </a:rPr>
              <a:t>Journal - </a:t>
            </a:r>
            <a:r>
              <a:rPr lang="en-US" sz="2000" dirty="0">
                <a:solidFill>
                  <a:prstClr val="black">
                    <a:lumMod val="75000"/>
                    <a:lumOff val="25000"/>
                  </a:prstClr>
                </a:solidFill>
              </a:rPr>
              <a:t>Agriculture, Ecosystems &amp; Environment, ISSN : 0167-8809 (Elsevier)</a:t>
            </a:r>
          </a:p>
          <a:p>
            <a:pPr marL="171450" lvl="0" indent="-171450" algn="just">
              <a:buFont typeface="Arial" panose="020B0604020202020204" pitchFamily="34" charset="0"/>
              <a:buChar char="•"/>
            </a:pPr>
            <a:r>
              <a:rPr lang="en-IN" sz="2400" dirty="0">
                <a:solidFill>
                  <a:prstClr val="black">
                    <a:lumMod val="75000"/>
                    <a:lumOff val="25000"/>
                  </a:prstClr>
                </a:solidFill>
              </a:rPr>
              <a:t>Date of Publication – </a:t>
            </a:r>
            <a:r>
              <a:rPr lang="en-IN" sz="2000" dirty="0" smtClean="0">
                <a:solidFill>
                  <a:prstClr val="black">
                    <a:lumMod val="75000"/>
                    <a:lumOff val="25000"/>
                  </a:prstClr>
                </a:solidFill>
              </a:rPr>
              <a:t>Mar 2020</a:t>
            </a:r>
            <a:endParaRPr lang="en-IN" sz="2000" dirty="0">
              <a:solidFill>
                <a:prstClr val="black">
                  <a:lumMod val="75000"/>
                  <a:lumOff val="25000"/>
                </a:prstClr>
              </a:solidFill>
            </a:endParaRPr>
          </a:p>
          <a:p>
            <a:pPr marL="171450" lvl="0" indent="-171450" algn="just">
              <a:buFont typeface="Arial" panose="020B0604020202020204" pitchFamily="34" charset="0"/>
              <a:buChar char="•"/>
            </a:pPr>
            <a:r>
              <a:rPr lang="en-GB" sz="2400" dirty="0" smtClean="0">
                <a:solidFill>
                  <a:prstClr val="black">
                    <a:lumMod val="75000"/>
                    <a:lumOff val="25000"/>
                  </a:prstClr>
                </a:solidFill>
              </a:rPr>
              <a:t>Findings relate to project - </a:t>
            </a:r>
            <a:r>
              <a:rPr lang="en-US" sz="2000" dirty="0" smtClean="0">
                <a:solidFill>
                  <a:prstClr val="black">
                    <a:lumMod val="75000"/>
                    <a:lumOff val="25000"/>
                  </a:prstClr>
                </a:solidFill>
              </a:rPr>
              <a:t>Rainfall </a:t>
            </a:r>
            <a:r>
              <a:rPr lang="en-US" sz="2000" dirty="0">
                <a:solidFill>
                  <a:prstClr val="black">
                    <a:lumMod val="75000"/>
                    <a:lumOff val="25000"/>
                  </a:prstClr>
                </a:solidFill>
              </a:rPr>
              <a:t>intensification may exacerbate leaching losses of reactive N from cropping systems, and that no-till management may buffer against these </a:t>
            </a:r>
            <a:r>
              <a:rPr lang="en-US" sz="2000" dirty="0" smtClean="0">
                <a:solidFill>
                  <a:prstClr val="black">
                    <a:lumMod val="75000"/>
                    <a:lumOff val="25000"/>
                  </a:prstClr>
                </a:solidFill>
              </a:rPr>
              <a:t>losses. Variation </a:t>
            </a:r>
            <a:r>
              <a:rPr lang="en-US" sz="2000" dirty="0">
                <a:solidFill>
                  <a:prstClr val="black">
                    <a:lumMod val="75000"/>
                    <a:lumOff val="25000"/>
                  </a:prstClr>
                </a:solidFill>
              </a:rPr>
              <a:t>in soil type and structure, climate, and agronomic practices across larger spatial scales may influence the way that cropping systems respond to rainfall intensification</a:t>
            </a:r>
          </a:p>
          <a:p>
            <a:pPr marL="171450" lvl="0" indent="-171450" algn="just">
              <a:buFont typeface="Arial" panose="020B0604020202020204" pitchFamily="34" charset="0"/>
              <a:buChar char="•"/>
            </a:pPr>
            <a:endParaRPr lang="en-IN" dirty="0"/>
          </a:p>
        </p:txBody>
      </p:sp>
    </p:spTree>
    <p:extLst>
      <p:ext uri="{BB962C8B-B14F-4D97-AF65-F5344CB8AC3E}">
        <p14:creationId xmlns:p14="http://schemas.microsoft.com/office/powerpoint/2010/main" val="3147664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1013296" cy="640080"/>
          </a:xfrm>
        </p:spPr>
        <p:txBody>
          <a:bodyPr>
            <a:normAutofit fontScale="90000"/>
          </a:bodyPr>
          <a:lstStyle/>
          <a:p>
            <a:r>
              <a:rPr lang="en-US" b="1" dirty="0" smtClean="0">
                <a:solidFill>
                  <a:schemeClr val="tx1">
                    <a:lumMod val="65000"/>
                    <a:lumOff val="35000"/>
                  </a:schemeClr>
                </a:solidFill>
              </a:rPr>
              <a:t>Rainfall intensification increases nitrate leaching from tilled but not no-till cropping systems in the U.S. Midwest</a:t>
            </a:r>
            <a:endParaRPr lang="en-IN" dirty="0"/>
          </a:p>
        </p:txBody>
      </p:sp>
      <p:sp>
        <p:nvSpPr>
          <p:cNvPr id="3" name="Content Placeholder 2"/>
          <p:cNvSpPr>
            <a:spLocks noGrp="1"/>
          </p:cNvSpPr>
          <p:nvPr>
            <p:ph sz="quarter" idx="10"/>
          </p:nvPr>
        </p:nvSpPr>
        <p:spPr>
          <a:xfrm>
            <a:off x="539495" y="1435607"/>
            <a:ext cx="11204013" cy="4638622"/>
          </a:xfrm>
        </p:spPr>
        <p:txBody>
          <a:bodyPr>
            <a:normAutofit lnSpcReduction="10000"/>
          </a:bodyPr>
          <a:lstStyle/>
          <a:p>
            <a:pPr lvl="0" algn="just"/>
            <a:r>
              <a:rPr lang="en-US" sz="2400" dirty="0" smtClean="0">
                <a:solidFill>
                  <a:prstClr val="black">
                    <a:lumMod val="75000"/>
                    <a:lumOff val="25000"/>
                  </a:prstClr>
                </a:solidFill>
              </a:rPr>
              <a:t>Summary :</a:t>
            </a:r>
          </a:p>
          <a:p>
            <a:pPr marL="171450" lvl="0" indent="-171450" algn="just">
              <a:buFont typeface="Arial" panose="020B0604020202020204" pitchFamily="34" charset="0"/>
              <a:buChar char="•"/>
            </a:pPr>
            <a:r>
              <a:rPr lang="en-US" sz="1900" dirty="0" smtClean="0">
                <a:solidFill>
                  <a:prstClr val="black">
                    <a:lumMod val="75000"/>
                    <a:lumOff val="25000"/>
                  </a:prstClr>
                </a:solidFill>
              </a:rPr>
              <a:t>The Main Cropping System Experiment (MCSE) is made up of plots approximately one hectare in size (81 x 105 m) assigned to different cropping system types in a complete randomized block design. The intensity of rainfall is simulated at different blocks and the water percolation is measured. Then, the amount of nitrates lost in each given block is calculated.</a:t>
            </a:r>
          </a:p>
          <a:p>
            <a:pPr marL="171450" lvl="0" indent="-171450" algn="just">
              <a:buFont typeface="Arial" panose="020B0604020202020204" pitchFamily="34" charset="0"/>
              <a:buChar char="•"/>
            </a:pPr>
            <a:r>
              <a:rPr lang="en-US" sz="1900" dirty="0" smtClean="0">
                <a:solidFill>
                  <a:prstClr val="black">
                    <a:lumMod val="75000"/>
                    <a:lumOff val="25000"/>
                  </a:prstClr>
                </a:solidFill>
              </a:rPr>
              <a:t> Statistical analyses were performed using R 3.0.2. Linear mixed models with a nested design were used to determine the effects of rainfall intensification and tillage on soil water N concentrations, percent change in soil water N concentrations, cumulative N leached, soil inorganic N, net N mineralization and nitrification, and crop tissue N.</a:t>
            </a:r>
          </a:p>
        </p:txBody>
      </p:sp>
    </p:spTree>
    <p:extLst>
      <p:ext uri="{BB962C8B-B14F-4D97-AF65-F5344CB8AC3E}">
        <p14:creationId xmlns:p14="http://schemas.microsoft.com/office/powerpoint/2010/main" val="2543484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1039422" cy="640080"/>
          </a:xfrm>
        </p:spPr>
        <p:txBody>
          <a:bodyPr>
            <a:normAutofit fontScale="90000"/>
          </a:bodyPr>
          <a:lstStyle/>
          <a:p>
            <a:r>
              <a:rPr lang="en-US" b="1" dirty="0">
                <a:solidFill>
                  <a:schemeClr val="tx1">
                    <a:lumMod val="65000"/>
                    <a:lumOff val="35000"/>
                  </a:schemeClr>
                </a:solidFill>
              </a:rPr>
              <a:t>Rainfall intensification increases nitrate leaching from tilled but not no-till cropping systems in the U.S. Midwest</a:t>
            </a:r>
            <a:endParaRPr lang="en-IN" dirty="0"/>
          </a:p>
        </p:txBody>
      </p:sp>
      <p:sp>
        <p:nvSpPr>
          <p:cNvPr id="3" name="Content Placeholder 2"/>
          <p:cNvSpPr>
            <a:spLocks noGrp="1"/>
          </p:cNvSpPr>
          <p:nvPr>
            <p:ph sz="quarter" idx="10"/>
          </p:nvPr>
        </p:nvSpPr>
        <p:spPr>
          <a:xfrm>
            <a:off x="539495" y="1489166"/>
            <a:ext cx="11125635" cy="4963884"/>
          </a:xfrm>
        </p:spPr>
        <p:txBody>
          <a:bodyPr/>
          <a:lstStyle/>
          <a:p>
            <a:pPr marL="171450" indent="-171450" algn="just">
              <a:buFont typeface="Arial" panose="020B0604020202020204" pitchFamily="34" charset="0"/>
              <a:buChar char="•"/>
            </a:pPr>
            <a:r>
              <a:rPr lang="en-US" sz="2200" dirty="0" smtClean="0"/>
              <a:t>Similarit</a:t>
            </a:r>
            <a:r>
              <a:rPr lang="en-US" sz="2400" dirty="0" smtClean="0"/>
              <a:t>ies </a:t>
            </a:r>
            <a:r>
              <a:rPr lang="en-US" sz="2400" dirty="0"/>
              <a:t>– </a:t>
            </a:r>
            <a:r>
              <a:rPr lang="en-US" sz="2000" dirty="0"/>
              <a:t>Accounts for nitrate leaching in soil, due to rainfall, when considering the appropriate amount of nitrate needed for the ideal growth of the crop.</a:t>
            </a:r>
            <a:r>
              <a:rPr lang="en-US" sz="2000" dirty="0" smtClean="0"/>
              <a:t> </a:t>
            </a:r>
          </a:p>
          <a:p>
            <a:pPr marL="171450" indent="-171450" algn="just">
              <a:buFont typeface="Arial" panose="020B0604020202020204" pitchFamily="34" charset="0"/>
              <a:buChar char="•"/>
            </a:pPr>
            <a:r>
              <a:rPr lang="en-US" sz="2200" dirty="0" smtClean="0"/>
              <a:t>Differences</a:t>
            </a:r>
            <a:r>
              <a:rPr lang="en-US" sz="2400" dirty="0" smtClean="0"/>
              <a:t> - </a:t>
            </a:r>
            <a:r>
              <a:rPr lang="en-US" sz="2000" dirty="0" smtClean="0"/>
              <a:t>Does </a:t>
            </a:r>
            <a:r>
              <a:rPr lang="en-US" sz="2000" dirty="0"/>
              <a:t>not use historical data based on the given region to estimate nitrate leaching</a:t>
            </a:r>
            <a:r>
              <a:rPr lang="en-US" sz="2000" dirty="0" smtClean="0"/>
              <a:t>.</a:t>
            </a:r>
          </a:p>
          <a:p>
            <a:pPr marL="171450" indent="-171450" algn="just">
              <a:buFont typeface="Arial" panose="020B0604020202020204" pitchFamily="34" charset="0"/>
              <a:buChar char="•"/>
            </a:pPr>
            <a:r>
              <a:rPr lang="en-US" sz="2200" dirty="0" smtClean="0"/>
              <a:t>Algorithm</a:t>
            </a:r>
            <a:r>
              <a:rPr lang="en-US" sz="2400" dirty="0" smtClean="0"/>
              <a:t> - </a:t>
            </a:r>
            <a:r>
              <a:rPr lang="en-US" sz="2000" dirty="0" smtClean="0"/>
              <a:t>Linear </a:t>
            </a:r>
            <a:r>
              <a:rPr lang="en-US" sz="2000" dirty="0"/>
              <a:t>mixed models with a nested design.</a:t>
            </a:r>
          </a:p>
          <a:p>
            <a:pPr marL="171450" indent="-171450" algn="just">
              <a:buFont typeface="Arial" panose="020B0604020202020204" pitchFamily="34" charset="0"/>
              <a:buChar char="•"/>
            </a:pPr>
            <a:endParaRPr lang="en-US" sz="2400" dirty="0"/>
          </a:p>
          <a:p>
            <a:pPr marL="171450" indent="-171450" algn="just">
              <a:buFont typeface="Arial" panose="020B0604020202020204" pitchFamily="34" charset="0"/>
              <a:buChar char="•"/>
            </a:pPr>
            <a:endParaRPr lang="en-IN" dirty="0"/>
          </a:p>
        </p:txBody>
      </p:sp>
    </p:spTree>
    <p:extLst>
      <p:ext uri="{BB962C8B-B14F-4D97-AF65-F5344CB8AC3E}">
        <p14:creationId xmlns:p14="http://schemas.microsoft.com/office/powerpoint/2010/main" val="29187361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1013296" cy="640080"/>
          </a:xfrm>
        </p:spPr>
        <p:txBody>
          <a:bodyPr>
            <a:normAutofit fontScale="90000"/>
          </a:bodyPr>
          <a:lstStyle/>
          <a:p>
            <a:r>
              <a:rPr lang="en-US" b="1" dirty="0" smtClean="0">
                <a:solidFill>
                  <a:schemeClr val="tx1">
                    <a:lumMod val="65000"/>
                    <a:lumOff val="35000"/>
                  </a:schemeClr>
                </a:solidFill>
              </a:rPr>
              <a:t>Estimation </a:t>
            </a:r>
            <a:r>
              <a:rPr lang="en-US" b="1" dirty="0">
                <a:solidFill>
                  <a:schemeClr val="tx1">
                    <a:lumMod val="65000"/>
                    <a:lumOff val="35000"/>
                  </a:schemeClr>
                </a:solidFill>
              </a:rPr>
              <a:t>of NPK requirements for rice production in diverse Chinese environments under optimal fertilization rates</a:t>
            </a:r>
            <a:endParaRPr lang="en-IN" b="1" dirty="0">
              <a:solidFill>
                <a:schemeClr val="tx1">
                  <a:lumMod val="65000"/>
                  <a:lumOff val="35000"/>
                </a:schemeClr>
              </a:solidFill>
            </a:endParaRPr>
          </a:p>
        </p:txBody>
      </p:sp>
      <p:sp>
        <p:nvSpPr>
          <p:cNvPr id="3" name="Content Placeholder 2"/>
          <p:cNvSpPr>
            <a:spLocks noGrp="1"/>
          </p:cNvSpPr>
          <p:nvPr>
            <p:ph sz="quarter" idx="10"/>
          </p:nvPr>
        </p:nvSpPr>
        <p:spPr>
          <a:xfrm>
            <a:off x="539495" y="1435607"/>
            <a:ext cx="10995007" cy="4834563"/>
          </a:xfrm>
        </p:spPr>
        <p:txBody>
          <a:bodyPr>
            <a:normAutofit lnSpcReduction="10000"/>
          </a:bodyPr>
          <a:lstStyle/>
          <a:p>
            <a:pPr marL="171450" lvl="0" indent="-171450" algn="just">
              <a:buFont typeface="Arial" panose="020B0604020202020204" pitchFamily="34" charset="0"/>
              <a:buChar char="•"/>
            </a:pPr>
            <a:r>
              <a:rPr lang="en-GB" sz="2400" dirty="0" smtClean="0">
                <a:solidFill>
                  <a:prstClr val="black">
                    <a:lumMod val="75000"/>
                    <a:lumOff val="25000"/>
                  </a:prstClr>
                </a:solidFill>
              </a:rPr>
              <a:t>Journal – </a:t>
            </a:r>
            <a:r>
              <a:rPr lang="en-US" sz="2000" dirty="0" smtClean="0">
                <a:solidFill>
                  <a:prstClr val="black">
                    <a:lumMod val="75000"/>
                    <a:lumOff val="25000"/>
                  </a:prstClr>
                </a:solidFill>
              </a:rPr>
              <a:t>Agricultural </a:t>
            </a:r>
            <a:r>
              <a:rPr lang="en-US" sz="2000" dirty="0">
                <a:solidFill>
                  <a:prstClr val="black">
                    <a:lumMod val="75000"/>
                    <a:lumOff val="25000"/>
                  </a:prstClr>
                </a:solidFill>
              </a:rPr>
              <a:t>and Forest Meteorology, ISSN : 0168-1923 (Elsevier)</a:t>
            </a:r>
          </a:p>
          <a:p>
            <a:pPr marL="171450" lvl="0" indent="-171450" algn="just">
              <a:buFont typeface="Arial" panose="020B0604020202020204" pitchFamily="34" charset="0"/>
              <a:buChar char="•"/>
            </a:pPr>
            <a:r>
              <a:rPr lang="en-IN" sz="2400" dirty="0" smtClean="0">
                <a:solidFill>
                  <a:prstClr val="black">
                    <a:lumMod val="75000"/>
                    <a:lumOff val="25000"/>
                  </a:prstClr>
                </a:solidFill>
              </a:rPr>
              <a:t>Date </a:t>
            </a:r>
            <a:r>
              <a:rPr lang="en-IN" sz="2400" dirty="0">
                <a:solidFill>
                  <a:prstClr val="black">
                    <a:lumMod val="75000"/>
                    <a:lumOff val="25000"/>
                  </a:prstClr>
                </a:solidFill>
              </a:rPr>
              <a:t>of Publication – </a:t>
            </a:r>
            <a:r>
              <a:rPr lang="en-IN" sz="2000" dirty="0" smtClean="0">
                <a:solidFill>
                  <a:prstClr val="black">
                    <a:lumMod val="75000"/>
                    <a:lumOff val="25000"/>
                  </a:prstClr>
                </a:solidFill>
              </a:rPr>
              <a:t>Dec 2019</a:t>
            </a:r>
            <a:endParaRPr lang="en-IN" sz="2000" dirty="0">
              <a:solidFill>
                <a:prstClr val="black">
                  <a:lumMod val="75000"/>
                  <a:lumOff val="25000"/>
                </a:prstClr>
              </a:solidFill>
            </a:endParaRPr>
          </a:p>
          <a:p>
            <a:pPr marL="171450" lvl="0" indent="-171450" algn="just">
              <a:buFont typeface="Arial" panose="020B0604020202020204" pitchFamily="34" charset="0"/>
              <a:buChar char="•"/>
            </a:pPr>
            <a:r>
              <a:rPr lang="en-GB" sz="2400" dirty="0" smtClean="0">
                <a:solidFill>
                  <a:prstClr val="black">
                    <a:lumMod val="75000"/>
                    <a:lumOff val="25000"/>
                  </a:prstClr>
                </a:solidFill>
              </a:rPr>
              <a:t>Findings relate to project - </a:t>
            </a:r>
            <a:r>
              <a:rPr lang="en-US" sz="2000" dirty="0" smtClean="0">
                <a:solidFill>
                  <a:prstClr val="black">
                    <a:lumMod val="75000"/>
                    <a:lumOff val="25000"/>
                  </a:prstClr>
                </a:solidFill>
              </a:rPr>
              <a:t>Objectives </a:t>
            </a:r>
            <a:r>
              <a:rPr lang="en-US" sz="2000" dirty="0">
                <a:solidFill>
                  <a:prstClr val="black">
                    <a:lumMod val="75000"/>
                    <a:lumOff val="25000"/>
                  </a:prstClr>
                </a:solidFill>
              </a:rPr>
              <a:t>of this study were </a:t>
            </a:r>
            <a:r>
              <a:rPr lang="en-US" sz="2000" dirty="0" smtClean="0">
                <a:solidFill>
                  <a:prstClr val="black">
                    <a:lumMod val="75000"/>
                    <a:lumOff val="25000"/>
                  </a:prstClr>
                </a:solidFill>
              </a:rPr>
              <a:t>to :</a:t>
            </a:r>
          </a:p>
          <a:p>
            <a:pPr marL="857250" lvl="2" indent="-171450" algn="just"/>
            <a:r>
              <a:rPr lang="en-US" sz="2000" dirty="0" smtClean="0">
                <a:solidFill>
                  <a:prstClr val="black">
                    <a:lumMod val="75000"/>
                    <a:lumOff val="25000"/>
                  </a:prstClr>
                </a:solidFill>
              </a:rPr>
              <a:t>evaluate </a:t>
            </a:r>
            <a:r>
              <a:rPr lang="en-US" sz="2000" dirty="0">
                <a:solidFill>
                  <a:prstClr val="black">
                    <a:lumMod val="75000"/>
                    <a:lumOff val="25000"/>
                  </a:prstClr>
                </a:solidFill>
              </a:rPr>
              <a:t>the relationship between nutrient requirements and climates or soil chemical </a:t>
            </a:r>
            <a:r>
              <a:rPr lang="en-US" sz="2000" dirty="0" smtClean="0">
                <a:solidFill>
                  <a:prstClr val="black">
                    <a:lumMod val="75000"/>
                    <a:lumOff val="25000"/>
                  </a:prstClr>
                </a:solidFill>
              </a:rPr>
              <a:t>properties</a:t>
            </a:r>
          </a:p>
          <a:p>
            <a:pPr marL="857250" lvl="2" indent="-171450" algn="just"/>
            <a:r>
              <a:rPr lang="en-US" sz="2000" dirty="0" smtClean="0">
                <a:solidFill>
                  <a:prstClr val="black">
                    <a:lumMod val="75000"/>
                    <a:lumOff val="25000"/>
                  </a:prstClr>
                </a:solidFill>
              </a:rPr>
              <a:t>determine </a:t>
            </a:r>
            <a:r>
              <a:rPr lang="en-US" sz="2000" dirty="0">
                <a:solidFill>
                  <a:prstClr val="black">
                    <a:lumMod val="75000"/>
                    <a:lumOff val="25000"/>
                  </a:prstClr>
                </a:solidFill>
              </a:rPr>
              <a:t>the N, P, and K requirements in northern and southern China to support optimal regional nutrient management.</a:t>
            </a:r>
          </a:p>
          <a:p>
            <a:pPr marL="171450" lvl="0" indent="-171450" algn="just">
              <a:buFont typeface="Arial" panose="020B0604020202020204" pitchFamily="34" charset="0"/>
              <a:buChar char="•"/>
            </a:pPr>
            <a:endParaRPr lang="en-IN" dirty="0"/>
          </a:p>
        </p:txBody>
      </p:sp>
    </p:spTree>
    <p:extLst>
      <p:ext uri="{BB962C8B-B14F-4D97-AF65-F5344CB8AC3E}">
        <p14:creationId xmlns:p14="http://schemas.microsoft.com/office/powerpoint/2010/main" val="2904918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1039422" cy="640080"/>
          </a:xfrm>
        </p:spPr>
        <p:txBody>
          <a:bodyPr>
            <a:normAutofit fontScale="90000"/>
          </a:bodyPr>
          <a:lstStyle/>
          <a:p>
            <a:r>
              <a:rPr lang="en-US" b="1" dirty="0">
                <a:solidFill>
                  <a:schemeClr val="tx1">
                    <a:lumMod val="65000"/>
                    <a:lumOff val="35000"/>
                  </a:schemeClr>
                </a:solidFill>
              </a:rPr>
              <a:t>Estimation of NPK requirements for rice production in diverse Chinese environments under optimal fertilization rates</a:t>
            </a:r>
            <a:endParaRPr lang="en-IN" dirty="0"/>
          </a:p>
        </p:txBody>
      </p:sp>
      <p:sp>
        <p:nvSpPr>
          <p:cNvPr id="3" name="Content Placeholder 2"/>
          <p:cNvSpPr>
            <a:spLocks noGrp="1"/>
          </p:cNvSpPr>
          <p:nvPr>
            <p:ph sz="quarter" idx="10"/>
          </p:nvPr>
        </p:nvSpPr>
        <p:spPr>
          <a:xfrm>
            <a:off x="539496" y="1435607"/>
            <a:ext cx="11138698" cy="4952129"/>
          </a:xfrm>
        </p:spPr>
        <p:txBody>
          <a:bodyPr>
            <a:normAutofit fontScale="92500" lnSpcReduction="20000"/>
          </a:bodyPr>
          <a:lstStyle/>
          <a:p>
            <a:pPr lvl="0" algn="just"/>
            <a:r>
              <a:rPr lang="en-US" sz="2400" dirty="0">
                <a:solidFill>
                  <a:prstClr val="black">
                    <a:lumMod val="75000"/>
                    <a:lumOff val="25000"/>
                  </a:prstClr>
                </a:solidFill>
              </a:rPr>
              <a:t>Summary </a:t>
            </a:r>
            <a:r>
              <a:rPr lang="en-US" sz="2400" dirty="0" smtClean="0">
                <a:solidFill>
                  <a:prstClr val="black">
                    <a:lumMod val="75000"/>
                    <a:lumOff val="25000"/>
                  </a:prstClr>
                </a:solidFill>
              </a:rPr>
              <a:t>:</a:t>
            </a:r>
          </a:p>
          <a:p>
            <a:pPr marL="342900" lvl="0" indent="-342900" algn="just">
              <a:buFont typeface="Arial" panose="020B0604020202020204" pitchFamily="34" charset="0"/>
              <a:buChar char="•"/>
            </a:pPr>
            <a:r>
              <a:rPr lang="en-US" sz="1900" dirty="0" smtClean="0">
                <a:solidFill>
                  <a:prstClr val="black">
                    <a:lumMod val="75000"/>
                    <a:lumOff val="25000"/>
                  </a:prstClr>
                </a:solidFill>
              </a:rPr>
              <a:t>The </a:t>
            </a:r>
            <a:r>
              <a:rPr lang="en-US" sz="1900" dirty="0">
                <a:solidFill>
                  <a:prstClr val="black">
                    <a:lumMod val="75000"/>
                    <a:lumOff val="25000"/>
                  </a:prstClr>
                </a:solidFill>
              </a:rPr>
              <a:t>Angstrom-Prescott equation (Li et al., 2004) </a:t>
            </a:r>
            <a:r>
              <a:rPr lang="en-US" sz="1900" dirty="0" smtClean="0">
                <a:solidFill>
                  <a:prstClr val="black">
                    <a:lumMod val="75000"/>
                    <a:lumOff val="25000"/>
                  </a:prstClr>
                </a:solidFill>
              </a:rPr>
              <a:t>is used to </a:t>
            </a:r>
            <a:r>
              <a:rPr lang="en-US" sz="1900" dirty="0">
                <a:solidFill>
                  <a:prstClr val="black">
                    <a:lumMod val="75000"/>
                    <a:lumOff val="25000"/>
                  </a:prstClr>
                </a:solidFill>
              </a:rPr>
              <a:t>compute the daily solar radiation based on daily sunshine hours. The daily maximum and minimum temperatures were used to calculate the daily average temperature, while temperature, relative humidity, and wind speed were used to calculate the potential </a:t>
            </a:r>
            <a:r>
              <a:rPr lang="en-US" sz="1900" dirty="0" smtClean="0">
                <a:solidFill>
                  <a:prstClr val="black">
                    <a:lumMod val="75000"/>
                    <a:lumOff val="25000"/>
                  </a:prstClr>
                </a:solidFill>
              </a:rPr>
              <a:t>evapotranspiration.</a:t>
            </a:r>
            <a:endParaRPr lang="en-IN" sz="1900" dirty="0" smtClean="0"/>
          </a:p>
          <a:p>
            <a:pPr marL="342900" lvl="0" indent="-342900" algn="just">
              <a:buFont typeface="Arial" panose="020B0604020202020204" pitchFamily="34" charset="0"/>
              <a:buChar char="•"/>
            </a:pPr>
            <a:r>
              <a:rPr lang="en-US" sz="1900" dirty="0" smtClean="0">
                <a:solidFill>
                  <a:prstClr val="black">
                    <a:lumMod val="75000"/>
                    <a:lumOff val="25000"/>
                  </a:prstClr>
                </a:solidFill>
              </a:rPr>
              <a:t>Associations </a:t>
            </a:r>
            <a:r>
              <a:rPr lang="en-US" sz="1900" dirty="0">
                <a:solidFill>
                  <a:prstClr val="black">
                    <a:lumMod val="75000"/>
                    <a:lumOff val="25000"/>
                  </a:prstClr>
                </a:solidFill>
              </a:rPr>
              <a:t>between variables were evaluated using nonlinear correlation analysis. Statistical analyses were carried-out in </a:t>
            </a:r>
            <a:r>
              <a:rPr lang="en-US" sz="1900" dirty="0" smtClean="0">
                <a:solidFill>
                  <a:prstClr val="black">
                    <a:lumMod val="75000"/>
                    <a:lumOff val="25000"/>
                  </a:prstClr>
                </a:solidFill>
              </a:rPr>
              <a:t>R (version 3.5.1) through the Remdr package.</a:t>
            </a:r>
          </a:p>
          <a:p>
            <a:pPr marL="342900" indent="-342900" algn="just">
              <a:buFont typeface="Arial" panose="020B0604020202020204" pitchFamily="34" charset="0"/>
              <a:buChar char="•"/>
            </a:pPr>
            <a:r>
              <a:rPr lang="en-US" sz="2200" dirty="0"/>
              <a:t>Descriptive statistical analysis was performed to evaluate the average, variability, and standard deviation of each parameter measured. The means were compared using the t-test at a 0.05 significance level, using SPSS version </a:t>
            </a:r>
            <a:r>
              <a:rPr lang="en-US" sz="2200" dirty="0" smtClean="0"/>
              <a:t>17.0</a:t>
            </a:r>
            <a:r>
              <a:rPr lang="en-US" sz="2200" dirty="0" smtClean="0">
                <a:solidFill>
                  <a:prstClr val="black">
                    <a:lumMod val="75000"/>
                    <a:lumOff val="25000"/>
                  </a:prstClr>
                </a:solidFill>
              </a:rPr>
              <a:t>.</a:t>
            </a:r>
            <a:endParaRPr lang="en-IN" sz="2200" dirty="0"/>
          </a:p>
        </p:txBody>
      </p:sp>
    </p:spTree>
    <p:extLst>
      <p:ext uri="{BB962C8B-B14F-4D97-AF65-F5344CB8AC3E}">
        <p14:creationId xmlns:p14="http://schemas.microsoft.com/office/powerpoint/2010/main" val="3972758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1039422" cy="640080"/>
          </a:xfrm>
        </p:spPr>
        <p:txBody>
          <a:bodyPr>
            <a:normAutofit fontScale="90000"/>
          </a:bodyPr>
          <a:lstStyle/>
          <a:p>
            <a:r>
              <a:rPr lang="en-US" b="1" dirty="0">
                <a:solidFill>
                  <a:schemeClr val="tx1">
                    <a:lumMod val="65000"/>
                    <a:lumOff val="35000"/>
                  </a:schemeClr>
                </a:solidFill>
              </a:rPr>
              <a:t>Estimation of NPK requirements for rice production in diverse Chinese environments under optimal fertilization rates</a:t>
            </a:r>
            <a:endParaRPr lang="en-IN" dirty="0"/>
          </a:p>
        </p:txBody>
      </p:sp>
      <p:sp>
        <p:nvSpPr>
          <p:cNvPr id="3" name="Content Placeholder 2"/>
          <p:cNvSpPr>
            <a:spLocks noGrp="1"/>
          </p:cNvSpPr>
          <p:nvPr>
            <p:ph sz="quarter" idx="10"/>
          </p:nvPr>
        </p:nvSpPr>
        <p:spPr>
          <a:xfrm>
            <a:off x="539495" y="1489166"/>
            <a:ext cx="11125635" cy="4963884"/>
          </a:xfrm>
        </p:spPr>
        <p:txBody>
          <a:bodyPr/>
          <a:lstStyle/>
          <a:p>
            <a:pPr marL="171450" indent="-171450" algn="just">
              <a:buFont typeface="Arial" panose="020B0604020202020204" pitchFamily="34" charset="0"/>
              <a:buChar char="•"/>
            </a:pPr>
            <a:r>
              <a:rPr lang="en-US" sz="2200" dirty="0" smtClean="0"/>
              <a:t>Similarit</a:t>
            </a:r>
            <a:r>
              <a:rPr lang="en-US" sz="2400" dirty="0" smtClean="0"/>
              <a:t>ies </a:t>
            </a:r>
            <a:r>
              <a:rPr lang="en-US" sz="2400" dirty="0"/>
              <a:t>– </a:t>
            </a:r>
            <a:r>
              <a:rPr lang="en-US" sz="2000" dirty="0" smtClean="0"/>
              <a:t>Accounts </a:t>
            </a:r>
            <a:r>
              <a:rPr lang="en-US" sz="2000" dirty="0"/>
              <a:t>for the nitrogen disparity caused by solar radiation and calculates the total need of N,P,K based on local conditions. </a:t>
            </a:r>
            <a:endParaRPr lang="en-US" sz="2000" dirty="0" smtClean="0"/>
          </a:p>
          <a:p>
            <a:pPr marL="171450" indent="-171450" algn="just">
              <a:buFont typeface="Arial" panose="020B0604020202020204" pitchFamily="34" charset="0"/>
              <a:buChar char="•"/>
            </a:pPr>
            <a:r>
              <a:rPr lang="en-US" sz="2200" dirty="0" smtClean="0"/>
              <a:t>Differences</a:t>
            </a:r>
            <a:r>
              <a:rPr lang="en-US" sz="2400" dirty="0" smtClean="0"/>
              <a:t> - </a:t>
            </a:r>
            <a:r>
              <a:rPr lang="en-US" sz="2000" dirty="0"/>
              <a:t>Paper is not applicable to any other crop other than </a:t>
            </a:r>
            <a:r>
              <a:rPr lang="en-US" sz="2000" dirty="0" smtClean="0"/>
              <a:t>rice</a:t>
            </a:r>
            <a:r>
              <a:rPr lang="en-US" sz="2000" dirty="0"/>
              <a:t> </a:t>
            </a:r>
            <a:r>
              <a:rPr lang="en-US" sz="2000" dirty="0" smtClean="0"/>
              <a:t>and </a:t>
            </a:r>
            <a:r>
              <a:rPr lang="en-US" sz="2000" dirty="0"/>
              <a:t>does not use any machine learning algorithms to enhance the realistic estimations. </a:t>
            </a:r>
          </a:p>
          <a:p>
            <a:pPr marL="171450" indent="-171450" algn="just">
              <a:buFont typeface="Arial" panose="020B0604020202020204" pitchFamily="34" charset="0"/>
              <a:buChar char="•"/>
            </a:pPr>
            <a:r>
              <a:rPr lang="en-US" sz="2200" dirty="0" smtClean="0"/>
              <a:t>Algorithm</a:t>
            </a:r>
            <a:r>
              <a:rPr lang="en-US" sz="2400" dirty="0" smtClean="0"/>
              <a:t> - </a:t>
            </a:r>
            <a:r>
              <a:rPr lang="en-US" sz="2000" dirty="0" smtClean="0"/>
              <a:t>Uses </a:t>
            </a:r>
            <a:r>
              <a:rPr lang="en-US" sz="2000" dirty="0"/>
              <a:t>Angstrom-Prescott equation for estimation of solar radiation. Associations between variables were evaluated using nonlinear correlation analysis. Associations between variables were evaluated using nonlinear correlation analysis.</a:t>
            </a:r>
            <a:endParaRPr lang="en-US" sz="2400" dirty="0"/>
          </a:p>
          <a:p>
            <a:pPr marL="171450" indent="-171450" algn="just">
              <a:buFont typeface="Arial" panose="020B0604020202020204" pitchFamily="34" charset="0"/>
              <a:buChar char="•"/>
            </a:pPr>
            <a:endParaRPr lang="en-IN" dirty="0"/>
          </a:p>
        </p:txBody>
      </p:sp>
    </p:spTree>
    <p:extLst>
      <p:ext uri="{BB962C8B-B14F-4D97-AF65-F5344CB8AC3E}">
        <p14:creationId xmlns:p14="http://schemas.microsoft.com/office/powerpoint/2010/main" val="41461418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1026359" cy="640080"/>
          </a:xfrm>
        </p:spPr>
        <p:txBody>
          <a:bodyPr>
            <a:normAutofit fontScale="90000"/>
          </a:bodyPr>
          <a:lstStyle/>
          <a:p>
            <a:r>
              <a:rPr lang="en-US" b="1" dirty="0" smtClean="0">
                <a:solidFill>
                  <a:schemeClr val="tx1">
                    <a:lumMod val="65000"/>
                    <a:lumOff val="35000"/>
                  </a:schemeClr>
                </a:solidFill>
              </a:rPr>
              <a:t>Would </a:t>
            </a:r>
            <a:r>
              <a:rPr lang="en-US" b="1" dirty="0">
                <a:solidFill>
                  <a:schemeClr val="tx1">
                    <a:lumMod val="65000"/>
                    <a:lumOff val="35000"/>
                  </a:schemeClr>
                </a:solidFill>
              </a:rPr>
              <a:t>fertilization history render the soil microbial communities and their activities more resistant to rainfall fluctuations</a:t>
            </a:r>
            <a:r>
              <a:rPr lang="en-US" b="1" dirty="0" smtClean="0">
                <a:solidFill>
                  <a:schemeClr val="tx1">
                    <a:lumMod val="65000"/>
                    <a:lumOff val="35000"/>
                  </a:schemeClr>
                </a:solidFill>
              </a:rPr>
              <a:t>?</a:t>
            </a:r>
            <a:endParaRPr lang="en-IN" b="1" dirty="0">
              <a:solidFill>
                <a:schemeClr val="tx1">
                  <a:lumMod val="65000"/>
                  <a:lumOff val="35000"/>
                </a:schemeClr>
              </a:solidFill>
            </a:endParaRPr>
          </a:p>
        </p:txBody>
      </p:sp>
      <p:sp>
        <p:nvSpPr>
          <p:cNvPr id="3" name="Content Placeholder 2"/>
          <p:cNvSpPr>
            <a:spLocks noGrp="1"/>
          </p:cNvSpPr>
          <p:nvPr>
            <p:ph sz="quarter" idx="10"/>
          </p:nvPr>
        </p:nvSpPr>
        <p:spPr>
          <a:xfrm>
            <a:off x="539496" y="1435608"/>
            <a:ext cx="11008070" cy="5056632"/>
          </a:xfrm>
        </p:spPr>
        <p:txBody>
          <a:bodyPr>
            <a:normAutofit/>
          </a:bodyPr>
          <a:lstStyle/>
          <a:p>
            <a:pPr marL="171450" lvl="0" indent="-171450" algn="just">
              <a:buFont typeface="Arial" panose="020B0604020202020204" pitchFamily="34" charset="0"/>
              <a:buChar char="•"/>
            </a:pPr>
            <a:r>
              <a:rPr lang="en-GB" sz="2400" dirty="0">
                <a:solidFill>
                  <a:prstClr val="black">
                    <a:lumMod val="75000"/>
                    <a:lumOff val="25000"/>
                  </a:prstClr>
                </a:solidFill>
              </a:rPr>
              <a:t>Journal - </a:t>
            </a:r>
            <a:r>
              <a:rPr lang="en-US" sz="2000" dirty="0" smtClean="0">
                <a:solidFill>
                  <a:prstClr val="black">
                    <a:lumMod val="75000"/>
                    <a:lumOff val="25000"/>
                  </a:prstClr>
                </a:solidFill>
              </a:rPr>
              <a:t>Ecotoxicology </a:t>
            </a:r>
            <a:r>
              <a:rPr lang="en-US" sz="2000" dirty="0">
                <a:solidFill>
                  <a:prstClr val="black">
                    <a:lumMod val="75000"/>
                    <a:lumOff val="25000"/>
                  </a:prstClr>
                </a:solidFill>
              </a:rPr>
              <a:t>and Environmental Safety, ISSN: 0147-6513 (Elsevier</a:t>
            </a:r>
            <a:r>
              <a:rPr lang="en-US" sz="2000" dirty="0" smtClean="0">
                <a:solidFill>
                  <a:prstClr val="black">
                    <a:lumMod val="75000"/>
                    <a:lumOff val="25000"/>
                  </a:prstClr>
                </a:solidFill>
              </a:rPr>
              <a:t>) </a:t>
            </a:r>
          </a:p>
          <a:p>
            <a:pPr marL="171450" lvl="0" indent="-171450" algn="just">
              <a:buFont typeface="Arial" panose="020B0604020202020204" pitchFamily="34" charset="0"/>
              <a:buChar char="•"/>
            </a:pPr>
            <a:r>
              <a:rPr lang="en-IN" sz="2400" dirty="0" smtClean="0">
                <a:solidFill>
                  <a:prstClr val="black">
                    <a:lumMod val="75000"/>
                    <a:lumOff val="25000"/>
                  </a:prstClr>
                </a:solidFill>
              </a:rPr>
              <a:t>Date </a:t>
            </a:r>
            <a:r>
              <a:rPr lang="en-IN" sz="2400" dirty="0">
                <a:solidFill>
                  <a:prstClr val="black">
                    <a:lumMod val="75000"/>
                    <a:lumOff val="25000"/>
                  </a:prstClr>
                </a:solidFill>
              </a:rPr>
              <a:t>of Publication – </a:t>
            </a:r>
            <a:r>
              <a:rPr lang="en-IN" sz="2000" dirty="0" smtClean="0">
                <a:solidFill>
                  <a:prstClr val="black">
                    <a:lumMod val="75000"/>
                    <a:lumOff val="25000"/>
                  </a:prstClr>
                </a:solidFill>
              </a:rPr>
              <a:t>Sep 2020</a:t>
            </a:r>
          </a:p>
          <a:p>
            <a:pPr marL="171450" lvl="0" indent="-171450" algn="just">
              <a:buFont typeface="Arial" panose="020B0604020202020204" pitchFamily="34" charset="0"/>
              <a:buChar char="•"/>
            </a:pPr>
            <a:r>
              <a:rPr lang="en-GB" sz="2400" dirty="0" smtClean="0">
                <a:solidFill>
                  <a:prstClr val="black">
                    <a:lumMod val="75000"/>
                    <a:lumOff val="25000"/>
                  </a:prstClr>
                </a:solidFill>
              </a:rPr>
              <a:t>Findings relate to project - </a:t>
            </a:r>
            <a:r>
              <a:rPr lang="en-US" sz="2000" dirty="0" smtClean="0">
                <a:solidFill>
                  <a:prstClr val="black">
                    <a:lumMod val="75000"/>
                    <a:lumOff val="25000"/>
                  </a:prstClr>
                </a:solidFill>
              </a:rPr>
              <a:t>This </a:t>
            </a:r>
            <a:r>
              <a:rPr lang="en-US" sz="2000" dirty="0">
                <a:solidFill>
                  <a:prstClr val="black">
                    <a:lumMod val="75000"/>
                    <a:lumOff val="25000"/>
                  </a:prstClr>
                </a:solidFill>
              </a:rPr>
              <a:t>paper aims to study the intrinsic changes in the composition of soil populations and their functions due to the interaction between long-term fertilization and rainfall fluctuations, seeing whether fertilization history would render the soil microbial communities and their activities more resistant to water stress or not.</a:t>
            </a:r>
          </a:p>
          <a:p>
            <a:pPr marL="171450" lvl="0" indent="-171450" algn="just">
              <a:buFont typeface="Arial" panose="020B0604020202020204" pitchFamily="34" charset="0"/>
              <a:buChar char="•"/>
            </a:pPr>
            <a:endParaRPr lang="en-IN" dirty="0"/>
          </a:p>
        </p:txBody>
      </p:sp>
    </p:spTree>
    <p:extLst>
      <p:ext uri="{BB962C8B-B14F-4D97-AF65-F5344CB8AC3E}">
        <p14:creationId xmlns:p14="http://schemas.microsoft.com/office/powerpoint/2010/main" val="42374680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1039422" cy="640080"/>
          </a:xfrm>
        </p:spPr>
        <p:txBody>
          <a:bodyPr>
            <a:normAutofit fontScale="90000"/>
          </a:bodyPr>
          <a:lstStyle/>
          <a:p>
            <a:r>
              <a:rPr lang="en-US" b="1" dirty="0">
                <a:solidFill>
                  <a:schemeClr val="tx1">
                    <a:lumMod val="65000"/>
                    <a:lumOff val="35000"/>
                  </a:schemeClr>
                </a:solidFill>
              </a:rPr>
              <a:t>Would fertilization history render the soil microbial communities and their activities more resistant to rainfall fluctuations?</a:t>
            </a:r>
            <a:endParaRPr lang="en-IN" dirty="0"/>
          </a:p>
        </p:txBody>
      </p:sp>
      <p:sp>
        <p:nvSpPr>
          <p:cNvPr id="3" name="Content Placeholder 2"/>
          <p:cNvSpPr>
            <a:spLocks noGrp="1"/>
          </p:cNvSpPr>
          <p:nvPr>
            <p:ph sz="quarter" idx="10"/>
          </p:nvPr>
        </p:nvSpPr>
        <p:spPr>
          <a:xfrm>
            <a:off x="539496" y="1435607"/>
            <a:ext cx="11138698" cy="4952129"/>
          </a:xfrm>
        </p:spPr>
        <p:txBody>
          <a:bodyPr>
            <a:normAutofit fontScale="92500" lnSpcReduction="10000"/>
          </a:bodyPr>
          <a:lstStyle/>
          <a:p>
            <a:pPr lvl="0" algn="just"/>
            <a:r>
              <a:rPr lang="en-US" sz="2400" dirty="0">
                <a:solidFill>
                  <a:prstClr val="black">
                    <a:lumMod val="75000"/>
                    <a:lumOff val="25000"/>
                  </a:prstClr>
                </a:solidFill>
              </a:rPr>
              <a:t>Summary </a:t>
            </a:r>
            <a:r>
              <a:rPr lang="en-US" sz="2400" dirty="0" smtClean="0">
                <a:solidFill>
                  <a:prstClr val="black">
                    <a:lumMod val="75000"/>
                    <a:lumOff val="25000"/>
                  </a:prstClr>
                </a:solidFill>
              </a:rPr>
              <a:t>:</a:t>
            </a:r>
          </a:p>
          <a:p>
            <a:pPr lvl="0" algn="just"/>
            <a:r>
              <a:rPr lang="en-US" sz="1900" dirty="0" smtClean="0">
                <a:solidFill>
                  <a:prstClr val="black">
                    <a:lumMod val="75000"/>
                    <a:lumOff val="25000"/>
                  </a:prstClr>
                </a:solidFill>
              </a:rPr>
              <a:t>A </a:t>
            </a:r>
            <a:r>
              <a:rPr lang="en-US" sz="1900" dirty="0">
                <a:solidFill>
                  <a:prstClr val="black">
                    <a:lumMod val="75000"/>
                    <a:lumOff val="25000"/>
                  </a:prstClr>
                </a:solidFill>
              </a:rPr>
              <a:t>maize monoculture field is cultivated by a rain-fed and fertilized continuously at different doses of NPK, i.e., control. The experiment is carried out for 21-23 years and soil samples were collected from control and five fertilized plots in the 21st, 22nd and 23rd years of the experiment. It is observed that addition of continuous NPK fertilization : </a:t>
            </a:r>
            <a:r>
              <a:rPr lang="en-US" sz="1900" dirty="0" smtClean="0">
                <a:solidFill>
                  <a:prstClr val="black">
                    <a:lumMod val="75000"/>
                    <a:lumOff val="25000"/>
                  </a:prstClr>
                </a:solidFill>
              </a:rPr>
              <a:t>1. reduced </a:t>
            </a:r>
            <a:r>
              <a:rPr lang="en-US" sz="1900" dirty="0">
                <a:solidFill>
                  <a:prstClr val="black">
                    <a:lumMod val="75000"/>
                    <a:lumOff val="25000"/>
                  </a:prstClr>
                </a:solidFill>
              </a:rPr>
              <a:t>soil pH values (i.e. soil become more acidic in nature) </a:t>
            </a:r>
            <a:r>
              <a:rPr lang="en-US" sz="1900" dirty="0" smtClean="0">
                <a:solidFill>
                  <a:prstClr val="black">
                    <a:lumMod val="75000"/>
                    <a:lumOff val="25000"/>
                  </a:prstClr>
                </a:solidFill>
              </a:rPr>
              <a:t>2</a:t>
            </a:r>
            <a:r>
              <a:rPr lang="en-US" sz="1900" dirty="0">
                <a:solidFill>
                  <a:prstClr val="black">
                    <a:lumMod val="75000"/>
                    <a:lumOff val="25000"/>
                  </a:prstClr>
                </a:solidFill>
              </a:rPr>
              <a:t>. increase the soil </a:t>
            </a:r>
            <a:r>
              <a:rPr lang="en-US" sz="1900" dirty="0" err="1">
                <a:solidFill>
                  <a:prstClr val="black">
                    <a:lumMod val="75000"/>
                    <a:lumOff val="25000"/>
                  </a:prstClr>
                </a:solidFill>
              </a:rPr>
              <a:t>orgainic</a:t>
            </a:r>
            <a:r>
              <a:rPr lang="en-US" sz="1900" dirty="0">
                <a:solidFill>
                  <a:prstClr val="black">
                    <a:lumMod val="75000"/>
                    <a:lumOff val="25000"/>
                  </a:prstClr>
                </a:solidFill>
              </a:rPr>
              <a:t> carbon (SOC) [6] content, significantly </a:t>
            </a:r>
            <a:r>
              <a:rPr lang="en-US" sz="1900" dirty="0" smtClean="0">
                <a:solidFill>
                  <a:prstClr val="black">
                    <a:lumMod val="75000"/>
                    <a:lumOff val="25000"/>
                  </a:prstClr>
                </a:solidFill>
              </a:rPr>
              <a:t>3</a:t>
            </a:r>
            <a:r>
              <a:rPr lang="en-US" sz="1900" dirty="0">
                <a:solidFill>
                  <a:prstClr val="black">
                    <a:lumMod val="75000"/>
                    <a:lumOff val="25000"/>
                  </a:prstClr>
                </a:solidFill>
              </a:rPr>
              <a:t>. increased the humus content </a:t>
            </a:r>
            <a:r>
              <a:rPr lang="en-US" sz="1900" dirty="0" smtClean="0">
                <a:solidFill>
                  <a:prstClr val="black">
                    <a:lumMod val="75000"/>
                    <a:lumOff val="25000"/>
                  </a:prstClr>
                </a:solidFill>
              </a:rPr>
              <a:t>4</a:t>
            </a:r>
            <a:r>
              <a:rPr lang="en-US" sz="1900" dirty="0">
                <a:solidFill>
                  <a:prstClr val="black">
                    <a:lumMod val="75000"/>
                    <a:lumOff val="25000"/>
                  </a:prstClr>
                </a:solidFill>
              </a:rPr>
              <a:t>. increased microbial biomass carbon (MBC) [7] </a:t>
            </a:r>
            <a:r>
              <a:rPr lang="en-US" sz="1900" dirty="0" smtClean="0">
                <a:solidFill>
                  <a:prstClr val="black">
                    <a:lumMod val="75000"/>
                    <a:lumOff val="25000"/>
                  </a:prstClr>
                </a:solidFill>
              </a:rPr>
              <a:t>5</a:t>
            </a:r>
            <a:r>
              <a:rPr lang="en-US" sz="1900" dirty="0">
                <a:solidFill>
                  <a:prstClr val="black">
                    <a:lumMod val="75000"/>
                    <a:lumOff val="25000"/>
                  </a:prstClr>
                </a:solidFill>
              </a:rPr>
              <a:t>. CO2 production increased linearly with increasing NPK doses </a:t>
            </a:r>
            <a:r>
              <a:rPr lang="en-US" sz="1900" dirty="0" smtClean="0">
                <a:solidFill>
                  <a:prstClr val="black">
                    <a:lumMod val="75000"/>
                    <a:lumOff val="25000"/>
                  </a:prstClr>
                </a:solidFill>
              </a:rPr>
              <a:t>6</a:t>
            </a:r>
            <a:r>
              <a:rPr lang="en-US" sz="1900" dirty="0">
                <a:solidFill>
                  <a:prstClr val="black">
                    <a:lumMod val="75000"/>
                    <a:lumOff val="25000"/>
                  </a:prstClr>
                </a:solidFill>
              </a:rPr>
              <a:t>. favorable effect on the activity of four soil enzymes, i.e., phosphatase, </a:t>
            </a:r>
            <a:r>
              <a:rPr lang="en-US" sz="1900" dirty="0" err="1">
                <a:solidFill>
                  <a:prstClr val="black">
                    <a:lumMod val="75000"/>
                    <a:lumOff val="25000"/>
                  </a:prstClr>
                </a:solidFill>
              </a:rPr>
              <a:t>saccharase</a:t>
            </a:r>
            <a:r>
              <a:rPr lang="en-US" sz="1900" dirty="0">
                <a:solidFill>
                  <a:prstClr val="black">
                    <a:lumMod val="75000"/>
                    <a:lumOff val="25000"/>
                  </a:prstClr>
                </a:solidFill>
              </a:rPr>
              <a:t>, urease and dehydrogenase. Also, high rates of NPK resulted in higher soil NO3− (Nitrate) content; and it thus could be recommended that in years with expected high rainfall the applied amount of N should be decreased in order to avoid the excess leaching of soil NO3− which possibly can contaminate the groundwater and consequently threatens human health.</a:t>
            </a:r>
          </a:p>
          <a:p>
            <a:pPr marL="342900" lvl="0" indent="-342900" algn="just">
              <a:buFont typeface="Arial" panose="020B0604020202020204" pitchFamily="34" charset="0"/>
              <a:buChar char="•"/>
            </a:pPr>
            <a:endParaRPr lang="en-IN" sz="2200" dirty="0"/>
          </a:p>
        </p:txBody>
      </p:sp>
    </p:spTree>
    <p:extLst>
      <p:ext uri="{BB962C8B-B14F-4D97-AF65-F5344CB8AC3E}">
        <p14:creationId xmlns:p14="http://schemas.microsoft.com/office/powerpoint/2010/main" val="605456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1039422" cy="640080"/>
          </a:xfrm>
        </p:spPr>
        <p:txBody>
          <a:bodyPr>
            <a:normAutofit fontScale="90000"/>
          </a:bodyPr>
          <a:lstStyle/>
          <a:p>
            <a:r>
              <a:rPr lang="en-US" b="1" dirty="0">
                <a:solidFill>
                  <a:schemeClr val="tx1">
                    <a:lumMod val="65000"/>
                    <a:lumOff val="35000"/>
                  </a:schemeClr>
                </a:solidFill>
              </a:rPr>
              <a:t>Would fertilization history render the soil microbial communities and their activities more resistant to rainfall fluctuations?</a:t>
            </a:r>
            <a:endParaRPr lang="en-IN" dirty="0"/>
          </a:p>
        </p:txBody>
      </p:sp>
      <p:sp>
        <p:nvSpPr>
          <p:cNvPr id="3" name="Content Placeholder 2"/>
          <p:cNvSpPr>
            <a:spLocks noGrp="1"/>
          </p:cNvSpPr>
          <p:nvPr>
            <p:ph sz="quarter" idx="10"/>
          </p:nvPr>
        </p:nvSpPr>
        <p:spPr>
          <a:xfrm>
            <a:off x="539495" y="1489166"/>
            <a:ext cx="11125635" cy="4963884"/>
          </a:xfrm>
        </p:spPr>
        <p:txBody>
          <a:bodyPr>
            <a:normAutofit fontScale="92500" lnSpcReduction="20000"/>
          </a:bodyPr>
          <a:lstStyle/>
          <a:p>
            <a:pPr marL="171450" indent="-171450" algn="just">
              <a:buFont typeface="Arial" panose="020B0604020202020204" pitchFamily="34" charset="0"/>
              <a:buChar char="•"/>
            </a:pPr>
            <a:r>
              <a:rPr lang="en-US" sz="2200" dirty="0" smtClean="0"/>
              <a:t>Similarit</a:t>
            </a:r>
            <a:r>
              <a:rPr lang="en-US" sz="2400" dirty="0" smtClean="0"/>
              <a:t>ies </a:t>
            </a:r>
            <a:r>
              <a:rPr lang="en-US" sz="2400" dirty="0"/>
              <a:t>– </a:t>
            </a:r>
            <a:r>
              <a:rPr lang="en-US" sz="2000" dirty="0" smtClean="0"/>
              <a:t>This </a:t>
            </a:r>
            <a:r>
              <a:rPr lang="en-US" sz="2000" dirty="0"/>
              <a:t>model gives good insight about the dynamics of soil such as pH, texture, porosity, water holding capacity, organic carbon, and humus content, in relation to rainfall and fertilizer (NPK) usage. </a:t>
            </a:r>
            <a:endParaRPr lang="en-US" sz="2000" dirty="0" smtClean="0"/>
          </a:p>
          <a:p>
            <a:pPr marL="171450" indent="-171450" algn="just">
              <a:buFont typeface="Arial" panose="020B0604020202020204" pitchFamily="34" charset="0"/>
              <a:buChar char="•"/>
            </a:pPr>
            <a:r>
              <a:rPr lang="en-US" sz="2200" dirty="0" smtClean="0"/>
              <a:t>Differences</a:t>
            </a:r>
            <a:r>
              <a:rPr lang="en-US" sz="2400" dirty="0" smtClean="0"/>
              <a:t> - </a:t>
            </a:r>
            <a:r>
              <a:rPr lang="en-US" sz="2000" dirty="0" smtClean="0"/>
              <a:t>Unable </a:t>
            </a:r>
            <a:r>
              <a:rPr lang="en-US" sz="2000" dirty="0"/>
              <a:t>to make predictions for future usage of fertilizers in accordance with rainfall patterns.</a:t>
            </a:r>
          </a:p>
          <a:p>
            <a:pPr marL="171450" indent="-171450" algn="just">
              <a:buFont typeface="Arial" panose="020B0604020202020204" pitchFamily="34" charset="0"/>
              <a:buChar char="•"/>
            </a:pPr>
            <a:r>
              <a:rPr lang="en-US" sz="2000" dirty="0" smtClean="0"/>
              <a:t> </a:t>
            </a:r>
            <a:r>
              <a:rPr lang="en-US" sz="2200" dirty="0" smtClean="0"/>
              <a:t>Algorithm</a:t>
            </a:r>
            <a:r>
              <a:rPr lang="en-US" sz="2400" dirty="0" smtClean="0"/>
              <a:t> - </a:t>
            </a:r>
            <a:r>
              <a:rPr lang="en-US" sz="2000" dirty="0" smtClean="0"/>
              <a:t>Soil </a:t>
            </a:r>
            <a:r>
              <a:rPr lang="en-US" sz="2000" dirty="0"/>
              <a:t>moisture content was measured gravimetrically [4] by drying the soil at 105 °C for 24 h and expressed as m/m% (dry basis) of absolute mass of dry soil. Soil pH was measured in 1:2.5 (w/w) soil: distilled water suspension. Absorbance was measured with a </a:t>
            </a:r>
            <a:r>
              <a:rPr lang="en-US" sz="2000" dirty="0" err="1"/>
              <a:t>spectro</a:t>
            </a:r>
            <a:r>
              <a:rPr lang="en-US" sz="2000" dirty="0"/>
              <a:t>-photometer [5] (UV-403). The total number of bacteria and microscopic fungi was determined using plate dilution technique on bouillon and peptone-glucose agar medium, respectively.</a:t>
            </a:r>
          </a:p>
          <a:p>
            <a:pPr marL="171450" indent="-171450" algn="just">
              <a:buFont typeface="Arial" panose="020B0604020202020204" pitchFamily="34" charset="0"/>
              <a:buChar char="•"/>
            </a:pPr>
            <a:endParaRPr lang="en-IN" dirty="0"/>
          </a:p>
        </p:txBody>
      </p:sp>
    </p:spTree>
    <p:extLst>
      <p:ext uri="{BB962C8B-B14F-4D97-AF65-F5344CB8AC3E}">
        <p14:creationId xmlns:p14="http://schemas.microsoft.com/office/powerpoint/2010/main" val="38391127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137" y="326571"/>
            <a:ext cx="11247120" cy="839941"/>
          </a:xfrm>
        </p:spPr>
        <p:txBody>
          <a:bodyPr>
            <a:noAutofit/>
          </a:bodyPr>
          <a:lstStyle/>
          <a:p>
            <a:r>
              <a:rPr lang="en-US" b="1" dirty="0">
                <a:solidFill>
                  <a:schemeClr val="tx1">
                    <a:lumMod val="65000"/>
                    <a:lumOff val="35000"/>
                  </a:schemeClr>
                </a:solidFill>
              </a:rPr>
              <a:t>A nutrient recommendation system for soil fertilization based on Evolutionary </a:t>
            </a:r>
            <a:r>
              <a:rPr lang="en-US" b="1" dirty="0" smtClean="0">
                <a:solidFill>
                  <a:schemeClr val="tx1">
                    <a:lumMod val="65000"/>
                    <a:lumOff val="35000"/>
                  </a:schemeClr>
                </a:solidFill>
              </a:rPr>
              <a:t>Computation</a:t>
            </a:r>
            <a:endParaRPr lang="en-IN" b="1" dirty="0">
              <a:solidFill>
                <a:schemeClr val="tx1">
                  <a:lumMod val="65000"/>
                  <a:lumOff val="35000"/>
                </a:schemeClr>
              </a:solidFill>
            </a:endParaRPr>
          </a:p>
        </p:txBody>
      </p:sp>
      <p:sp>
        <p:nvSpPr>
          <p:cNvPr id="3" name="Content Placeholder 2"/>
          <p:cNvSpPr>
            <a:spLocks noGrp="1"/>
          </p:cNvSpPr>
          <p:nvPr>
            <p:ph sz="quarter" idx="10"/>
          </p:nvPr>
        </p:nvSpPr>
        <p:spPr>
          <a:xfrm>
            <a:off x="444137" y="1593670"/>
            <a:ext cx="11130862" cy="3424960"/>
          </a:xfrm>
        </p:spPr>
        <p:txBody>
          <a:bodyPr>
            <a:normAutofit/>
          </a:bodyPr>
          <a:lstStyle/>
          <a:p>
            <a:pPr marL="171450" indent="-171450" algn="just">
              <a:buFont typeface="Arial" panose="020B0604020202020204" pitchFamily="34" charset="0"/>
              <a:buChar char="•"/>
            </a:pPr>
            <a:r>
              <a:rPr lang="en-GB" sz="2400" dirty="0" smtClean="0"/>
              <a:t>Journal - </a:t>
            </a:r>
            <a:r>
              <a:rPr lang="en-US" sz="2000" dirty="0"/>
              <a:t>Computers and Electronics in Agriculture, ISSN: 0168-1699 (Elsevier</a:t>
            </a:r>
            <a:r>
              <a:rPr lang="en-US" sz="2000" dirty="0" smtClean="0"/>
              <a:t>)</a:t>
            </a:r>
            <a:endParaRPr lang="en-US" sz="2000" dirty="0"/>
          </a:p>
          <a:p>
            <a:pPr marL="171450" indent="-171450" algn="just">
              <a:buFont typeface="Arial" panose="020B0604020202020204" pitchFamily="34" charset="0"/>
              <a:buChar char="•"/>
            </a:pPr>
            <a:r>
              <a:rPr lang="en-IN" sz="2400" dirty="0"/>
              <a:t>Date of </a:t>
            </a:r>
            <a:r>
              <a:rPr lang="en-IN" sz="2400" dirty="0" smtClean="0"/>
              <a:t>Publication – </a:t>
            </a:r>
            <a:r>
              <a:rPr lang="en-IN" sz="2000" dirty="0" smtClean="0"/>
              <a:t>Oct 2021</a:t>
            </a:r>
          </a:p>
          <a:p>
            <a:pPr marL="171450" indent="-171450" algn="just">
              <a:buFont typeface="Arial" panose="020B0604020202020204" pitchFamily="34" charset="0"/>
              <a:buChar char="•"/>
            </a:pPr>
            <a:r>
              <a:rPr lang="en-US" sz="2400" dirty="0"/>
              <a:t>What is EC (Evolutionary Computation) ?</a:t>
            </a:r>
            <a:endParaRPr lang="en-IN" sz="2400" dirty="0"/>
          </a:p>
          <a:p>
            <a:pPr marL="171450" indent="-171450" algn="just">
              <a:buFont typeface="Arial" panose="020B0604020202020204" pitchFamily="34" charset="0"/>
              <a:buChar char="•"/>
            </a:pPr>
            <a:endParaRPr lang="en-IN" sz="2400" dirty="0"/>
          </a:p>
        </p:txBody>
      </p:sp>
      <p:sp>
        <p:nvSpPr>
          <p:cNvPr id="4" name="TextBox 3"/>
          <p:cNvSpPr txBox="1"/>
          <p:nvPr/>
        </p:nvSpPr>
        <p:spPr>
          <a:xfrm>
            <a:off x="672737" y="3818662"/>
            <a:ext cx="5394960" cy="1323439"/>
          </a:xfrm>
          <a:prstGeom prst="rect">
            <a:avLst/>
          </a:prstGeom>
          <a:noFill/>
        </p:spPr>
        <p:txBody>
          <a:bodyPr wrap="square" rtlCol="0">
            <a:spAutoFit/>
          </a:bodyPr>
          <a:lstStyle/>
          <a:p>
            <a:pPr algn="just"/>
            <a:r>
              <a:rPr lang="en-US" sz="2000" dirty="0">
                <a:solidFill>
                  <a:schemeClr val="tx1">
                    <a:lumMod val="75000"/>
                    <a:lumOff val="25000"/>
                  </a:schemeClr>
                </a:solidFill>
              </a:rPr>
              <a:t>Evolutionary Computing is the study of computational systems which use ideas and get inspirations from natural evolution </a:t>
            </a:r>
            <a:r>
              <a:rPr lang="en-US" sz="2000" dirty="0" smtClean="0">
                <a:solidFill>
                  <a:schemeClr val="tx1">
                    <a:lumMod val="75000"/>
                    <a:lumOff val="25000"/>
                  </a:schemeClr>
                </a:solidFill>
              </a:rPr>
              <a:t>and other </a:t>
            </a:r>
            <a:r>
              <a:rPr lang="en-US" sz="2000" dirty="0">
                <a:solidFill>
                  <a:schemeClr val="tx1">
                    <a:lumMod val="75000"/>
                    <a:lumOff val="25000"/>
                  </a:schemeClr>
                </a:solidFill>
              </a:rPr>
              <a:t>biological </a:t>
            </a:r>
            <a:r>
              <a:rPr lang="en-US" sz="2000" dirty="0" smtClean="0">
                <a:solidFill>
                  <a:schemeClr val="tx1">
                    <a:lumMod val="75000"/>
                    <a:lumOff val="25000"/>
                  </a:schemeClr>
                </a:solidFill>
              </a:rPr>
              <a:t>systems. </a:t>
            </a:r>
            <a:endParaRPr lang="en-IN" sz="2000" dirty="0">
              <a:solidFill>
                <a:schemeClr val="tx1">
                  <a:lumMod val="75000"/>
                  <a:lumOff val="25000"/>
                </a:scheme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5653" y="3789473"/>
            <a:ext cx="4809346" cy="2705257"/>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5934960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1026359" cy="640080"/>
          </a:xfrm>
        </p:spPr>
        <p:txBody>
          <a:bodyPr>
            <a:normAutofit fontScale="90000"/>
          </a:bodyPr>
          <a:lstStyle/>
          <a:p>
            <a:r>
              <a:rPr lang="en-US" b="1" dirty="0" smtClean="0">
                <a:solidFill>
                  <a:schemeClr val="tx1">
                    <a:lumMod val="65000"/>
                    <a:lumOff val="35000"/>
                  </a:schemeClr>
                </a:solidFill>
              </a:rPr>
              <a:t>Crop </a:t>
            </a:r>
            <a:r>
              <a:rPr lang="en-US" b="1" dirty="0">
                <a:solidFill>
                  <a:schemeClr val="tx1">
                    <a:lumMod val="65000"/>
                    <a:lumOff val="35000"/>
                  </a:schemeClr>
                </a:solidFill>
              </a:rPr>
              <a:t>Yield Prediction Based on Indian Agriculture using Machine Learning</a:t>
            </a:r>
            <a:endParaRPr lang="en-IN" b="1" dirty="0">
              <a:solidFill>
                <a:schemeClr val="tx1">
                  <a:lumMod val="65000"/>
                  <a:lumOff val="35000"/>
                </a:schemeClr>
              </a:solidFill>
            </a:endParaRPr>
          </a:p>
        </p:txBody>
      </p:sp>
      <p:sp>
        <p:nvSpPr>
          <p:cNvPr id="3" name="Content Placeholder 2"/>
          <p:cNvSpPr>
            <a:spLocks noGrp="1"/>
          </p:cNvSpPr>
          <p:nvPr>
            <p:ph sz="quarter" idx="10"/>
          </p:nvPr>
        </p:nvSpPr>
        <p:spPr>
          <a:xfrm>
            <a:off x="539496" y="1435608"/>
            <a:ext cx="11008070" cy="5056632"/>
          </a:xfrm>
        </p:spPr>
        <p:txBody>
          <a:bodyPr>
            <a:normAutofit/>
          </a:bodyPr>
          <a:lstStyle/>
          <a:p>
            <a:pPr marL="171450" lvl="0" indent="-171450" algn="just">
              <a:buFont typeface="Arial" panose="020B0604020202020204" pitchFamily="34" charset="0"/>
              <a:buChar char="•"/>
            </a:pPr>
            <a:r>
              <a:rPr lang="en-GB" sz="2400" dirty="0">
                <a:solidFill>
                  <a:prstClr val="black">
                    <a:lumMod val="75000"/>
                    <a:lumOff val="25000"/>
                  </a:prstClr>
                </a:solidFill>
              </a:rPr>
              <a:t>Journal - </a:t>
            </a:r>
            <a:r>
              <a:rPr lang="en-US" sz="2000" dirty="0" smtClean="0"/>
              <a:t>IEEE </a:t>
            </a:r>
            <a:r>
              <a:rPr lang="en-US" sz="2000" dirty="0"/>
              <a:t>; DOI: </a:t>
            </a:r>
            <a:r>
              <a:rPr lang="en-US" sz="2000" dirty="0" smtClean="0"/>
              <a:t>10.1109/INCET49848.2020.9154036</a:t>
            </a:r>
          </a:p>
          <a:p>
            <a:pPr marL="171450" lvl="0" indent="-171450" algn="just">
              <a:buFont typeface="Arial" panose="020B0604020202020204" pitchFamily="34" charset="0"/>
              <a:buChar char="•"/>
            </a:pPr>
            <a:r>
              <a:rPr lang="en-IN" sz="2400" dirty="0" smtClean="0">
                <a:solidFill>
                  <a:prstClr val="black">
                    <a:lumMod val="75000"/>
                    <a:lumOff val="25000"/>
                  </a:prstClr>
                </a:solidFill>
              </a:rPr>
              <a:t>Date </a:t>
            </a:r>
            <a:r>
              <a:rPr lang="en-IN" sz="2400" dirty="0">
                <a:solidFill>
                  <a:prstClr val="black">
                    <a:lumMod val="75000"/>
                    <a:lumOff val="25000"/>
                  </a:prstClr>
                </a:solidFill>
              </a:rPr>
              <a:t>of Publication – </a:t>
            </a:r>
            <a:r>
              <a:rPr lang="en-IN" sz="2000" dirty="0" smtClean="0">
                <a:solidFill>
                  <a:prstClr val="black">
                    <a:lumMod val="75000"/>
                    <a:lumOff val="25000"/>
                  </a:prstClr>
                </a:solidFill>
              </a:rPr>
              <a:t>Jun 2020</a:t>
            </a:r>
          </a:p>
          <a:p>
            <a:pPr marL="171450" lvl="0" indent="-171450" algn="just">
              <a:buFont typeface="Arial" panose="020B0604020202020204" pitchFamily="34" charset="0"/>
              <a:buChar char="•"/>
            </a:pPr>
            <a:r>
              <a:rPr lang="en-GB" sz="2400" dirty="0" smtClean="0">
                <a:solidFill>
                  <a:prstClr val="black">
                    <a:lumMod val="75000"/>
                    <a:lumOff val="25000"/>
                  </a:prstClr>
                </a:solidFill>
              </a:rPr>
              <a:t>Findings relate to project - </a:t>
            </a:r>
            <a:r>
              <a:rPr lang="en-US" sz="2000" dirty="0" smtClean="0">
                <a:solidFill>
                  <a:prstClr val="black">
                    <a:lumMod val="75000"/>
                    <a:lumOff val="25000"/>
                  </a:prstClr>
                </a:solidFill>
              </a:rPr>
              <a:t>This </a:t>
            </a:r>
            <a:r>
              <a:rPr lang="en-US" sz="2000" dirty="0">
                <a:solidFill>
                  <a:prstClr val="black">
                    <a:lumMod val="75000"/>
                    <a:lumOff val="25000"/>
                  </a:prstClr>
                </a:solidFill>
              </a:rPr>
              <a:t>paper predicts the yield of almost all kinds of crops in India. This script makes novel by usage of simple parameters like state, district, season, area and the user can predict the yield of the crop in which year he or she wants to.</a:t>
            </a:r>
            <a:endParaRPr lang="en-IN" dirty="0"/>
          </a:p>
        </p:txBody>
      </p:sp>
    </p:spTree>
    <p:extLst>
      <p:ext uri="{BB962C8B-B14F-4D97-AF65-F5344CB8AC3E}">
        <p14:creationId xmlns:p14="http://schemas.microsoft.com/office/powerpoint/2010/main" val="908152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1065547" cy="640080"/>
          </a:xfrm>
        </p:spPr>
        <p:txBody>
          <a:bodyPr>
            <a:normAutofit fontScale="90000"/>
          </a:bodyPr>
          <a:lstStyle/>
          <a:p>
            <a:r>
              <a:rPr lang="en-US" b="1" dirty="0">
                <a:solidFill>
                  <a:schemeClr val="tx1">
                    <a:lumMod val="65000"/>
                    <a:lumOff val="35000"/>
                  </a:schemeClr>
                </a:solidFill>
              </a:rPr>
              <a:t>Crop Yield Prediction Based on Indian Agriculture using Machine Learning</a:t>
            </a:r>
            <a:endParaRPr lang="en-IN" dirty="0"/>
          </a:p>
        </p:txBody>
      </p:sp>
      <p:sp>
        <p:nvSpPr>
          <p:cNvPr id="3" name="Content Placeholder 2"/>
          <p:cNvSpPr>
            <a:spLocks noGrp="1"/>
          </p:cNvSpPr>
          <p:nvPr>
            <p:ph sz="quarter" idx="10"/>
          </p:nvPr>
        </p:nvSpPr>
        <p:spPr>
          <a:xfrm>
            <a:off x="539496" y="1435607"/>
            <a:ext cx="11047258" cy="4912941"/>
          </a:xfrm>
        </p:spPr>
        <p:txBody>
          <a:bodyPr>
            <a:normAutofit/>
          </a:bodyPr>
          <a:lstStyle/>
          <a:p>
            <a:pPr lvl="0" algn="just"/>
            <a:r>
              <a:rPr lang="en-US" sz="2200" dirty="0">
                <a:solidFill>
                  <a:prstClr val="black">
                    <a:lumMod val="75000"/>
                    <a:lumOff val="25000"/>
                  </a:prstClr>
                </a:solidFill>
              </a:rPr>
              <a:t>Summary :</a:t>
            </a:r>
          </a:p>
          <a:p>
            <a:pPr lvl="0" algn="just"/>
            <a:r>
              <a:rPr lang="en-US" sz="1800" dirty="0">
                <a:solidFill>
                  <a:prstClr val="black">
                    <a:lumMod val="75000"/>
                    <a:lumOff val="25000"/>
                  </a:prstClr>
                </a:solidFill>
              </a:rPr>
              <a:t>This paper uses stacked regression which in which initially the total training set is divided into two different sets. Then, the selected base models with first part (train). Then, test them with second part (holdout). Now, the prediction obtained from test part are inputs to the train higher level learner called meta model. The average of the predictions is taken for predictive portion and used them as meta-features on which the meta-model is finally predicted. Here the meta model is Lasso </a:t>
            </a:r>
            <a:r>
              <a:rPr lang="en-US" sz="1800" dirty="0" err="1">
                <a:solidFill>
                  <a:prstClr val="black">
                    <a:lumMod val="75000"/>
                    <a:lumOff val="25000"/>
                  </a:prstClr>
                </a:solidFill>
              </a:rPr>
              <a:t>Regressor</a:t>
            </a:r>
            <a:r>
              <a:rPr lang="en-US" sz="1800" dirty="0" smtClean="0">
                <a:solidFill>
                  <a:prstClr val="black">
                    <a:lumMod val="75000"/>
                    <a:lumOff val="25000"/>
                  </a:prstClr>
                </a:solidFill>
              </a:rPr>
              <a:t>.</a:t>
            </a:r>
            <a:endParaRPr lang="en-US" sz="1800" dirty="0">
              <a:solidFill>
                <a:prstClr val="black">
                  <a:lumMod val="75000"/>
                  <a:lumOff val="25000"/>
                </a:prstClr>
              </a:solidFill>
            </a:endParaRPr>
          </a:p>
          <a:p>
            <a:pPr marL="342900" lvl="0" indent="-342900" algn="just">
              <a:buFont typeface="Arial" panose="020B0604020202020204" pitchFamily="34" charset="0"/>
              <a:buChar char="•"/>
            </a:pPr>
            <a:endParaRPr lang="en-IN" sz="2000" dirty="0">
              <a:solidFill>
                <a:prstClr val="black">
                  <a:lumMod val="75000"/>
                  <a:lumOff val="25000"/>
                </a:prstClr>
              </a:solidFill>
            </a:endParaRPr>
          </a:p>
          <a:p>
            <a:endParaRPr lang="en-IN" dirty="0"/>
          </a:p>
        </p:txBody>
      </p:sp>
    </p:spTree>
    <p:extLst>
      <p:ext uri="{BB962C8B-B14F-4D97-AF65-F5344CB8AC3E}">
        <p14:creationId xmlns:p14="http://schemas.microsoft.com/office/powerpoint/2010/main" val="392787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1039422" cy="640080"/>
          </a:xfrm>
        </p:spPr>
        <p:txBody>
          <a:bodyPr>
            <a:normAutofit fontScale="90000"/>
          </a:bodyPr>
          <a:lstStyle/>
          <a:p>
            <a:r>
              <a:rPr lang="en-US" b="1" dirty="0">
                <a:solidFill>
                  <a:schemeClr val="tx1">
                    <a:lumMod val="65000"/>
                    <a:lumOff val="35000"/>
                  </a:schemeClr>
                </a:solidFill>
              </a:rPr>
              <a:t>Crop Yield Prediction Based on Indian Agriculture using Machine Learning</a:t>
            </a:r>
            <a:endParaRPr lang="en-IN" dirty="0"/>
          </a:p>
        </p:txBody>
      </p:sp>
      <p:sp>
        <p:nvSpPr>
          <p:cNvPr id="3" name="Content Placeholder 2"/>
          <p:cNvSpPr>
            <a:spLocks noGrp="1"/>
          </p:cNvSpPr>
          <p:nvPr>
            <p:ph sz="quarter" idx="10"/>
          </p:nvPr>
        </p:nvSpPr>
        <p:spPr>
          <a:xfrm>
            <a:off x="539495" y="1489166"/>
            <a:ext cx="11125635" cy="4963884"/>
          </a:xfrm>
        </p:spPr>
        <p:txBody>
          <a:bodyPr>
            <a:normAutofit/>
          </a:bodyPr>
          <a:lstStyle/>
          <a:p>
            <a:pPr marL="171450" indent="-171450" algn="just">
              <a:buFont typeface="Arial" panose="020B0604020202020204" pitchFamily="34" charset="0"/>
              <a:buChar char="•"/>
            </a:pPr>
            <a:r>
              <a:rPr lang="en-US" sz="2200" dirty="0" smtClean="0"/>
              <a:t>Similarit</a:t>
            </a:r>
            <a:r>
              <a:rPr lang="en-US" sz="2400" dirty="0" smtClean="0"/>
              <a:t>ies </a:t>
            </a:r>
            <a:r>
              <a:rPr lang="en-US" sz="2400" dirty="0"/>
              <a:t>– </a:t>
            </a:r>
            <a:r>
              <a:rPr lang="en-US" sz="2000" dirty="0" smtClean="0"/>
              <a:t>Uses </a:t>
            </a:r>
            <a:r>
              <a:rPr lang="en-US" sz="2000" dirty="0"/>
              <a:t>historical data from different states and regions to determine the crop yield in the given region. </a:t>
            </a:r>
            <a:endParaRPr lang="en-US" sz="2000" dirty="0" smtClean="0"/>
          </a:p>
          <a:p>
            <a:pPr marL="171450" indent="-171450" algn="just">
              <a:buFont typeface="Arial" panose="020B0604020202020204" pitchFamily="34" charset="0"/>
              <a:buChar char="•"/>
            </a:pPr>
            <a:r>
              <a:rPr lang="en-US" sz="2200" dirty="0" smtClean="0"/>
              <a:t>Differences</a:t>
            </a:r>
            <a:r>
              <a:rPr lang="en-US" sz="2400" dirty="0" smtClean="0"/>
              <a:t> - </a:t>
            </a:r>
            <a:r>
              <a:rPr lang="en-US" sz="2000" dirty="0"/>
              <a:t>Paper does not account for local real-time weather conditions and other parameters which are contingent on the local </a:t>
            </a:r>
            <a:r>
              <a:rPr lang="en-US" sz="2000" dirty="0" smtClean="0"/>
              <a:t>area</a:t>
            </a:r>
          </a:p>
          <a:p>
            <a:pPr marL="171450" indent="-171450" algn="just">
              <a:buFont typeface="Arial" panose="020B0604020202020204" pitchFamily="34" charset="0"/>
              <a:buChar char="•"/>
            </a:pPr>
            <a:r>
              <a:rPr lang="en-US" sz="2200" dirty="0" smtClean="0"/>
              <a:t>Algorithm</a:t>
            </a:r>
            <a:r>
              <a:rPr lang="en-US" sz="2400" dirty="0" smtClean="0"/>
              <a:t> - </a:t>
            </a:r>
            <a:r>
              <a:rPr lang="en-US" sz="2000" dirty="0" smtClean="0"/>
              <a:t>Uses </a:t>
            </a:r>
            <a:r>
              <a:rPr lang="en-US" sz="2000" dirty="0"/>
              <a:t>advanced regression techniques like Kernel Ridge. Lasso and </a:t>
            </a:r>
            <a:r>
              <a:rPr lang="en-US" sz="2000" dirty="0" err="1"/>
              <a:t>ENet</a:t>
            </a:r>
            <a:r>
              <a:rPr lang="en-US" sz="2000" dirty="0"/>
              <a:t> algorithms to predict yield and uses the concept of stacking regression for enhancing the algorithms to give a better prediction.</a:t>
            </a:r>
            <a:endParaRPr lang="en-IN" sz="2000" dirty="0"/>
          </a:p>
          <a:p>
            <a:pPr marL="171450" indent="-171450" algn="just">
              <a:buFont typeface="Arial" panose="020B0604020202020204" pitchFamily="34" charset="0"/>
              <a:buChar char="•"/>
            </a:pPr>
            <a:endParaRPr lang="en-IN" dirty="0"/>
          </a:p>
        </p:txBody>
      </p:sp>
    </p:spTree>
    <p:extLst>
      <p:ext uri="{BB962C8B-B14F-4D97-AF65-F5344CB8AC3E}">
        <p14:creationId xmlns:p14="http://schemas.microsoft.com/office/powerpoint/2010/main" val="34708574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t>
            </a:r>
            <a:endParaRPr lang="en-IN" dirty="0"/>
          </a:p>
        </p:txBody>
      </p:sp>
      <p:sp>
        <p:nvSpPr>
          <p:cNvPr id="3" name="Content Placeholder 2"/>
          <p:cNvSpPr>
            <a:spLocks noGrp="1"/>
          </p:cNvSpPr>
          <p:nvPr>
            <p:ph sz="quarter" idx="10"/>
          </p:nvPr>
        </p:nvSpPr>
        <p:spPr>
          <a:xfrm>
            <a:off x="539496" y="1435607"/>
            <a:ext cx="11047258" cy="4703935"/>
          </a:xfrm>
        </p:spPr>
        <p:txBody>
          <a:bodyPr>
            <a:normAutofit/>
          </a:bodyPr>
          <a:lstStyle/>
          <a:p>
            <a:pPr algn="ctr"/>
            <a:r>
              <a:rPr lang="en-GB" sz="7200" dirty="0" smtClean="0">
                <a:solidFill>
                  <a:srgbClr val="FF3300"/>
                </a:solidFill>
                <a:latin typeface="Algerian" panose="04020705040A02060702" pitchFamily="82" charset="0"/>
              </a:rPr>
              <a:t>Thank You</a:t>
            </a:r>
            <a:endParaRPr lang="en-IN" sz="7200" dirty="0">
              <a:solidFill>
                <a:srgbClr val="FF3300"/>
              </a:solidFill>
              <a:latin typeface="Algerian" panose="04020705040A02060702" pitchFamily="82" charset="0"/>
            </a:endParaRPr>
          </a:p>
        </p:txBody>
      </p:sp>
    </p:spTree>
    <p:extLst>
      <p:ext uri="{BB962C8B-B14F-4D97-AF65-F5344CB8AC3E}">
        <p14:creationId xmlns:p14="http://schemas.microsoft.com/office/powerpoint/2010/main" val="2819053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1026359" cy="640080"/>
          </a:xfrm>
        </p:spPr>
        <p:txBody>
          <a:bodyPr>
            <a:noAutofit/>
          </a:bodyPr>
          <a:lstStyle/>
          <a:p>
            <a:r>
              <a:rPr lang="en-US" b="1" dirty="0">
                <a:solidFill>
                  <a:schemeClr val="tx1">
                    <a:lumMod val="65000"/>
                    <a:lumOff val="35000"/>
                  </a:schemeClr>
                </a:solidFill>
              </a:rPr>
              <a:t>A nutrient recommendation system for soil fertilization based on Evolutionary Computation</a:t>
            </a:r>
            <a:endParaRPr lang="en-IN" dirty="0"/>
          </a:p>
        </p:txBody>
      </p:sp>
      <p:sp>
        <p:nvSpPr>
          <p:cNvPr id="3" name="Content Placeholder 2"/>
          <p:cNvSpPr>
            <a:spLocks noGrp="1"/>
          </p:cNvSpPr>
          <p:nvPr>
            <p:ph sz="quarter" idx="10"/>
          </p:nvPr>
        </p:nvSpPr>
        <p:spPr>
          <a:xfrm>
            <a:off x="521207" y="1435608"/>
            <a:ext cx="11130862" cy="5161136"/>
          </a:xfrm>
        </p:spPr>
        <p:txBody>
          <a:bodyPr>
            <a:normAutofit/>
          </a:bodyPr>
          <a:lstStyle/>
          <a:p>
            <a:pPr marL="171450" indent="-171450" algn="just">
              <a:buFont typeface="Arial" panose="020B0604020202020204" pitchFamily="34" charset="0"/>
              <a:buChar char="•"/>
            </a:pPr>
            <a:r>
              <a:rPr lang="en-IN" sz="2400" dirty="0"/>
              <a:t>Findings relate to </a:t>
            </a:r>
            <a:r>
              <a:rPr lang="en-IN" sz="2400" dirty="0" smtClean="0"/>
              <a:t>project - </a:t>
            </a:r>
            <a:r>
              <a:rPr lang="en-US" sz="1900" dirty="0" smtClean="0"/>
              <a:t>This </a:t>
            </a:r>
            <a:r>
              <a:rPr lang="en-US" sz="1900" dirty="0"/>
              <a:t>paper develops a model that enables efficient exploration of correct usage of nutrients (such as N, P and K) for developing a knowledge-based system for the ICT (Information and Communication Technology) environment. Develop knowledge is then applied directly to the environment, which recommends balancing soil fertility and crop production</a:t>
            </a:r>
            <a:r>
              <a:rPr lang="en-US" sz="1900" dirty="0" smtClean="0"/>
              <a:t>.</a:t>
            </a:r>
          </a:p>
          <a:p>
            <a:pPr marL="171450" indent="-171450" algn="just">
              <a:buFont typeface="Arial" panose="020B0604020202020204" pitchFamily="34" charset="0"/>
              <a:buChar char="•"/>
            </a:pPr>
            <a:r>
              <a:rPr lang="en-US" sz="2400" dirty="0" smtClean="0"/>
              <a:t>Summary </a:t>
            </a:r>
            <a:r>
              <a:rPr lang="en-US" sz="2400" dirty="0"/>
              <a:t>- </a:t>
            </a:r>
            <a:r>
              <a:rPr lang="en-US" sz="1900" dirty="0"/>
              <a:t>Each sensor in the remote area has its set of nutrient levels. The sensor values are stored locally and sent to the database based on intervals (weekly, monthly, yearly). All sensors for each nutrient are collected and merged through the Internet to log the extensive data set of the remote area. The designed algorithm is then applied and optimize for sequence nutrients for decision-making.  The objective of the developed model is to maintain soil fertility (maintaining nutrient levels) and increase crop production (yield) simultaneously.</a:t>
            </a:r>
          </a:p>
          <a:p>
            <a:pPr marL="171450" indent="-171450" algn="just">
              <a:buFont typeface="Arial" panose="020B0604020202020204" pitchFamily="34" charset="0"/>
              <a:buChar char="•"/>
            </a:pPr>
            <a:endParaRPr lang="en-US" sz="2400" dirty="0"/>
          </a:p>
          <a:p>
            <a:pPr marL="171450" indent="-171450" algn="just">
              <a:buFont typeface="Arial" panose="020B0604020202020204" pitchFamily="34" charset="0"/>
              <a:buChar char="•"/>
            </a:pPr>
            <a:endParaRPr lang="en-US" sz="2400" dirty="0"/>
          </a:p>
          <a:p>
            <a:pPr marL="171450" indent="-171450" algn="just">
              <a:buFont typeface="Arial" panose="020B0604020202020204" pitchFamily="34" charset="0"/>
              <a:buChar char="•"/>
            </a:pPr>
            <a:endParaRPr lang="en-IN" sz="2400" dirty="0"/>
          </a:p>
          <a:p>
            <a:pPr marL="171450" indent="-171450" algn="just">
              <a:buFont typeface="Arial" panose="020B0604020202020204" pitchFamily="34" charset="0"/>
              <a:buChar char="•"/>
            </a:pPr>
            <a:endParaRPr lang="en-IN" sz="2400" dirty="0"/>
          </a:p>
        </p:txBody>
      </p:sp>
    </p:spTree>
    <p:extLst>
      <p:ext uri="{BB962C8B-B14F-4D97-AF65-F5344CB8AC3E}">
        <p14:creationId xmlns:p14="http://schemas.microsoft.com/office/powerpoint/2010/main" val="21136561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1039422" cy="640080"/>
          </a:xfrm>
        </p:spPr>
        <p:txBody>
          <a:bodyPr>
            <a:normAutofit fontScale="90000"/>
          </a:bodyPr>
          <a:lstStyle/>
          <a:p>
            <a:r>
              <a:rPr lang="en-US" b="1" dirty="0">
                <a:solidFill>
                  <a:schemeClr val="tx1">
                    <a:lumMod val="65000"/>
                    <a:lumOff val="35000"/>
                  </a:schemeClr>
                </a:solidFill>
              </a:rPr>
              <a:t>A nutrient recommendation system for soil fertilization based on Evolutionary Computation</a:t>
            </a:r>
            <a:endParaRPr lang="en-IN" dirty="0"/>
          </a:p>
        </p:txBody>
      </p:sp>
      <p:sp>
        <p:nvSpPr>
          <p:cNvPr id="3" name="Content Placeholder 2"/>
          <p:cNvSpPr>
            <a:spLocks noGrp="1"/>
          </p:cNvSpPr>
          <p:nvPr>
            <p:ph sz="quarter" idx="10"/>
          </p:nvPr>
        </p:nvSpPr>
        <p:spPr>
          <a:xfrm>
            <a:off x="539495" y="1435607"/>
            <a:ext cx="11125635" cy="5017443"/>
          </a:xfrm>
        </p:spPr>
        <p:txBody>
          <a:bodyPr/>
          <a:lstStyle/>
          <a:p>
            <a:pPr marL="171450" indent="-171450" algn="just">
              <a:buFont typeface="Arial" panose="020B0604020202020204" pitchFamily="34" charset="0"/>
              <a:buChar char="•"/>
            </a:pPr>
            <a:r>
              <a:rPr lang="en-US" sz="2200" dirty="0" smtClean="0"/>
              <a:t>Similarit</a:t>
            </a:r>
            <a:r>
              <a:rPr lang="en-US" sz="2400" dirty="0" smtClean="0"/>
              <a:t>ies </a:t>
            </a:r>
            <a:r>
              <a:rPr lang="en-US" sz="2400" dirty="0"/>
              <a:t>– </a:t>
            </a:r>
            <a:r>
              <a:rPr lang="en-US" sz="2000" dirty="0" smtClean="0"/>
              <a:t>This </a:t>
            </a:r>
            <a:r>
              <a:rPr lang="en-US" sz="2000" dirty="0"/>
              <a:t>model used the series of data of the same cultivated area and then recommended the nutrient level before the crop. Compared to the traditional approach that only utilities the previous or current state of the soil, the developed model can recommend a set of nutrient levels and maximize the yield </a:t>
            </a:r>
            <a:r>
              <a:rPr lang="en-US" sz="2000" dirty="0" smtClean="0"/>
              <a:t>production.</a:t>
            </a:r>
          </a:p>
          <a:p>
            <a:pPr marL="171450" indent="-171450" algn="just">
              <a:buFont typeface="Arial" panose="020B0604020202020204" pitchFamily="34" charset="0"/>
              <a:buChar char="•"/>
            </a:pPr>
            <a:r>
              <a:rPr lang="en-US" sz="2200" dirty="0"/>
              <a:t>Differences</a:t>
            </a:r>
            <a:r>
              <a:rPr lang="en-US" sz="2400" dirty="0"/>
              <a:t> </a:t>
            </a:r>
            <a:r>
              <a:rPr lang="en-US" sz="2400" dirty="0" smtClean="0"/>
              <a:t>- </a:t>
            </a:r>
            <a:r>
              <a:rPr lang="en-US" sz="2000" dirty="0" smtClean="0"/>
              <a:t>This </a:t>
            </a:r>
            <a:r>
              <a:rPr lang="en-US" sz="2000" dirty="0"/>
              <a:t>model doesn't account for rainfall patterns and eventually fails to prevent the leaching of soil</a:t>
            </a:r>
            <a:r>
              <a:rPr lang="en-US" sz="2000" dirty="0" smtClean="0"/>
              <a:t>.</a:t>
            </a:r>
          </a:p>
          <a:p>
            <a:pPr marL="171450" indent="-171450" algn="just">
              <a:buFont typeface="Arial" panose="020B0604020202020204" pitchFamily="34" charset="0"/>
              <a:buChar char="•"/>
            </a:pPr>
            <a:r>
              <a:rPr lang="en-US" sz="2200" dirty="0" smtClean="0"/>
              <a:t>Algorithm</a:t>
            </a:r>
            <a:r>
              <a:rPr lang="en-US" sz="2400" dirty="0" smtClean="0"/>
              <a:t> </a:t>
            </a:r>
            <a:r>
              <a:rPr lang="en-US" sz="2400" dirty="0"/>
              <a:t>- </a:t>
            </a:r>
            <a:r>
              <a:rPr lang="en-US" sz="2000" dirty="0"/>
              <a:t>This paper proposes nutrient recommendations through an improved </a:t>
            </a:r>
            <a:r>
              <a:rPr lang="en-US" sz="2000" i="1" dirty="0"/>
              <a:t>genetic algorithm (</a:t>
            </a:r>
            <a:r>
              <a:rPr lang="en-US" sz="2000" i="1" dirty="0" smtClean="0"/>
              <a:t>GA) </a:t>
            </a:r>
            <a:r>
              <a:rPr lang="en-US" sz="2000" dirty="0" smtClean="0"/>
              <a:t>that </a:t>
            </a:r>
            <a:r>
              <a:rPr lang="en-US" sz="2000" dirty="0"/>
              <a:t>uses </a:t>
            </a:r>
            <a:r>
              <a:rPr lang="en-US" sz="2000" i="1" dirty="0"/>
              <a:t>time-series</a:t>
            </a:r>
            <a:r>
              <a:rPr lang="en-US" sz="2000" dirty="0"/>
              <a:t> </a:t>
            </a:r>
            <a:r>
              <a:rPr lang="en-US" sz="2000" dirty="0" smtClean="0"/>
              <a:t>sensor </a:t>
            </a:r>
            <a:r>
              <a:rPr lang="en-US" sz="2000" dirty="0"/>
              <a:t>data</a:t>
            </a:r>
            <a:r>
              <a:rPr lang="en-US" sz="2000" dirty="0" smtClean="0"/>
              <a:t>.</a:t>
            </a:r>
            <a:endParaRPr lang="en-US" sz="2400" dirty="0"/>
          </a:p>
          <a:p>
            <a:pPr marL="171450" indent="-171450" algn="just">
              <a:buFont typeface="Arial" panose="020B0604020202020204" pitchFamily="34" charset="0"/>
              <a:buChar char="•"/>
            </a:pPr>
            <a:endParaRPr lang="en-US" sz="2000" dirty="0"/>
          </a:p>
          <a:p>
            <a:pPr marL="171450" indent="-171450" algn="just">
              <a:buFont typeface="Arial" panose="020B0604020202020204" pitchFamily="34" charset="0"/>
              <a:buChar char="•"/>
            </a:pPr>
            <a:endParaRPr lang="en-US" sz="2400" dirty="0"/>
          </a:p>
          <a:p>
            <a:pPr marL="171450" indent="-171450" algn="just">
              <a:buFont typeface="Arial" panose="020B0604020202020204" pitchFamily="34" charset="0"/>
              <a:buChar char="•"/>
            </a:pPr>
            <a:endParaRPr lang="en-IN" dirty="0"/>
          </a:p>
        </p:txBody>
      </p:sp>
    </p:spTree>
    <p:extLst>
      <p:ext uri="{BB962C8B-B14F-4D97-AF65-F5344CB8AC3E}">
        <p14:creationId xmlns:p14="http://schemas.microsoft.com/office/powerpoint/2010/main" val="28973378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1000233" cy="640080"/>
          </a:xfrm>
        </p:spPr>
        <p:txBody>
          <a:bodyPr>
            <a:normAutofit fontScale="90000"/>
          </a:bodyPr>
          <a:lstStyle/>
          <a:p>
            <a:r>
              <a:rPr lang="en-US" b="1" dirty="0">
                <a:solidFill>
                  <a:schemeClr val="tx1">
                    <a:lumMod val="65000"/>
                    <a:lumOff val="35000"/>
                  </a:schemeClr>
                </a:solidFill>
              </a:rPr>
              <a:t>A nutrient recommendation system for soil fertilization based on Evolutionary Computation</a:t>
            </a:r>
            <a:endParaRPr lang="en-IN" dirty="0"/>
          </a:p>
        </p:txBody>
      </p:sp>
      <p:sp>
        <p:nvSpPr>
          <p:cNvPr id="3" name="Content Placeholder 2"/>
          <p:cNvSpPr>
            <a:spLocks noGrp="1"/>
          </p:cNvSpPr>
          <p:nvPr>
            <p:ph sz="quarter" idx="10"/>
          </p:nvPr>
        </p:nvSpPr>
        <p:spPr>
          <a:xfrm>
            <a:off x="521207" y="1423851"/>
            <a:ext cx="6332710" cy="4911635"/>
          </a:xfrm>
        </p:spPr>
        <p:txBody>
          <a:bodyPr>
            <a:normAutofit fontScale="85000" lnSpcReduction="20000"/>
          </a:bodyPr>
          <a:lstStyle/>
          <a:p>
            <a:pPr algn="just">
              <a:lnSpc>
                <a:spcPct val="100000"/>
              </a:lnSpc>
            </a:pPr>
            <a:r>
              <a:rPr lang="en-IN" sz="2400" b="1" dirty="0">
                <a:solidFill>
                  <a:schemeClr val="tx1">
                    <a:lumMod val="65000"/>
                    <a:lumOff val="35000"/>
                  </a:schemeClr>
                </a:solidFill>
              </a:rPr>
              <a:t>What is Genetic Algorithm ?</a:t>
            </a:r>
          </a:p>
          <a:p>
            <a:pPr marL="342900" indent="-342900" algn="just">
              <a:lnSpc>
                <a:spcPct val="110000"/>
              </a:lnSpc>
              <a:buFont typeface="Arial" panose="020B0604020202020204" pitchFamily="34" charset="0"/>
              <a:buChar char="•"/>
            </a:pPr>
            <a:r>
              <a:rPr lang="en-US" sz="2100" dirty="0" smtClean="0"/>
              <a:t>A</a:t>
            </a:r>
            <a:r>
              <a:rPr lang="en-US" sz="2100" dirty="0"/>
              <a:t> genetic algorithm is a search heuristic that is inspired by Charles Darwin’s theory of natural evolution.</a:t>
            </a:r>
          </a:p>
          <a:p>
            <a:pPr marL="342900" indent="-342900" algn="just">
              <a:lnSpc>
                <a:spcPct val="110000"/>
              </a:lnSpc>
              <a:buFont typeface="Arial" panose="020B0604020202020204" pitchFamily="34" charset="0"/>
              <a:buChar char="•"/>
            </a:pPr>
            <a:r>
              <a:rPr lang="en-US" sz="2100" dirty="0" smtClean="0"/>
              <a:t>This </a:t>
            </a:r>
            <a:r>
              <a:rPr lang="en-US" sz="2100" dirty="0"/>
              <a:t>algorithm reflects the process of natural selection where the fittest individuals are selected for reproduction </a:t>
            </a:r>
            <a:r>
              <a:rPr lang="en-US" sz="2100" dirty="0" smtClean="0"/>
              <a:t>in order </a:t>
            </a:r>
            <a:r>
              <a:rPr lang="en-US" sz="2100" dirty="0"/>
              <a:t>to produce offspring of the next generation</a:t>
            </a:r>
            <a:r>
              <a:rPr lang="en-US" sz="2100" dirty="0" smtClean="0"/>
              <a:t>.</a:t>
            </a:r>
          </a:p>
          <a:p>
            <a:pPr marL="342900" indent="-342900" algn="just">
              <a:lnSpc>
                <a:spcPct val="110000"/>
              </a:lnSpc>
              <a:buFont typeface="Arial" panose="020B0604020202020204" pitchFamily="34" charset="0"/>
              <a:buChar char="•"/>
            </a:pPr>
            <a:r>
              <a:rPr lang="en-US" sz="2100" dirty="0"/>
              <a:t>The algorithm terminates if the population has converged (does not produce offspring which are significantly different from the previous generation). Then it is said that the genetic algorithm has provided a set of solutions to our problem. </a:t>
            </a:r>
          </a:p>
          <a:p>
            <a:pPr marL="342900" indent="-342900" algn="just">
              <a:lnSpc>
                <a:spcPct val="110000"/>
              </a:lnSpc>
              <a:buFont typeface="Arial" panose="020B0604020202020204" pitchFamily="34" charset="0"/>
              <a:buChar char="•"/>
            </a:pPr>
            <a:r>
              <a:rPr lang="en-US" sz="2100" dirty="0"/>
              <a:t>The population has a fixed </a:t>
            </a:r>
            <a:r>
              <a:rPr lang="en-US" sz="2100" dirty="0">
                <a:solidFill>
                  <a:schemeClr val="tx1">
                    <a:lumMod val="65000"/>
                    <a:lumOff val="35000"/>
                  </a:schemeClr>
                </a:solidFill>
              </a:rPr>
              <a:t>size. As </a:t>
            </a:r>
            <a:r>
              <a:rPr lang="en-US" sz="2100" dirty="0"/>
              <a:t>new generations are formed, individuals with least fitness die, providing space for new offspring. </a:t>
            </a:r>
            <a:endParaRPr lang="en-IN" sz="2100" dirty="0"/>
          </a:p>
          <a:p>
            <a:pPr marL="342900" indent="-342900" algn="just">
              <a:lnSpc>
                <a:spcPct val="100000"/>
              </a:lnSpc>
              <a:buFont typeface="Arial" panose="020B0604020202020204" pitchFamily="34" charset="0"/>
              <a:buChar char="•"/>
            </a:pPr>
            <a:endParaRPr lang="en-US" sz="23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2714" y="2468879"/>
            <a:ext cx="4342418" cy="28949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091557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1039422" cy="640080"/>
          </a:xfrm>
        </p:spPr>
        <p:txBody>
          <a:bodyPr>
            <a:normAutofit fontScale="90000"/>
          </a:bodyPr>
          <a:lstStyle/>
          <a:p>
            <a:r>
              <a:rPr lang="en-US" b="1" dirty="0">
                <a:solidFill>
                  <a:schemeClr val="tx1">
                    <a:lumMod val="65000"/>
                    <a:lumOff val="35000"/>
                  </a:schemeClr>
                </a:solidFill>
              </a:rPr>
              <a:t>A nutrient recommendation system for soil fertilization based on Evolutionary Computation</a:t>
            </a:r>
            <a:endParaRPr lang="en-IN" dirty="0"/>
          </a:p>
        </p:txBody>
      </p:sp>
      <p:sp>
        <p:nvSpPr>
          <p:cNvPr id="3" name="Content Placeholder 2"/>
          <p:cNvSpPr>
            <a:spLocks noGrp="1"/>
          </p:cNvSpPr>
          <p:nvPr>
            <p:ph sz="quarter" idx="10"/>
          </p:nvPr>
        </p:nvSpPr>
        <p:spPr>
          <a:xfrm>
            <a:off x="539495" y="1435607"/>
            <a:ext cx="7167589" cy="5004381"/>
          </a:xfrm>
        </p:spPr>
        <p:txBody>
          <a:bodyPr>
            <a:normAutofit fontScale="77500" lnSpcReduction="20000"/>
          </a:bodyPr>
          <a:lstStyle/>
          <a:p>
            <a:pPr algn="just">
              <a:lnSpc>
                <a:spcPct val="80000"/>
              </a:lnSpc>
            </a:pPr>
            <a:r>
              <a:rPr lang="en-IN" sz="2600" b="1" dirty="0" smtClean="0">
                <a:solidFill>
                  <a:schemeClr val="tx1">
                    <a:lumMod val="65000"/>
                    <a:lumOff val="35000"/>
                  </a:schemeClr>
                </a:solidFill>
              </a:rPr>
              <a:t>Phases in GA : </a:t>
            </a:r>
          </a:p>
          <a:p>
            <a:pPr marL="685800" lvl="1" indent="-457200" algn="just">
              <a:lnSpc>
                <a:spcPct val="105000"/>
              </a:lnSpc>
              <a:buFont typeface="+mj-lt"/>
              <a:buAutoNum type="arabicPeriod"/>
            </a:pPr>
            <a:r>
              <a:rPr lang="en-IN" sz="2300" dirty="0"/>
              <a:t>Initial population - </a:t>
            </a:r>
            <a:r>
              <a:rPr lang="en-US" sz="2300" dirty="0"/>
              <a:t>The process begins with a set of individuals which is called a Population. Each individual is a solution to the problem you want to solve. </a:t>
            </a:r>
          </a:p>
          <a:p>
            <a:pPr marL="685800" lvl="1" indent="-457200" algn="just">
              <a:lnSpc>
                <a:spcPct val="105000"/>
              </a:lnSpc>
              <a:buFont typeface="+mj-lt"/>
              <a:buAutoNum type="arabicPeriod"/>
            </a:pPr>
            <a:r>
              <a:rPr lang="en-IN" sz="2300" dirty="0"/>
              <a:t>Fitness function - </a:t>
            </a:r>
            <a:r>
              <a:rPr lang="en-US" sz="2300" dirty="0"/>
              <a:t>The fitness function determines how fit an individual is (the ability of an individual to compete with other individuals). It gives fitness score to each and every individual. </a:t>
            </a:r>
          </a:p>
          <a:p>
            <a:pPr marL="685800" lvl="1" indent="-457200" algn="just">
              <a:lnSpc>
                <a:spcPct val="105000"/>
              </a:lnSpc>
              <a:buFont typeface="+mj-lt"/>
              <a:buAutoNum type="arabicPeriod"/>
            </a:pPr>
            <a:r>
              <a:rPr lang="en-IN" sz="2300" dirty="0"/>
              <a:t>Selection - </a:t>
            </a:r>
            <a:r>
              <a:rPr lang="en-US" sz="2300" dirty="0"/>
              <a:t>The idea of selection phase is to select the fittest individuals and let them pass their genes to the next generation. </a:t>
            </a:r>
          </a:p>
          <a:p>
            <a:pPr marL="685800" lvl="1" indent="-457200" algn="just">
              <a:lnSpc>
                <a:spcPct val="105000"/>
              </a:lnSpc>
              <a:buFont typeface="+mj-lt"/>
              <a:buAutoNum type="arabicPeriod"/>
            </a:pPr>
            <a:r>
              <a:rPr lang="en-IN" sz="2300" dirty="0"/>
              <a:t>Crossover - </a:t>
            </a:r>
            <a:r>
              <a:rPr lang="en-US" sz="2300" dirty="0"/>
              <a:t>The new offspring are added to the population. </a:t>
            </a:r>
          </a:p>
          <a:p>
            <a:pPr marL="685800" lvl="1" indent="-457200" algn="just">
              <a:lnSpc>
                <a:spcPct val="105000"/>
              </a:lnSpc>
              <a:buFont typeface="+mj-lt"/>
              <a:buAutoNum type="arabicPeriod"/>
            </a:pPr>
            <a:r>
              <a:rPr lang="en-IN" sz="2300" dirty="0"/>
              <a:t>Mutation - </a:t>
            </a:r>
            <a:r>
              <a:rPr lang="en-US" sz="2300" dirty="0"/>
              <a:t>In certain new offspring formed, some of their genes can be subjected to a mutation with a low random probability. </a:t>
            </a:r>
            <a:endParaRPr lang="en-IN" sz="2000" b="1" dirty="0" smtClean="0">
              <a:solidFill>
                <a:schemeClr val="tx1">
                  <a:lumMod val="65000"/>
                  <a:lumOff val="35000"/>
                </a:schemeClr>
              </a:solidFill>
            </a:endParaRPr>
          </a:p>
          <a:p>
            <a:pPr algn="just"/>
            <a:endParaRPr lang="en-IN" sz="1800" dirty="0">
              <a:solidFill>
                <a:schemeClr val="tx1">
                  <a:lumMod val="65000"/>
                  <a:lumOff val="35000"/>
                </a:schemeClr>
              </a:solidFill>
            </a:endParaRPr>
          </a:p>
          <a:p>
            <a:pPr algn="just"/>
            <a:endParaRPr lang="en-IN" dirty="0" smtClean="0"/>
          </a:p>
          <a:p>
            <a:pPr algn="just"/>
            <a:endParaRPr lang="en-IN"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2076"/>
          <a:stretch/>
        </p:blipFill>
        <p:spPr>
          <a:xfrm>
            <a:off x="7903029" y="1711235"/>
            <a:ext cx="3879670" cy="3683724"/>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extLst>
      <p:ext uri="{BB962C8B-B14F-4D97-AF65-F5344CB8AC3E}">
        <p14:creationId xmlns:p14="http://schemas.microsoft.com/office/powerpoint/2010/main" val="5340695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1026359" cy="640080"/>
          </a:xfrm>
        </p:spPr>
        <p:txBody>
          <a:bodyPr>
            <a:normAutofit/>
          </a:bodyPr>
          <a:lstStyle/>
          <a:p>
            <a:r>
              <a:rPr lang="en-US" b="1" dirty="0" smtClean="0">
                <a:solidFill>
                  <a:schemeClr val="tx1">
                    <a:lumMod val="65000"/>
                    <a:lumOff val="35000"/>
                  </a:schemeClr>
                </a:solidFill>
              </a:rPr>
              <a:t>Cropping </a:t>
            </a:r>
            <a:r>
              <a:rPr lang="en-US" b="1" dirty="0">
                <a:solidFill>
                  <a:schemeClr val="tx1">
                    <a:lumMod val="65000"/>
                    <a:lumOff val="35000"/>
                  </a:schemeClr>
                </a:solidFill>
              </a:rPr>
              <a:t>systems in agriculture and their impact on soil health</a:t>
            </a:r>
            <a:endParaRPr lang="en-IN" b="1" dirty="0">
              <a:solidFill>
                <a:schemeClr val="tx1">
                  <a:lumMod val="65000"/>
                  <a:lumOff val="35000"/>
                </a:schemeClr>
              </a:solidFill>
            </a:endParaRPr>
          </a:p>
        </p:txBody>
      </p:sp>
      <p:sp>
        <p:nvSpPr>
          <p:cNvPr id="3" name="Content Placeholder 2"/>
          <p:cNvSpPr>
            <a:spLocks noGrp="1"/>
          </p:cNvSpPr>
          <p:nvPr>
            <p:ph sz="quarter" idx="10"/>
          </p:nvPr>
        </p:nvSpPr>
        <p:spPr>
          <a:xfrm>
            <a:off x="539496" y="1435608"/>
            <a:ext cx="11008070" cy="5056632"/>
          </a:xfrm>
        </p:spPr>
        <p:txBody>
          <a:bodyPr>
            <a:normAutofit/>
          </a:bodyPr>
          <a:lstStyle/>
          <a:p>
            <a:pPr marL="171450" lvl="0" indent="-171450" algn="just">
              <a:buFont typeface="Arial" panose="020B0604020202020204" pitchFamily="34" charset="0"/>
              <a:buChar char="•"/>
            </a:pPr>
            <a:r>
              <a:rPr lang="en-GB" sz="2400" dirty="0">
                <a:solidFill>
                  <a:prstClr val="black">
                    <a:lumMod val="75000"/>
                    <a:lumOff val="25000"/>
                  </a:prstClr>
                </a:solidFill>
              </a:rPr>
              <a:t>Journal - </a:t>
            </a:r>
            <a:r>
              <a:rPr lang="en-US" sz="2000" dirty="0" smtClean="0">
                <a:solidFill>
                  <a:prstClr val="black">
                    <a:lumMod val="75000"/>
                    <a:lumOff val="25000"/>
                  </a:prstClr>
                </a:solidFill>
              </a:rPr>
              <a:t>Global </a:t>
            </a:r>
            <a:r>
              <a:rPr lang="en-US" sz="2000" dirty="0">
                <a:solidFill>
                  <a:prstClr val="black">
                    <a:lumMod val="75000"/>
                    <a:lumOff val="25000"/>
                  </a:prstClr>
                </a:solidFill>
              </a:rPr>
              <a:t>Ecology and Conservation, ISSN: 2351-9894 (Elsevier)</a:t>
            </a:r>
          </a:p>
          <a:p>
            <a:pPr marL="171450" lvl="0" indent="-171450" algn="just">
              <a:buFont typeface="Arial" panose="020B0604020202020204" pitchFamily="34" charset="0"/>
              <a:buChar char="•"/>
            </a:pPr>
            <a:r>
              <a:rPr lang="en-IN" sz="2400" dirty="0">
                <a:solidFill>
                  <a:prstClr val="black">
                    <a:lumMod val="75000"/>
                    <a:lumOff val="25000"/>
                  </a:prstClr>
                </a:solidFill>
              </a:rPr>
              <a:t>Date of Publication – </a:t>
            </a:r>
            <a:r>
              <a:rPr lang="en-IN" sz="2000" dirty="0" smtClean="0">
                <a:solidFill>
                  <a:prstClr val="black">
                    <a:lumMod val="75000"/>
                    <a:lumOff val="25000"/>
                  </a:prstClr>
                </a:solidFill>
              </a:rPr>
              <a:t>Sep 2020</a:t>
            </a:r>
          </a:p>
          <a:p>
            <a:pPr marL="171450" lvl="0" indent="-171450" algn="just">
              <a:buFont typeface="Arial" panose="020B0604020202020204" pitchFamily="34" charset="0"/>
              <a:buChar char="•"/>
            </a:pPr>
            <a:r>
              <a:rPr lang="en-GB" sz="2400" dirty="0" smtClean="0">
                <a:solidFill>
                  <a:prstClr val="black">
                    <a:lumMod val="75000"/>
                    <a:lumOff val="25000"/>
                  </a:prstClr>
                </a:solidFill>
              </a:rPr>
              <a:t>Findings relate to project - </a:t>
            </a:r>
            <a:r>
              <a:rPr lang="en-US" sz="2000" dirty="0">
                <a:solidFill>
                  <a:prstClr val="black">
                    <a:lumMod val="75000"/>
                    <a:lumOff val="25000"/>
                  </a:prstClr>
                </a:solidFill>
              </a:rPr>
              <a:t>Significant achievements, including refine content of soil health and the development of new evaluation standards for ‘soil health and quality’ by combining various soil health indicators (such as soil physicochemical properties, soil microorganisms status, and cropping practices) into indices in agroecosystems, can be used to evaluate and guide soil and crop management </a:t>
            </a:r>
            <a:r>
              <a:rPr lang="en-US" sz="2000" dirty="0" smtClean="0">
                <a:solidFill>
                  <a:prstClr val="black">
                    <a:lumMod val="75000"/>
                    <a:lumOff val="25000"/>
                  </a:prstClr>
                </a:solidFill>
              </a:rPr>
              <a:t>decisions</a:t>
            </a:r>
            <a:endParaRPr lang="en-IN" sz="2400" dirty="0">
              <a:solidFill>
                <a:prstClr val="black">
                  <a:lumMod val="75000"/>
                  <a:lumOff val="25000"/>
                </a:prstClr>
              </a:solidFill>
            </a:endParaRPr>
          </a:p>
          <a:p>
            <a:endParaRPr lang="en-IN" dirty="0"/>
          </a:p>
        </p:txBody>
      </p:sp>
    </p:spTree>
    <p:extLst>
      <p:ext uri="{BB962C8B-B14F-4D97-AF65-F5344CB8AC3E}">
        <p14:creationId xmlns:p14="http://schemas.microsoft.com/office/powerpoint/2010/main" val="3464268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1039422" cy="640080"/>
          </a:xfrm>
        </p:spPr>
        <p:txBody>
          <a:bodyPr>
            <a:normAutofit/>
          </a:bodyPr>
          <a:lstStyle/>
          <a:p>
            <a:r>
              <a:rPr lang="en-US" b="1" dirty="0">
                <a:solidFill>
                  <a:schemeClr val="tx1">
                    <a:lumMod val="65000"/>
                    <a:lumOff val="35000"/>
                  </a:schemeClr>
                </a:solidFill>
              </a:rPr>
              <a:t>Cropping systems in agriculture and their impact on soil health</a:t>
            </a:r>
            <a:endParaRPr lang="en-IN" dirty="0"/>
          </a:p>
        </p:txBody>
      </p:sp>
      <p:sp>
        <p:nvSpPr>
          <p:cNvPr id="3" name="Content Placeholder 2"/>
          <p:cNvSpPr>
            <a:spLocks noGrp="1"/>
          </p:cNvSpPr>
          <p:nvPr>
            <p:ph sz="quarter" idx="10"/>
          </p:nvPr>
        </p:nvSpPr>
        <p:spPr>
          <a:xfrm>
            <a:off x="539495" y="1435607"/>
            <a:ext cx="11125635" cy="5017443"/>
          </a:xfrm>
        </p:spPr>
        <p:txBody>
          <a:bodyPr/>
          <a:lstStyle/>
          <a:p>
            <a:pPr algn="just"/>
            <a:r>
              <a:rPr lang="en-US" sz="2200" dirty="0" smtClean="0"/>
              <a:t>Algorithm</a:t>
            </a:r>
            <a:r>
              <a:rPr lang="en-US" sz="2400" dirty="0" smtClean="0"/>
              <a:t> – </a:t>
            </a:r>
          </a:p>
          <a:p>
            <a:pPr algn="just"/>
            <a:r>
              <a:rPr lang="en-US" sz="2000" dirty="0" smtClean="0"/>
              <a:t>Classiﬁcation </a:t>
            </a:r>
            <a:r>
              <a:rPr lang="en-US" sz="2000" dirty="0"/>
              <a:t>algorithms can follow  three  different  learning  </a:t>
            </a:r>
            <a:r>
              <a:rPr lang="en-US" sz="2000" dirty="0" smtClean="0"/>
              <a:t>approaches: supervised learning</a:t>
            </a:r>
            <a:r>
              <a:rPr lang="en-US" sz="2000" dirty="0"/>
              <a:t>, </a:t>
            </a:r>
            <a:r>
              <a:rPr lang="en-US" sz="2000" dirty="0" smtClean="0"/>
              <a:t>unsupervised learning</a:t>
            </a:r>
            <a:r>
              <a:rPr lang="en-US" sz="2000" dirty="0"/>
              <a:t>, or semi-supervised learning</a:t>
            </a:r>
            <a:r>
              <a:rPr lang="en-US" sz="2000" dirty="0" smtClean="0"/>
              <a:t>. The </a:t>
            </a:r>
            <a:r>
              <a:rPr lang="en-US" sz="2000" dirty="0"/>
              <a:t>different classiﬁcation techniques  for discovering knowledge  are Rule Based Classiﬁers</a:t>
            </a:r>
            <a:r>
              <a:rPr lang="en-US" sz="2000" dirty="0" smtClean="0"/>
              <a:t>, Bayesian  </a:t>
            </a:r>
            <a:r>
              <a:rPr lang="en-US" sz="2000" dirty="0"/>
              <a:t>Networks  (BN), Artiﬁcial  Neural Network  (ANN)</a:t>
            </a:r>
          </a:p>
          <a:p>
            <a:pPr marL="171450" indent="-171450" algn="just">
              <a:buFont typeface="Arial" panose="020B0604020202020204" pitchFamily="34" charset="0"/>
              <a:buChar char="•"/>
            </a:pPr>
            <a:endParaRPr lang="en-US" sz="2000" dirty="0"/>
          </a:p>
          <a:p>
            <a:pPr marL="171450" indent="-171450" algn="just">
              <a:buFont typeface="Arial" panose="020B0604020202020204" pitchFamily="34" charset="0"/>
              <a:buChar char="•"/>
            </a:pPr>
            <a:endParaRPr lang="en-IN" dirty="0"/>
          </a:p>
        </p:txBody>
      </p:sp>
    </p:spTree>
    <p:extLst>
      <p:ext uri="{BB962C8B-B14F-4D97-AF65-F5344CB8AC3E}">
        <p14:creationId xmlns:p14="http://schemas.microsoft.com/office/powerpoint/2010/main" val="18819373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1052484" cy="640080"/>
          </a:xfrm>
        </p:spPr>
        <p:txBody>
          <a:bodyPr>
            <a:normAutofit/>
          </a:bodyPr>
          <a:lstStyle/>
          <a:p>
            <a:r>
              <a:rPr lang="en-IN" sz="2400" b="1" dirty="0" smtClean="0">
                <a:solidFill>
                  <a:schemeClr val="tx1">
                    <a:lumMod val="65000"/>
                    <a:lumOff val="35000"/>
                  </a:schemeClr>
                </a:solidFill>
              </a:rPr>
              <a:t>Crop Yield Prediction</a:t>
            </a:r>
            <a:endParaRPr lang="en-IN" sz="2400" b="1" dirty="0">
              <a:solidFill>
                <a:schemeClr val="tx1">
                  <a:lumMod val="65000"/>
                  <a:lumOff val="35000"/>
                </a:schemeClr>
              </a:solidFill>
            </a:endParaRPr>
          </a:p>
        </p:txBody>
      </p:sp>
      <p:sp>
        <p:nvSpPr>
          <p:cNvPr id="3" name="Content Placeholder 2"/>
          <p:cNvSpPr>
            <a:spLocks noGrp="1"/>
          </p:cNvSpPr>
          <p:nvPr>
            <p:ph sz="quarter" idx="10"/>
          </p:nvPr>
        </p:nvSpPr>
        <p:spPr>
          <a:xfrm>
            <a:off x="539495" y="1435608"/>
            <a:ext cx="11034195" cy="4899878"/>
          </a:xfrm>
        </p:spPr>
        <p:txBody>
          <a:bodyPr/>
          <a:lstStyle/>
          <a:p>
            <a:pPr marL="171450" lvl="0" indent="-171450" algn="just">
              <a:buFont typeface="Arial" panose="020B0604020202020204" pitchFamily="34" charset="0"/>
              <a:buChar char="•"/>
            </a:pPr>
            <a:r>
              <a:rPr lang="en-GB" sz="2400" dirty="0">
                <a:solidFill>
                  <a:prstClr val="black">
                    <a:lumMod val="75000"/>
                    <a:lumOff val="25000"/>
                  </a:prstClr>
                </a:solidFill>
              </a:rPr>
              <a:t>Journal - </a:t>
            </a:r>
            <a:r>
              <a:rPr lang="en-US" sz="2000" dirty="0"/>
              <a:t>Computers and Electronics in Agriculture, ISSN: 0168-1699 (Elsevier)</a:t>
            </a:r>
            <a:endParaRPr lang="en-US" sz="2000" dirty="0">
              <a:solidFill>
                <a:prstClr val="black">
                  <a:lumMod val="75000"/>
                  <a:lumOff val="25000"/>
                </a:prstClr>
              </a:solidFill>
            </a:endParaRPr>
          </a:p>
          <a:p>
            <a:pPr marL="171450" lvl="0" indent="-171450" algn="just">
              <a:buFont typeface="Arial" panose="020B0604020202020204" pitchFamily="34" charset="0"/>
              <a:buChar char="•"/>
            </a:pPr>
            <a:r>
              <a:rPr lang="en-IN" sz="2400" dirty="0">
                <a:solidFill>
                  <a:prstClr val="black">
                    <a:lumMod val="75000"/>
                    <a:lumOff val="25000"/>
                  </a:prstClr>
                </a:solidFill>
              </a:rPr>
              <a:t>Date of Publication – </a:t>
            </a:r>
            <a:r>
              <a:rPr lang="en-IN" sz="2000" dirty="0" smtClean="0">
                <a:solidFill>
                  <a:prstClr val="black">
                    <a:lumMod val="75000"/>
                    <a:lumOff val="25000"/>
                  </a:prstClr>
                </a:solidFill>
              </a:rPr>
              <a:t>Dec 2018</a:t>
            </a:r>
            <a:endParaRPr lang="en-IN" sz="2000" dirty="0">
              <a:solidFill>
                <a:prstClr val="black">
                  <a:lumMod val="75000"/>
                  <a:lumOff val="25000"/>
                </a:prstClr>
              </a:solidFill>
            </a:endParaRPr>
          </a:p>
          <a:p>
            <a:pPr marL="171450" lvl="0" indent="-171450" algn="just">
              <a:buFont typeface="Arial" panose="020B0604020202020204" pitchFamily="34" charset="0"/>
              <a:buChar char="•"/>
            </a:pPr>
            <a:r>
              <a:rPr lang="en-GB" sz="2400" dirty="0">
                <a:solidFill>
                  <a:prstClr val="black">
                    <a:lumMod val="75000"/>
                    <a:lumOff val="25000"/>
                  </a:prstClr>
                </a:solidFill>
              </a:rPr>
              <a:t>Findings relate to project - </a:t>
            </a:r>
            <a:r>
              <a:rPr lang="en-US" sz="2000" dirty="0" smtClean="0">
                <a:solidFill>
                  <a:prstClr val="black">
                    <a:lumMod val="75000"/>
                    <a:lumOff val="25000"/>
                  </a:prstClr>
                </a:solidFill>
              </a:rPr>
              <a:t>This </a:t>
            </a:r>
            <a:r>
              <a:rPr lang="en-US" sz="2000" dirty="0">
                <a:solidFill>
                  <a:prstClr val="black">
                    <a:lumMod val="75000"/>
                    <a:lumOff val="25000"/>
                  </a:prstClr>
                </a:solidFill>
              </a:rPr>
              <a:t>paper presents a brief study of various data mining techniques used for crop yield prediction by different researchers. Various researches have been done exploring the connections between large-scale climatologically  phenomena and crop productivity. Crop prediction methodology is used to predict the suitable crop by sensing various parameters of soil and environment.</a:t>
            </a:r>
            <a:endParaRPr lang="en-IN" dirty="0"/>
          </a:p>
        </p:txBody>
      </p:sp>
    </p:spTree>
    <p:extLst>
      <p:ext uri="{BB962C8B-B14F-4D97-AF65-F5344CB8AC3E}">
        <p14:creationId xmlns:p14="http://schemas.microsoft.com/office/powerpoint/2010/main" val="3902149042"/>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_fixed.potx" id="{9A9BE078-57A7-48B2-9D33-8EFC365D262A}" vid="{66905093-CF97-471D-A25F-2AFDA55216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{00200093-1CC1-4748-9DCA-61C00349AA85}tf10001108_win32</Template>
  <TotalTime>297</TotalTime>
  <Words>2106</Words>
  <Application>Microsoft Office PowerPoint</Application>
  <PresentationFormat>Widescreen</PresentationFormat>
  <Paragraphs>102</Paragraphs>
  <Slides>23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Algerian</vt:lpstr>
      <vt:lpstr>Arial</vt:lpstr>
      <vt:lpstr>Calibri</vt:lpstr>
      <vt:lpstr>Segoe UI</vt:lpstr>
      <vt:lpstr>Segoe UI Light</vt:lpstr>
      <vt:lpstr>WelcomeDoc</vt:lpstr>
      <vt:lpstr>Eco-Fertilization (Literature Review)</vt:lpstr>
      <vt:lpstr>A nutrient recommendation system for soil fertilization based on Evolutionary Computation</vt:lpstr>
      <vt:lpstr>A nutrient recommendation system for soil fertilization based on Evolutionary Computation</vt:lpstr>
      <vt:lpstr>A nutrient recommendation system for soil fertilization based on Evolutionary Computation</vt:lpstr>
      <vt:lpstr>A nutrient recommendation system for soil fertilization based on Evolutionary Computation</vt:lpstr>
      <vt:lpstr>A nutrient recommendation system for soil fertilization based on Evolutionary Computation</vt:lpstr>
      <vt:lpstr>Cropping systems in agriculture and their impact on soil health</vt:lpstr>
      <vt:lpstr>Cropping systems in agriculture and their impact on soil health</vt:lpstr>
      <vt:lpstr>Crop Yield Prediction</vt:lpstr>
      <vt:lpstr>Crop Yield Prediction</vt:lpstr>
      <vt:lpstr>Rainfall intensification increases nitrate leaching from tilled but not no-till cropping systems in the U.S. Midwest</vt:lpstr>
      <vt:lpstr>Rainfall intensification increases nitrate leaching from tilled but not no-till cropping systems in the U.S. Midwest</vt:lpstr>
      <vt:lpstr>Rainfall intensification increases nitrate leaching from tilled but not no-till cropping systems in the U.S. Midwest</vt:lpstr>
      <vt:lpstr>Estimation of NPK requirements for rice production in diverse Chinese environments under optimal fertilization rates</vt:lpstr>
      <vt:lpstr>Estimation of NPK requirements for rice production in diverse Chinese environments under optimal fertilization rates</vt:lpstr>
      <vt:lpstr>Estimation of NPK requirements for rice production in diverse Chinese environments under optimal fertilization rates</vt:lpstr>
      <vt:lpstr>Would fertilization history render the soil microbial communities and their activities more resistant to rainfall fluctuations?</vt:lpstr>
      <vt:lpstr>Would fertilization history render the soil microbial communities and their activities more resistant to rainfall fluctuations?</vt:lpstr>
      <vt:lpstr>Would fertilization history render the soil microbial communities and their activities more resistant to rainfall fluctuations?</vt:lpstr>
      <vt:lpstr>Crop Yield Prediction Based on Indian Agriculture using Machine Learning</vt:lpstr>
      <vt:lpstr>Crop Yield Prediction Based on Indian Agriculture using Machine Learning</vt:lpstr>
      <vt:lpstr>Crop Yield Prediction Based on Indian Agriculture using Machine Learning</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Fertilizer recommendation and forecasting system</dc:title>
  <dc:creator>Sumukha Narasinha Hegde</dc:creator>
  <cp:keywords/>
  <cp:lastModifiedBy>Gaurav Sharma</cp:lastModifiedBy>
  <cp:revision>44</cp:revision>
  <dcterms:created xsi:type="dcterms:W3CDTF">2021-11-16T04:37:44Z</dcterms:created>
  <dcterms:modified xsi:type="dcterms:W3CDTF">2021-12-28T04:12:55Z</dcterms:modified>
  <cp:version/>
</cp:coreProperties>
</file>