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28"/>
  </p:notesMasterIdLst>
  <p:handoutMasterIdLst>
    <p:handoutMasterId r:id="rId29"/>
  </p:handoutMasterIdLst>
  <p:sldIdLst>
    <p:sldId id="256" r:id="rId2"/>
    <p:sldId id="271" r:id="rId3"/>
    <p:sldId id="284" r:id="rId4"/>
    <p:sldId id="285" r:id="rId5"/>
    <p:sldId id="288" r:id="rId6"/>
    <p:sldId id="289" r:id="rId7"/>
    <p:sldId id="290" r:id="rId8"/>
    <p:sldId id="291" r:id="rId9"/>
    <p:sldId id="311" r:id="rId10"/>
    <p:sldId id="312" r:id="rId11"/>
    <p:sldId id="313" r:id="rId12"/>
    <p:sldId id="303" r:id="rId13"/>
    <p:sldId id="305" r:id="rId14"/>
    <p:sldId id="306" r:id="rId15"/>
    <p:sldId id="304" r:id="rId16"/>
    <p:sldId id="292" r:id="rId17"/>
    <p:sldId id="317" r:id="rId18"/>
    <p:sldId id="307" r:id="rId19"/>
    <p:sldId id="299" r:id="rId20"/>
    <p:sldId id="308" r:id="rId21"/>
    <p:sldId id="302" r:id="rId22"/>
    <p:sldId id="301" r:id="rId23"/>
    <p:sldId id="310" r:id="rId24"/>
    <p:sldId id="316" r:id="rId25"/>
    <p:sldId id="318"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4"/>
            <p14:sldId id="285"/>
            <p14:sldId id="288"/>
            <p14:sldId id="289"/>
            <p14:sldId id="290"/>
            <p14:sldId id="291"/>
            <p14:sldId id="311"/>
            <p14:sldId id="312"/>
            <p14:sldId id="313"/>
            <p14:sldId id="303"/>
            <p14:sldId id="305"/>
            <p14:sldId id="306"/>
            <p14:sldId id="304"/>
            <p14:sldId id="292"/>
            <p14:sldId id="317"/>
            <p14:sldId id="307"/>
            <p14:sldId id="299"/>
            <p14:sldId id="308"/>
            <p14:sldId id="302"/>
            <p14:sldId id="301"/>
            <p14:sldId id="310"/>
            <p14:sldId id="316"/>
            <p14:sldId id="318"/>
          </p14:sldIdLst>
        </p14:section>
        <p14:section name="Learn More" id="{2CC34DB2-6590-42C0-AD4B-A04C6060184E}">
          <p14:sldIdLst>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umukha Narasinha Hegde" initials="SNH" lastIdx="1" clrIdx="2">
    <p:extLst>
      <p:ext uri="{19B8F6BF-5375-455C-9EA6-DF929625EA0E}">
        <p15:presenceInfo xmlns:p15="http://schemas.microsoft.com/office/powerpoint/2012/main" userId="255c89550b3d12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443"/>
    <a:srgbClr val="FF9B45"/>
    <a:srgbClr val="F8CFB6"/>
    <a:srgbClr val="992319"/>
    <a:srgbClr val="923922"/>
    <a:srgbClr val="F8CAB6"/>
    <a:srgbClr val="D24726"/>
    <a:srgbClr val="404040"/>
    <a:srgbClr val="DD462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48" autoAdjust="0"/>
    <p:restoredTop sz="94241" autoAdjust="0"/>
  </p:normalViewPr>
  <p:slideViewPr>
    <p:cSldViewPr snapToGrid="0">
      <p:cViewPr varScale="1">
        <p:scale>
          <a:sx n="73" d="100"/>
          <a:sy n="73" d="100"/>
        </p:scale>
        <p:origin x="77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6520DC-D91C-4210-AAE1-483A71A0AD98}" type="datetime1">
              <a:rPr lang="en-IN" smtClean="0"/>
              <a:t>07-05-2022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Eco-Fertilization</a:t>
            </a: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40E85-213C-4EEC-889B-75B968AB8288}" type="datetime1">
              <a:rPr lang="en-IN" smtClean="0"/>
              <a:t>07-05-2022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Eco-Fertilization</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0</a:t>
            </a:fld>
            <a:endParaRPr lang="en-US" dirty="0"/>
          </a:p>
        </p:txBody>
      </p:sp>
      <p:sp>
        <p:nvSpPr>
          <p:cNvPr id="5" name="Footer Placeholder 4">
            <a:extLst>
              <a:ext uri="{FF2B5EF4-FFF2-40B4-BE49-F238E27FC236}">
                <a16:creationId xmlns:a16="http://schemas.microsoft.com/office/drawing/2014/main" id="{384D8AD9-1FD2-AB44-9445-4DFF05496525}"/>
              </a:ext>
            </a:extLst>
          </p:cNvPr>
          <p:cNvSpPr>
            <a:spLocks noGrp="1"/>
          </p:cNvSpPr>
          <p:nvPr>
            <p:ph type="ftr" sz="quarter" idx="4"/>
          </p:nvPr>
        </p:nvSpPr>
        <p:spPr/>
        <p:txBody>
          <a:bodyPr/>
          <a:lstStyle/>
          <a:p>
            <a:r>
              <a:rPr lang="en-US"/>
              <a:t>Eco-Fertilization</a:t>
            </a:r>
            <a:endParaRPr lang="en-US" dirty="0"/>
          </a:p>
        </p:txBody>
      </p:sp>
      <p:sp>
        <p:nvSpPr>
          <p:cNvPr id="6" name="Date Placeholder 5">
            <a:extLst>
              <a:ext uri="{FF2B5EF4-FFF2-40B4-BE49-F238E27FC236}">
                <a16:creationId xmlns:a16="http://schemas.microsoft.com/office/drawing/2014/main" id="{39DD9A4F-5E69-EF42-A960-5A7B4CCF3CBF}"/>
              </a:ext>
            </a:extLst>
          </p:cNvPr>
          <p:cNvSpPr>
            <a:spLocks noGrp="1"/>
          </p:cNvSpPr>
          <p:nvPr>
            <p:ph type="dt" idx="1"/>
          </p:nvPr>
        </p:nvSpPr>
        <p:spPr/>
        <p:txBody>
          <a:bodyPr/>
          <a:lstStyle/>
          <a:p>
            <a:fld id="{4FBF1FD7-F871-4287-9FD7-374C40DDA3ED}" type="datetime1">
              <a:rPr lang="en-IN" smtClean="0"/>
              <a:t>07-05-2022</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dirty="0"/>
          </a:p>
        </p:txBody>
      </p:sp>
      <p:sp>
        <p:nvSpPr>
          <p:cNvPr id="5" name="Footer Placeholder 4">
            <a:extLst>
              <a:ext uri="{FF2B5EF4-FFF2-40B4-BE49-F238E27FC236}">
                <a16:creationId xmlns:a16="http://schemas.microsoft.com/office/drawing/2014/main" id="{2E4840A9-4EA6-1149-9B22-B1170FA31332}"/>
              </a:ext>
            </a:extLst>
          </p:cNvPr>
          <p:cNvSpPr>
            <a:spLocks noGrp="1"/>
          </p:cNvSpPr>
          <p:nvPr>
            <p:ph type="ftr" sz="quarter" idx="4"/>
          </p:nvPr>
        </p:nvSpPr>
        <p:spPr/>
        <p:txBody>
          <a:bodyPr/>
          <a:lstStyle/>
          <a:p>
            <a:r>
              <a:rPr lang="en-US"/>
              <a:t>Eco-Fertilization</a:t>
            </a:r>
            <a:endParaRPr lang="en-US" dirty="0"/>
          </a:p>
        </p:txBody>
      </p:sp>
      <p:sp>
        <p:nvSpPr>
          <p:cNvPr id="6" name="Date Placeholder 5">
            <a:extLst>
              <a:ext uri="{FF2B5EF4-FFF2-40B4-BE49-F238E27FC236}">
                <a16:creationId xmlns:a16="http://schemas.microsoft.com/office/drawing/2014/main" id="{DE4FB818-A186-864F-A7D7-E650DB719C89}"/>
              </a:ext>
            </a:extLst>
          </p:cNvPr>
          <p:cNvSpPr>
            <a:spLocks noGrp="1"/>
          </p:cNvSpPr>
          <p:nvPr>
            <p:ph type="dt" idx="1"/>
          </p:nvPr>
        </p:nvSpPr>
        <p:spPr/>
        <p:txBody>
          <a:bodyPr/>
          <a:lstStyle/>
          <a:p>
            <a:fld id="{EEFDB465-C8FF-4B23-84C1-C41BFA6A21BF}" type="datetime1">
              <a:rPr lang="en-IN" smtClean="0"/>
              <a:t>07-05-2022</a:t>
            </a:fld>
            <a:endParaRPr lang="en-US" dirty="0"/>
          </a:p>
        </p:txBody>
      </p:sp>
    </p:spTree>
    <p:extLst>
      <p:ext uri="{BB962C8B-B14F-4D97-AF65-F5344CB8AC3E}">
        <p14:creationId xmlns:p14="http://schemas.microsoft.com/office/powerpoint/2010/main" val="2705712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DEF1BF11-E4B8-465D-9EAD-FAA4D320ABEB}" type="datetime1">
              <a:rPr lang="en-IN" smtClean="0"/>
              <a:t>07-05-2022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a:t>Eco-Fertilization</a:t>
            </a:r>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5940D3D5-4A6C-44EE-A8DC-3E702259EB8C}" type="datetime1">
              <a:rPr lang="en-IN" smtClean="0"/>
              <a:t>07-05-2022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a:t>Eco-Fertilization</a:t>
            </a:r>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tdtraining.com/wp-content/uploads/2017/11/objective-setting.jpg"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rammartop.com/wp-content/uploads/2020/11/methodology-488f1a23453770c85d6bba8200517e430312982e.pn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rammartop.com/wp-content/uploads/2020/11/methodology-488f1a23453770c85d6bba8200517e430312982e.png" TargetMode="External"/><Relationship Id="rId2" Type="http://schemas.openxmlformats.org/officeDocument/2006/relationships/hyperlink" Target="https://www.mtdtraining.com/wp-content/uploads/2017/11/objective-setting.jpg" TargetMode="External"/><Relationship Id="rId1" Type="http://schemas.openxmlformats.org/officeDocument/2006/relationships/slideLayout" Target="../slideLayouts/slideLayout2.xml"/><Relationship Id="rId4" Type="http://schemas.openxmlformats.org/officeDocument/2006/relationships/hyperlink" Target="https://www.kaggle.com/datasets/atharvaingle/crop-recommendation-dataset"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709" y="611861"/>
            <a:ext cx="9088582" cy="2436139"/>
          </a:xfrm>
        </p:spPr>
        <p:txBody>
          <a:bodyPr anchor="ctr" anchorCtr="0">
            <a:norm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Final year Project Presentation </a:t>
            </a:r>
            <a:br>
              <a:rPr lang="en-US" sz="4800" b="1" dirty="0">
                <a:solidFill>
                  <a:schemeClr val="bg1"/>
                </a:solidFill>
                <a:latin typeface="Times New Roman" panose="02020603050405020304" pitchFamily="18" charset="0"/>
                <a:cs typeface="Times New Roman" panose="02020603050405020304" pitchFamily="18" charset="0"/>
              </a:rPr>
            </a:br>
            <a:r>
              <a:rPr lang="en-US" sz="4800" b="1" dirty="0">
                <a:solidFill>
                  <a:schemeClr val="bg1"/>
                </a:solidFill>
                <a:latin typeface="Times New Roman" panose="02020603050405020304" pitchFamily="18" charset="0"/>
                <a:cs typeface="Times New Roman" panose="02020603050405020304" pitchFamily="18" charset="0"/>
              </a:rPr>
              <a:t>on</a:t>
            </a:r>
            <a:r>
              <a:rPr lang="en-US" sz="4800" b="1">
                <a:solidFill>
                  <a:schemeClr val="bg1"/>
                </a:solidFill>
                <a:latin typeface="Times New Roman" panose="02020603050405020304" pitchFamily="18" charset="0"/>
                <a:cs typeface="Times New Roman" panose="02020603050405020304" pitchFamily="18" charset="0"/>
              </a:rPr>
              <a:t/>
            </a:r>
            <a:br>
              <a:rPr lang="en-US" sz="4800" b="1">
                <a:solidFill>
                  <a:schemeClr val="bg1"/>
                </a:solidFill>
                <a:latin typeface="Times New Roman" panose="02020603050405020304" pitchFamily="18" charset="0"/>
                <a:cs typeface="Times New Roman" panose="02020603050405020304" pitchFamily="18" charset="0"/>
              </a:rPr>
            </a:br>
            <a:r>
              <a:rPr lang="en-US" sz="4800" b="1" smtClean="0">
                <a:solidFill>
                  <a:schemeClr val="bg1"/>
                </a:solidFill>
                <a:latin typeface="Times New Roman" panose="02020603050405020304" pitchFamily="18" charset="0"/>
                <a:cs typeface="Times New Roman" panose="02020603050405020304" pitchFamily="18" charset="0"/>
              </a:rPr>
              <a:t>Eco-Fertilization</a:t>
            </a:r>
            <a:endParaRPr lang="en-US" sz="48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rcRect/>
          <a:stretch/>
        </p:blipFill>
        <p:spPr bwMode="invGray">
          <a:xfrm>
            <a:off x="10497551" y="596876"/>
            <a:ext cx="876300" cy="8760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ubtitle 2">
            <a:extLst>
              <a:ext uri="{FF2B5EF4-FFF2-40B4-BE49-F238E27FC236}">
                <a16:creationId xmlns:a16="http://schemas.microsoft.com/office/drawing/2014/main" id="{8801B653-9260-4D06-B35C-CC3530C990A8}"/>
              </a:ext>
            </a:extLst>
          </p:cNvPr>
          <p:cNvSpPr txBox="1">
            <a:spLocks/>
          </p:cNvSpPr>
          <p:nvPr/>
        </p:nvSpPr>
        <p:spPr>
          <a:xfrm>
            <a:off x="7947374" y="4031081"/>
            <a:ext cx="3565753" cy="2091497"/>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20000"/>
              </a:lnSpc>
              <a:spcBef>
                <a:spcPts val="600"/>
              </a:spcBef>
              <a:spcAft>
                <a:spcPts val="600"/>
              </a:spcAft>
            </a:pPr>
            <a:r>
              <a:rPr lang="en-US" sz="1800" dirty="0">
                <a:solidFill>
                  <a:schemeClr val="bg1"/>
                </a:solidFill>
                <a:latin typeface="Times New Roman" panose="02020603050405020304" pitchFamily="18" charset="0"/>
                <a:cs typeface="Times New Roman" panose="02020603050405020304" pitchFamily="18" charset="0"/>
              </a:rPr>
              <a:t>Presented by :</a:t>
            </a:r>
          </a:p>
          <a:p>
            <a:pPr>
              <a:lnSpc>
                <a:spcPct val="120000"/>
              </a:lnSpc>
              <a:spcBef>
                <a:spcPts val="600"/>
              </a:spcBef>
              <a:spcAft>
                <a:spcPts val="600"/>
              </a:spcAft>
            </a:pPr>
            <a:r>
              <a:rPr lang="en-US" sz="1800" dirty="0">
                <a:solidFill>
                  <a:schemeClr val="bg1"/>
                </a:solidFill>
                <a:latin typeface="Times New Roman" panose="02020603050405020304" pitchFamily="18" charset="0"/>
                <a:cs typeface="Times New Roman" panose="02020603050405020304" pitchFamily="18" charset="0"/>
              </a:rPr>
              <a:t>Gaurav Sharma (1AT18CS128)</a:t>
            </a:r>
          </a:p>
          <a:p>
            <a:pPr>
              <a:lnSpc>
                <a:spcPct val="120000"/>
              </a:lnSpc>
              <a:spcBef>
                <a:spcPts val="600"/>
              </a:spcBef>
              <a:spcAft>
                <a:spcPts val="600"/>
              </a:spcAft>
            </a:pPr>
            <a:r>
              <a:rPr lang="en-US" sz="1800" dirty="0">
                <a:solidFill>
                  <a:schemeClr val="bg1"/>
                </a:solidFill>
                <a:latin typeface="Times New Roman" panose="02020603050405020304" pitchFamily="18" charset="0"/>
                <a:cs typeface="Times New Roman" panose="02020603050405020304" pitchFamily="18" charset="0"/>
              </a:rPr>
              <a:t>Ishita </a:t>
            </a:r>
            <a:r>
              <a:rPr lang="en-US" sz="1800" dirty="0" err="1">
                <a:solidFill>
                  <a:schemeClr val="bg1"/>
                </a:solidFill>
                <a:latin typeface="Times New Roman" panose="02020603050405020304" pitchFamily="18" charset="0"/>
                <a:cs typeface="Times New Roman" panose="02020603050405020304" pitchFamily="18" charset="0"/>
              </a:rPr>
              <a:t>Katiyar</a:t>
            </a:r>
            <a:r>
              <a:rPr lang="en-US" sz="1800" dirty="0">
                <a:solidFill>
                  <a:schemeClr val="bg1"/>
                </a:solidFill>
                <a:latin typeface="Times New Roman" panose="02020603050405020304" pitchFamily="18" charset="0"/>
                <a:cs typeface="Times New Roman" panose="02020603050405020304" pitchFamily="18" charset="0"/>
              </a:rPr>
              <a:t> (1AT18CS044)</a:t>
            </a:r>
          </a:p>
          <a:p>
            <a:pPr>
              <a:lnSpc>
                <a:spcPct val="120000"/>
              </a:lnSpc>
              <a:spcBef>
                <a:spcPts val="600"/>
              </a:spcBef>
              <a:spcAft>
                <a:spcPts val="600"/>
              </a:spcAft>
            </a:pPr>
            <a:r>
              <a:rPr lang="en-US" sz="1800" dirty="0">
                <a:solidFill>
                  <a:schemeClr val="bg1"/>
                </a:solidFill>
                <a:latin typeface="Times New Roman" panose="02020603050405020304" pitchFamily="18" charset="0"/>
                <a:cs typeface="Times New Roman" panose="02020603050405020304" pitchFamily="18" charset="0"/>
              </a:rPr>
              <a:t>Arpit Chakraborty (1AT18CS020)</a:t>
            </a:r>
          </a:p>
          <a:p>
            <a:pPr>
              <a:lnSpc>
                <a:spcPct val="120000"/>
              </a:lnSpc>
              <a:spcBef>
                <a:spcPts val="600"/>
              </a:spcBef>
              <a:spcAft>
                <a:spcPts val="600"/>
              </a:spcAft>
            </a:pPr>
            <a:r>
              <a:rPr lang="en-US" sz="1800" dirty="0">
                <a:solidFill>
                  <a:schemeClr val="bg1"/>
                </a:solidFill>
                <a:latin typeface="Times New Roman" panose="02020603050405020304" pitchFamily="18" charset="0"/>
                <a:cs typeface="Times New Roman" panose="02020603050405020304" pitchFamily="18" charset="0"/>
              </a:rPr>
              <a:t>Sumukha Hegde (1AT18CS129)</a:t>
            </a:r>
          </a:p>
        </p:txBody>
      </p:sp>
      <p:sp>
        <p:nvSpPr>
          <p:cNvPr id="7" name="Subtitle 2">
            <a:extLst>
              <a:ext uri="{FF2B5EF4-FFF2-40B4-BE49-F238E27FC236}">
                <a16:creationId xmlns:a16="http://schemas.microsoft.com/office/drawing/2014/main" id="{E18F66DB-9C30-D74D-B676-E6140645533E}"/>
              </a:ext>
            </a:extLst>
          </p:cNvPr>
          <p:cNvSpPr txBox="1">
            <a:spLocks/>
          </p:cNvSpPr>
          <p:nvPr/>
        </p:nvSpPr>
        <p:spPr>
          <a:xfrm>
            <a:off x="415636" y="4918365"/>
            <a:ext cx="2812473" cy="1204213"/>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ctr">
              <a:lnSpc>
                <a:spcPct val="100000"/>
              </a:lnSpc>
              <a:spcBef>
                <a:spcPts val="400"/>
              </a:spcBef>
              <a:spcAft>
                <a:spcPts val="400"/>
              </a:spcAft>
            </a:pPr>
            <a:r>
              <a:rPr lang="en-IN" sz="1800" dirty="0">
                <a:solidFill>
                  <a:schemeClr val="bg1"/>
                </a:solidFill>
                <a:latin typeface="Times New Roman" panose="02020603050405020304" pitchFamily="18" charset="0"/>
                <a:cs typeface="Times New Roman" panose="02020603050405020304" pitchFamily="18" charset="0"/>
              </a:rPr>
              <a:t>Under the Guidance</a:t>
            </a:r>
          </a:p>
          <a:p>
            <a:pPr algn="ctr">
              <a:lnSpc>
                <a:spcPct val="100000"/>
              </a:lnSpc>
              <a:spcBef>
                <a:spcPts val="400"/>
              </a:spcBef>
              <a:spcAft>
                <a:spcPts val="400"/>
              </a:spcAft>
            </a:pPr>
            <a:r>
              <a:rPr lang="en-IN" sz="1800" dirty="0" err="1">
                <a:solidFill>
                  <a:schemeClr val="bg1"/>
                </a:solidFill>
                <a:latin typeface="Times New Roman" panose="02020603050405020304" pitchFamily="18" charset="0"/>
                <a:cs typeface="Times New Roman" panose="02020603050405020304" pitchFamily="18" charset="0"/>
              </a:rPr>
              <a:t>Dr.</a:t>
            </a:r>
            <a:r>
              <a:rPr lang="en-IN" sz="1800" dirty="0">
                <a:solidFill>
                  <a:schemeClr val="bg1"/>
                </a:solidFill>
                <a:latin typeface="Times New Roman" panose="02020603050405020304" pitchFamily="18" charset="0"/>
                <a:cs typeface="Times New Roman" panose="02020603050405020304" pitchFamily="18" charset="0"/>
              </a:rPr>
              <a:t> Manash Sarkar</a:t>
            </a:r>
          </a:p>
          <a:p>
            <a:pPr algn="ctr">
              <a:lnSpc>
                <a:spcPct val="100000"/>
              </a:lnSpc>
              <a:spcBef>
                <a:spcPts val="400"/>
              </a:spcBef>
              <a:spcAft>
                <a:spcPts val="400"/>
              </a:spcAft>
            </a:pPr>
            <a:r>
              <a:rPr lang="en-IN" sz="1800" dirty="0">
                <a:solidFill>
                  <a:schemeClr val="bg1"/>
                </a:solidFill>
                <a:latin typeface="Times New Roman" panose="02020603050405020304" pitchFamily="18" charset="0"/>
                <a:cs typeface="Times New Roman" panose="02020603050405020304" pitchFamily="18" charset="0"/>
              </a:rPr>
              <a:t>Associate Professor</a:t>
            </a:r>
          </a:p>
          <a:p>
            <a:pPr algn="ctr">
              <a:lnSpc>
                <a:spcPct val="100000"/>
              </a:lnSpc>
              <a:spcBef>
                <a:spcPts val="400"/>
              </a:spcBef>
              <a:spcAft>
                <a:spcPts val="400"/>
              </a:spcAft>
            </a:pPr>
            <a:endParaRPr lang="en-IN" sz="1800" dirty="0">
              <a:solidFill>
                <a:schemeClr val="bg1"/>
              </a:solidFill>
              <a:latin typeface="Times New Roman" panose="02020603050405020304" pitchFamily="18" charset="0"/>
              <a:cs typeface="Times New Roman" panose="02020603050405020304" pitchFamily="18" charset="0"/>
            </a:endParaRPr>
          </a:p>
          <a:p>
            <a:pPr algn="ctr">
              <a:lnSpc>
                <a:spcPct val="100000"/>
              </a:lnSpc>
              <a:spcBef>
                <a:spcPts val="400"/>
              </a:spcBef>
              <a:spcAft>
                <a:spcPts val="400"/>
              </a:spcAft>
            </a:pPr>
            <a:endParaRPr lang="en-IN"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sp>
        <p:nvSpPr>
          <p:cNvPr id="8" name="Footer Placeholder 7">
            <a:extLst>
              <a:ext uri="{FF2B5EF4-FFF2-40B4-BE49-F238E27FC236}">
                <a16:creationId xmlns:a16="http://schemas.microsoft.com/office/drawing/2014/main" id="{B81240D2-B285-1745-A37C-E3665BCC0CD0}"/>
              </a:ext>
            </a:extLst>
          </p:cNvPr>
          <p:cNvSpPr>
            <a:spLocks noGrp="1"/>
          </p:cNvSpPr>
          <p:nvPr>
            <p:ph type="ftr" sz="quarter" idx="3"/>
          </p:nvPr>
        </p:nvSpPr>
        <p:spPr/>
        <p:txBody>
          <a:bodyPr/>
          <a:lstStyle/>
          <a:p>
            <a:r>
              <a:rPr lang="en-US" sz="1000" dirty="0"/>
              <a:t>Eco-Fertilization</a:t>
            </a:r>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z="1000" smtClean="0"/>
              <a:pPr/>
              <a:t>9</a:t>
            </a:fld>
            <a:endParaRPr lang="en-US" sz="1000" dirty="0"/>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0CE18F12-D00C-4231-A672-6D7AAF3EE0B9}" type="datetime1">
              <a:rPr lang="en-IN" sz="1000" smtClean="0"/>
              <a:t>07-05-2022</a:t>
            </a:fld>
            <a:endParaRPr lang="en-US" sz="1000" dirty="0"/>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3924974559"/>
              </p:ext>
            </p:extLst>
          </p:nvPr>
        </p:nvGraphicFramePr>
        <p:xfrm>
          <a:off x="830786" y="1347952"/>
          <a:ext cx="10530428" cy="4800600"/>
        </p:xfrm>
        <a:graphic>
          <a:graphicData uri="http://schemas.openxmlformats.org/drawingml/2006/table">
            <a:tbl>
              <a:tblPr firstRow="1" bandRow="1">
                <a:tableStyleId>{9DCAF9ED-07DC-4A11-8D7F-57B35C25682E}</a:tableStyleId>
              </a:tblPr>
              <a:tblGrid>
                <a:gridCol w="726489">
                  <a:extLst>
                    <a:ext uri="{9D8B030D-6E8A-4147-A177-3AD203B41FA5}">
                      <a16:colId xmlns:a16="http://schemas.microsoft.com/office/drawing/2014/main" val="4179629490"/>
                    </a:ext>
                  </a:extLst>
                </a:gridCol>
                <a:gridCol w="859221">
                  <a:extLst>
                    <a:ext uri="{9D8B030D-6E8A-4147-A177-3AD203B41FA5}">
                      <a16:colId xmlns:a16="http://schemas.microsoft.com/office/drawing/2014/main" val="509443340"/>
                    </a:ext>
                  </a:extLst>
                </a:gridCol>
                <a:gridCol w="3121572">
                  <a:extLst>
                    <a:ext uri="{9D8B030D-6E8A-4147-A177-3AD203B41FA5}">
                      <a16:colId xmlns:a16="http://schemas.microsoft.com/office/drawing/2014/main" val="1878355055"/>
                    </a:ext>
                  </a:extLst>
                </a:gridCol>
                <a:gridCol w="1899745">
                  <a:extLst>
                    <a:ext uri="{9D8B030D-6E8A-4147-A177-3AD203B41FA5}">
                      <a16:colId xmlns:a16="http://schemas.microsoft.com/office/drawing/2014/main" val="3429157811"/>
                    </a:ext>
                  </a:extLst>
                </a:gridCol>
                <a:gridCol w="1426779">
                  <a:extLst>
                    <a:ext uri="{9D8B030D-6E8A-4147-A177-3AD203B41FA5}">
                      <a16:colId xmlns:a16="http://schemas.microsoft.com/office/drawing/2014/main" val="1378453927"/>
                    </a:ext>
                  </a:extLst>
                </a:gridCol>
                <a:gridCol w="2496622">
                  <a:extLst>
                    <a:ext uri="{9D8B030D-6E8A-4147-A177-3AD203B41FA5}">
                      <a16:colId xmlns:a16="http://schemas.microsoft.com/office/drawing/2014/main" val="3127282539"/>
                    </a:ext>
                  </a:extLst>
                </a:gridCol>
              </a:tblGrid>
              <a:tr h="1000327">
                <a:tc>
                  <a:txBody>
                    <a:bodyPr/>
                    <a:lstStyle/>
                    <a:p>
                      <a:pPr algn="ctr"/>
                      <a:endParaRPr lang="en-US" dirty="0"/>
                    </a:p>
                    <a:p>
                      <a:pPr algn="ctr"/>
                      <a:r>
                        <a:rPr lang="en-US" sz="1600" dirty="0">
                          <a:solidFill>
                            <a:schemeClr val="tx1">
                              <a:lumMod val="75000"/>
                              <a:lumOff val="25000"/>
                            </a:schemeClr>
                          </a:solidFill>
                        </a:rPr>
                        <a:t>Ref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885109">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2021</a:t>
                      </a:r>
                    </a:p>
                    <a:p>
                      <a:pPr algn="ctr"/>
                      <a:endParaRPr lang="en-US" sz="1100" dirty="0">
                        <a:latin typeface="+mn-lt"/>
                      </a:endParaRPr>
                    </a:p>
                    <a:p>
                      <a:pPr algn="ct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l"/>
                      <a:r>
                        <a:rPr lang="en-IN" sz="1100" b="0" i="0" u="none" strike="noStrike" dirty="0">
                          <a:solidFill>
                            <a:srgbClr val="505050"/>
                          </a:solidFill>
                          <a:effectLst/>
                          <a:latin typeface="+mn-lt"/>
                        </a:rPr>
                        <a:t>Farmers' risk preference and fertilizer use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b="0" i="0" u="none" strike="noStrike" kern="1200" dirty="0">
                        <a:solidFill>
                          <a:schemeClr val="dk1"/>
                        </a:solidFill>
                        <a:effectLst/>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100" b="0" i="0" u="none" strike="noStrike" kern="1200" dirty="0">
                          <a:solidFill>
                            <a:schemeClr val="dk1"/>
                          </a:solidFill>
                          <a:effectLst/>
                          <a:latin typeface="+mn-lt"/>
                          <a:ea typeface="+mn-ea"/>
                          <a:cs typeface="+mn-cs"/>
                        </a:rPr>
                        <a:t>Fang-</a:t>
                      </a:r>
                      <a:r>
                        <a:rPr lang="en-IN" sz="1100" b="0" i="0" u="none" strike="noStrike" kern="1200" dirty="0" err="1">
                          <a:solidFill>
                            <a:schemeClr val="dk1"/>
                          </a:solidFill>
                          <a:effectLst/>
                          <a:latin typeface="+mn-lt"/>
                          <a:ea typeface="+mn-ea"/>
                          <a:cs typeface="+mn-cs"/>
                        </a:rPr>
                        <a:t>binQIAOJi</a:t>
                      </a:r>
                      <a:r>
                        <a:rPr lang="en-IN" sz="1100" b="0" i="0" u="none" strike="noStrike" kern="1200" dirty="0">
                          <a:solidFill>
                            <a:schemeClr val="dk1"/>
                          </a:solidFill>
                          <a:effectLst/>
                          <a:latin typeface="+mn-lt"/>
                          <a:ea typeface="+mn-ea"/>
                          <a:cs typeface="+mn-cs"/>
                        </a:rPr>
                        <a:t>-</a:t>
                      </a:r>
                      <a:r>
                        <a:rPr lang="en-IN" sz="1100" b="0" i="0" u="none" strike="noStrike" kern="1200" dirty="0" err="1">
                          <a:solidFill>
                            <a:schemeClr val="dk1"/>
                          </a:solidFill>
                          <a:effectLst/>
                          <a:latin typeface="+mn-lt"/>
                          <a:ea typeface="+mn-ea"/>
                          <a:cs typeface="+mn-cs"/>
                        </a:rPr>
                        <a:t>kunHUANG</a:t>
                      </a:r>
                      <a:endParaRPr lang="en-IN" sz="1100" b="0" i="0" u="none" strike="noStrike" kern="1200" dirty="0">
                        <a:solidFill>
                          <a:schemeClr val="dk1"/>
                        </a:solidFill>
                        <a:effectLst/>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latin typeface="+mn-lt"/>
                        </a:rPr>
                        <a:t>Journal of Integrative Agriculture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This study examines the role of farmers' risk attitudes toward fertilizer use in cotton production.</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3412775"/>
                  </a:ext>
                </a:extLst>
              </a:tr>
              <a:tr h="1216614">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17.</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l"/>
                      <a:r>
                        <a:rPr lang="en-IN" sz="1100" b="0" i="0" u="none" strike="noStrike" dirty="0">
                          <a:solidFill>
                            <a:srgbClr val="505050"/>
                          </a:solidFill>
                          <a:effectLst/>
                          <a:latin typeface="+mn-lt"/>
                        </a:rPr>
                        <a:t>Untangling the effect of soil quality on rice productivity under a 16-years long-term fertilizer experiment using conditional random forest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algn="l"/>
                      <a:r>
                        <a:rPr lang="en-IN" sz="800" b="0" i="0" u="none" strike="noStrike" dirty="0">
                          <a:solidFill>
                            <a:schemeClr val="tx1"/>
                          </a:solidFill>
                          <a:effectLst/>
                          <a:latin typeface="+mn-lt"/>
                        </a:rPr>
                        <a:t>Saheed </a:t>
                      </a:r>
                      <a:r>
                        <a:rPr lang="en-IN" sz="800" b="0" i="0" u="none" strike="noStrike" dirty="0" err="1">
                          <a:solidFill>
                            <a:schemeClr val="tx1"/>
                          </a:solidFill>
                          <a:effectLst/>
                          <a:latin typeface="+mn-lt"/>
                        </a:rPr>
                        <a:t>Garnaik</a:t>
                      </a:r>
                      <a:r>
                        <a:rPr lang="en-IN" sz="800" b="0" i="0" u="none" strike="noStrike" dirty="0">
                          <a:solidFill>
                            <a:schemeClr val="tx1"/>
                          </a:solidFill>
                          <a:effectLst/>
                          <a:latin typeface="+mn-lt"/>
                        </a:rPr>
                        <a:t>, Prasanna Kumar </a:t>
                      </a:r>
                      <a:r>
                        <a:rPr lang="en-IN" sz="800" b="0" i="0" u="none" strike="noStrike" dirty="0" err="1">
                          <a:solidFill>
                            <a:schemeClr val="tx1"/>
                          </a:solidFill>
                          <a:effectLst/>
                          <a:latin typeface="+mn-lt"/>
                        </a:rPr>
                        <a:t>Samant</a:t>
                      </a:r>
                      <a:r>
                        <a:rPr lang="en-IN" sz="800" b="0" i="0" u="none" strike="noStrike" dirty="0">
                          <a:solidFill>
                            <a:schemeClr val="tx1"/>
                          </a:solidFill>
                          <a:effectLst/>
                          <a:latin typeface="+mn-lt"/>
                        </a:rPr>
                        <a:t>, </a:t>
                      </a:r>
                      <a:r>
                        <a:rPr lang="en-IN" sz="800" b="0" i="0" u="none" strike="noStrike" dirty="0" err="1">
                          <a:solidFill>
                            <a:schemeClr val="tx1"/>
                          </a:solidFill>
                          <a:effectLst/>
                          <a:latin typeface="+mn-lt"/>
                        </a:rPr>
                        <a:t>Mitali</a:t>
                      </a:r>
                      <a:r>
                        <a:rPr lang="en-IN" sz="800" b="0" i="0" u="none" strike="noStrike" dirty="0">
                          <a:solidFill>
                            <a:schemeClr val="tx1"/>
                          </a:solidFill>
                          <a:effectLst/>
                          <a:latin typeface="+mn-lt"/>
                        </a:rPr>
                        <a:t> Mandal, Tushar Ranjan Mohanty, </a:t>
                      </a:r>
                      <a:r>
                        <a:rPr lang="en-IN" sz="800" b="0" i="0" u="none" strike="noStrike" dirty="0" err="1">
                          <a:solidFill>
                            <a:schemeClr val="tx1"/>
                          </a:solidFill>
                          <a:effectLst/>
                          <a:latin typeface="+mn-lt"/>
                        </a:rPr>
                        <a:t>Sanat</a:t>
                      </a:r>
                      <a:r>
                        <a:rPr lang="en-IN" sz="800" b="0" i="0" u="none" strike="noStrike" dirty="0">
                          <a:solidFill>
                            <a:schemeClr val="tx1"/>
                          </a:solidFill>
                          <a:effectLst/>
                          <a:latin typeface="+mn-lt"/>
                        </a:rPr>
                        <a:t> Kumar </a:t>
                      </a:r>
                      <a:r>
                        <a:rPr lang="en-IN" sz="800" b="0" i="0" u="none" strike="noStrike" dirty="0" err="1">
                          <a:solidFill>
                            <a:schemeClr val="tx1"/>
                          </a:solidFill>
                          <a:effectLst/>
                          <a:latin typeface="+mn-lt"/>
                        </a:rPr>
                        <a:t>Dwibedi</a:t>
                      </a:r>
                      <a:r>
                        <a:rPr lang="en-IN" sz="800" b="0" i="0" u="none" strike="noStrike" dirty="0">
                          <a:solidFill>
                            <a:schemeClr val="tx1"/>
                          </a:solidFill>
                          <a:effectLst/>
                          <a:latin typeface="+mn-lt"/>
                        </a:rPr>
                        <a:t>, Ranjan Kumar Patra, Kiran Kumar Mohapatra, R.H. </a:t>
                      </a:r>
                      <a:r>
                        <a:rPr lang="en-IN" sz="800" b="0" i="0" u="none" strike="noStrike" dirty="0" err="1">
                          <a:solidFill>
                            <a:schemeClr val="tx1"/>
                          </a:solidFill>
                          <a:effectLst/>
                          <a:latin typeface="+mn-lt"/>
                        </a:rPr>
                        <a:t>Wanjari</a:t>
                      </a:r>
                      <a:r>
                        <a:rPr lang="en-IN" sz="800" b="0" i="0" u="none" strike="noStrike" dirty="0">
                          <a:solidFill>
                            <a:schemeClr val="tx1"/>
                          </a:solidFill>
                          <a:effectLst/>
                          <a:latin typeface="+mn-lt"/>
                        </a:rPr>
                        <a:t>, </a:t>
                      </a:r>
                      <a:r>
                        <a:rPr lang="en-IN" sz="800" b="0" i="0" u="none" strike="noStrike" dirty="0" err="1">
                          <a:solidFill>
                            <a:schemeClr val="tx1"/>
                          </a:solidFill>
                          <a:effectLst/>
                          <a:latin typeface="+mn-lt"/>
                        </a:rPr>
                        <a:t>Debadatta</a:t>
                      </a:r>
                      <a:r>
                        <a:rPr lang="en-IN" sz="800" b="0" i="0" u="none" strike="noStrike" dirty="0">
                          <a:solidFill>
                            <a:schemeClr val="tx1"/>
                          </a:solidFill>
                          <a:effectLst/>
                          <a:latin typeface="+mn-lt"/>
                        </a:rPr>
                        <a:t> Sethi, </a:t>
                      </a:r>
                      <a:r>
                        <a:rPr lang="en-IN" sz="800" b="0" i="0" u="none" strike="noStrike" dirty="0" err="1">
                          <a:solidFill>
                            <a:schemeClr val="tx1"/>
                          </a:solidFill>
                          <a:effectLst/>
                          <a:latin typeface="+mn-lt"/>
                        </a:rPr>
                        <a:t>Dipaka</a:t>
                      </a:r>
                      <a:r>
                        <a:rPr lang="en-IN" sz="800" b="0" i="0" u="none" strike="noStrike" dirty="0">
                          <a:solidFill>
                            <a:schemeClr val="tx1"/>
                          </a:solidFill>
                          <a:effectLst/>
                          <a:latin typeface="+mn-lt"/>
                        </a:rPr>
                        <a:t> Ranjan </a:t>
                      </a:r>
                      <a:r>
                        <a:rPr lang="en-IN" sz="800" b="0" i="0" u="none" strike="noStrike" dirty="0" err="1">
                          <a:solidFill>
                            <a:schemeClr val="tx1"/>
                          </a:solidFill>
                          <a:effectLst/>
                          <a:latin typeface="+mn-lt"/>
                        </a:rPr>
                        <a:t>Sena</a:t>
                      </a:r>
                      <a:r>
                        <a:rPr lang="en-IN" sz="800" b="0" i="0" u="none" strike="noStrike" dirty="0">
                          <a:solidFill>
                            <a:schemeClr val="tx1"/>
                          </a:solidFill>
                          <a:effectLst/>
                          <a:latin typeface="+mn-lt"/>
                        </a:rPr>
                        <a:t>, Tek Bahadur Sapkota, Jagmohan Nayak, Sridhar Patra, </a:t>
                      </a:r>
                      <a:r>
                        <a:rPr lang="en-IN" sz="800" b="0" i="0" u="none" strike="noStrike" dirty="0" err="1">
                          <a:solidFill>
                            <a:schemeClr val="tx1"/>
                          </a:solidFill>
                          <a:effectLst/>
                          <a:latin typeface="+mn-lt"/>
                        </a:rPr>
                        <a:t>Chiter</a:t>
                      </a:r>
                      <a:r>
                        <a:rPr lang="en-IN" sz="800" b="0" i="0" u="none" strike="noStrike" dirty="0">
                          <a:solidFill>
                            <a:schemeClr val="tx1"/>
                          </a:solidFill>
                          <a:effectLst/>
                          <a:latin typeface="+mn-lt"/>
                        </a:rPr>
                        <a:t> Mal Parihar, Hari Sankar Nayak.</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Computers and Electronics in Agriculture, ISSN: 0168-1699(Elsevier)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The study demonstrated how interpretable machine learning techniques can be used in long-term fertilizer experiments to produce the most meaningful information, and that these techniques can be used in other similar long-term experiments. </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r h="1121988">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800" dirty="0">
                        <a:latin typeface="+mn-lt"/>
                      </a:endParaRPr>
                    </a:p>
                    <a:p>
                      <a:pPr algn="ctr"/>
                      <a:endParaRPr lang="en-US" sz="1100" dirty="0">
                        <a:latin typeface="+mn-lt"/>
                      </a:endParaRPr>
                    </a:p>
                    <a:p>
                      <a:pPr algn="ctr"/>
                      <a:r>
                        <a:rPr lang="en-US" sz="1100" dirty="0">
                          <a:latin typeface="+mn-lt"/>
                        </a:rPr>
                        <a:t>2022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IN" sz="1100" b="0" i="0" u="none" strike="noStrike" dirty="0">
                        <a:solidFill>
                          <a:srgbClr val="505050"/>
                        </a:solidFill>
                        <a:effectLst/>
                        <a:latin typeface="+mn-lt"/>
                      </a:endParaRPr>
                    </a:p>
                    <a:p>
                      <a:pPr algn="l"/>
                      <a:endParaRPr lang="en-IN" sz="1100" b="0" i="0" u="none" strike="noStrike" dirty="0">
                        <a:solidFill>
                          <a:srgbClr val="505050"/>
                        </a:solidFill>
                        <a:effectLst/>
                        <a:latin typeface="+mn-lt"/>
                      </a:endParaRPr>
                    </a:p>
                    <a:p>
                      <a:pPr algn="l"/>
                      <a:r>
                        <a:rPr lang="en-IN" sz="1100" b="0" i="0" u="none" strike="noStrike" dirty="0">
                          <a:solidFill>
                            <a:srgbClr val="505050"/>
                          </a:solidFill>
                          <a:effectLst/>
                          <a:latin typeface="+mn-lt"/>
                        </a:rPr>
                        <a:t>Agricultural decision system based on advanced machine learning models for yield prediction: Case of East African countries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r>
                        <a:rPr lang="en-IN" sz="1100" b="0" i="0" u="none" strike="noStrike" dirty="0" err="1">
                          <a:solidFill>
                            <a:schemeClr val="tx1"/>
                          </a:solidFill>
                          <a:effectLst/>
                          <a:latin typeface="+mn-lt"/>
                        </a:rPr>
                        <a:t>Rubby</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Aworka</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Lontsi</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Saadio</a:t>
                      </a:r>
                      <a:r>
                        <a:rPr lang="en-IN" sz="1100" b="0" i="0" u="none" strike="noStrike" dirty="0">
                          <a:solidFill>
                            <a:schemeClr val="tx1"/>
                          </a:solidFill>
                          <a:effectLst/>
                          <a:latin typeface="+mn-lt"/>
                        </a:rPr>
                        <a:t> Cedric, Wilfried Yves Hamilton </a:t>
                      </a:r>
                      <a:r>
                        <a:rPr lang="en-IN" sz="1100" b="0" i="0" u="none" strike="noStrike" dirty="0" err="1">
                          <a:solidFill>
                            <a:schemeClr val="tx1"/>
                          </a:solidFill>
                          <a:effectLst/>
                          <a:latin typeface="+mn-lt"/>
                        </a:rPr>
                        <a:t>Adoni</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Jérémie</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Thouakesseh</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Zoueu</a:t>
                      </a:r>
                      <a:r>
                        <a:rPr lang="en-IN" sz="1100" b="0" i="0" u="none" strike="noStrike" dirty="0">
                          <a:solidFill>
                            <a:schemeClr val="tx1"/>
                          </a:solidFill>
                          <a:effectLst/>
                          <a:latin typeface="+mn-lt"/>
                        </a:rPr>
                        <a:t>, Franck </a:t>
                      </a:r>
                      <a:r>
                        <a:rPr lang="en-IN" sz="1100" b="0" i="0" u="none" strike="noStrike" dirty="0" err="1">
                          <a:solidFill>
                            <a:schemeClr val="tx1"/>
                          </a:solidFill>
                          <a:effectLst/>
                          <a:latin typeface="+mn-lt"/>
                        </a:rPr>
                        <a:t>Kalala</a:t>
                      </a:r>
                      <a:r>
                        <a:rPr lang="en-IN" sz="1100" b="0" i="0" u="none" strike="noStrike" dirty="0">
                          <a:solidFill>
                            <a:schemeClr val="tx1"/>
                          </a:solidFill>
                          <a:effectLst/>
                          <a:latin typeface="+mn-lt"/>
                        </a:rPr>
                        <a:t> Mutombo, Charles </a:t>
                      </a:r>
                      <a:r>
                        <a:rPr lang="en-IN" sz="1100" b="0" i="0" u="none" strike="noStrike" dirty="0" err="1">
                          <a:solidFill>
                            <a:schemeClr val="tx1"/>
                          </a:solidFill>
                          <a:effectLst/>
                          <a:latin typeface="+mn-lt"/>
                        </a:rPr>
                        <a:t>Lebon</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Mberi</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Kimpolo</a:t>
                      </a:r>
                      <a:r>
                        <a:rPr lang="en-IN" sz="1100" b="0" i="0" u="none" strike="noStrike" dirty="0">
                          <a:solidFill>
                            <a:schemeClr val="tx1"/>
                          </a:solidFill>
                          <a:effectLst/>
                          <a:latin typeface="+mn-lt"/>
                        </a:rPr>
                        <a:t>, Tarik </a:t>
                      </a:r>
                      <a:r>
                        <a:rPr lang="en-IN" sz="1100" b="0" i="0" u="none" strike="noStrike" dirty="0" err="1">
                          <a:solidFill>
                            <a:schemeClr val="tx1"/>
                          </a:solidFill>
                          <a:effectLst/>
                          <a:latin typeface="+mn-lt"/>
                        </a:rPr>
                        <a:t>Nahhal</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Moez</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Krichen</a:t>
                      </a:r>
                      <a:r>
                        <a:rPr lang="en-IN" sz="1100" b="0" i="0" u="none" strike="noStrike" dirty="0">
                          <a:solidFill>
                            <a:schemeClr val="tx1"/>
                          </a:solidFill>
                          <a:effectLst/>
                          <a:latin typeface="+mn-lt"/>
                        </a:rPr>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p>
                    <a:p>
                      <a:r>
                        <a:rPr lang="en-US" sz="1100" dirty="0"/>
                        <a:t>Smart Agricultural Technology, ISSN: 2772-3755 (Elsevier)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r>
                        <a:rPr lang="en-US" sz="900" dirty="0"/>
                        <a:t>Crop Random Forest, Crop Gradient Boosting Machine, and Crop Support Vector Machine are three crop prediction models proposed in this paper. The paper makes use of advanced machine learning models to develop a decision system based on climate data, crop production data, and pesticide data. </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8577898"/>
                  </a:ext>
                </a:extLst>
              </a:tr>
            </a:tbl>
          </a:graphicData>
        </a:graphic>
      </p:graphicFrame>
    </p:spTree>
    <p:extLst>
      <p:ext uri="{BB962C8B-B14F-4D97-AF65-F5344CB8AC3E}">
        <p14:creationId xmlns:p14="http://schemas.microsoft.com/office/powerpoint/2010/main" val="2047840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sp>
        <p:nvSpPr>
          <p:cNvPr id="8" name="Footer Placeholder 7">
            <a:extLst>
              <a:ext uri="{FF2B5EF4-FFF2-40B4-BE49-F238E27FC236}">
                <a16:creationId xmlns:a16="http://schemas.microsoft.com/office/drawing/2014/main" id="{B81240D2-B285-1745-A37C-E3665BCC0CD0}"/>
              </a:ext>
            </a:extLst>
          </p:cNvPr>
          <p:cNvSpPr>
            <a:spLocks noGrp="1"/>
          </p:cNvSpPr>
          <p:nvPr>
            <p:ph type="ftr" sz="quarter" idx="3"/>
          </p:nvPr>
        </p:nvSpPr>
        <p:spPr/>
        <p:txBody>
          <a:bodyPr/>
          <a:lstStyle/>
          <a:p>
            <a:r>
              <a:rPr lang="en-US" sz="1000" dirty="0"/>
              <a:t>Eco-Fertilization</a:t>
            </a:r>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z="1000" smtClean="0"/>
              <a:pPr/>
              <a:t>10</a:t>
            </a:fld>
            <a:endParaRPr lang="en-US" sz="1000" dirty="0"/>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0CE18F12-D00C-4231-A672-6D7AAF3EE0B9}" type="datetime1">
              <a:rPr lang="en-IN" sz="1000" smtClean="0"/>
              <a:t>07-05-2022</a:t>
            </a:fld>
            <a:endParaRPr lang="en-US" sz="1000" dirty="0"/>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2514822741"/>
              </p:ext>
            </p:extLst>
          </p:nvPr>
        </p:nvGraphicFramePr>
        <p:xfrm>
          <a:off x="830786" y="1347952"/>
          <a:ext cx="10530428" cy="3750024"/>
        </p:xfrm>
        <a:graphic>
          <a:graphicData uri="http://schemas.openxmlformats.org/drawingml/2006/table">
            <a:tbl>
              <a:tblPr firstRow="1" bandRow="1">
                <a:tableStyleId>{9DCAF9ED-07DC-4A11-8D7F-57B35C25682E}</a:tableStyleId>
              </a:tblPr>
              <a:tblGrid>
                <a:gridCol w="726489">
                  <a:extLst>
                    <a:ext uri="{9D8B030D-6E8A-4147-A177-3AD203B41FA5}">
                      <a16:colId xmlns:a16="http://schemas.microsoft.com/office/drawing/2014/main" val="4179629490"/>
                    </a:ext>
                  </a:extLst>
                </a:gridCol>
                <a:gridCol w="859221">
                  <a:extLst>
                    <a:ext uri="{9D8B030D-6E8A-4147-A177-3AD203B41FA5}">
                      <a16:colId xmlns:a16="http://schemas.microsoft.com/office/drawing/2014/main" val="509443340"/>
                    </a:ext>
                  </a:extLst>
                </a:gridCol>
                <a:gridCol w="3121572">
                  <a:extLst>
                    <a:ext uri="{9D8B030D-6E8A-4147-A177-3AD203B41FA5}">
                      <a16:colId xmlns:a16="http://schemas.microsoft.com/office/drawing/2014/main" val="1878355055"/>
                    </a:ext>
                  </a:extLst>
                </a:gridCol>
                <a:gridCol w="1899745">
                  <a:extLst>
                    <a:ext uri="{9D8B030D-6E8A-4147-A177-3AD203B41FA5}">
                      <a16:colId xmlns:a16="http://schemas.microsoft.com/office/drawing/2014/main" val="3429157811"/>
                    </a:ext>
                  </a:extLst>
                </a:gridCol>
                <a:gridCol w="1426779">
                  <a:extLst>
                    <a:ext uri="{9D8B030D-6E8A-4147-A177-3AD203B41FA5}">
                      <a16:colId xmlns:a16="http://schemas.microsoft.com/office/drawing/2014/main" val="1378453927"/>
                    </a:ext>
                  </a:extLst>
                </a:gridCol>
                <a:gridCol w="2496622">
                  <a:extLst>
                    <a:ext uri="{9D8B030D-6E8A-4147-A177-3AD203B41FA5}">
                      <a16:colId xmlns:a16="http://schemas.microsoft.com/office/drawing/2014/main" val="3127282539"/>
                    </a:ext>
                  </a:extLst>
                </a:gridCol>
              </a:tblGrid>
              <a:tr h="1078042">
                <a:tc>
                  <a:txBody>
                    <a:bodyPr/>
                    <a:lstStyle/>
                    <a:p>
                      <a:pPr algn="ctr"/>
                      <a:endParaRPr lang="en-US" dirty="0"/>
                    </a:p>
                    <a:p>
                      <a:pPr algn="ctr"/>
                      <a:r>
                        <a:rPr lang="en-US" sz="1600" dirty="0">
                          <a:solidFill>
                            <a:schemeClr val="tx1">
                              <a:lumMod val="75000"/>
                              <a:lumOff val="25000"/>
                            </a:schemeClr>
                          </a:solidFill>
                        </a:rPr>
                        <a:t>Ref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1311132">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19.</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algn="l"/>
                      <a:endParaRPr lang="en-IN" sz="1100" b="0" i="0" u="none" strike="noStrike" dirty="0">
                        <a:solidFill>
                          <a:srgbClr val="505050"/>
                        </a:solidFill>
                        <a:effectLst/>
                        <a:latin typeface="+mn-lt"/>
                      </a:endParaRPr>
                    </a:p>
                    <a:p>
                      <a:pPr algn="l"/>
                      <a:r>
                        <a:rPr lang="en-IN" sz="1100" b="0" i="0" u="none" strike="noStrike" dirty="0">
                          <a:solidFill>
                            <a:srgbClr val="505050"/>
                          </a:solidFill>
                          <a:effectLst/>
                          <a:latin typeface="+mn-lt"/>
                        </a:rPr>
                        <a:t>Smart farming using Machine Learning and Deep Learning techniques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algn="l"/>
                      <a:r>
                        <a:rPr lang="en-IN" sz="1100" b="0" i="0" u="none" strike="noStrike" dirty="0">
                          <a:solidFill>
                            <a:schemeClr val="tx1"/>
                          </a:solidFill>
                          <a:effectLst/>
                          <a:latin typeface="+mn-lt"/>
                        </a:rPr>
                        <a:t>Senthil Kumar Swami </a:t>
                      </a:r>
                      <a:r>
                        <a:rPr lang="en-IN" sz="1100" b="0" i="0" u="none" strike="noStrike" dirty="0" err="1">
                          <a:solidFill>
                            <a:schemeClr val="tx1"/>
                          </a:solidFill>
                          <a:effectLst/>
                          <a:latin typeface="+mn-lt"/>
                        </a:rPr>
                        <a:t>Durai</a:t>
                      </a:r>
                      <a:r>
                        <a:rPr lang="en-IN" sz="1100" b="0" i="0" u="none" strike="noStrike" dirty="0">
                          <a:solidFill>
                            <a:schemeClr val="tx1"/>
                          </a:solidFill>
                          <a:effectLst/>
                          <a:latin typeface="+mn-lt"/>
                        </a:rPr>
                        <a:t>, Mary </a:t>
                      </a:r>
                      <a:r>
                        <a:rPr lang="en-IN" sz="1100" b="0" i="0" u="none" strike="noStrike" dirty="0" err="1">
                          <a:solidFill>
                            <a:schemeClr val="tx1"/>
                          </a:solidFill>
                          <a:effectLst/>
                          <a:latin typeface="+mn-lt"/>
                        </a:rPr>
                        <a:t>Divya</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Shamili</a:t>
                      </a:r>
                      <a:r>
                        <a:rPr lang="en-IN" sz="1100" b="0" i="0" u="none" strike="noStrike" dirty="0">
                          <a:solidFill>
                            <a:schemeClr val="tx1"/>
                          </a:solidFill>
                          <a:effectLst/>
                          <a:latin typeface="+mn-lt"/>
                        </a:rPr>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p>
                    <a:p>
                      <a:r>
                        <a:rPr lang="en-US" sz="1100" dirty="0"/>
                        <a:t>Decision Analytics Journal, ISSN: 2772-6622(Elsevier)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r>
                        <a:rPr lang="en-US" sz="900" dirty="0"/>
                        <a:t>The purpose of this paper is to help an individual farm be efficient and thus achieve high yield at a low cost. It also helps to </a:t>
                      </a:r>
                    </a:p>
                    <a:p>
                      <a:pPr algn="just">
                        <a:lnSpc>
                          <a:spcPct val="100000"/>
                        </a:lnSpc>
                      </a:pPr>
                      <a:r>
                        <a:rPr lang="en-US" sz="900" dirty="0"/>
                        <a:t>predict the total costs required for growth. It will help one to plan ahead </a:t>
                      </a:r>
                    </a:p>
                    <a:p>
                      <a:pPr algn="just">
                        <a:lnSpc>
                          <a:spcPct val="100000"/>
                        </a:lnSpc>
                      </a:pPr>
                      <a:r>
                        <a:rPr lang="en-US" sz="900" dirty="0"/>
                        <a:t>Pre-cultivation activities lead to an integrated solution in agriculture. </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2969595"/>
                  </a:ext>
                </a:extLst>
              </a:tr>
              <a:tr h="1311132">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20.</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l"/>
                      <a:r>
                        <a:rPr lang="en-IN" sz="1100" b="0" i="0" u="none" strike="noStrike" dirty="0">
                          <a:solidFill>
                            <a:srgbClr val="505050"/>
                          </a:solidFill>
                          <a:effectLst/>
                          <a:latin typeface="+mn-lt"/>
                        </a:rPr>
                        <a:t>Improving the prediction accuracy of soil nutrient classification by optimizing extreme learning machine parameters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algn="l"/>
                      <a:endParaRPr lang="en-IN" sz="1100" b="0" i="0" u="none" strike="noStrike" dirty="0">
                        <a:solidFill>
                          <a:schemeClr val="tx1"/>
                        </a:solidFill>
                        <a:effectLst/>
                        <a:latin typeface="+mn-lt"/>
                      </a:endParaRPr>
                    </a:p>
                    <a:p>
                      <a:pPr algn="l"/>
                      <a:r>
                        <a:rPr lang="en-IN" sz="1100" b="0" i="0" u="none" strike="noStrike" dirty="0">
                          <a:solidFill>
                            <a:schemeClr val="tx1"/>
                          </a:solidFill>
                          <a:effectLst/>
                          <a:latin typeface="+mn-lt"/>
                        </a:rPr>
                        <a:t>M.S. </a:t>
                      </a:r>
                      <a:r>
                        <a:rPr lang="en-IN" sz="1100" b="0" i="0" u="none" strike="noStrike" dirty="0" err="1">
                          <a:solidFill>
                            <a:schemeClr val="tx1"/>
                          </a:solidFill>
                          <a:effectLst/>
                          <a:latin typeface="+mn-lt"/>
                        </a:rPr>
                        <a:t>Suchithra</a:t>
                      </a:r>
                      <a:r>
                        <a:rPr lang="en-IN" sz="1100" b="0" i="0" u="none" strike="noStrike" dirty="0">
                          <a:solidFill>
                            <a:schemeClr val="tx1"/>
                          </a:solidFill>
                          <a:effectLst/>
                          <a:latin typeface="+mn-lt"/>
                        </a:rPr>
                        <a:t>, </a:t>
                      </a:r>
                    </a:p>
                    <a:p>
                      <a:pPr algn="l"/>
                      <a:r>
                        <a:rPr lang="en-IN" sz="1100" b="0" i="0" u="none" strike="noStrike" dirty="0">
                          <a:solidFill>
                            <a:schemeClr val="tx1"/>
                          </a:solidFill>
                          <a:effectLst/>
                          <a:latin typeface="+mn-lt"/>
                        </a:rPr>
                        <a:t>Maya L. Pai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Information Processing in Agriculture, ISSN: 2214-3173 (Elsevier)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This paper suggests solutions to the classification problems of soil nutrient </a:t>
                      </a:r>
                    </a:p>
                    <a:p>
                      <a:pPr algn="just">
                        <a:lnSpc>
                          <a:spcPct val="100000"/>
                        </a:lnSpc>
                      </a:pPr>
                      <a:r>
                        <a:rPr lang="en-US" sz="900" dirty="0"/>
                        <a:t>which are solved using the fast learning classification technique known as Extreme Learning Machine (ELM) with different activation functions. </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bl>
          </a:graphicData>
        </a:graphic>
      </p:graphicFrame>
    </p:spTree>
    <p:extLst>
      <p:ext uri="{BB962C8B-B14F-4D97-AF65-F5344CB8AC3E}">
        <p14:creationId xmlns:p14="http://schemas.microsoft.com/office/powerpoint/2010/main" val="1524119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Objectives</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31552" y="2603795"/>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39536" y="2564652"/>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To provide useful information for fertilizer use in terms of nutrients (NPK) by considering weather forecast. </a:t>
            </a:r>
          </a:p>
          <a:p>
            <a:pPr marL="0" lvl="0" indent="0">
              <a:spcAft>
                <a:spcPts val="6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 </a:t>
            </a:r>
            <a:endParaRPr lang="en-US" sz="1400" dirty="0">
              <a:solidFill>
                <a:prstClr val="black">
                  <a:lumMod val="75000"/>
                  <a:lumOff val="25000"/>
                </a:prstClr>
              </a:solidFill>
              <a:cs typeface="Segoe UI"/>
            </a:endParaRPr>
          </a:p>
        </p:txBody>
      </p:sp>
      <p:grpSp>
        <p:nvGrpSpPr>
          <p:cNvPr id="33" name="Group 32" descr="Small circle with number 2 inside  indicating step 2"/>
          <p:cNvGrpSpPr/>
          <p:nvPr/>
        </p:nvGrpSpPr>
        <p:grpSpPr bwMode="blackWhite">
          <a:xfrm>
            <a:off x="531552" y="3490055"/>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67657" y="3491845"/>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To reduce water pollution by slowing down the process of leaching.</a:t>
            </a:r>
          </a:p>
        </p:txBody>
      </p:sp>
      <p:pic>
        <p:nvPicPr>
          <p:cNvPr id="23" name="Picture 22"/>
          <p:cNvPicPr>
            <a:picLocks noChangeAspect="1"/>
          </p:cNvPicPr>
          <p:nvPr/>
        </p:nvPicPr>
        <p:blipFill>
          <a:blip r:embed="rId2"/>
          <a:srcRect l="4128" r="4128"/>
          <a:stretch/>
        </p:blipFill>
        <p:spPr>
          <a:xfrm>
            <a:off x="6099997" y="1799043"/>
            <a:ext cx="5052467" cy="3671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Footer Placeholder 5">
            <a:extLst>
              <a:ext uri="{FF2B5EF4-FFF2-40B4-BE49-F238E27FC236}">
                <a16:creationId xmlns:a16="http://schemas.microsoft.com/office/drawing/2014/main" id="{5A89CDBC-6E24-4D41-9DF1-C58ACB0E5A23}"/>
              </a:ext>
            </a:extLst>
          </p:cNvPr>
          <p:cNvSpPr>
            <a:spLocks noGrp="1"/>
          </p:cNvSpPr>
          <p:nvPr>
            <p:ph type="ftr" sz="quarter" idx="3"/>
          </p:nvPr>
        </p:nvSpPr>
        <p:spPr/>
        <p:txBody>
          <a:bodyPr/>
          <a:lstStyle/>
          <a:p>
            <a:r>
              <a:rPr lang="en-US" sz="1000" dirty="0"/>
              <a:t>Eco-Fertilization</a:t>
            </a:r>
          </a:p>
        </p:txBody>
      </p:sp>
      <p:sp>
        <p:nvSpPr>
          <p:cNvPr id="7" name="Slide Number Placeholder 6">
            <a:extLst>
              <a:ext uri="{FF2B5EF4-FFF2-40B4-BE49-F238E27FC236}">
                <a16:creationId xmlns:a16="http://schemas.microsoft.com/office/drawing/2014/main" id="{36FFD78E-450C-5540-9C70-7068863D6D74}"/>
              </a:ext>
            </a:extLst>
          </p:cNvPr>
          <p:cNvSpPr>
            <a:spLocks noGrp="1"/>
          </p:cNvSpPr>
          <p:nvPr>
            <p:ph type="sldNum" sz="quarter" idx="4"/>
          </p:nvPr>
        </p:nvSpPr>
        <p:spPr/>
        <p:txBody>
          <a:bodyPr/>
          <a:lstStyle/>
          <a:p>
            <a:fld id="{9860EDB8-5305-433F-BE41-D7A86D811DB3}" type="slidenum">
              <a:rPr lang="en-US" sz="1000" smtClean="0"/>
              <a:pPr/>
              <a:t>11</a:t>
            </a:fld>
            <a:endParaRPr lang="en-US" sz="1000" dirty="0"/>
          </a:p>
        </p:txBody>
      </p:sp>
      <p:sp>
        <p:nvSpPr>
          <p:cNvPr id="8" name="Date Placeholder 7">
            <a:extLst>
              <a:ext uri="{FF2B5EF4-FFF2-40B4-BE49-F238E27FC236}">
                <a16:creationId xmlns:a16="http://schemas.microsoft.com/office/drawing/2014/main" id="{C59CB76A-3502-6747-BF31-25B3FF49C0E4}"/>
              </a:ext>
            </a:extLst>
          </p:cNvPr>
          <p:cNvSpPr>
            <a:spLocks noGrp="1"/>
          </p:cNvSpPr>
          <p:nvPr>
            <p:ph type="dt" sz="half" idx="2"/>
          </p:nvPr>
        </p:nvSpPr>
        <p:spPr/>
        <p:txBody>
          <a:bodyPr/>
          <a:lstStyle/>
          <a:p>
            <a:fld id="{E525D836-05EC-46D9-B8B2-466ED32A22A3}" type="datetime1">
              <a:rPr lang="en-IN" sz="1000" smtClean="0"/>
              <a:t>07-05-2022</a:t>
            </a:fld>
            <a:endParaRPr lang="en-US" sz="1000" dirty="0"/>
          </a:p>
        </p:txBody>
      </p:sp>
      <p:sp>
        <p:nvSpPr>
          <p:cNvPr id="9" name="TextBox 8">
            <a:extLst>
              <a:ext uri="{FF2B5EF4-FFF2-40B4-BE49-F238E27FC236}">
                <a16:creationId xmlns:a16="http://schemas.microsoft.com/office/drawing/2014/main" id="{2B2DFEAD-2706-9F45-9AD3-9F2E4AF1BBD5}"/>
              </a:ext>
            </a:extLst>
          </p:cNvPr>
          <p:cNvSpPr txBox="1"/>
          <p:nvPr/>
        </p:nvSpPr>
        <p:spPr>
          <a:xfrm>
            <a:off x="10010226" y="5470502"/>
            <a:ext cx="1107996" cy="215444"/>
          </a:xfrm>
          <a:prstGeom prst="rect">
            <a:avLst/>
          </a:prstGeom>
          <a:noFill/>
        </p:spPr>
        <p:txBody>
          <a:bodyPr wrap="none" rtlCol="0">
            <a:spAutoFit/>
          </a:bodyPr>
          <a:lstStyle/>
          <a:p>
            <a:r>
              <a:rPr lang="en-US" sz="800" dirty="0"/>
              <a:t>Source : </a:t>
            </a:r>
            <a:r>
              <a:rPr lang="en-US" sz="800" dirty="0">
                <a:hlinkClick r:id="rId3"/>
              </a:rPr>
              <a:t>Google</a:t>
            </a:r>
            <a:r>
              <a:rPr lang="en-US" sz="800" dirty="0"/>
              <a:t> [21]</a:t>
            </a: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9398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State-of-Art</a:t>
            </a:r>
          </a:p>
        </p:txBody>
      </p:sp>
      <p:sp>
        <p:nvSpPr>
          <p:cNvPr id="8" name="Footer Placeholder 7">
            <a:extLst>
              <a:ext uri="{FF2B5EF4-FFF2-40B4-BE49-F238E27FC236}">
                <a16:creationId xmlns:a16="http://schemas.microsoft.com/office/drawing/2014/main" id="{F924504A-9658-0F42-840E-9DF667C41E9E}"/>
              </a:ext>
            </a:extLst>
          </p:cNvPr>
          <p:cNvSpPr>
            <a:spLocks noGrp="1"/>
          </p:cNvSpPr>
          <p:nvPr>
            <p:ph type="ftr" sz="quarter" idx="3"/>
          </p:nvPr>
        </p:nvSpPr>
        <p:spPr/>
        <p:txBody>
          <a:bodyPr/>
          <a:lstStyle/>
          <a:p>
            <a:r>
              <a:rPr lang="en-US" sz="1000" dirty="0"/>
              <a:t>Eco-Fertilization</a:t>
            </a:r>
          </a:p>
        </p:txBody>
      </p:sp>
      <p:sp>
        <p:nvSpPr>
          <p:cNvPr id="9" name="Slide Number Placeholder 8">
            <a:extLst>
              <a:ext uri="{FF2B5EF4-FFF2-40B4-BE49-F238E27FC236}">
                <a16:creationId xmlns:a16="http://schemas.microsoft.com/office/drawing/2014/main" id="{0336F26D-10E6-E544-8379-59E26DD7BE70}"/>
              </a:ext>
            </a:extLst>
          </p:cNvPr>
          <p:cNvSpPr>
            <a:spLocks noGrp="1"/>
          </p:cNvSpPr>
          <p:nvPr>
            <p:ph type="sldNum" sz="quarter" idx="4"/>
          </p:nvPr>
        </p:nvSpPr>
        <p:spPr/>
        <p:txBody>
          <a:bodyPr/>
          <a:lstStyle/>
          <a:p>
            <a:fld id="{9860EDB8-5305-433F-BE41-D7A86D811DB3}" type="slidenum">
              <a:rPr lang="en-US" sz="1000" smtClean="0"/>
              <a:pPr/>
              <a:t>12</a:t>
            </a:fld>
            <a:endParaRPr lang="en-US" sz="1000" dirty="0"/>
          </a:p>
        </p:txBody>
      </p:sp>
      <p:sp>
        <p:nvSpPr>
          <p:cNvPr id="10" name="Date Placeholder 9">
            <a:extLst>
              <a:ext uri="{FF2B5EF4-FFF2-40B4-BE49-F238E27FC236}">
                <a16:creationId xmlns:a16="http://schemas.microsoft.com/office/drawing/2014/main" id="{B27DAA8D-AB65-0747-A603-E958506D850D}"/>
              </a:ext>
            </a:extLst>
          </p:cNvPr>
          <p:cNvSpPr>
            <a:spLocks noGrp="1"/>
          </p:cNvSpPr>
          <p:nvPr>
            <p:ph type="dt" sz="half" idx="2"/>
          </p:nvPr>
        </p:nvSpPr>
        <p:spPr/>
        <p:txBody>
          <a:bodyPr/>
          <a:lstStyle/>
          <a:p>
            <a:fld id="{5AB88423-7226-4779-A374-DA5E6D624AD9}" type="datetime1">
              <a:rPr lang="en-IN" sz="1000" smtClean="0"/>
              <a:t>07-05-2022</a:t>
            </a:fld>
            <a:endParaRPr lang="en-US" sz="1000" dirty="0"/>
          </a:p>
        </p:txBody>
      </p:sp>
      <p:sp>
        <p:nvSpPr>
          <p:cNvPr id="15" name="Content Placeholder 17">
            <a:extLst>
              <a:ext uri="{FF2B5EF4-FFF2-40B4-BE49-F238E27FC236}">
                <a16:creationId xmlns:a16="http://schemas.microsoft.com/office/drawing/2014/main" id="{4803CB66-D772-B245-8217-B6A7D2EA4C7E}"/>
              </a:ext>
            </a:extLst>
          </p:cNvPr>
          <p:cNvSpPr txBox="1">
            <a:spLocks/>
          </p:cNvSpPr>
          <p:nvPr/>
        </p:nvSpPr>
        <p:spPr>
          <a:xfrm>
            <a:off x="541610" y="4398961"/>
            <a:ext cx="4585731" cy="95584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a:p>
            <a:pPr>
              <a:spcAft>
                <a:spcPts val="600"/>
              </a:spcAft>
              <a:buFont typeface="Wingdings" panose="05000000000000000000" pitchFamily="2" charset="2"/>
              <a:buChar char="v"/>
            </a:pP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DAAABCA2-4F5D-8C4C-817E-9279B02353B4}"/>
              </a:ext>
            </a:extLst>
          </p:cNvPr>
          <p:cNvPicPr>
            <a:picLocks noChangeAspect="1"/>
          </p:cNvPicPr>
          <p:nvPr/>
        </p:nvPicPr>
        <p:blipFill>
          <a:blip r:embed="rId2"/>
          <a:stretch>
            <a:fillRect/>
          </a:stretch>
        </p:blipFill>
        <p:spPr>
          <a:xfrm>
            <a:off x="4064000" y="1207377"/>
            <a:ext cx="8128000" cy="4572000"/>
          </a:xfrm>
          <a:prstGeom prst="rect">
            <a:avLst/>
          </a:prstGeom>
        </p:spPr>
      </p:pic>
      <p:sp>
        <p:nvSpPr>
          <p:cNvPr id="6" name="TextBox 5">
            <a:extLst>
              <a:ext uri="{FF2B5EF4-FFF2-40B4-BE49-F238E27FC236}">
                <a16:creationId xmlns:a16="http://schemas.microsoft.com/office/drawing/2014/main" id="{DDEA06DF-98CA-5342-B946-D8E46FE3AA73}"/>
              </a:ext>
            </a:extLst>
          </p:cNvPr>
          <p:cNvSpPr txBox="1"/>
          <p:nvPr/>
        </p:nvSpPr>
        <p:spPr>
          <a:xfrm>
            <a:off x="9607479" y="5988508"/>
            <a:ext cx="1418978" cy="215444"/>
          </a:xfrm>
          <a:prstGeom prst="rect">
            <a:avLst/>
          </a:prstGeom>
          <a:noFill/>
        </p:spPr>
        <p:txBody>
          <a:bodyPr wrap="none" rtlCol="0">
            <a:spAutoFit/>
          </a:bodyPr>
          <a:lstStyle/>
          <a:p>
            <a:pPr lvl="0"/>
            <a:r>
              <a:rPr lang="en-US" sz="800" dirty="0">
                <a:solidFill>
                  <a:prstClr val="black"/>
                </a:solidFill>
              </a:rPr>
              <a:t>Image Source : </a:t>
            </a:r>
            <a:r>
              <a:rPr lang="en-US" sz="800" dirty="0">
                <a:solidFill>
                  <a:prstClr val="black"/>
                </a:solidFill>
                <a:hlinkClick r:id="rId3">
                  <a:extLst>
                    <a:ext uri="{A12FA001-AC4F-418D-AE19-62706E023703}">
                      <ahyp:hlinkClr xmlns="" xmlns:ahyp="http://schemas.microsoft.com/office/drawing/2018/hyperlinkcolor" val="tx"/>
                    </a:ext>
                  </a:extLst>
                </a:hlinkClick>
              </a:rPr>
              <a:t>Google</a:t>
            </a:r>
            <a:r>
              <a:rPr lang="en-US" sz="800" dirty="0">
                <a:solidFill>
                  <a:prstClr val="black"/>
                </a:solidFill>
              </a:rPr>
              <a:t> [22]</a:t>
            </a:r>
          </a:p>
        </p:txBody>
      </p:sp>
      <p:sp>
        <p:nvSpPr>
          <p:cNvPr id="11" name="Content Placeholder 4">
            <a:extLst>
              <a:ext uri="{FF2B5EF4-FFF2-40B4-BE49-F238E27FC236}">
                <a16:creationId xmlns:a16="http://schemas.microsoft.com/office/drawing/2014/main" id="{F84C9E99-8AC4-FBAA-E27E-F511B6DFE284}"/>
              </a:ext>
            </a:extLst>
          </p:cNvPr>
          <p:cNvSpPr txBox="1">
            <a:spLocks/>
          </p:cNvSpPr>
          <p:nvPr/>
        </p:nvSpPr>
        <p:spPr>
          <a:xfrm>
            <a:off x="635214" y="1485255"/>
            <a:ext cx="4521457" cy="479088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just">
              <a:lnSpc>
                <a:spcPts val="1800"/>
              </a:lnSpc>
              <a:spcAft>
                <a:spcPts val="600"/>
              </a:spcAft>
            </a:pPr>
            <a:r>
              <a:rPr lang="en-IN" sz="1400" b="1" dirty="0">
                <a:solidFill>
                  <a:srgbClr val="202124"/>
                </a:solidFill>
                <a:cs typeface="Segoe UI" panose="020B0502040204020203" pitchFamily="34" charset="0"/>
              </a:rPr>
              <a:t>Tools &amp; Technologies :</a:t>
            </a:r>
          </a:p>
          <a:p>
            <a:pPr algn="just">
              <a:lnSpc>
                <a:spcPts val="1800"/>
              </a:lnSpc>
              <a:spcAft>
                <a:spcPts val="600"/>
              </a:spcAft>
            </a:pPr>
            <a:endParaRPr lang="en-IN" sz="1400" b="1" dirty="0">
              <a:solidFill>
                <a:srgbClr val="202124"/>
              </a:solidFill>
              <a:cs typeface="Segoe UI" panose="020B0502040204020203" pitchFamily="34" charset="0"/>
            </a:endParaRPr>
          </a:p>
          <a:p>
            <a:pPr algn="just">
              <a:lnSpc>
                <a:spcPts val="1800"/>
              </a:lnSpc>
              <a:spcAft>
                <a:spcPts val="600"/>
              </a:spcAft>
            </a:pPr>
            <a:endParaRPr lang="en-IN" sz="1400" b="1" dirty="0">
              <a:solidFill>
                <a:srgbClr val="202124"/>
              </a:solidFill>
              <a:cs typeface="Segoe UI" panose="020B0502040204020203" pitchFamily="34" charset="0"/>
            </a:endParaRPr>
          </a:p>
        </p:txBody>
      </p:sp>
      <p:sp>
        <p:nvSpPr>
          <p:cNvPr id="12" name="Content Placeholder 17">
            <a:extLst>
              <a:ext uri="{FF2B5EF4-FFF2-40B4-BE49-F238E27FC236}">
                <a16:creationId xmlns:a16="http://schemas.microsoft.com/office/drawing/2014/main" id="{30C817BF-A3E8-3B16-1398-4DBD678FB0BE}"/>
              </a:ext>
            </a:extLst>
          </p:cNvPr>
          <p:cNvSpPr txBox="1">
            <a:spLocks/>
          </p:cNvSpPr>
          <p:nvPr/>
        </p:nvSpPr>
        <p:spPr>
          <a:xfrm>
            <a:off x="635214" y="2003518"/>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Font typeface="Wingdings" panose="05000000000000000000" pitchFamily="2" charset="2"/>
              <a:buChar char="v"/>
            </a:pPr>
            <a:r>
              <a:rPr lang="en-US" sz="1400" dirty="0" err="1">
                <a:solidFill>
                  <a:prstClr val="black">
                    <a:lumMod val="75000"/>
                    <a:lumOff val="25000"/>
                  </a:prstClr>
                </a:solidFill>
                <a:latin typeface="Segoe UI" panose="020B0502040204020203" pitchFamily="34" charset="0"/>
                <a:cs typeface="Segoe UI" panose="020B0502040204020203" pitchFamily="34" charset="0"/>
              </a:rPr>
              <a:t>Jupyter</a:t>
            </a:r>
            <a:r>
              <a:rPr lang="en-US" sz="1400" dirty="0">
                <a:solidFill>
                  <a:prstClr val="black">
                    <a:lumMod val="75000"/>
                    <a:lumOff val="25000"/>
                  </a:prstClr>
                </a:solidFill>
                <a:latin typeface="Segoe UI" panose="020B0502040204020203" pitchFamily="34" charset="0"/>
                <a:cs typeface="Segoe UI" panose="020B0502040204020203" pitchFamily="34" charset="0"/>
              </a:rPr>
              <a:t> Notebook</a:t>
            </a:r>
          </a:p>
          <a:p>
            <a:pPr>
              <a:spcAft>
                <a:spcPts val="600"/>
              </a:spcAft>
              <a:buFont typeface="Wingdings" panose="05000000000000000000" pitchFamily="2" charset="2"/>
              <a:buChar char="v"/>
            </a:pPr>
            <a:r>
              <a:rPr lang="en-US" sz="1400" dirty="0">
                <a:solidFill>
                  <a:prstClr val="black">
                    <a:lumMod val="75000"/>
                    <a:lumOff val="25000"/>
                  </a:prstClr>
                </a:solidFill>
                <a:latin typeface="Segoe UI" panose="020B0502040204020203" pitchFamily="34" charset="0"/>
                <a:cs typeface="Segoe UI" panose="020B0502040204020203" pitchFamily="34" charset="0"/>
              </a:rPr>
              <a:t>Python</a:t>
            </a:r>
          </a:p>
          <a:p>
            <a:pPr>
              <a:spcAft>
                <a:spcPts val="600"/>
              </a:spcAft>
              <a:buFont typeface="Wingdings" panose="05000000000000000000" pitchFamily="2" charset="2"/>
              <a:buChar char="v"/>
            </a:pPr>
            <a:r>
              <a:rPr lang="en-US" sz="1400" dirty="0">
                <a:solidFill>
                  <a:prstClr val="black">
                    <a:lumMod val="75000"/>
                    <a:lumOff val="25000"/>
                  </a:prstClr>
                </a:solidFill>
                <a:latin typeface="Segoe UI" panose="020B0502040204020203" pitchFamily="34" charset="0"/>
                <a:cs typeface="Segoe UI" panose="020B0502040204020203" pitchFamily="34" charset="0"/>
              </a:rPr>
              <a:t>Matplotlib</a:t>
            </a:r>
          </a:p>
          <a:p>
            <a:pPr>
              <a:spcAft>
                <a:spcPts val="600"/>
              </a:spcAft>
              <a:buFont typeface="Wingdings" panose="05000000000000000000" pitchFamily="2" charset="2"/>
              <a:buChar char="v"/>
            </a:pPr>
            <a:r>
              <a:rPr lang="en-US" sz="1400" dirty="0">
                <a:solidFill>
                  <a:prstClr val="black">
                    <a:lumMod val="75000"/>
                    <a:lumOff val="25000"/>
                  </a:prstClr>
                </a:solidFill>
                <a:latin typeface="Segoe UI" panose="020B0502040204020203" pitchFamily="34" charset="0"/>
                <a:cs typeface="Segoe UI" panose="020B0502040204020203" pitchFamily="34" charset="0"/>
              </a:rPr>
              <a:t>HTML / CSS</a:t>
            </a:r>
          </a:p>
          <a:p>
            <a:pPr>
              <a:spcAft>
                <a:spcPts val="600"/>
              </a:spcAft>
              <a:buFont typeface="Wingdings" panose="05000000000000000000" pitchFamily="2" charset="2"/>
              <a:buChar char="v"/>
            </a:pPr>
            <a:r>
              <a:rPr lang="en-US" sz="1400" dirty="0">
                <a:solidFill>
                  <a:prstClr val="black">
                    <a:lumMod val="75000"/>
                    <a:lumOff val="25000"/>
                  </a:prstClr>
                </a:solidFill>
                <a:latin typeface="Segoe UI" panose="020B0502040204020203" pitchFamily="34" charset="0"/>
                <a:cs typeface="Segoe UI" panose="020B0502040204020203" pitchFamily="34" charset="0"/>
              </a:rPr>
              <a:t>Flutter</a:t>
            </a:r>
          </a:p>
        </p:txBody>
      </p:sp>
    </p:spTree>
    <p:extLst>
      <p:ext uri="{BB962C8B-B14F-4D97-AF65-F5344CB8AC3E}">
        <p14:creationId xmlns:p14="http://schemas.microsoft.com/office/powerpoint/2010/main" val="1370809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Proposed Methodology</a:t>
            </a:r>
          </a:p>
        </p:txBody>
      </p:sp>
      <p:sp>
        <p:nvSpPr>
          <p:cNvPr id="8" name="Footer Placeholder 7">
            <a:extLst>
              <a:ext uri="{FF2B5EF4-FFF2-40B4-BE49-F238E27FC236}">
                <a16:creationId xmlns:a16="http://schemas.microsoft.com/office/drawing/2014/main" id="{F924504A-9658-0F42-840E-9DF667C41E9E}"/>
              </a:ext>
            </a:extLst>
          </p:cNvPr>
          <p:cNvSpPr>
            <a:spLocks noGrp="1"/>
          </p:cNvSpPr>
          <p:nvPr>
            <p:ph type="ftr" sz="quarter" idx="3"/>
          </p:nvPr>
        </p:nvSpPr>
        <p:spPr/>
        <p:txBody>
          <a:bodyPr/>
          <a:lstStyle/>
          <a:p>
            <a:r>
              <a:rPr lang="en-US" sz="1000" dirty="0"/>
              <a:t>Eco-Fertilization</a:t>
            </a:r>
          </a:p>
        </p:txBody>
      </p:sp>
      <p:sp>
        <p:nvSpPr>
          <p:cNvPr id="9" name="Slide Number Placeholder 8">
            <a:extLst>
              <a:ext uri="{FF2B5EF4-FFF2-40B4-BE49-F238E27FC236}">
                <a16:creationId xmlns:a16="http://schemas.microsoft.com/office/drawing/2014/main" id="{0336F26D-10E6-E544-8379-59E26DD7BE70}"/>
              </a:ext>
            </a:extLst>
          </p:cNvPr>
          <p:cNvSpPr>
            <a:spLocks noGrp="1"/>
          </p:cNvSpPr>
          <p:nvPr>
            <p:ph type="sldNum" sz="quarter" idx="4"/>
          </p:nvPr>
        </p:nvSpPr>
        <p:spPr/>
        <p:txBody>
          <a:bodyPr/>
          <a:lstStyle/>
          <a:p>
            <a:fld id="{9860EDB8-5305-433F-BE41-D7A86D811DB3}" type="slidenum">
              <a:rPr lang="en-US" sz="1000" smtClean="0"/>
              <a:pPr/>
              <a:t>13</a:t>
            </a:fld>
            <a:endParaRPr lang="en-US" sz="1000" dirty="0"/>
          </a:p>
        </p:txBody>
      </p:sp>
      <p:sp>
        <p:nvSpPr>
          <p:cNvPr id="10" name="Date Placeholder 9">
            <a:extLst>
              <a:ext uri="{FF2B5EF4-FFF2-40B4-BE49-F238E27FC236}">
                <a16:creationId xmlns:a16="http://schemas.microsoft.com/office/drawing/2014/main" id="{B27DAA8D-AB65-0747-A603-E958506D850D}"/>
              </a:ext>
            </a:extLst>
          </p:cNvPr>
          <p:cNvSpPr>
            <a:spLocks noGrp="1"/>
          </p:cNvSpPr>
          <p:nvPr>
            <p:ph type="dt" sz="half" idx="2"/>
          </p:nvPr>
        </p:nvSpPr>
        <p:spPr/>
        <p:txBody>
          <a:bodyPr/>
          <a:lstStyle/>
          <a:p>
            <a:fld id="{5AB88423-7226-4779-A374-DA5E6D624AD9}" type="datetime1">
              <a:rPr lang="en-IN" sz="1000" smtClean="0"/>
              <a:t>07-05-2022</a:t>
            </a:fld>
            <a:endParaRPr lang="en-US" sz="1000" dirty="0"/>
          </a:p>
        </p:txBody>
      </p:sp>
      <p:sp>
        <p:nvSpPr>
          <p:cNvPr id="2" name="Rectangle 1">
            <a:extLst>
              <a:ext uri="{FF2B5EF4-FFF2-40B4-BE49-F238E27FC236}">
                <a16:creationId xmlns:a16="http://schemas.microsoft.com/office/drawing/2014/main" id="{E88DC89F-1D5C-E950-95F4-11C69C5CF597}"/>
              </a:ext>
            </a:extLst>
          </p:cNvPr>
          <p:cNvSpPr/>
          <p:nvPr/>
        </p:nvSpPr>
        <p:spPr>
          <a:xfrm>
            <a:off x="521206" y="1145414"/>
            <a:ext cx="10561953" cy="1862048"/>
          </a:xfrm>
          <a:prstGeom prst="rect">
            <a:avLst/>
          </a:prstGeom>
        </p:spPr>
        <p:txBody>
          <a:bodyPr wrap="square">
            <a:spAutoFit/>
          </a:bodyPr>
          <a:lstStyle/>
          <a:p>
            <a:pPr algn="just">
              <a:lnSpc>
                <a:spcPts val="1800"/>
              </a:lnSpc>
              <a:spcAft>
                <a:spcPts val="600"/>
              </a:spcAft>
            </a:pPr>
            <a:endParaRPr lang="en-IN" sz="1400" b="1" dirty="0">
              <a:solidFill>
                <a:srgbClr val="202124"/>
              </a:solidFill>
              <a:cs typeface="Segoe UI" panose="020B0502040204020203" pitchFamily="34" charset="0"/>
            </a:endParaRPr>
          </a:p>
          <a:p>
            <a:pPr algn="just">
              <a:lnSpc>
                <a:spcPts val="1800"/>
              </a:lnSpc>
              <a:spcAft>
                <a:spcPts val="600"/>
              </a:spcAft>
            </a:pPr>
            <a:r>
              <a:rPr lang="en-IN" sz="1200" dirty="0">
                <a:solidFill>
                  <a:srgbClr val="202124"/>
                </a:solidFill>
                <a:cs typeface="Segoe UI" panose="020B0502040204020203" pitchFamily="34" charset="0"/>
              </a:rPr>
              <a:t>In this study, a predictive model for the nutrients required for crops was obtained using random forest. </a:t>
            </a:r>
            <a:r>
              <a:rPr lang="en-IN" sz="1200" dirty="0" smtClean="0">
                <a:solidFill>
                  <a:srgbClr val="202124"/>
                </a:solidFill>
                <a:cs typeface="Segoe UI" panose="020B0502040204020203" pitchFamily="34" charset="0"/>
              </a:rPr>
              <a:t>Random </a:t>
            </a:r>
            <a:r>
              <a:rPr lang="en-IN" sz="1200" dirty="0">
                <a:solidFill>
                  <a:srgbClr val="202124"/>
                </a:solidFill>
                <a:cs typeface="Segoe UI" panose="020B0502040204020203" pitchFamily="34" charset="0"/>
              </a:rPr>
              <a:t>Forest </a:t>
            </a:r>
            <a:r>
              <a:rPr lang="en-IN" sz="1200" dirty="0" smtClean="0">
                <a:solidFill>
                  <a:srgbClr val="202124"/>
                </a:solidFill>
                <a:cs typeface="Segoe UI" panose="020B0502040204020203" pitchFamily="34" charset="0"/>
              </a:rPr>
              <a:t>Regression represents the model with K-Fold Cross Validation technique and the </a:t>
            </a:r>
            <a:r>
              <a:rPr lang="en-IN" sz="1200" dirty="0">
                <a:solidFill>
                  <a:srgbClr val="202124"/>
                </a:solidFill>
                <a:cs typeface="Segoe UI" panose="020B0502040204020203" pitchFamily="34" charset="0"/>
              </a:rPr>
              <a:t>model with acceptable accuracy for the prediction is </a:t>
            </a:r>
            <a:r>
              <a:rPr lang="en-IN" sz="1200" dirty="0" smtClean="0">
                <a:solidFill>
                  <a:srgbClr val="202124"/>
                </a:solidFill>
                <a:cs typeface="Segoe UI" panose="020B0502040204020203" pitchFamily="34" charset="0"/>
              </a:rPr>
              <a:t>then obtained. </a:t>
            </a:r>
            <a:r>
              <a:rPr lang="en-IN" sz="1200" dirty="0">
                <a:solidFill>
                  <a:srgbClr val="202124"/>
                </a:solidFill>
                <a:cs typeface="Segoe UI" panose="020B0502040204020203" pitchFamily="34" charset="0"/>
              </a:rPr>
              <a:t>A total of 7 features have been used to evaluate the algorithm.</a:t>
            </a:r>
          </a:p>
          <a:p>
            <a:pPr algn="just">
              <a:lnSpc>
                <a:spcPts val="1800"/>
              </a:lnSpc>
              <a:spcAft>
                <a:spcPts val="600"/>
              </a:spcAft>
            </a:pPr>
            <a:r>
              <a:rPr lang="en-IN" sz="1200" dirty="0">
                <a:solidFill>
                  <a:srgbClr val="202124"/>
                </a:solidFill>
                <a:cs typeface="Segoe UI" panose="020B0502040204020203" pitchFamily="34" charset="0"/>
              </a:rPr>
              <a:t>The algorithm requires input from the user (such as location and cropping). The location is fed to the Weather API which will return certain characteristics (e.g. temperature, humidity, rainfall) and if there is a possibility of heavy rainfall, a precautionary message is displayed to the user, otherwise the proposed algorithm is followed.</a:t>
            </a:r>
          </a:p>
        </p:txBody>
      </p:sp>
    </p:spTree>
    <p:extLst>
      <p:ext uri="{BB962C8B-B14F-4D97-AF65-F5344CB8AC3E}">
        <p14:creationId xmlns:p14="http://schemas.microsoft.com/office/powerpoint/2010/main" val="2337742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1188-D0D0-4417-B665-B17815AE5A1A}"/>
              </a:ext>
            </a:extLst>
          </p:cNvPr>
          <p:cNvSpPr>
            <a:spLocks noGrp="1"/>
          </p:cNvSpPr>
          <p:nvPr>
            <p:ph type="title"/>
          </p:nvPr>
        </p:nvSpPr>
        <p:spPr/>
        <p:txBody>
          <a:bodyPr/>
          <a:lstStyle/>
          <a:p>
            <a:r>
              <a:rPr lang="en-US" dirty="0"/>
              <a:t>Proposed Model</a:t>
            </a:r>
            <a:endParaRPr lang="en-IN" dirty="0"/>
          </a:p>
        </p:txBody>
      </p:sp>
      <p:sp>
        <p:nvSpPr>
          <p:cNvPr id="4" name="Date Placeholder 3">
            <a:extLst>
              <a:ext uri="{FF2B5EF4-FFF2-40B4-BE49-F238E27FC236}">
                <a16:creationId xmlns:a16="http://schemas.microsoft.com/office/drawing/2014/main" id="{144FF2EA-E217-22B4-7E4A-8A4B54244C7D}"/>
              </a:ext>
            </a:extLst>
          </p:cNvPr>
          <p:cNvSpPr>
            <a:spLocks noGrp="1"/>
          </p:cNvSpPr>
          <p:nvPr>
            <p:ph type="dt" sz="half" idx="2"/>
          </p:nvPr>
        </p:nvSpPr>
        <p:spPr/>
        <p:txBody>
          <a:bodyPr/>
          <a:lstStyle/>
          <a:p>
            <a:fld id="{4880D018-FA17-47B7-94A1-32CD38160D48}" type="datetime1">
              <a:rPr lang="en-IN" sz="1000" smtClean="0"/>
              <a:t>07-05-2022</a:t>
            </a:fld>
            <a:endParaRPr lang="en-US" sz="1000" dirty="0"/>
          </a:p>
        </p:txBody>
      </p:sp>
      <p:sp>
        <p:nvSpPr>
          <p:cNvPr id="5" name="Footer Placeholder 4">
            <a:extLst>
              <a:ext uri="{FF2B5EF4-FFF2-40B4-BE49-F238E27FC236}">
                <a16:creationId xmlns:a16="http://schemas.microsoft.com/office/drawing/2014/main" id="{7B40477F-B0B4-FD5B-9153-C84181B62086}"/>
              </a:ext>
            </a:extLst>
          </p:cNvPr>
          <p:cNvSpPr>
            <a:spLocks noGrp="1"/>
          </p:cNvSpPr>
          <p:nvPr>
            <p:ph type="ftr" sz="quarter" idx="3"/>
          </p:nvPr>
        </p:nvSpPr>
        <p:spPr/>
        <p:txBody>
          <a:bodyPr/>
          <a:lstStyle/>
          <a:p>
            <a:r>
              <a:rPr lang="en-US" sz="1000" dirty="0"/>
              <a:t>Eco-Fertilization</a:t>
            </a:r>
          </a:p>
        </p:txBody>
      </p:sp>
      <p:sp>
        <p:nvSpPr>
          <p:cNvPr id="6" name="Slide Number Placeholder 5">
            <a:extLst>
              <a:ext uri="{FF2B5EF4-FFF2-40B4-BE49-F238E27FC236}">
                <a16:creationId xmlns:a16="http://schemas.microsoft.com/office/drawing/2014/main" id="{E6B83847-A48D-2E77-96AB-98A1F5AA8AF4}"/>
              </a:ext>
            </a:extLst>
          </p:cNvPr>
          <p:cNvSpPr>
            <a:spLocks noGrp="1"/>
          </p:cNvSpPr>
          <p:nvPr>
            <p:ph type="sldNum" sz="quarter" idx="4"/>
          </p:nvPr>
        </p:nvSpPr>
        <p:spPr/>
        <p:txBody>
          <a:bodyPr/>
          <a:lstStyle/>
          <a:p>
            <a:fld id="{9860EDB8-5305-433F-BE41-D7A86D811DB3}" type="slidenum">
              <a:rPr lang="en-US" sz="1000" smtClean="0"/>
              <a:pPr/>
              <a:t>14</a:t>
            </a:fld>
            <a:endParaRPr lang="en-US" sz="1000" dirty="0"/>
          </a:p>
        </p:txBody>
      </p:sp>
      <p:pic>
        <p:nvPicPr>
          <p:cNvPr id="11" name="Content Placeholder 10">
            <a:extLst>
              <a:ext uri="{FF2B5EF4-FFF2-40B4-BE49-F238E27FC236}">
                <a16:creationId xmlns:a16="http://schemas.microsoft.com/office/drawing/2014/main" id="{722A70BD-F71D-643A-6B68-8E74E6490273}"/>
              </a:ext>
            </a:extLst>
          </p:cNvPr>
          <p:cNvPicPr>
            <a:picLocks noGrp="1" noChangeAspect="1"/>
          </p:cNvPicPr>
          <p:nvPr>
            <p:ph sz="quarter" idx="10"/>
          </p:nvPr>
        </p:nvPicPr>
        <p:blipFill>
          <a:blip r:embed="rId2"/>
          <a:srcRect/>
          <a:stretch/>
        </p:blipFill>
        <p:spPr>
          <a:xfrm>
            <a:off x="2406694" y="1340068"/>
            <a:ext cx="6852925" cy="4840234"/>
          </a:xfrm>
        </p:spPr>
      </p:pic>
      <p:sp>
        <p:nvSpPr>
          <p:cNvPr id="13" name="Rectangle 12">
            <a:extLst>
              <a:ext uri="{FF2B5EF4-FFF2-40B4-BE49-F238E27FC236}">
                <a16:creationId xmlns:a16="http://schemas.microsoft.com/office/drawing/2014/main" id="{E52B1A5D-B189-78FB-946F-556DC3C74C2D}"/>
              </a:ext>
            </a:extLst>
          </p:cNvPr>
          <p:cNvSpPr/>
          <p:nvPr/>
        </p:nvSpPr>
        <p:spPr>
          <a:xfrm>
            <a:off x="539496" y="1340068"/>
            <a:ext cx="1115498" cy="307777"/>
          </a:xfrm>
          <a:prstGeom prst="rect">
            <a:avLst/>
          </a:prstGeom>
        </p:spPr>
        <p:txBody>
          <a:bodyPr wrap="none">
            <a:spAutoFit/>
          </a:bodyPr>
          <a:lstStyle/>
          <a:p>
            <a:r>
              <a:rPr lang="en-US" sz="1400" b="1" dirty="0">
                <a:cs typeface="Segoe UI Light" panose="020B0502040204020203" pitchFamily="34" charset="0"/>
              </a:rPr>
              <a:t>Flowchart :</a:t>
            </a:r>
            <a:endParaRPr lang="en-US" sz="1400" dirty="0"/>
          </a:p>
        </p:txBody>
      </p:sp>
    </p:spTree>
    <p:extLst>
      <p:ext uri="{BB962C8B-B14F-4D97-AF65-F5344CB8AC3E}">
        <p14:creationId xmlns:p14="http://schemas.microsoft.com/office/powerpoint/2010/main" val="3952601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Dataset</a:t>
            </a:r>
          </a:p>
        </p:txBody>
      </p:sp>
      <p:sp>
        <p:nvSpPr>
          <p:cNvPr id="8" name="Footer Placeholder 7">
            <a:extLst>
              <a:ext uri="{FF2B5EF4-FFF2-40B4-BE49-F238E27FC236}">
                <a16:creationId xmlns:a16="http://schemas.microsoft.com/office/drawing/2014/main" id="{F924504A-9658-0F42-840E-9DF667C41E9E}"/>
              </a:ext>
            </a:extLst>
          </p:cNvPr>
          <p:cNvSpPr>
            <a:spLocks noGrp="1"/>
          </p:cNvSpPr>
          <p:nvPr>
            <p:ph type="ftr" sz="quarter" idx="3"/>
          </p:nvPr>
        </p:nvSpPr>
        <p:spPr>
          <a:xfrm>
            <a:off x="4263821" y="6214573"/>
            <a:ext cx="2895600" cy="365125"/>
          </a:xfrm>
        </p:spPr>
        <p:txBody>
          <a:bodyPr/>
          <a:lstStyle/>
          <a:p>
            <a:r>
              <a:rPr lang="en-US" sz="1000" dirty="0"/>
              <a:t>Eco-Fertilization</a:t>
            </a:r>
          </a:p>
        </p:txBody>
      </p:sp>
      <p:sp>
        <p:nvSpPr>
          <p:cNvPr id="9" name="Slide Number Placeholder 8">
            <a:extLst>
              <a:ext uri="{FF2B5EF4-FFF2-40B4-BE49-F238E27FC236}">
                <a16:creationId xmlns:a16="http://schemas.microsoft.com/office/drawing/2014/main" id="{0336F26D-10E6-E544-8379-59E26DD7BE70}"/>
              </a:ext>
            </a:extLst>
          </p:cNvPr>
          <p:cNvSpPr>
            <a:spLocks noGrp="1"/>
          </p:cNvSpPr>
          <p:nvPr>
            <p:ph type="sldNum" sz="quarter" idx="4"/>
          </p:nvPr>
        </p:nvSpPr>
        <p:spPr/>
        <p:txBody>
          <a:bodyPr/>
          <a:lstStyle/>
          <a:p>
            <a:fld id="{9860EDB8-5305-433F-BE41-D7A86D811DB3}" type="slidenum">
              <a:rPr lang="en-US" smtClean="0"/>
              <a:pPr/>
              <a:t>15</a:t>
            </a:fld>
            <a:endParaRPr lang="en-US" dirty="0"/>
          </a:p>
        </p:txBody>
      </p:sp>
      <p:sp>
        <p:nvSpPr>
          <p:cNvPr id="10" name="Date Placeholder 9">
            <a:extLst>
              <a:ext uri="{FF2B5EF4-FFF2-40B4-BE49-F238E27FC236}">
                <a16:creationId xmlns:a16="http://schemas.microsoft.com/office/drawing/2014/main" id="{B27DAA8D-AB65-0747-A603-E958506D850D}"/>
              </a:ext>
            </a:extLst>
          </p:cNvPr>
          <p:cNvSpPr>
            <a:spLocks noGrp="1"/>
          </p:cNvSpPr>
          <p:nvPr>
            <p:ph type="dt" sz="half" idx="2"/>
          </p:nvPr>
        </p:nvSpPr>
        <p:spPr/>
        <p:txBody>
          <a:bodyPr/>
          <a:lstStyle/>
          <a:p>
            <a:fld id="{4A22BECE-A261-4739-BED5-0C8EAF6F10DE}" type="datetime1">
              <a:rPr lang="en-IN" sz="1000" smtClean="0"/>
              <a:t>07-05-2022</a:t>
            </a:fld>
            <a:endParaRPr lang="en-US" sz="1000" dirty="0"/>
          </a:p>
        </p:txBody>
      </p:sp>
      <p:sp>
        <p:nvSpPr>
          <p:cNvPr id="18" name="Content Placeholder 4">
            <a:extLst>
              <a:ext uri="{FF2B5EF4-FFF2-40B4-BE49-F238E27FC236}">
                <a16:creationId xmlns:a16="http://schemas.microsoft.com/office/drawing/2014/main" id="{C06D87EE-1369-1F46-BD22-0F3FF4FD1579}"/>
              </a:ext>
            </a:extLst>
          </p:cNvPr>
          <p:cNvSpPr txBox="1">
            <a:spLocks/>
          </p:cNvSpPr>
          <p:nvPr/>
        </p:nvSpPr>
        <p:spPr>
          <a:xfrm>
            <a:off x="4530015" y="5641843"/>
            <a:ext cx="5006563" cy="57273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Bef>
                <a:spcPts val="0"/>
              </a:spcBef>
              <a:spcAft>
                <a:spcPts val="0"/>
              </a:spcAft>
            </a:pPr>
            <a:r>
              <a:rPr lang="en-IN" b="1" dirty="0"/>
              <a:t>Crop Recommendation Dataset </a:t>
            </a:r>
            <a:r>
              <a:rPr lang="en-IN" dirty="0">
                <a:solidFill>
                  <a:srgbClr val="202124"/>
                </a:solidFill>
                <a:cs typeface="Segoe UI" panose="020B0502040204020203" pitchFamily="34" charset="0"/>
              </a:rPr>
              <a:t>[23]</a:t>
            </a:r>
          </a:p>
          <a:p>
            <a:pPr>
              <a:lnSpc>
                <a:spcPts val="1800"/>
              </a:lnSpc>
              <a:spcBef>
                <a:spcPts val="0"/>
              </a:spcBef>
              <a:spcAft>
                <a:spcPts val="0"/>
              </a:spcAft>
            </a:pPr>
            <a:r>
              <a:rPr lang="en-IN" dirty="0">
                <a:solidFill>
                  <a:srgbClr val="202124"/>
                </a:solidFill>
                <a:cs typeface="Segoe UI" panose="020B0502040204020203" pitchFamily="34" charset="0"/>
              </a:rPr>
              <a:t>Last access date : 16.11.2021</a:t>
            </a:r>
            <a:endParaRPr lang="en-IN" b="1" dirty="0">
              <a:solidFill>
                <a:srgbClr val="202124"/>
              </a:solidFill>
              <a:cs typeface="Segoe UI" panose="020B0502040204020203" pitchFamily="34" charset="0"/>
            </a:endParaRPr>
          </a:p>
        </p:txBody>
      </p:sp>
      <p:pic>
        <p:nvPicPr>
          <p:cNvPr id="4" name="Picture 3">
            <a:extLst>
              <a:ext uri="{FF2B5EF4-FFF2-40B4-BE49-F238E27FC236}">
                <a16:creationId xmlns:a16="http://schemas.microsoft.com/office/drawing/2014/main" id="{1F497AE6-4FBC-17E6-40C8-800E3B10706B}"/>
              </a:ext>
            </a:extLst>
          </p:cNvPr>
          <p:cNvPicPr>
            <a:picLocks noChangeAspect="1"/>
          </p:cNvPicPr>
          <p:nvPr/>
        </p:nvPicPr>
        <p:blipFill rotWithShape="1">
          <a:blip r:embed="rId2"/>
          <a:srcRect t="807" b="455"/>
          <a:stretch/>
        </p:blipFill>
        <p:spPr>
          <a:xfrm>
            <a:off x="3409786" y="1418897"/>
            <a:ext cx="4603671" cy="4071942"/>
          </a:xfrm>
          <a:prstGeom prst="rect">
            <a:avLst/>
          </a:prstGeom>
          <a:ln>
            <a:noFill/>
          </a:ln>
          <a:effectLst>
            <a:outerShdw blurRad="292100" dist="139700" dir="2700000" algn="tl" rotWithShape="0">
              <a:srgbClr val="333333">
                <a:alpha val="65000"/>
              </a:srgbClr>
            </a:outerShdw>
          </a:effectLst>
        </p:spPr>
      </p:pic>
      <p:sp>
        <p:nvSpPr>
          <p:cNvPr id="11" name="Rectangle 10">
            <a:extLst>
              <a:ext uri="{FF2B5EF4-FFF2-40B4-BE49-F238E27FC236}">
                <a16:creationId xmlns:a16="http://schemas.microsoft.com/office/drawing/2014/main" id="{7BF16911-44E9-4CDE-FC8C-FD34FBF254DD}"/>
              </a:ext>
            </a:extLst>
          </p:cNvPr>
          <p:cNvSpPr/>
          <p:nvPr/>
        </p:nvSpPr>
        <p:spPr>
          <a:xfrm>
            <a:off x="539496" y="1340068"/>
            <a:ext cx="1515158" cy="307777"/>
          </a:xfrm>
          <a:prstGeom prst="rect">
            <a:avLst/>
          </a:prstGeom>
        </p:spPr>
        <p:txBody>
          <a:bodyPr wrap="none">
            <a:spAutoFit/>
          </a:bodyPr>
          <a:lstStyle/>
          <a:p>
            <a:r>
              <a:rPr lang="en-US" sz="1400" b="1" dirty="0">
                <a:cs typeface="Segoe UI Light" panose="020B0502040204020203" pitchFamily="34" charset="0"/>
              </a:rPr>
              <a:t>Actual Dataset :</a:t>
            </a:r>
            <a:endParaRPr lang="en-US" sz="1400" dirty="0"/>
          </a:p>
        </p:txBody>
      </p:sp>
    </p:spTree>
    <p:extLst>
      <p:ext uri="{BB962C8B-B14F-4D97-AF65-F5344CB8AC3E}">
        <p14:creationId xmlns:p14="http://schemas.microsoft.com/office/powerpoint/2010/main" val="1877394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 Preparation</a:t>
            </a:r>
          </a:p>
        </p:txBody>
      </p:sp>
      <p:sp>
        <p:nvSpPr>
          <p:cNvPr id="8" name="Footer Placeholder 7">
            <a:extLst>
              <a:ext uri="{FF2B5EF4-FFF2-40B4-BE49-F238E27FC236}">
                <a16:creationId xmlns:a16="http://schemas.microsoft.com/office/drawing/2014/main" id="{F924504A-9658-0F42-840E-9DF667C41E9E}"/>
              </a:ext>
            </a:extLst>
          </p:cNvPr>
          <p:cNvSpPr>
            <a:spLocks noGrp="1"/>
          </p:cNvSpPr>
          <p:nvPr>
            <p:ph type="ftr" sz="quarter" idx="3"/>
          </p:nvPr>
        </p:nvSpPr>
        <p:spPr/>
        <p:txBody>
          <a:bodyPr/>
          <a:lstStyle/>
          <a:p>
            <a:r>
              <a:rPr lang="en-US" sz="1000" dirty="0"/>
              <a:t>Eco-Fertilization</a:t>
            </a:r>
          </a:p>
        </p:txBody>
      </p:sp>
      <p:sp>
        <p:nvSpPr>
          <p:cNvPr id="9" name="Slide Number Placeholder 8">
            <a:extLst>
              <a:ext uri="{FF2B5EF4-FFF2-40B4-BE49-F238E27FC236}">
                <a16:creationId xmlns:a16="http://schemas.microsoft.com/office/drawing/2014/main" id="{0336F26D-10E6-E544-8379-59E26DD7BE70}"/>
              </a:ext>
            </a:extLst>
          </p:cNvPr>
          <p:cNvSpPr>
            <a:spLocks noGrp="1"/>
          </p:cNvSpPr>
          <p:nvPr>
            <p:ph type="sldNum" sz="quarter" idx="4"/>
          </p:nvPr>
        </p:nvSpPr>
        <p:spPr/>
        <p:txBody>
          <a:bodyPr/>
          <a:lstStyle/>
          <a:p>
            <a:fld id="{9860EDB8-5305-433F-BE41-D7A86D811DB3}" type="slidenum">
              <a:rPr lang="en-US" sz="1000" smtClean="0"/>
              <a:pPr/>
              <a:t>16</a:t>
            </a:fld>
            <a:endParaRPr lang="en-US" sz="1000" dirty="0"/>
          </a:p>
        </p:txBody>
      </p:sp>
      <p:sp>
        <p:nvSpPr>
          <p:cNvPr id="10" name="Date Placeholder 9">
            <a:extLst>
              <a:ext uri="{FF2B5EF4-FFF2-40B4-BE49-F238E27FC236}">
                <a16:creationId xmlns:a16="http://schemas.microsoft.com/office/drawing/2014/main" id="{B27DAA8D-AB65-0747-A603-E958506D850D}"/>
              </a:ext>
            </a:extLst>
          </p:cNvPr>
          <p:cNvSpPr>
            <a:spLocks noGrp="1"/>
          </p:cNvSpPr>
          <p:nvPr>
            <p:ph type="dt" sz="half" idx="2"/>
          </p:nvPr>
        </p:nvSpPr>
        <p:spPr/>
        <p:txBody>
          <a:bodyPr/>
          <a:lstStyle/>
          <a:p>
            <a:fld id="{5AB88423-7226-4779-A374-DA5E6D624AD9}" type="datetime1">
              <a:rPr lang="en-IN" sz="1000" smtClean="0"/>
              <a:t>07-05-2022</a:t>
            </a:fld>
            <a:endParaRPr lang="en-US" sz="1000" dirty="0"/>
          </a:p>
        </p:txBody>
      </p:sp>
      <p:sp>
        <p:nvSpPr>
          <p:cNvPr id="2" name="Rectangle 1">
            <a:extLst>
              <a:ext uri="{FF2B5EF4-FFF2-40B4-BE49-F238E27FC236}">
                <a16:creationId xmlns:a16="http://schemas.microsoft.com/office/drawing/2014/main" id="{E88DC89F-1D5C-E950-95F4-11C69C5CF597}"/>
              </a:ext>
            </a:extLst>
          </p:cNvPr>
          <p:cNvSpPr/>
          <p:nvPr/>
        </p:nvSpPr>
        <p:spPr>
          <a:xfrm>
            <a:off x="521206" y="1577214"/>
            <a:ext cx="5574794" cy="1069716"/>
          </a:xfrm>
          <a:prstGeom prst="rect">
            <a:avLst/>
          </a:prstGeom>
        </p:spPr>
        <p:txBody>
          <a:bodyPr wrap="square">
            <a:spAutoFit/>
          </a:bodyPr>
          <a:lstStyle/>
          <a:p>
            <a:pPr algn="just">
              <a:lnSpc>
                <a:spcPts val="1800"/>
              </a:lnSpc>
              <a:spcAft>
                <a:spcPts val="600"/>
              </a:spcAft>
            </a:pPr>
            <a:endParaRPr lang="en-IN" sz="1400" b="1" dirty="0">
              <a:solidFill>
                <a:srgbClr val="202124"/>
              </a:solidFill>
              <a:cs typeface="Segoe UI" panose="020B0502040204020203" pitchFamily="34" charset="0"/>
            </a:endParaRPr>
          </a:p>
          <a:p>
            <a:pPr algn="just">
              <a:lnSpc>
                <a:spcPts val="1800"/>
              </a:lnSpc>
              <a:spcAft>
                <a:spcPts val="600"/>
              </a:spcAft>
            </a:pPr>
            <a:r>
              <a:rPr lang="en-IN" sz="1200" dirty="0">
                <a:solidFill>
                  <a:srgbClr val="202124"/>
                </a:solidFill>
                <a:cs typeface="Segoe UI" panose="020B0502040204020203" pitchFamily="34" charset="0"/>
              </a:rPr>
              <a:t>Actual Dataset contains 8 features. All of the features are not useful for proposed model. Therefore, a dimension reduction technique called feature selection is applied.</a:t>
            </a:r>
          </a:p>
        </p:txBody>
      </p:sp>
      <p:pic>
        <p:nvPicPr>
          <p:cNvPr id="7" name="Picture 6">
            <a:extLst>
              <a:ext uri="{FF2B5EF4-FFF2-40B4-BE49-F238E27FC236}">
                <a16:creationId xmlns:a16="http://schemas.microsoft.com/office/drawing/2014/main" id="{80323D06-AA67-7175-90BE-24DEF4205694}"/>
              </a:ext>
            </a:extLst>
          </p:cNvPr>
          <p:cNvPicPr>
            <a:picLocks noChangeAspect="1"/>
          </p:cNvPicPr>
          <p:nvPr/>
        </p:nvPicPr>
        <p:blipFill>
          <a:blip r:embed="rId2"/>
          <a:stretch>
            <a:fillRect/>
          </a:stretch>
        </p:blipFill>
        <p:spPr>
          <a:xfrm>
            <a:off x="6733196" y="1602842"/>
            <a:ext cx="4603671" cy="4086404"/>
          </a:xfrm>
          <a:prstGeom prst="rect">
            <a:avLst/>
          </a:prstGeom>
          <a:ln>
            <a:noFill/>
          </a:ln>
          <a:effectLst>
            <a:outerShdw blurRad="292100" dist="139700" dir="2700000" algn="tl" rotWithShape="0">
              <a:srgbClr val="333333">
                <a:alpha val="65000"/>
              </a:srgbClr>
            </a:outerShdw>
          </a:effectLst>
        </p:spPr>
      </p:pic>
      <p:sp>
        <p:nvSpPr>
          <p:cNvPr id="12" name="Rectangle 11">
            <a:extLst>
              <a:ext uri="{FF2B5EF4-FFF2-40B4-BE49-F238E27FC236}">
                <a16:creationId xmlns:a16="http://schemas.microsoft.com/office/drawing/2014/main" id="{3D9372FD-8BFF-60FD-E250-036CA67AB627}"/>
              </a:ext>
            </a:extLst>
          </p:cNvPr>
          <p:cNvSpPr/>
          <p:nvPr/>
        </p:nvSpPr>
        <p:spPr>
          <a:xfrm>
            <a:off x="8101474" y="5792710"/>
            <a:ext cx="1867114" cy="307777"/>
          </a:xfrm>
          <a:prstGeom prst="rect">
            <a:avLst/>
          </a:prstGeom>
        </p:spPr>
        <p:txBody>
          <a:bodyPr wrap="none">
            <a:spAutoFit/>
          </a:bodyPr>
          <a:lstStyle/>
          <a:p>
            <a:r>
              <a:rPr lang="en-US" sz="1400" b="1" dirty="0">
                <a:cs typeface="Segoe UI Light" panose="020B0502040204020203" pitchFamily="34" charset="0"/>
              </a:rPr>
              <a:t>Customized Dataset</a:t>
            </a:r>
            <a:endParaRPr lang="en-US" sz="1400" dirty="0"/>
          </a:p>
        </p:txBody>
      </p:sp>
    </p:spTree>
    <p:extLst>
      <p:ext uri="{BB962C8B-B14F-4D97-AF65-F5344CB8AC3E}">
        <p14:creationId xmlns:p14="http://schemas.microsoft.com/office/powerpoint/2010/main" val="24413420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29D6-DAD0-B8C6-1E34-9DF0ECA88E3F}"/>
              </a:ext>
            </a:extLst>
          </p:cNvPr>
          <p:cNvSpPr>
            <a:spLocks noGrp="1"/>
          </p:cNvSpPr>
          <p:nvPr>
            <p:ph type="title"/>
          </p:nvPr>
        </p:nvSpPr>
        <p:spPr/>
        <p:txBody>
          <a:bodyPr/>
          <a:lstStyle/>
          <a:p>
            <a:r>
              <a:rPr lang="en-US" dirty="0"/>
              <a:t>Data Description</a:t>
            </a:r>
            <a:endParaRPr lang="en-IN" dirty="0"/>
          </a:p>
        </p:txBody>
      </p:sp>
      <p:sp>
        <p:nvSpPr>
          <p:cNvPr id="4" name="Date Placeholder 3">
            <a:extLst>
              <a:ext uri="{FF2B5EF4-FFF2-40B4-BE49-F238E27FC236}">
                <a16:creationId xmlns:a16="http://schemas.microsoft.com/office/drawing/2014/main" id="{9A5451AC-BD26-57F8-BB37-DA70F7FED3AF}"/>
              </a:ext>
            </a:extLst>
          </p:cNvPr>
          <p:cNvSpPr>
            <a:spLocks noGrp="1"/>
          </p:cNvSpPr>
          <p:nvPr>
            <p:ph type="dt" sz="half" idx="2"/>
          </p:nvPr>
        </p:nvSpPr>
        <p:spPr/>
        <p:txBody>
          <a:bodyPr/>
          <a:lstStyle/>
          <a:p>
            <a:fld id="{D8BED2D1-7367-4290-B446-319941C2CC80}" type="datetime1">
              <a:rPr lang="en-IN" sz="1000" smtClean="0"/>
              <a:t>07-05-2022</a:t>
            </a:fld>
            <a:endParaRPr lang="en-US" sz="1000" dirty="0"/>
          </a:p>
        </p:txBody>
      </p:sp>
      <p:sp>
        <p:nvSpPr>
          <p:cNvPr id="5" name="Footer Placeholder 4">
            <a:extLst>
              <a:ext uri="{FF2B5EF4-FFF2-40B4-BE49-F238E27FC236}">
                <a16:creationId xmlns:a16="http://schemas.microsoft.com/office/drawing/2014/main" id="{C3FF0569-848B-F820-B61A-61D2E58D4383}"/>
              </a:ext>
            </a:extLst>
          </p:cNvPr>
          <p:cNvSpPr>
            <a:spLocks noGrp="1"/>
          </p:cNvSpPr>
          <p:nvPr>
            <p:ph type="ftr" sz="quarter" idx="3"/>
          </p:nvPr>
        </p:nvSpPr>
        <p:spPr/>
        <p:txBody>
          <a:bodyPr/>
          <a:lstStyle/>
          <a:p>
            <a:r>
              <a:rPr lang="en-US" sz="1000" dirty="0"/>
              <a:t>Eco-Fertilization</a:t>
            </a:r>
          </a:p>
        </p:txBody>
      </p:sp>
      <p:sp>
        <p:nvSpPr>
          <p:cNvPr id="6" name="Slide Number Placeholder 5">
            <a:extLst>
              <a:ext uri="{FF2B5EF4-FFF2-40B4-BE49-F238E27FC236}">
                <a16:creationId xmlns:a16="http://schemas.microsoft.com/office/drawing/2014/main" id="{576AB2D1-DCE4-4366-B9DC-7364DC82B8C8}"/>
              </a:ext>
            </a:extLst>
          </p:cNvPr>
          <p:cNvSpPr>
            <a:spLocks noGrp="1"/>
          </p:cNvSpPr>
          <p:nvPr>
            <p:ph type="sldNum" sz="quarter" idx="4"/>
          </p:nvPr>
        </p:nvSpPr>
        <p:spPr/>
        <p:txBody>
          <a:bodyPr/>
          <a:lstStyle/>
          <a:p>
            <a:fld id="{9860EDB8-5305-433F-BE41-D7A86D811DB3}" type="slidenum">
              <a:rPr lang="en-US" smtClean="0"/>
              <a:pPr/>
              <a:t>17</a:t>
            </a:fld>
            <a:endParaRPr lang="en-US" dirty="0"/>
          </a:p>
        </p:txBody>
      </p:sp>
      <p:sp>
        <p:nvSpPr>
          <p:cNvPr id="8" name="Rectangle 7">
            <a:extLst>
              <a:ext uri="{FF2B5EF4-FFF2-40B4-BE49-F238E27FC236}">
                <a16:creationId xmlns:a16="http://schemas.microsoft.com/office/drawing/2014/main" id="{C2CEFEEF-7FC1-3BB5-E4ED-EA2E9242482B}"/>
              </a:ext>
            </a:extLst>
          </p:cNvPr>
          <p:cNvSpPr/>
          <p:nvPr/>
        </p:nvSpPr>
        <p:spPr>
          <a:xfrm>
            <a:off x="600968" y="1382517"/>
            <a:ext cx="1496773" cy="312843"/>
          </a:xfrm>
          <a:prstGeom prst="rect">
            <a:avLst/>
          </a:prstGeom>
        </p:spPr>
        <p:txBody>
          <a:bodyPr wrap="square">
            <a:spAutoFit/>
          </a:bodyPr>
          <a:lstStyle/>
          <a:p>
            <a:pPr algn="just">
              <a:lnSpc>
                <a:spcPts val="1800"/>
              </a:lnSpc>
              <a:spcAft>
                <a:spcPts val="600"/>
              </a:spcAft>
            </a:pPr>
            <a:r>
              <a:rPr lang="en-IN" sz="1400" b="1" dirty="0">
                <a:solidFill>
                  <a:srgbClr val="202124"/>
                </a:solidFill>
                <a:cs typeface="Segoe UI" panose="020B0502040204020203" pitchFamily="34" charset="0"/>
              </a:rPr>
              <a:t>Input Features :</a:t>
            </a:r>
          </a:p>
        </p:txBody>
      </p:sp>
      <p:sp>
        <p:nvSpPr>
          <p:cNvPr id="10" name="Rectangle 9">
            <a:extLst>
              <a:ext uri="{FF2B5EF4-FFF2-40B4-BE49-F238E27FC236}">
                <a16:creationId xmlns:a16="http://schemas.microsoft.com/office/drawing/2014/main" id="{311F06D7-3A91-8B62-22EA-8EFC2AD510FD}"/>
              </a:ext>
            </a:extLst>
          </p:cNvPr>
          <p:cNvSpPr/>
          <p:nvPr/>
        </p:nvSpPr>
        <p:spPr>
          <a:xfrm>
            <a:off x="600968" y="1782148"/>
            <a:ext cx="6458200" cy="2108269"/>
          </a:xfrm>
          <a:prstGeom prst="rect">
            <a:avLst/>
          </a:prstGeom>
        </p:spPr>
        <p:txBody>
          <a:bodyPr wrap="square">
            <a:spAutoFit/>
          </a:bodyPr>
          <a:lstStyle/>
          <a:p>
            <a:pPr marL="171450" indent="-171450">
              <a:spcAft>
                <a:spcPts val="600"/>
              </a:spcAft>
              <a:buFont typeface="Wingdings" pitchFamily="2" charset="2"/>
              <a:buChar char="Ø"/>
            </a:pPr>
            <a:r>
              <a:rPr lang="en-US" sz="1200" dirty="0">
                <a:solidFill>
                  <a:prstClr val="black">
                    <a:lumMod val="75000"/>
                    <a:lumOff val="25000"/>
                  </a:prstClr>
                </a:solidFill>
                <a:cs typeface="Segoe UI" panose="020B0502040204020203" pitchFamily="34" charset="0"/>
              </a:rPr>
              <a:t>Crop : </a:t>
            </a:r>
            <a:r>
              <a:rPr lang="en-US" sz="1200" i="1" dirty="0">
                <a:solidFill>
                  <a:prstClr val="black">
                    <a:lumMod val="75000"/>
                    <a:lumOff val="25000"/>
                  </a:prstClr>
                </a:solidFill>
                <a:cs typeface="Segoe UI" panose="020B0502040204020203" pitchFamily="34" charset="0"/>
              </a:rPr>
              <a:t>rice, cotton, etc.</a:t>
            </a:r>
          </a:p>
          <a:p>
            <a:pPr marL="171450" indent="-171450">
              <a:spcAft>
                <a:spcPts val="600"/>
              </a:spcAft>
              <a:buFont typeface="Wingdings" pitchFamily="2" charset="2"/>
              <a:buChar char="Ø"/>
            </a:pPr>
            <a:endParaRPr lang="en-US" sz="1200" i="1" dirty="0">
              <a:solidFill>
                <a:prstClr val="black">
                  <a:lumMod val="75000"/>
                  <a:lumOff val="25000"/>
                </a:prstClr>
              </a:solidFill>
              <a:cs typeface="Segoe UI" panose="020B0502040204020203" pitchFamily="34" charset="0"/>
            </a:endParaRPr>
          </a:p>
          <a:p>
            <a:pPr marL="171450" indent="-171450">
              <a:spcAft>
                <a:spcPts val="600"/>
              </a:spcAft>
              <a:buFont typeface="Wingdings" pitchFamily="2" charset="2"/>
              <a:buChar char="Ø"/>
            </a:pPr>
            <a:r>
              <a:rPr lang="en-US" sz="1200" dirty="0">
                <a:solidFill>
                  <a:prstClr val="black">
                    <a:lumMod val="75000"/>
                    <a:lumOff val="25000"/>
                  </a:prstClr>
                </a:solidFill>
                <a:cs typeface="Segoe UI" panose="020B0502040204020203" pitchFamily="34" charset="0"/>
              </a:rPr>
              <a:t>Temperature : </a:t>
            </a:r>
            <a:r>
              <a:rPr lang="en-IN" sz="1200" i="1" dirty="0"/>
              <a:t>temperature in degree Celsius</a:t>
            </a:r>
            <a:endParaRPr lang="en-US" sz="1200" i="1" dirty="0">
              <a:solidFill>
                <a:prstClr val="black">
                  <a:lumMod val="75000"/>
                  <a:lumOff val="25000"/>
                </a:prstClr>
              </a:solidFill>
              <a:cs typeface="Segoe UI" panose="020B0502040204020203" pitchFamily="34" charset="0"/>
            </a:endParaRPr>
          </a:p>
          <a:p>
            <a:pPr>
              <a:spcAft>
                <a:spcPts val="600"/>
              </a:spcAft>
            </a:pPr>
            <a:endParaRPr lang="en-US" sz="1200" dirty="0">
              <a:solidFill>
                <a:prstClr val="black">
                  <a:lumMod val="75000"/>
                  <a:lumOff val="25000"/>
                </a:prstClr>
              </a:solidFill>
              <a:latin typeface="+mj-lt"/>
              <a:cs typeface="Segoe UI" panose="020B0502040204020203" pitchFamily="34" charset="0"/>
            </a:endParaRPr>
          </a:p>
          <a:p>
            <a:pPr marL="171450" indent="-171450">
              <a:spcAft>
                <a:spcPts val="600"/>
              </a:spcAft>
              <a:buFont typeface="Wingdings" pitchFamily="2" charset="2"/>
              <a:buChar char="Ø"/>
            </a:pPr>
            <a:r>
              <a:rPr lang="en-US" sz="1200" dirty="0">
                <a:solidFill>
                  <a:prstClr val="black">
                    <a:lumMod val="75000"/>
                    <a:lumOff val="25000"/>
                  </a:prstClr>
                </a:solidFill>
                <a:cs typeface="Segoe UI" panose="020B0502040204020203" pitchFamily="34" charset="0"/>
              </a:rPr>
              <a:t>Humidity : </a:t>
            </a:r>
            <a:r>
              <a:rPr lang="en-IN" sz="1200" i="1" dirty="0"/>
              <a:t>relative humidity in percentage</a:t>
            </a:r>
          </a:p>
          <a:p>
            <a:pPr marL="171450" indent="-171450">
              <a:spcAft>
                <a:spcPts val="600"/>
              </a:spcAft>
              <a:buFont typeface="Wingdings" pitchFamily="2" charset="2"/>
              <a:buChar char="Ø"/>
            </a:pPr>
            <a:endParaRPr lang="en-IN" sz="1200" i="1" dirty="0"/>
          </a:p>
          <a:p>
            <a:pPr marL="171450" indent="-171450">
              <a:spcAft>
                <a:spcPts val="600"/>
              </a:spcAft>
              <a:buFont typeface="Wingdings" pitchFamily="2" charset="2"/>
              <a:buChar char="Ø"/>
            </a:pPr>
            <a:r>
              <a:rPr lang="en-IN" sz="1200" dirty="0"/>
              <a:t>Rainfall : </a:t>
            </a:r>
            <a:r>
              <a:rPr lang="en-IN" sz="1200" i="1" dirty="0"/>
              <a:t>rainfall in mm</a:t>
            </a:r>
          </a:p>
          <a:p>
            <a:pPr marL="171450" indent="-171450">
              <a:spcAft>
                <a:spcPts val="600"/>
              </a:spcAft>
              <a:buFont typeface="Wingdings" pitchFamily="2" charset="2"/>
              <a:buChar char="Ø"/>
            </a:pPr>
            <a:endParaRPr lang="en-US" sz="1200" dirty="0">
              <a:solidFill>
                <a:prstClr val="black">
                  <a:lumMod val="75000"/>
                  <a:lumOff val="25000"/>
                </a:prstClr>
              </a:solidFill>
              <a:cs typeface="Segoe UI" panose="020B0502040204020203" pitchFamily="34" charset="0"/>
            </a:endParaRPr>
          </a:p>
        </p:txBody>
      </p:sp>
      <p:sp>
        <p:nvSpPr>
          <p:cNvPr id="12" name="Rectangle 11">
            <a:extLst>
              <a:ext uri="{FF2B5EF4-FFF2-40B4-BE49-F238E27FC236}">
                <a16:creationId xmlns:a16="http://schemas.microsoft.com/office/drawing/2014/main" id="{438936F9-2C25-F9E6-BFCF-80872F5F1C12}"/>
              </a:ext>
            </a:extLst>
          </p:cNvPr>
          <p:cNvSpPr/>
          <p:nvPr/>
        </p:nvSpPr>
        <p:spPr>
          <a:xfrm>
            <a:off x="558952" y="3878536"/>
            <a:ext cx="2203704" cy="306109"/>
          </a:xfrm>
          <a:prstGeom prst="rect">
            <a:avLst/>
          </a:prstGeom>
        </p:spPr>
        <p:txBody>
          <a:bodyPr wrap="square">
            <a:spAutoFit/>
          </a:bodyPr>
          <a:lstStyle/>
          <a:p>
            <a:pPr algn="just">
              <a:lnSpc>
                <a:spcPts val="1800"/>
              </a:lnSpc>
              <a:spcAft>
                <a:spcPts val="600"/>
              </a:spcAft>
            </a:pPr>
            <a:r>
              <a:rPr lang="en-IN" sz="1400" b="1" dirty="0">
                <a:solidFill>
                  <a:srgbClr val="202124"/>
                </a:solidFill>
                <a:cs typeface="Segoe UI" panose="020B0502040204020203" pitchFamily="34" charset="0"/>
              </a:rPr>
              <a:t>Output Features :</a:t>
            </a:r>
          </a:p>
        </p:txBody>
      </p:sp>
      <p:sp>
        <p:nvSpPr>
          <p:cNvPr id="15" name="Rectangle 14">
            <a:extLst>
              <a:ext uri="{FF2B5EF4-FFF2-40B4-BE49-F238E27FC236}">
                <a16:creationId xmlns:a16="http://schemas.microsoft.com/office/drawing/2014/main" id="{6F0B8627-896A-08ED-341F-38D4ADB52896}"/>
              </a:ext>
            </a:extLst>
          </p:cNvPr>
          <p:cNvSpPr/>
          <p:nvPr/>
        </p:nvSpPr>
        <p:spPr>
          <a:xfrm>
            <a:off x="600968" y="4355159"/>
            <a:ext cx="6096000" cy="1646605"/>
          </a:xfrm>
          <a:prstGeom prst="rect">
            <a:avLst/>
          </a:prstGeom>
        </p:spPr>
        <p:txBody>
          <a:bodyPr>
            <a:spAutoFit/>
          </a:bodyPr>
          <a:lstStyle/>
          <a:p>
            <a:pPr marL="171450" indent="-171450">
              <a:buFont typeface="Wingdings" pitchFamily="2" charset="2"/>
              <a:buChar char="Ø"/>
            </a:pPr>
            <a:r>
              <a:rPr lang="en-IN" sz="1200" dirty="0"/>
              <a:t>Label_N :</a:t>
            </a:r>
            <a:r>
              <a:rPr lang="en-IN" sz="1200" dirty="0">
                <a:latin typeface="Menlo" panose="020B0609030804020204" pitchFamily="49" charset="0"/>
              </a:rPr>
              <a:t> </a:t>
            </a:r>
            <a:r>
              <a:rPr lang="en-IN" sz="1200" i="1" dirty="0"/>
              <a:t>ratio of Nitrogen content in soil</a:t>
            </a:r>
          </a:p>
          <a:p>
            <a:pPr marL="171450" indent="-171450">
              <a:buFont typeface="Wingdings" pitchFamily="2" charset="2"/>
              <a:buChar char="Ø"/>
            </a:pPr>
            <a:endParaRPr lang="en-IN" sz="1200" i="1" dirty="0">
              <a:solidFill>
                <a:prstClr val="black">
                  <a:lumMod val="75000"/>
                  <a:lumOff val="25000"/>
                </a:prstClr>
              </a:solidFill>
              <a:cs typeface="Segoe UI" panose="020B0502040204020203" pitchFamily="34" charset="0"/>
            </a:endParaRPr>
          </a:p>
          <a:p>
            <a:pPr marL="171450" indent="-171450">
              <a:buFont typeface="Wingdings" pitchFamily="2" charset="2"/>
              <a:buChar char="Ø"/>
            </a:pPr>
            <a:endParaRPr lang="en-IN" sz="1200" i="1" dirty="0">
              <a:solidFill>
                <a:prstClr val="black">
                  <a:lumMod val="75000"/>
                  <a:lumOff val="25000"/>
                </a:prstClr>
              </a:solidFill>
              <a:cs typeface="Segoe UI" panose="020B0502040204020203" pitchFamily="34" charset="0"/>
            </a:endParaRPr>
          </a:p>
          <a:p>
            <a:pPr marL="171450" indent="-171450">
              <a:buFont typeface="Wingdings" pitchFamily="2" charset="2"/>
              <a:buChar char="Ø"/>
            </a:pPr>
            <a:r>
              <a:rPr lang="en-US" sz="1200" dirty="0">
                <a:solidFill>
                  <a:prstClr val="black">
                    <a:lumMod val="75000"/>
                    <a:lumOff val="25000"/>
                  </a:prstClr>
                </a:solidFill>
                <a:cs typeface="Segoe UI" panose="020B0502040204020203" pitchFamily="34" charset="0"/>
              </a:rPr>
              <a:t>Label_P :  </a:t>
            </a:r>
            <a:r>
              <a:rPr lang="en-IN" sz="1200" i="1" dirty="0"/>
              <a:t>ratio of Phosphorous content in soil</a:t>
            </a:r>
            <a:endParaRPr lang="en-US" sz="1200" i="1" dirty="0">
              <a:solidFill>
                <a:prstClr val="black">
                  <a:lumMod val="75000"/>
                  <a:lumOff val="25000"/>
                </a:prstClr>
              </a:solidFill>
              <a:latin typeface="+mj-lt"/>
              <a:cs typeface="Segoe UI" panose="020B0502040204020203" pitchFamily="34" charset="0"/>
            </a:endParaRPr>
          </a:p>
          <a:p>
            <a:endParaRPr lang="en-US" sz="1200" dirty="0">
              <a:solidFill>
                <a:prstClr val="black">
                  <a:lumMod val="75000"/>
                  <a:lumOff val="25000"/>
                </a:prstClr>
              </a:solidFill>
              <a:cs typeface="Segoe UI" panose="020B0502040204020203" pitchFamily="34" charset="0"/>
            </a:endParaRPr>
          </a:p>
          <a:p>
            <a:endParaRPr lang="en-US" sz="1200" dirty="0">
              <a:solidFill>
                <a:prstClr val="black">
                  <a:lumMod val="75000"/>
                  <a:lumOff val="25000"/>
                </a:prstClr>
              </a:solidFill>
              <a:cs typeface="Segoe UI" panose="020B0502040204020203" pitchFamily="34" charset="0"/>
            </a:endParaRPr>
          </a:p>
          <a:p>
            <a:pPr marL="171450" indent="-171450">
              <a:spcAft>
                <a:spcPts val="600"/>
              </a:spcAft>
              <a:buFont typeface="Wingdings" pitchFamily="2" charset="2"/>
              <a:buChar char="Ø"/>
            </a:pPr>
            <a:r>
              <a:rPr lang="en-US" sz="1200" dirty="0">
                <a:solidFill>
                  <a:prstClr val="black">
                    <a:lumMod val="75000"/>
                    <a:lumOff val="25000"/>
                  </a:prstClr>
                </a:solidFill>
                <a:cs typeface="Segoe UI" panose="020B0502040204020203" pitchFamily="34" charset="0"/>
              </a:rPr>
              <a:t>Label_K :  </a:t>
            </a:r>
            <a:r>
              <a:rPr lang="en-IN" sz="1200" i="1" dirty="0"/>
              <a:t>ratio of Potassium content in soil</a:t>
            </a:r>
          </a:p>
          <a:p>
            <a:pPr marL="171450" indent="-171450">
              <a:spcAft>
                <a:spcPts val="600"/>
              </a:spcAft>
              <a:buFont typeface="Wingdings" pitchFamily="2" charset="2"/>
              <a:buChar char="Ø"/>
            </a:pPr>
            <a:endParaRPr lang="en-US" sz="1200" dirty="0">
              <a:solidFill>
                <a:prstClr val="black">
                  <a:lumMod val="75000"/>
                  <a:lumOff val="25000"/>
                </a:prstClr>
              </a:solidFill>
              <a:cs typeface="Segoe UI" panose="020B0502040204020203" pitchFamily="34" charset="0"/>
            </a:endParaRPr>
          </a:p>
        </p:txBody>
      </p:sp>
    </p:spTree>
    <p:extLst>
      <p:ext uri="{BB962C8B-B14F-4D97-AF65-F5344CB8AC3E}">
        <p14:creationId xmlns:p14="http://schemas.microsoft.com/office/powerpoint/2010/main" val="3433294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D7C7-AE7C-74AF-8E6B-AE284B14E668}"/>
              </a:ext>
            </a:extLst>
          </p:cNvPr>
          <p:cNvSpPr>
            <a:spLocks noGrp="1"/>
          </p:cNvSpPr>
          <p:nvPr>
            <p:ph type="title"/>
          </p:nvPr>
        </p:nvSpPr>
        <p:spPr/>
        <p:txBody>
          <a:bodyPr/>
          <a:lstStyle/>
          <a:p>
            <a:r>
              <a:rPr lang="en-US" dirty="0"/>
              <a:t>Proposed algorithm </a:t>
            </a:r>
            <a:endParaRPr lang="en-IN" dirty="0"/>
          </a:p>
        </p:txBody>
      </p:sp>
      <p:sp>
        <p:nvSpPr>
          <p:cNvPr id="3" name="Content Placeholder 2">
            <a:extLst>
              <a:ext uri="{FF2B5EF4-FFF2-40B4-BE49-F238E27FC236}">
                <a16:creationId xmlns:a16="http://schemas.microsoft.com/office/drawing/2014/main" id="{191B32B6-3B77-D026-E2F8-003F42E04CC0}"/>
              </a:ext>
            </a:extLst>
          </p:cNvPr>
          <p:cNvSpPr>
            <a:spLocks noGrp="1"/>
          </p:cNvSpPr>
          <p:nvPr>
            <p:ph sz="quarter" idx="10"/>
          </p:nvPr>
        </p:nvSpPr>
        <p:spPr>
          <a:xfrm>
            <a:off x="601132" y="1408094"/>
            <a:ext cx="10789453" cy="4795858"/>
          </a:xfrm>
        </p:spPr>
        <p:txBody>
          <a:bodyPr>
            <a:noAutofit/>
          </a:bodyPr>
          <a:lstStyle/>
          <a:p>
            <a:r>
              <a:rPr lang="en-US" sz="1400" b="1" dirty="0"/>
              <a:t>Random Forest :</a:t>
            </a:r>
          </a:p>
          <a:p>
            <a:pPr algn="just"/>
            <a:r>
              <a:rPr lang="en-IN" dirty="0"/>
              <a:t>Random forests are basically a bag containing n Decision Trees having a different set of hyper-parameters and trained on different subsets of data. In our project, we are going to take crop and location as input and based on it, we will predict the value of N, P and k. First we will divide our dataset into training and test dataset, where training dataset is 80% of the original data(2200) and rest 20% is test data. Then we will create three different random forest of size 20 for each N, P and k. Each output of N, P and k will have 20 Decision tree out of which we will select the one with the low entropy value, where entropy is a measure of the randomness of a system.</a:t>
            </a:r>
          </a:p>
          <a:p>
            <a:pPr algn="just"/>
            <a:r>
              <a:rPr lang="en-IN" dirty="0"/>
              <a:t> </a:t>
            </a:r>
          </a:p>
        </p:txBody>
      </p:sp>
      <p:sp>
        <p:nvSpPr>
          <p:cNvPr id="4" name="Date Placeholder 3">
            <a:extLst>
              <a:ext uri="{FF2B5EF4-FFF2-40B4-BE49-F238E27FC236}">
                <a16:creationId xmlns:a16="http://schemas.microsoft.com/office/drawing/2014/main" id="{C765CC15-5692-3B89-4CF6-353F50A3C1D8}"/>
              </a:ext>
            </a:extLst>
          </p:cNvPr>
          <p:cNvSpPr>
            <a:spLocks noGrp="1"/>
          </p:cNvSpPr>
          <p:nvPr>
            <p:ph type="dt" sz="half" idx="2"/>
          </p:nvPr>
        </p:nvSpPr>
        <p:spPr/>
        <p:txBody>
          <a:bodyPr/>
          <a:lstStyle/>
          <a:p>
            <a:fld id="{28C0B276-FA0D-4561-98D5-13E651EB1728}" type="datetime1">
              <a:rPr lang="en-IN" smtClean="0"/>
              <a:t>07-05-2022</a:t>
            </a:fld>
            <a:endParaRPr lang="en-US" dirty="0"/>
          </a:p>
        </p:txBody>
      </p:sp>
      <p:sp>
        <p:nvSpPr>
          <p:cNvPr id="5" name="Footer Placeholder 4">
            <a:extLst>
              <a:ext uri="{FF2B5EF4-FFF2-40B4-BE49-F238E27FC236}">
                <a16:creationId xmlns:a16="http://schemas.microsoft.com/office/drawing/2014/main" id="{F4FF380F-9F21-BC7F-5014-2A26216A27F9}"/>
              </a:ext>
            </a:extLst>
          </p:cNvPr>
          <p:cNvSpPr>
            <a:spLocks noGrp="1"/>
          </p:cNvSpPr>
          <p:nvPr>
            <p:ph type="ftr" sz="quarter" idx="3"/>
          </p:nvPr>
        </p:nvSpPr>
        <p:spPr/>
        <p:txBody>
          <a:bodyPr/>
          <a:lstStyle/>
          <a:p>
            <a:r>
              <a:rPr lang="en-US" dirty="0"/>
              <a:t>Eco-Fertilization</a:t>
            </a:r>
          </a:p>
        </p:txBody>
      </p:sp>
      <p:sp>
        <p:nvSpPr>
          <p:cNvPr id="6" name="Slide Number Placeholder 5">
            <a:extLst>
              <a:ext uri="{FF2B5EF4-FFF2-40B4-BE49-F238E27FC236}">
                <a16:creationId xmlns:a16="http://schemas.microsoft.com/office/drawing/2014/main" id="{6431DD43-022E-001D-1434-9F1F52F090FF}"/>
              </a:ext>
            </a:extLst>
          </p:cNvPr>
          <p:cNvSpPr>
            <a:spLocks noGrp="1"/>
          </p:cNvSpPr>
          <p:nvPr>
            <p:ph type="sldNum" sz="quarter" idx="4"/>
          </p:nvPr>
        </p:nvSpPr>
        <p:spPr/>
        <p:txBody>
          <a:bodyPr/>
          <a:lstStyle/>
          <a:p>
            <a:fld id="{9860EDB8-5305-433F-BE41-D7A86D811DB3}" type="slidenum">
              <a:rPr lang="en-US" smtClean="0"/>
              <a:pPr/>
              <a:t>18</a:t>
            </a:fld>
            <a:endParaRPr lang="en-US" dirty="0"/>
          </a:p>
        </p:txBody>
      </p:sp>
    </p:spTree>
    <p:extLst>
      <p:ext uri="{BB962C8B-B14F-4D97-AF65-F5344CB8AC3E}">
        <p14:creationId xmlns:p14="http://schemas.microsoft.com/office/powerpoint/2010/main" val="166410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7000"/>
          </a:schemeClr>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cs typeface="Times New Roman" panose="02020603050405020304" pitchFamily="18" charset="0"/>
              </a:rPr>
              <a:t>Content</a:t>
            </a:r>
          </a:p>
        </p:txBody>
      </p:sp>
      <p:sp>
        <p:nvSpPr>
          <p:cNvPr id="38" name="Content Placeholder 17"/>
          <p:cNvSpPr txBox="1">
            <a:spLocks/>
          </p:cNvSpPr>
          <p:nvPr/>
        </p:nvSpPr>
        <p:spPr>
          <a:xfrm>
            <a:off x="608273" y="1273806"/>
            <a:ext cx="6702986" cy="493014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defRPr/>
            </a:pPr>
            <a:r>
              <a:rPr lang="en-US" sz="1400" dirty="0">
                <a:latin typeface="Segoe UI" panose="020B0502040204020203" pitchFamily="34" charset="0"/>
                <a:cs typeface="Segoe UI" panose="020B0502040204020203" pitchFamily="34" charset="0"/>
              </a:rPr>
              <a:t>Abstract</a:t>
            </a:r>
          </a:p>
          <a:p>
            <a:pPr>
              <a:lnSpc>
                <a:spcPct val="100000"/>
              </a:lnSpc>
              <a:spcAft>
                <a:spcPts val="600"/>
              </a:spcAft>
              <a:defRPr/>
            </a:pPr>
            <a:r>
              <a:rPr lang="en-US" sz="1400" dirty="0">
                <a:latin typeface="Segoe UI" panose="020B0502040204020203" pitchFamily="34" charset="0"/>
                <a:cs typeface="Segoe UI" panose="020B0502040204020203" pitchFamily="34" charset="0"/>
              </a:rPr>
              <a:t>Introduction/Motivation</a:t>
            </a:r>
          </a:p>
          <a:p>
            <a:pPr>
              <a:lnSpc>
                <a:spcPct val="100000"/>
              </a:lnSpc>
              <a:spcAft>
                <a:spcPts val="600"/>
              </a:spcAft>
              <a:defRPr/>
            </a:pPr>
            <a:r>
              <a:rPr lang="en-US" sz="1400" dirty="0">
                <a:latin typeface="Segoe UI" panose="020B0502040204020203" pitchFamily="34" charset="0"/>
                <a:cs typeface="Segoe UI" panose="020B0502040204020203" pitchFamily="34" charset="0"/>
              </a:rPr>
              <a:t>Literature Review</a:t>
            </a:r>
          </a:p>
          <a:p>
            <a:pPr>
              <a:lnSpc>
                <a:spcPct val="100000"/>
              </a:lnSpc>
              <a:spcAft>
                <a:spcPts val="600"/>
              </a:spcAft>
              <a:defRPr/>
            </a:pPr>
            <a:r>
              <a:rPr lang="en-US" sz="1400" dirty="0">
                <a:latin typeface="Segoe UI" panose="020B0502040204020203" pitchFamily="34" charset="0"/>
                <a:cs typeface="Segoe UI" panose="020B0502040204020203" pitchFamily="34" charset="0"/>
              </a:rPr>
              <a:t>Objectives </a:t>
            </a:r>
          </a:p>
          <a:p>
            <a:pPr>
              <a:lnSpc>
                <a:spcPct val="100000"/>
              </a:lnSpc>
              <a:spcAft>
                <a:spcPts val="600"/>
              </a:spcAft>
              <a:defRPr/>
            </a:pPr>
            <a:r>
              <a:rPr lang="en-US" sz="1400" dirty="0">
                <a:latin typeface="Segoe UI" panose="020B0502040204020203" pitchFamily="34" charset="0"/>
                <a:cs typeface="Segoe UI" panose="020B0502040204020203" pitchFamily="34" charset="0"/>
              </a:rPr>
              <a:t>State-of-Art</a:t>
            </a:r>
          </a:p>
          <a:p>
            <a:pPr>
              <a:lnSpc>
                <a:spcPct val="100000"/>
              </a:lnSpc>
              <a:spcAft>
                <a:spcPts val="600"/>
              </a:spcAft>
              <a:defRPr/>
            </a:pPr>
            <a:r>
              <a:rPr lang="en-US" sz="1400" dirty="0">
                <a:latin typeface="Segoe UI" panose="020B0502040204020203" pitchFamily="34" charset="0"/>
                <a:cs typeface="Segoe UI" panose="020B0502040204020203" pitchFamily="34" charset="0"/>
              </a:rPr>
              <a:t>Proposed Methodology</a:t>
            </a:r>
          </a:p>
          <a:p>
            <a:pPr>
              <a:lnSpc>
                <a:spcPct val="100000"/>
              </a:lnSpc>
              <a:spcAft>
                <a:spcPts val="600"/>
              </a:spcAft>
              <a:defRPr/>
            </a:pPr>
            <a:r>
              <a:rPr lang="en-US" sz="1400" dirty="0">
                <a:latin typeface="Segoe UI" panose="020B0502040204020203" pitchFamily="34" charset="0"/>
                <a:cs typeface="Segoe UI" panose="020B0502040204020203" pitchFamily="34" charset="0"/>
              </a:rPr>
              <a:t>Proposed Model</a:t>
            </a:r>
          </a:p>
          <a:p>
            <a:pPr>
              <a:lnSpc>
                <a:spcPct val="100000"/>
              </a:lnSpc>
              <a:spcAft>
                <a:spcPts val="600"/>
              </a:spcAft>
              <a:defRPr/>
            </a:pPr>
            <a:r>
              <a:rPr lang="en-US" sz="1400" dirty="0">
                <a:latin typeface="Segoe UI" panose="020B0502040204020203" pitchFamily="34" charset="0"/>
                <a:cs typeface="Segoe UI" panose="020B0502040204020203" pitchFamily="34" charset="0"/>
              </a:rPr>
              <a:t>Dataset</a:t>
            </a:r>
          </a:p>
          <a:p>
            <a:pPr>
              <a:lnSpc>
                <a:spcPct val="100000"/>
              </a:lnSpc>
              <a:spcAft>
                <a:spcPts val="600"/>
              </a:spcAft>
              <a:defRPr/>
            </a:pPr>
            <a:r>
              <a:rPr lang="en-US" sz="1400" dirty="0">
                <a:latin typeface="Segoe UI" panose="020B0502040204020203" pitchFamily="34" charset="0"/>
                <a:cs typeface="Segoe UI" panose="020B0502040204020203" pitchFamily="34" charset="0"/>
              </a:rPr>
              <a:t>Data Description</a:t>
            </a:r>
          </a:p>
          <a:p>
            <a:pPr>
              <a:lnSpc>
                <a:spcPct val="100000"/>
              </a:lnSpc>
              <a:spcAft>
                <a:spcPts val="600"/>
              </a:spcAft>
              <a:defRPr/>
            </a:pPr>
            <a:r>
              <a:rPr lang="en-US" sz="1400" dirty="0">
                <a:latin typeface="Segoe UI" panose="020B0502040204020203" pitchFamily="34" charset="0"/>
                <a:cs typeface="Segoe UI" panose="020B0502040204020203" pitchFamily="34" charset="0"/>
              </a:rPr>
              <a:t>Proposed Algorithms</a:t>
            </a:r>
          </a:p>
          <a:p>
            <a:pPr>
              <a:lnSpc>
                <a:spcPct val="100000"/>
              </a:lnSpc>
              <a:spcAft>
                <a:spcPts val="600"/>
              </a:spcAft>
              <a:defRPr/>
            </a:pPr>
            <a:r>
              <a:rPr lang="en-US" sz="1400" dirty="0">
                <a:latin typeface="Segoe UI" panose="020B0502040204020203" pitchFamily="34" charset="0"/>
                <a:cs typeface="Segoe UI" panose="020B0502040204020203" pitchFamily="34" charset="0"/>
              </a:rPr>
              <a:t>Proposed Outcome</a:t>
            </a:r>
          </a:p>
          <a:p>
            <a:pPr>
              <a:lnSpc>
                <a:spcPct val="100000"/>
              </a:lnSpc>
              <a:spcAft>
                <a:spcPts val="600"/>
              </a:spcAft>
              <a:defRPr/>
            </a:pPr>
            <a:r>
              <a:rPr lang="en-US" sz="1400" dirty="0">
                <a:latin typeface="Segoe UI" panose="020B0502040204020203" pitchFamily="34" charset="0"/>
                <a:cs typeface="Segoe UI" panose="020B0502040204020203" pitchFamily="34" charset="0"/>
              </a:rPr>
              <a:t>References</a:t>
            </a:r>
          </a:p>
          <a:p>
            <a:pPr marL="0" indent="0">
              <a:lnSpc>
                <a:spcPct val="100000"/>
              </a:lnSpc>
              <a:spcAft>
                <a:spcPts val="600"/>
              </a:spcAft>
              <a:buNone/>
              <a:defRPr/>
            </a:pPr>
            <a:endParaRPr lang="en-US" sz="1400" i="0" dirty="0">
              <a:solidFill>
                <a:srgbClr val="2E2E2E"/>
              </a:solidFill>
              <a:effectLst/>
              <a:cs typeface="Times New Roman" panose="02020603050405020304" pitchFamily="18" charset="0"/>
            </a:endParaRPr>
          </a:p>
        </p:txBody>
      </p:sp>
      <p:sp>
        <p:nvSpPr>
          <p:cNvPr id="6" name="Footer Placeholder 5">
            <a:extLst>
              <a:ext uri="{FF2B5EF4-FFF2-40B4-BE49-F238E27FC236}">
                <a16:creationId xmlns:a16="http://schemas.microsoft.com/office/drawing/2014/main" id="{9EA6E97B-E7BA-D940-B805-FD18542BB2C8}"/>
              </a:ext>
            </a:extLst>
          </p:cNvPr>
          <p:cNvSpPr>
            <a:spLocks noGrp="1"/>
          </p:cNvSpPr>
          <p:nvPr>
            <p:ph type="ftr" sz="quarter" idx="3"/>
          </p:nvPr>
        </p:nvSpPr>
        <p:spPr/>
        <p:txBody>
          <a:bodyPr/>
          <a:lstStyle/>
          <a:p>
            <a:r>
              <a:rPr lang="en-US" sz="900"/>
              <a:t>Eco-Fertilization</a:t>
            </a:r>
            <a:endParaRPr lang="en-US" sz="900" dirty="0"/>
          </a:p>
        </p:txBody>
      </p:sp>
      <p:sp>
        <p:nvSpPr>
          <p:cNvPr id="7" name="Slide Number Placeholder 6">
            <a:extLst>
              <a:ext uri="{FF2B5EF4-FFF2-40B4-BE49-F238E27FC236}">
                <a16:creationId xmlns:a16="http://schemas.microsoft.com/office/drawing/2014/main" id="{04BEA5C9-CEB6-A647-91DE-72790775174E}"/>
              </a:ext>
            </a:extLst>
          </p:cNvPr>
          <p:cNvSpPr>
            <a:spLocks noGrp="1"/>
          </p:cNvSpPr>
          <p:nvPr>
            <p:ph type="sldNum" sz="quarter" idx="4"/>
          </p:nvPr>
        </p:nvSpPr>
        <p:spPr/>
        <p:txBody>
          <a:bodyPr/>
          <a:lstStyle/>
          <a:p>
            <a:fld id="{9860EDB8-5305-433F-BE41-D7A86D811DB3}" type="slidenum">
              <a:rPr lang="en-US" sz="900" smtClean="0"/>
              <a:pPr/>
              <a:t>1</a:t>
            </a:fld>
            <a:endParaRPr lang="en-US" sz="900" dirty="0"/>
          </a:p>
        </p:txBody>
      </p:sp>
      <p:sp>
        <p:nvSpPr>
          <p:cNvPr id="9" name="Date Placeholder 8">
            <a:extLst>
              <a:ext uri="{FF2B5EF4-FFF2-40B4-BE49-F238E27FC236}">
                <a16:creationId xmlns:a16="http://schemas.microsoft.com/office/drawing/2014/main" id="{5380378F-AC4A-8245-B4D7-F7C74365D53C}"/>
              </a:ext>
            </a:extLst>
          </p:cNvPr>
          <p:cNvSpPr>
            <a:spLocks noGrp="1"/>
          </p:cNvSpPr>
          <p:nvPr>
            <p:ph type="dt" sz="half" idx="2"/>
          </p:nvPr>
        </p:nvSpPr>
        <p:spPr/>
        <p:txBody>
          <a:bodyPr/>
          <a:lstStyle/>
          <a:p>
            <a:fld id="{A5CA5262-170D-47B6-AD43-1370BFF547D4}" type="datetime1">
              <a:rPr lang="en-IN" sz="900" smtClean="0"/>
              <a:t>07-05-2022</a:t>
            </a:fld>
            <a:endParaRPr lang="en-US" sz="900"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D7C7-AE7C-74AF-8E6B-AE284B14E668}"/>
              </a:ext>
            </a:extLst>
          </p:cNvPr>
          <p:cNvSpPr>
            <a:spLocks noGrp="1"/>
          </p:cNvSpPr>
          <p:nvPr>
            <p:ph type="title"/>
          </p:nvPr>
        </p:nvSpPr>
        <p:spPr/>
        <p:txBody>
          <a:bodyPr/>
          <a:lstStyle/>
          <a:p>
            <a:r>
              <a:rPr lang="en-US" dirty="0"/>
              <a:t>Proposed algorithm </a:t>
            </a:r>
            <a:endParaRPr lang="en-IN" dirty="0"/>
          </a:p>
        </p:txBody>
      </p:sp>
      <p:sp>
        <p:nvSpPr>
          <p:cNvPr id="3" name="Content Placeholder 2">
            <a:extLst>
              <a:ext uri="{FF2B5EF4-FFF2-40B4-BE49-F238E27FC236}">
                <a16:creationId xmlns:a16="http://schemas.microsoft.com/office/drawing/2014/main" id="{191B32B6-3B77-D026-E2F8-003F42E04CC0}"/>
              </a:ext>
            </a:extLst>
          </p:cNvPr>
          <p:cNvSpPr>
            <a:spLocks noGrp="1"/>
          </p:cNvSpPr>
          <p:nvPr>
            <p:ph sz="quarter" idx="10"/>
          </p:nvPr>
        </p:nvSpPr>
        <p:spPr>
          <a:xfrm>
            <a:off x="601133" y="1408094"/>
            <a:ext cx="10836750" cy="640080"/>
          </a:xfrm>
        </p:spPr>
        <p:txBody>
          <a:bodyPr>
            <a:normAutofit/>
          </a:bodyPr>
          <a:lstStyle/>
          <a:p>
            <a:r>
              <a:rPr lang="en-US" sz="1400" b="1" dirty="0"/>
              <a:t>Algorithm : Random Forest Regression</a:t>
            </a:r>
          </a:p>
        </p:txBody>
      </p:sp>
      <p:sp>
        <p:nvSpPr>
          <p:cNvPr id="4" name="Date Placeholder 3">
            <a:extLst>
              <a:ext uri="{FF2B5EF4-FFF2-40B4-BE49-F238E27FC236}">
                <a16:creationId xmlns:a16="http://schemas.microsoft.com/office/drawing/2014/main" id="{C765CC15-5692-3B89-4CF6-353F50A3C1D8}"/>
              </a:ext>
            </a:extLst>
          </p:cNvPr>
          <p:cNvSpPr>
            <a:spLocks noGrp="1"/>
          </p:cNvSpPr>
          <p:nvPr>
            <p:ph type="dt" sz="half" idx="2"/>
          </p:nvPr>
        </p:nvSpPr>
        <p:spPr/>
        <p:txBody>
          <a:bodyPr/>
          <a:lstStyle/>
          <a:p>
            <a:fld id="{28C0B276-FA0D-4561-98D5-13E651EB1728}" type="datetime1">
              <a:rPr lang="en-IN" smtClean="0"/>
              <a:t>07-05-2022</a:t>
            </a:fld>
            <a:endParaRPr lang="en-US" dirty="0"/>
          </a:p>
        </p:txBody>
      </p:sp>
      <p:sp>
        <p:nvSpPr>
          <p:cNvPr id="5" name="Footer Placeholder 4">
            <a:extLst>
              <a:ext uri="{FF2B5EF4-FFF2-40B4-BE49-F238E27FC236}">
                <a16:creationId xmlns:a16="http://schemas.microsoft.com/office/drawing/2014/main" id="{F4FF380F-9F21-BC7F-5014-2A26216A27F9}"/>
              </a:ext>
            </a:extLst>
          </p:cNvPr>
          <p:cNvSpPr>
            <a:spLocks noGrp="1"/>
          </p:cNvSpPr>
          <p:nvPr>
            <p:ph type="ftr" sz="quarter" idx="3"/>
          </p:nvPr>
        </p:nvSpPr>
        <p:spPr/>
        <p:txBody>
          <a:bodyPr/>
          <a:lstStyle/>
          <a:p>
            <a:r>
              <a:rPr lang="en-US" dirty="0"/>
              <a:t>Eco-Fertilization</a:t>
            </a:r>
          </a:p>
        </p:txBody>
      </p:sp>
      <p:sp>
        <p:nvSpPr>
          <p:cNvPr id="6" name="Slide Number Placeholder 5">
            <a:extLst>
              <a:ext uri="{FF2B5EF4-FFF2-40B4-BE49-F238E27FC236}">
                <a16:creationId xmlns:a16="http://schemas.microsoft.com/office/drawing/2014/main" id="{6431DD43-022E-001D-1434-9F1F52F090FF}"/>
              </a:ext>
            </a:extLst>
          </p:cNvPr>
          <p:cNvSpPr>
            <a:spLocks noGrp="1"/>
          </p:cNvSpPr>
          <p:nvPr>
            <p:ph type="sldNum" sz="quarter" idx="4"/>
          </p:nvPr>
        </p:nvSpPr>
        <p:spPr/>
        <p:txBody>
          <a:bodyPr/>
          <a:lstStyle/>
          <a:p>
            <a:fld id="{9860EDB8-5305-433F-BE41-D7A86D811DB3}" type="slidenum">
              <a:rPr lang="en-US" smtClean="0"/>
              <a:pPr/>
              <a:t>19</a:t>
            </a:fld>
            <a:endParaRPr lang="en-US" dirty="0"/>
          </a:p>
        </p:txBody>
      </p:sp>
      <p:graphicFrame>
        <p:nvGraphicFramePr>
          <p:cNvPr id="10" name="Table 10">
            <a:extLst>
              <a:ext uri="{FF2B5EF4-FFF2-40B4-BE49-F238E27FC236}">
                <a16:creationId xmlns:a16="http://schemas.microsoft.com/office/drawing/2014/main" id="{B537B3EB-E3AD-D0B6-B0A5-72F69F776B57}"/>
              </a:ext>
            </a:extLst>
          </p:cNvPr>
          <p:cNvGraphicFramePr>
            <a:graphicFrameLocks noGrp="1"/>
          </p:cNvGraphicFramePr>
          <p:nvPr>
            <p:extLst>
              <p:ext uri="{D42A27DB-BD31-4B8C-83A1-F6EECF244321}">
                <p14:modId xmlns:p14="http://schemas.microsoft.com/office/powerpoint/2010/main" val="1760470796"/>
              </p:ext>
            </p:extLst>
          </p:nvPr>
        </p:nvGraphicFramePr>
        <p:xfrm>
          <a:off x="691055" y="1953581"/>
          <a:ext cx="8128000" cy="325376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1642105269"/>
                    </a:ext>
                  </a:extLst>
                </a:gridCol>
              </a:tblGrid>
              <a:tr h="3407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latin typeface="Times" pitchFamily="2" charset="0"/>
                        </a:rPr>
                        <a:t>BEGIN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dirty="0">
                        <a:latin typeface="Times"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22749125"/>
                  </a:ext>
                </a:extLst>
              </a:tr>
              <a:tr h="544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Times" pitchFamily="2" charset="0"/>
                        </a:rPr>
                        <a:t>Step 1 </a:t>
                      </a:r>
                      <a:r>
                        <a:rPr lang="en-IN" sz="1200" b="0" dirty="0">
                          <a:latin typeface="Times" pitchFamily="2" charset="0"/>
                        </a:rPr>
                        <a:t>: Split the dataset n=2200 into training and test dataset (Where training set is 80% and test set is 20% that is training set=1,760 and test set=240).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25735062"/>
                  </a:ext>
                </a:extLst>
              </a:tr>
              <a:tr h="544835">
                <a:tc>
                  <a:txBody>
                    <a:bodyPr/>
                    <a:lstStyle/>
                    <a:p>
                      <a:r>
                        <a:rPr lang="en-IN" sz="1200" b="1" dirty="0">
                          <a:latin typeface="Times" pitchFamily="2" charset="0"/>
                        </a:rPr>
                        <a:t>Step 2 </a:t>
                      </a:r>
                      <a:r>
                        <a:rPr lang="en-US" sz="1200" b="0" i="0" dirty="0">
                          <a:latin typeface="Times" pitchFamily="2" charset="0"/>
                        </a:rPr>
                        <a:t>: Apply random forest regression to each N, P and K (Nitrogen, Phosphorus &amp; Potassium) value with </a:t>
                      </a:r>
                      <a:r>
                        <a:rPr lang="en-US" sz="1200" b="0" i="0" dirty="0" err="1">
                          <a:latin typeface="Times" pitchFamily="2" charset="0"/>
                        </a:rPr>
                        <a:t>n_estimators</a:t>
                      </a:r>
                      <a:r>
                        <a:rPr lang="en-US" sz="1200" b="0" i="0" dirty="0">
                          <a:latin typeface="Times" pitchFamily="2" charset="0"/>
                        </a:rPr>
                        <a:t>=20 (</a:t>
                      </a:r>
                      <a:r>
                        <a:rPr lang="en-US" sz="1200" b="0" i="0" dirty="0" err="1">
                          <a:latin typeface="Times" pitchFamily="2" charset="0"/>
                        </a:rPr>
                        <a:t>n_estimators</a:t>
                      </a:r>
                      <a:r>
                        <a:rPr lang="en-US" sz="1200" b="0" i="0" dirty="0">
                          <a:latin typeface="Times" pitchFamily="2" charset="0"/>
                        </a:rPr>
                        <a:t> is the number of decision tree).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19014273"/>
                  </a:ext>
                </a:extLst>
              </a:tr>
              <a:tr h="544835">
                <a:tc>
                  <a:txBody>
                    <a:bodyPr/>
                    <a:lstStyle/>
                    <a:p>
                      <a:pPr marL="0" marR="0" lvl="0" indent="0" algn="l" defTabSz="914400" rtl="0" eaLnBrk="1" fontAlgn="auto" latinLnBrk="0" hangingPunct="1">
                        <a:lnSpc>
                          <a:spcPct val="150000"/>
                        </a:lnSpc>
                        <a:spcBef>
                          <a:spcPts val="1000"/>
                        </a:spcBef>
                        <a:spcAft>
                          <a:spcPts val="1200"/>
                        </a:spcAft>
                        <a:buClrTx/>
                        <a:buSzTx/>
                        <a:buFontTx/>
                        <a:buNone/>
                        <a:tabLst/>
                        <a:defRPr/>
                      </a:pPr>
                      <a:r>
                        <a:rPr lang="en-IN" sz="1200" b="1" dirty="0">
                          <a:latin typeface="Times" pitchFamily="2" charset="0"/>
                        </a:rPr>
                        <a:t>Step 3 </a:t>
                      </a:r>
                      <a:r>
                        <a:rPr kumimoji="0" lang="en-IN" sz="1200" b="0" i="0" u="none" strike="noStrike" kern="1200" cap="none" spc="0" normalizeH="0" baseline="0" noProof="0" dirty="0">
                          <a:ln>
                            <a:noFill/>
                          </a:ln>
                          <a:solidFill>
                            <a:prstClr val="black">
                              <a:lumMod val="75000"/>
                              <a:lumOff val="25000"/>
                            </a:prstClr>
                          </a:solidFill>
                          <a:effectLst/>
                          <a:uLnTx/>
                          <a:uFillTx/>
                          <a:latin typeface="Times" pitchFamily="2" charset="0"/>
                          <a:ea typeface="+mn-ea"/>
                          <a:cs typeface="+mn-cs"/>
                        </a:rPr>
                        <a:t>: Train </a:t>
                      </a:r>
                      <a:r>
                        <a:rPr kumimoji="0" lang="en-IN" sz="1200" b="0" i="0" u="none" strike="noStrike" kern="1200" cap="none" spc="0" normalizeH="0" baseline="0" noProof="0" dirty="0" err="1">
                          <a:ln>
                            <a:noFill/>
                          </a:ln>
                          <a:solidFill>
                            <a:prstClr val="black">
                              <a:lumMod val="75000"/>
                              <a:lumOff val="25000"/>
                            </a:prstClr>
                          </a:solidFill>
                          <a:effectLst/>
                          <a:uLnTx/>
                          <a:uFillTx/>
                          <a:latin typeface="Times" pitchFamily="2" charset="0"/>
                          <a:ea typeface="+mn-ea"/>
                          <a:cs typeface="+mn-cs"/>
                        </a:rPr>
                        <a:t>N_label</a:t>
                      </a:r>
                      <a:r>
                        <a:rPr kumimoji="0" lang="en-IN" sz="1200" b="0" i="0" u="none" strike="noStrike" kern="1200" cap="none" spc="0" normalizeH="0" baseline="0" noProof="0" dirty="0">
                          <a:ln>
                            <a:noFill/>
                          </a:ln>
                          <a:solidFill>
                            <a:prstClr val="black">
                              <a:lumMod val="75000"/>
                              <a:lumOff val="25000"/>
                            </a:prstClr>
                          </a:solidFill>
                          <a:effectLst/>
                          <a:uLnTx/>
                          <a:uFillTx/>
                          <a:latin typeface="Times" pitchFamily="2" charset="0"/>
                          <a:ea typeface="+mn-ea"/>
                          <a:cs typeface="+mn-cs"/>
                        </a:rPr>
                        <a:t>, </a:t>
                      </a:r>
                      <a:r>
                        <a:rPr kumimoji="0" lang="en-IN" sz="1200" b="0" i="0" u="none" strike="noStrike" kern="1200" cap="none" spc="0" normalizeH="0" baseline="0" noProof="0" dirty="0" err="1">
                          <a:ln>
                            <a:noFill/>
                          </a:ln>
                          <a:solidFill>
                            <a:prstClr val="black">
                              <a:lumMod val="75000"/>
                              <a:lumOff val="25000"/>
                            </a:prstClr>
                          </a:solidFill>
                          <a:effectLst/>
                          <a:uLnTx/>
                          <a:uFillTx/>
                          <a:latin typeface="Times" pitchFamily="2" charset="0"/>
                          <a:ea typeface="+mn-ea"/>
                          <a:cs typeface="+mn-cs"/>
                        </a:rPr>
                        <a:t>P_Label</a:t>
                      </a:r>
                      <a:r>
                        <a:rPr kumimoji="0" lang="en-IN" sz="1200" b="0" i="0" u="none" strike="noStrike" kern="1200" cap="none" spc="0" normalizeH="0" baseline="0" noProof="0" dirty="0">
                          <a:ln>
                            <a:noFill/>
                          </a:ln>
                          <a:solidFill>
                            <a:prstClr val="black">
                              <a:lumMod val="75000"/>
                              <a:lumOff val="25000"/>
                            </a:prstClr>
                          </a:solidFill>
                          <a:effectLst/>
                          <a:uLnTx/>
                          <a:uFillTx/>
                          <a:latin typeface="Times" pitchFamily="2" charset="0"/>
                          <a:ea typeface="+mn-ea"/>
                          <a:cs typeface="+mn-cs"/>
                        </a:rPr>
                        <a:t> and </a:t>
                      </a:r>
                      <a:r>
                        <a:rPr kumimoji="0" lang="en-IN" sz="1200" b="0" i="0" u="none" strike="noStrike" kern="1200" cap="none" spc="0" normalizeH="0" baseline="0" noProof="0" dirty="0" err="1">
                          <a:ln>
                            <a:noFill/>
                          </a:ln>
                          <a:solidFill>
                            <a:prstClr val="black">
                              <a:lumMod val="75000"/>
                              <a:lumOff val="25000"/>
                            </a:prstClr>
                          </a:solidFill>
                          <a:effectLst/>
                          <a:uLnTx/>
                          <a:uFillTx/>
                          <a:latin typeface="Times" pitchFamily="2" charset="0"/>
                          <a:ea typeface="+mn-ea"/>
                          <a:cs typeface="+mn-cs"/>
                        </a:rPr>
                        <a:t>K_Label</a:t>
                      </a:r>
                      <a:r>
                        <a:rPr kumimoji="0" lang="en-IN" sz="1200" b="0" i="0" u="none" strike="noStrike" kern="1200" cap="none" spc="0" normalizeH="0" baseline="0" noProof="0" dirty="0">
                          <a:ln>
                            <a:noFill/>
                          </a:ln>
                          <a:solidFill>
                            <a:prstClr val="black">
                              <a:lumMod val="75000"/>
                              <a:lumOff val="25000"/>
                            </a:prstClr>
                          </a:solidFill>
                          <a:effectLst/>
                          <a:uLnTx/>
                          <a:uFillTx/>
                          <a:latin typeface="Times" pitchFamily="2" charset="0"/>
                          <a:ea typeface="+mn-ea"/>
                          <a:cs typeface="+mn-cs"/>
                        </a:rPr>
                        <a:t> with the training dataset and dependent variable (Where dependent variable is N for </a:t>
                      </a:r>
                      <a:r>
                        <a:rPr kumimoji="0" lang="en-IN" sz="1200" b="0" i="0" u="none" strike="noStrike" kern="1200" cap="none" spc="0" normalizeH="0" baseline="0" noProof="0" dirty="0" err="1">
                          <a:ln>
                            <a:noFill/>
                          </a:ln>
                          <a:solidFill>
                            <a:prstClr val="black">
                              <a:lumMod val="75000"/>
                              <a:lumOff val="25000"/>
                            </a:prstClr>
                          </a:solidFill>
                          <a:effectLst/>
                          <a:uLnTx/>
                          <a:uFillTx/>
                          <a:latin typeface="Times" pitchFamily="2" charset="0"/>
                          <a:ea typeface="+mn-ea"/>
                          <a:cs typeface="+mn-cs"/>
                        </a:rPr>
                        <a:t>N_Label</a:t>
                      </a:r>
                      <a:r>
                        <a:rPr kumimoji="0" lang="en-IN" sz="1200" b="0" i="0" u="none" strike="noStrike" kern="1200" cap="none" spc="0" normalizeH="0" baseline="0" noProof="0" dirty="0">
                          <a:ln>
                            <a:noFill/>
                          </a:ln>
                          <a:solidFill>
                            <a:prstClr val="black">
                              <a:lumMod val="75000"/>
                              <a:lumOff val="25000"/>
                            </a:prstClr>
                          </a:solidFill>
                          <a:effectLst/>
                          <a:uLnTx/>
                          <a:uFillTx/>
                          <a:latin typeface="Times" pitchFamily="2" charset="0"/>
                          <a:ea typeface="+mn-ea"/>
                          <a:cs typeface="+mn-cs"/>
                        </a:rPr>
                        <a:t>, P for </a:t>
                      </a:r>
                      <a:r>
                        <a:rPr kumimoji="0" lang="en-IN" sz="1200" b="0" i="0" u="none" strike="noStrike" kern="1200" cap="none" spc="0" normalizeH="0" baseline="0" noProof="0" dirty="0" err="1">
                          <a:ln>
                            <a:noFill/>
                          </a:ln>
                          <a:solidFill>
                            <a:prstClr val="black">
                              <a:lumMod val="75000"/>
                              <a:lumOff val="25000"/>
                            </a:prstClr>
                          </a:solidFill>
                          <a:effectLst/>
                          <a:uLnTx/>
                          <a:uFillTx/>
                          <a:latin typeface="Times" pitchFamily="2" charset="0"/>
                          <a:ea typeface="+mn-ea"/>
                          <a:cs typeface="+mn-cs"/>
                        </a:rPr>
                        <a:t>P_Label</a:t>
                      </a:r>
                      <a:r>
                        <a:rPr kumimoji="0" lang="en-IN" sz="1200" b="0" i="0" u="none" strike="noStrike" kern="1200" cap="none" spc="0" normalizeH="0" baseline="0" noProof="0" dirty="0">
                          <a:ln>
                            <a:noFill/>
                          </a:ln>
                          <a:solidFill>
                            <a:prstClr val="black">
                              <a:lumMod val="75000"/>
                              <a:lumOff val="25000"/>
                            </a:prstClr>
                          </a:solidFill>
                          <a:effectLst/>
                          <a:uLnTx/>
                          <a:uFillTx/>
                          <a:latin typeface="Times" pitchFamily="2" charset="0"/>
                          <a:ea typeface="+mn-ea"/>
                          <a:cs typeface="+mn-cs"/>
                        </a:rPr>
                        <a:t> and K for </a:t>
                      </a:r>
                      <a:r>
                        <a:rPr kumimoji="0" lang="en-IN" sz="1200" b="0" i="0" u="none" strike="noStrike" kern="1200" cap="none" spc="0" normalizeH="0" baseline="0" noProof="0" dirty="0" err="1">
                          <a:ln>
                            <a:noFill/>
                          </a:ln>
                          <a:solidFill>
                            <a:prstClr val="black">
                              <a:lumMod val="75000"/>
                              <a:lumOff val="25000"/>
                            </a:prstClr>
                          </a:solidFill>
                          <a:effectLst/>
                          <a:uLnTx/>
                          <a:uFillTx/>
                          <a:latin typeface="Times" pitchFamily="2" charset="0"/>
                          <a:ea typeface="+mn-ea"/>
                          <a:cs typeface="+mn-cs"/>
                        </a:rPr>
                        <a:t>K_Label</a:t>
                      </a:r>
                      <a:r>
                        <a:rPr kumimoji="0" lang="en-IN" sz="1200" b="0" i="0" u="none" strike="noStrike" kern="1200" cap="none" spc="0" normalizeH="0" baseline="0" noProof="0" dirty="0">
                          <a:ln>
                            <a:noFill/>
                          </a:ln>
                          <a:solidFill>
                            <a:prstClr val="black">
                              <a:lumMod val="75000"/>
                              <a:lumOff val="25000"/>
                            </a:prstClr>
                          </a:solidFill>
                          <a:effectLst/>
                          <a:uLnTx/>
                          <a:uFillTx/>
                          <a:latin typeface="Times" pitchFamily="2"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91936554"/>
                  </a:ext>
                </a:extLst>
              </a:tr>
              <a:tr h="544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Times" pitchFamily="2" charset="0"/>
                        </a:rPr>
                        <a:t>Step 4</a:t>
                      </a:r>
                      <a:r>
                        <a:rPr lang="en-IN" sz="1200" dirty="0">
                          <a:latin typeface="Times" pitchFamily="2" charset="0"/>
                        </a:rPr>
                        <a:t> : Each </a:t>
                      </a:r>
                      <a:r>
                        <a:rPr lang="en-IN" sz="1200" dirty="0" err="1">
                          <a:latin typeface="Times" pitchFamily="2" charset="0"/>
                        </a:rPr>
                        <a:t>N_Label</a:t>
                      </a:r>
                      <a:r>
                        <a:rPr lang="en-IN" sz="1200" dirty="0">
                          <a:latin typeface="Times" pitchFamily="2" charset="0"/>
                        </a:rPr>
                        <a:t>, </a:t>
                      </a:r>
                      <a:r>
                        <a:rPr lang="en-IN" sz="1200" dirty="0" err="1">
                          <a:latin typeface="Times" pitchFamily="2" charset="0"/>
                        </a:rPr>
                        <a:t>P_Label</a:t>
                      </a:r>
                      <a:r>
                        <a:rPr lang="en-IN" sz="1200" dirty="0">
                          <a:latin typeface="Times" pitchFamily="2" charset="0"/>
                        </a:rPr>
                        <a:t> and </a:t>
                      </a:r>
                      <a:r>
                        <a:rPr lang="en-IN" sz="1200" dirty="0" err="1">
                          <a:latin typeface="Times" pitchFamily="2" charset="0"/>
                        </a:rPr>
                        <a:t>K_Label</a:t>
                      </a:r>
                      <a:r>
                        <a:rPr lang="en-IN" sz="1200" dirty="0">
                          <a:latin typeface="Times" pitchFamily="2" charset="0"/>
                        </a:rPr>
                        <a:t> generates a 20 decision tree as an output based on training dataset.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8517653"/>
                  </a:ext>
                </a:extLst>
              </a:tr>
              <a:tr h="544835">
                <a:tc>
                  <a:txBody>
                    <a:bodyPr/>
                    <a:lstStyle/>
                    <a:p>
                      <a:r>
                        <a:rPr lang="en-US" sz="1200" b="1" dirty="0">
                          <a:latin typeface="Times" pitchFamily="2" charset="0"/>
                        </a:rPr>
                        <a:t>END</a:t>
                      </a:r>
                      <a:endParaRPr lang="en-US" sz="1200" dirty="0">
                        <a:latin typeface="Times"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46690253"/>
                  </a:ext>
                </a:extLst>
              </a:tr>
            </a:tbl>
          </a:graphicData>
        </a:graphic>
      </p:graphicFrame>
    </p:spTree>
    <p:extLst>
      <p:ext uri="{BB962C8B-B14F-4D97-AF65-F5344CB8AC3E}">
        <p14:creationId xmlns:p14="http://schemas.microsoft.com/office/powerpoint/2010/main" val="3988323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794D-96FF-6D5C-FB26-3365672D59D4}"/>
              </a:ext>
            </a:extLst>
          </p:cNvPr>
          <p:cNvSpPr>
            <a:spLocks noGrp="1"/>
          </p:cNvSpPr>
          <p:nvPr>
            <p:ph type="title"/>
          </p:nvPr>
        </p:nvSpPr>
        <p:spPr/>
        <p:txBody>
          <a:bodyPr/>
          <a:lstStyle/>
          <a:p>
            <a:r>
              <a:rPr lang="en-US" dirty="0"/>
              <a:t>Tasks Remaining</a:t>
            </a:r>
            <a:endParaRPr lang="en-IN" dirty="0"/>
          </a:p>
        </p:txBody>
      </p:sp>
      <p:sp>
        <p:nvSpPr>
          <p:cNvPr id="3" name="Content Placeholder 2">
            <a:extLst>
              <a:ext uri="{FF2B5EF4-FFF2-40B4-BE49-F238E27FC236}">
                <a16:creationId xmlns:a16="http://schemas.microsoft.com/office/drawing/2014/main" id="{84D913D9-5A67-D3DA-4DC3-6FA958DEF73D}"/>
              </a:ext>
            </a:extLst>
          </p:cNvPr>
          <p:cNvSpPr>
            <a:spLocks noGrp="1"/>
          </p:cNvSpPr>
          <p:nvPr>
            <p:ph sz="quarter" idx="10"/>
          </p:nvPr>
        </p:nvSpPr>
        <p:spPr>
          <a:xfrm>
            <a:off x="539495" y="1435608"/>
            <a:ext cx="9282421" cy="3977640"/>
          </a:xfrm>
        </p:spPr>
        <p:txBody>
          <a:bodyPr/>
          <a:lstStyle/>
          <a:p>
            <a:pPr marL="171450" indent="-171450">
              <a:buFont typeface="Arial" panose="020B0604020202020204" pitchFamily="34" charset="0"/>
              <a:buChar char="•"/>
            </a:pPr>
            <a:r>
              <a:rPr lang="en-US" dirty="0"/>
              <a:t>To validate the proposed model, algorithms are implemented using python in </a:t>
            </a:r>
            <a:r>
              <a:rPr lang="en-US" dirty="0" err="1"/>
              <a:t>jupyter</a:t>
            </a:r>
            <a:r>
              <a:rPr lang="en-US" dirty="0"/>
              <a:t> notebook platform</a:t>
            </a:r>
          </a:p>
          <a:p>
            <a:pPr marL="171450" indent="-171450">
              <a:buFont typeface="Arial" panose="020B0604020202020204" pitchFamily="34" charset="0"/>
              <a:buChar char="•"/>
            </a:pPr>
            <a:r>
              <a:rPr lang="en-US" dirty="0"/>
              <a:t>Feed the customized dataset into the python program and determine the errors</a:t>
            </a:r>
          </a:p>
          <a:p>
            <a:pPr marL="171450" indent="-171450">
              <a:buFont typeface="Arial" panose="020B0604020202020204" pitchFamily="34" charset="0"/>
              <a:buChar char="•"/>
            </a:pPr>
            <a:r>
              <a:rPr lang="en-US" dirty="0"/>
              <a:t>Rectified the errors</a:t>
            </a:r>
          </a:p>
          <a:p>
            <a:pPr marL="171450" indent="-171450">
              <a:buFont typeface="Arial" panose="020B0604020202020204" pitchFamily="34" charset="0"/>
              <a:buChar char="•"/>
            </a:pPr>
            <a:r>
              <a:rPr lang="en-US" dirty="0"/>
              <a:t>Model performance analysis is determined using different performance metrics</a:t>
            </a:r>
          </a:p>
          <a:p>
            <a:pPr marL="171450" indent="-171450">
              <a:buFont typeface="Arial" panose="020B0604020202020204" pitchFamily="34" charset="0"/>
              <a:buChar char="•"/>
            </a:pPr>
            <a:r>
              <a:rPr lang="en-US" dirty="0"/>
              <a:t>Finalize the decision</a:t>
            </a:r>
          </a:p>
          <a:p>
            <a:pPr marL="171450" indent="-171450">
              <a:buFont typeface="Arial" panose="020B0604020202020204" pitchFamily="34" charset="0"/>
              <a:buChar char="•"/>
            </a:pPr>
            <a:r>
              <a:rPr lang="en-US" dirty="0"/>
              <a:t>Publish the paper</a:t>
            </a:r>
          </a:p>
        </p:txBody>
      </p:sp>
      <p:sp>
        <p:nvSpPr>
          <p:cNvPr id="4" name="Date Placeholder 3">
            <a:extLst>
              <a:ext uri="{FF2B5EF4-FFF2-40B4-BE49-F238E27FC236}">
                <a16:creationId xmlns:a16="http://schemas.microsoft.com/office/drawing/2014/main" id="{A3DCA554-EA7B-AC95-3A8F-27B88A3C3CFC}"/>
              </a:ext>
            </a:extLst>
          </p:cNvPr>
          <p:cNvSpPr>
            <a:spLocks noGrp="1"/>
          </p:cNvSpPr>
          <p:nvPr>
            <p:ph type="dt" sz="half" idx="2"/>
          </p:nvPr>
        </p:nvSpPr>
        <p:spPr/>
        <p:txBody>
          <a:bodyPr/>
          <a:lstStyle/>
          <a:p>
            <a:fld id="{A4F418B5-A1AE-4758-BE44-49F8D91CCDD6}" type="datetime1">
              <a:rPr lang="en-IN" smtClean="0"/>
              <a:t>07-05-2022</a:t>
            </a:fld>
            <a:endParaRPr lang="en-US" dirty="0"/>
          </a:p>
        </p:txBody>
      </p:sp>
      <p:sp>
        <p:nvSpPr>
          <p:cNvPr id="5" name="Footer Placeholder 4">
            <a:extLst>
              <a:ext uri="{FF2B5EF4-FFF2-40B4-BE49-F238E27FC236}">
                <a16:creationId xmlns:a16="http://schemas.microsoft.com/office/drawing/2014/main" id="{35608591-5735-982B-BA47-49A07B3D88E6}"/>
              </a:ext>
            </a:extLst>
          </p:cNvPr>
          <p:cNvSpPr>
            <a:spLocks noGrp="1"/>
          </p:cNvSpPr>
          <p:nvPr>
            <p:ph type="ftr" sz="quarter" idx="3"/>
          </p:nvPr>
        </p:nvSpPr>
        <p:spPr/>
        <p:txBody>
          <a:bodyPr/>
          <a:lstStyle/>
          <a:p>
            <a:r>
              <a:rPr lang="en-US"/>
              <a:t>Eco-Fertilization</a:t>
            </a:r>
            <a:endParaRPr lang="en-US" dirty="0"/>
          </a:p>
        </p:txBody>
      </p:sp>
      <p:sp>
        <p:nvSpPr>
          <p:cNvPr id="6" name="Slide Number Placeholder 5">
            <a:extLst>
              <a:ext uri="{FF2B5EF4-FFF2-40B4-BE49-F238E27FC236}">
                <a16:creationId xmlns:a16="http://schemas.microsoft.com/office/drawing/2014/main" id="{9D3F1100-54A5-C07C-2584-88280A54235B}"/>
              </a:ext>
            </a:extLst>
          </p:cNvPr>
          <p:cNvSpPr>
            <a:spLocks noGrp="1"/>
          </p:cNvSpPr>
          <p:nvPr>
            <p:ph type="sldNum" sz="quarter" idx="4"/>
          </p:nvPr>
        </p:nvSpPr>
        <p:spPr/>
        <p:txBody>
          <a:bodyPr/>
          <a:lstStyle/>
          <a:p>
            <a:fld id="{9860EDB8-5305-433F-BE41-D7A86D811DB3}" type="slidenum">
              <a:rPr lang="en-US" smtClean="0"/>
              <a:pPr/>
              <a:t>20</a:t>
            </a:fld>
            <a:endParaRPr lang="en-US" dirty="0"/>
          </a:p>
        </p:txBody>
      </p:sp>
    </p:spTree>
    <p:extLst>
      <p:ext uri="{BB962C8B-B14F-4D97-AF65-F5344CB8AC3E}">
        <p14:creationId xmlns:p14="http://schemas.microsoft.com/office/powerpoint/2010/main" val="708807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37-E2F5-D682-ABC8-A1FDB557822B}"/>
              </a:ext>
            </a:extLst>
          </p:cNvPr>
          <p:cNvSpPr>
            <a:spLocks noGrp="1"/>
          </p:cNvSpPr>
          <p:nvPr>
            <p:ph type="title"/>
          </p:nvPr>
        </p:nvSpPr>
        <p:spPr/>
        <p:txBody>
          <a:bodyPr/>
          <a:lstStyle/>
          <a:p>
            <a:r>
              <a:rPr lang="en-US" dirty="0"/>
              <a:t>Proposed outcome </a:t>
            </a:r>
            <a:endParaRPr lang="en-IN" dirty="0"/>
          </a:p>
        </p:txBody>
      </p:sp>
      <p:sp>
        <p:nvSpPr>
          <p:cNvPr id="3" name="Content Placeholder 2">
            <a:extLst>
              <a:ext uri="{FF2B5EF4-FFF2-40B4-BE49-F238E27FC236}">
                <a16:creationId xmlns:a16="http://schemas.microsoft.com/office/drawing/2014/main" id="{2B0151B6-C404-E1DB-2CDC-3F1ACCEE70AD}"/>
              </a:ext>
            </a:extLst>
          </p:cNvPr>
          <p:cNvSpPr>
            <a:spLocks noGrp="1"/>
          </p:cNvSpPr>
          <p:nvPr>
            <p:ph sz="quarter" idx="10"/>
          </p:nvPr>
        </p:nvSpPr>
        <p:spPr>
          <a:xfrm>
            <a:off x="539496" y="1435608"/>
            <a:ext cx="9873628" cy="3977640"/>
          </a:xfrm>
        </p:spPr>
        <p:txBody>
          <a:bodyPr/>
          <a:lstStyle/>
          <a:p>
            <a:r>
              <a:rPr lang="en-US" dirty="0"/>
              <a:t>An Intelligent and optimistic decision will be generated for the agriculture system to </a:t>
            </a:r>
            <a:r>
              <a:rPr lang="en-US" dirty="0">
                <a:ea typeface="Apple Color Emoji" pitchFamily="2" charset="0"/>
                <a:cs typeface="Beirut" pitchFamily="2" charset="-78"/>
              </a:rPr>
              <a:t>optimize the usage of fertilizers.</a:t>
            </a:r>
            <a:endParaRPr lang="en-IN" dirty="0"/>
          </a:p>
        </p:txBody>
      </p:sp>
      <p:sp>
        <p:nvSpPr>
          <p:cNvPr id="4" name="Date Placeholder 3">
            <a:extLst>
              <a:ext uri="{FF2B5EF4-FFF2-40B4-BE49-F238E27FC236}">
                <a16:creationId xmlns:a16="http://schemas.microsoft.com/office/drawing/2014/main" id="{D1F6ED52-1CC3-5259-F6D5-A431367D2599}"/>
              </a:ext>
            </a:extLst>
          </p:cNvPr>
          <p:cNvSpPr>
            <a:spLocks noGrp="1"/>
          </p:cNvSpPr>
          <p:nvPr>
            <p:ph type="dt" sz="half" idx="2"/>
          </p:nvPr>
        </p:nvSpPr>
        <p:spPr/>
        <p:txBody>
          <a:bodyPr/>
          <a:lstStyle/>
          <a:p>
            <a:fld id="{24BFD1BD-BA78-4A12-8786-9FACFDE89896}" type="datetime1">
              <a:rPr lang="en-IN" smtClean="0"/>
              <a:t>07-05-2022</a:t>
            </a:fld>
            <a:endParaRPr lang="en-US" dirty="0"/>
          </a:p>
        </p:txBody>
      </p:sp>
      <p:sp>
        <p:nvSpPr>
          <p:cNvPr id="5" name="Footer Placeholder 4">
            <a:extLst>
              <a:ext uri="{FF2B5EF4-FFF2-40B4-BE49-F238E27FC236}">
                <a16:creationId xmlns:a16="http://schemas.microsoft.com/office/drawing/2014/main" id="{30271AF5-69A7-259B-AE1A-874FC4EA2D98}"/>
              </a:ext>
            </a:extLst>
          </p:cNvPr>
          <p:cNvSpPr>
            <a:spLocks noGrp="1"/>
          </p:cNvSpPr>
          <p:nvPr>
            <p:ph type="ftr" sz="quarter" idx="3"/>
          </p:nvPr>
        </p:nvSpPr>
        <p:spPr/>
        <p:txBody>
          <a:bodyPr/>
          <a:lstStyle/>
          <a:p>
            <a:r>
              <a:rPr lang="en-US" dirty="0"/>
              <a:t>Eco-Fertilization</a:t>
            </a:r>
          </a:p>
        </p:txBody>
      </p:sp>
      <p:sp>
        <p:nvSpPr>
          <p:cNvPr id="6" name="Slide Number Placeholder 5">
            <a:extLst>
              <a:ext uri="{FF2B5EF4-FFF2-40B4-BE49-F238E27FC236}">
                <a16:creationId xmlns:a16="http://schemas.microsoft.com/office/drawing/2014/main" id="{75715076-D29D-2603-A506-CC6E5A47AA5C}"/>
              </a:ext>
            </a:extLst>
          </p:cNvPr>
          <p:cNvSpPr>
            <a:spLocks noGrp="1"/>
          </p:cNvSpPr>
          <p:nvPr>
            <p:ph type="sldNum" sz="quarter" idx="4"/>
          </p:nvPr>
        </p:nvSpPr>
        <p:spPr/>
        <p:txBody>
          <a:bodyPr/>
          <a:lstStyle/>
          <a:p>
            <a:fld id="{9860EDB8-5305-433F-BE41-D7A86D811DB3}" type="slidenum">
              <a:rPr lang="en-US" smtClean="0"/>
              <a:pPr/>
              <a:t>21</a:t>
            </a:fld>
            <a:endParaRPr lang="en-US" dirty="0"/>
          </a:p>
        </p:txBody>
      </p:sp>
    </p:spTree>
    <p:extLst>
      <p:ext uri="{BB962C8B-B14F-4D97-AF65-F5344CB8AC3E}">
        <p14:creationId xmlns:p14="http://schemas.microsoft.com/office/powerpoint/2010/main" val="4286509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37-E2F5-D682-ABC8-A1FDB557822B}"/>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B0151B6-C404-E1DB-2CDC-3F1ACCEE70AD}"/>
              </a:ext>
            </a:extLst>
          </p:cNvPr>
          <p:cNvSpPr>
            <a:spLocks noGrp="1"/>
          </p:cNvSpPr>
          <p:nvPr>
            <p:ph sz="quarter" idx="10"/>
          </p:nvPr>
        </p:nvSpPr>
        <p:spPr>
          <a:xfrm>
            <a:off x="539495" y="1435607"/>
            <a:ext cx="10717083" cy="4689295"/>
          </a:xfrm>
        </p:spPr>
        <p:txBody>
          <a:bodyPr>
            <a:normAutofit fontScale="85000" lnSpcReduction="20000"/>
          </a:bodyPr>
          <a:lstStyle/>
          <a:p>
            <a:pPr algn="just">
              <a:lnSpc>
                <a:spcPct val="100000"/>
              </a:lnSpc>
              <a:spcBef>
                <a:spcPts val="0"/>
              </a:spcBef>
              <a:spcAft>
                <a:spcPts val="0"/>
              </a:spcAft>
              <a:defRPr/>
            </a:pPr>
            <a:r>
              <a:rPr lang="en-US" sz="1100" dirty="0">
                <a:latin typeface="Times" pitchFamily="2" charset="0"/>
              </a:rPr>
              <a:t>[1] Krutika </a:t>
            </a:r>
            <a:r>
              <a:rPr lang="en-US" sz="1100" dirty="0" err="1">
                <a:latin typeface="Times" pitchFamily="2" charset="0"/>
              </a:rPr>
              <a:t>Hampannavar,Vijay</a:t>
            </a:r>
            <a:r>
              <a:rPr lang="en-US" sz="1100" dirty="0">
                <a:latin typeface="Times" pitchFamily="2" charset="0"/>
              </a:rPr>
              <a:t> </a:t>
            </a:r>
            <a:r>
              <a:rPr lang="en-US" sz="1100" dirty="0" err="1">
                <a:latin typeface="Times" pitchFamily="2" charset="0"/>
              </a:rPr>
              <a:t>Bhajantri,Shashikumar</a:t>
            </a:r>
            <a:r>
              <a:rPr lang="en-US" sz="1100" dirty="0">
                <a:latin typeface="Times" pitchFamily="2" charset="0"/>
              </a:rPr>
              <a:t> G. </a:t>
            </a:r>
            <a:r>
              <a:rPr lang="en-US" sz="1100" dirty="0" err="1">
                <a:latin typeface="Times" pitchFamily="2" charset="0"/>
              </a:rPr>
              <a:t>Totad</a:t>
            </a:r>
            <a:r>
              <a:rPr lang="en-US" sz="1100" dirty="0">
                <a:latin typeface="Times" pitchFamily="2" charset="0"/>
              </a:rPr>
              <a:t> , “Prediction of Crop Fertilizer Consumption,” </a:t>
            </a:r>
            <a:r>
              <a:rPr lang="en-IN" sz="1100" dirty="0">
                <a:latin typeface="Times" pitchFamily="2" charset="0"/>
              </a:rPr>
              <a:t>Fourth International Conference on Computing Communication Control and Automation (ICCUBEA)</a:t>
            </a:r>
            <a:r>
              <a:rPr lang="en-US" sz="1100" dirty="0">
                <a:latin typeface="Times" pitchFamily="2" charset="0"/>
              </a:rPr>
              <a:t>,                                  2018, PP. 1-5</a:t>
            </a:r>
          </a:p>
          <a:p>
            <a:pPr algn="just">
              <a:lnSpc>
                <a:spcPct val="100000"/>
              </a:lnSpc>
              <a:spcBef>
                <a:spcPts val="0"/>
              </a:spcBef>
              <a:spcAft>
                <a:spcPts val="0"/>
              </a:spcAft>
              <a:defRPr/>
            </a:pPr>
            <a:endParaRPr lang="en-US" sz="1100" dirty="0">
              <a:latin typeface="Times" pitchFamily="2" charset="0"/>
            </a:endParaRPr>
          </a:p>
          <a:p>
            <a:pPr algn="just">
              <a:lnSpc>
                <a:spcPct val="100000"/>
              </a:lnSpc>
              <a:spcBef>
                <a:spcPts val="0"/>
              </a:spcBef>
              <a:spcAft>
                <a:spcPts val="0"/>
              </a:spcAft>
              <a:defRPr/>
            </a:pPr>
            <a:r>
              <a:rPr lang="en-US" sz="1100" dirty="0">
                <a:latin typeface="Times" pitchFamily="2" charset="0"/>
              </a:rPr>
              <a:t>[2] G. </a:t>
            </a:r>
            <a:r>
              <a:rPr lang="en-US" sz="1100" dirty="0" err="1">
                <a:latin typeface="Times" pitchFamily="2" charset="0"/>
              </a:rPr>
              <a:t>Prabakaran,D</a:t>
            </a:r>
            <a:r>
              <a:rPr lang="en-US" sz="1100" dirty="0">
                <a:latin typeface="Times" pitchFamily="2" charset="0"/>
              </a:rPr>
              <a:t>. </a:t>
            </a:r>
            <a:r>
              <a:rPr lang="en-US" sz="1100" dirty="0" err="1">
                <a:latin typeface="Times" pitchFamily="2" charset="0"/>
              </a:rPr>
              <a:t>Vaithiyanathan</a:t>
            </a:r>
            <a:r>
              <a:rPr lang="en-US" sz="1100" dirty="0">
                <a:latin typeface="Times" pitchFamily="2" charset="0"/>
              </a:rPr>
              <a:t>, Madhavi Ganesan , “Fuzzy decision support system for improving the crop productivity and efficient use of fertilizers ,” Computers and Electronics in Agriculture, vol-150, 2018, PP. 88-97</a:t>
            </a:r>
          </a:p>
          <a:p>
            <a:pPr algn="just">
              <a:lnSpc>
                <a:spcPct val="100000"/>
              </a:lnSpc>
              <a:spcBef>
                <a:spcPts val="0"/>
              </a:spcBef>
              <a:spcAft>
                <a:spcPts val="0"/>
              </a:spcAft>
              <a:defRPr/>
            </a:pPr>
            <a:endParaRPr lang="en-US" sz="1100" dirty="0">
              <a:latin typeface="Times" pitchFamily="2" charset="0"/>
            </a:endParaRPr>
          </a:p>
          <a:p>
            <a:pPr algn="just">
              <a:lnSpc>
                <a:spcPct val="100000"/>
              </a:lnSpc>
              <a:spcBef>
                <a:spcPts val="0"/>
              </a:spcBef>
              <a:spcAft>
                <a:spcPts val="0"/>
              </a:spcAft>
              <a:defRPr/>
            </a:pPr>
            <a:r>
              <a:rPr lang="en-US" sz="1100" dirty="0">
                <a:latin typeface="Times" pitchFamily="2" charset="0"/>
              </a:rPr>
              <a:t>[3] Shital </a:t>
            </a:r>
            <a:r>
              <a:rPr lang="en-US" sz="1100" dirty="0" err="1">
                <a:latin typeface="Times" pitchFamily="2" charset="0"/>
              </a:rPr>
              <a:t>Bhojani,Nirav</a:t>
            </a:r>
            <a:r>
              <a:rPr lang="en-US" sz="1100" dirty="0">
                <a:latin typeface="Times" pitchFamily="2" charset="0"/>
              </a:rPr>
              <a:t> Bhatt, “</a:t>
            </a:r>
            <a:r>
              <a:rPr lang="en-IN" sz="1100" dirty="0">
                <a:solidFill>
                  <a:srgbClr val="111111"/>
                </a:solidFill>
                <a:latin typeface="Times" pitchFamily="2" charset="0"/>
              </a:rPr>
              <a:t>Data Mining Techniques for Crop Yield Prediction</a:t>
            </a:r>
            <a:r>
              <a:rPr lang="en-US" sz="1100" dirty="0">
                <a:latin typeface="Times" pitchFamily="2" charset="0"/>
              </a:rPr>
              <a:t>,” Computers and Electronics in Agriculture, vol-6, 2018, PP. 357-358</a:t>
            </a:r>
          </a:p>
          <a:p>
            <a:pPr algn="just">
              <a:lnSpc>
                <a:spcPct val="100000"/>
              </a:lnSpc>
              <a:spcBef>
                <a:spcPts val="0"/>
              </a:spcBef>
              <a:spcAft>
                <a:spcPts val="0"/>
              </a:spcAft>
              <a:defRPr/>
            </a:pPr>
            <a:endParaRPr lang="en-US" sz="1100" dirty="0">
              <a:latin typeface="Times" pitchFamily="2" charset="0"/>
            </a:endParaRPr>
          </a:p>
          <a:p>
            <a:pPr>
              <a:lnSpc>
                <a:spcPct val="100000"/>
              </a:lnSpc>
              <a:spcAft>
                <a:spcPts val="0"/>
              </a:spcAft>
            </a:pPr>
            <a:r>
              <a:rPr lang="en-US" sz="1100" dirty="0">
                <a:latin typeface="Times" pitchFamily="2" charset="0"/>
              </a:rPr>
              <a:t>[4] </a:t>
            </a:r>
            <a:r>
              <a:rPr lang="en-IN" sz="1100" dirty="0">
                <a:latin typeface="Times" pitchFamily="2" charset="0"/>
                <a:ea typeface="Times New Roman" panose="02020603050405020304" pitchFamily="18" charset="0"/>
                <a:cs typeface="Times New Roman" panose="02020603050405020304" pitchFamily="18" charset="0"/>
              </a:rPr>
              <a:t>Yulong Yin, Hao </a:t>
            </a:r>
            <a:r>
              <a:rPr lang="en-IN" sz="1100" dirty="0" err="1">
                <a:latin typeface="Times" pitchFamily="2" charset="0"/>
                <a:ea typeface="Times New Roman" panose="02020603050405020304" pitchFamily="18" charset="0"/>
                <a:cs typeface="Times New Roman" panose="02020603050405020304" pitchFamily="18" charset="0"/>
              </a:rPr>
              <a:t>Ying,Huifang</a:t>
            </a:r>
            <a:r>
              <a:rPr lang="en-IN" sz="1100" dirty="0">
                <a:latin typeface="Times" pitchFamily="2" charset="0"/>
                <a:ea typeface="Times New Roman" panose="02020603050405020304" pitchFamily="18" charset="0"/>
                <a:cs typeface="Times New Roman" panose="02020603050405020304" pitchFamily="18" charset="0"/>
              </a:rPr>
              <a:t> Zheng ,</a:t>
            </a:r>
            <a:r>
              <a:rPr lang="en-IN" sz="1100" dirty="0" err="1">
                <a:latin typeface="Times" pitchFamily="2" charset="0"/>
                <a:ea typeface="Times New Roman" panose="02020603050405020304" pitchFamily="18" charset="0"/>
                <a:cs typeface="Times New Roman" panose="02020603050405020304" pitchFamily="18" charset="0"/>
              </a:rPr>
              <a:t>Qingsong</a:t>
            </a:r>
            <a:r>
              <a:rPr lang="en-IN" sz="1100" dirty="0">
                <a:latin typeface="Times" pitchFamily="2" charset="0"/>
                <a:ea typeface="Times New Roman" panose="02020603050405020304" pitchFamily="18" charset="0"/>
                <a:cs typeface="Times New Roman" panose="02020603050405020304" pitchFamily="18" charset="0"/>
              </a:rPr>
              <a:t> Zhang ,</a:t>
            </a:r>
            <a:r>
              <a:rPr lang="en-IN" sz="1100" dirty="0" err="1">
                <a:latin typeface="Times" pitchFamily="2" charset="0"/>
                <a:ea typeface="Times New Roman" panose="02020603050405020304" pitchFamily="18" charset="0"/>
                <a:cs typeface="Times New Roman" panose="02020603050405020304" pitchFamily="18" charset="0"/>
              </a:rPr>
              <a:t>Yanfang</a:t>
            </a:r>
            <a:r>
              <a:rPr lang="en-IN" sz="1100" dirty="0">
                <a:latin typeface="Times" pitchFamily="2" charset="0"/>
                <a:ea typeface="Times New Roman" panose="02020603050405020304" pitchFamily="18" charset="0"/>
                <a:cs typeface="Times New Roman" panose="02020603050405020304" pitchFamily="18" charset="0"/>
              </a:rPr>
              <a:t> </a:t>
            </a:r>
            <a:r>
              <a:rPr lang="en-IN" sz="1100" dirty="0" err="1">
                <a:latin typeface="Times" pitchFamily="2" charset="0"/>
                <a:ea typeface="Times New Roman" panose="02020603050405020304" pitchFamily="18" charset="0"/>
                <a:cs typeface="Times New Roman" panose="02020603050405020304" pitchFamily="18" charset="0"/>
              </a:rPr>
              <a:t>Xue,Zhenling</a:t>
            </a:r>
            <a:r>
              <a:rPr lang="en-IN" sz="1100" dirty="0">
                <a:latin typeface="Times" pitchFamily="2" charset="0"/>
                <a:ea typeface="Times New Roman" panose="02020603050405020304" pitchFamily="18" charset="0"/>
                <a:cs typeface="Times New Roman" panose="02020603050405020304" pitchFamily="18" charset="0"/>
              </a:rPr>
              <a:t> Cui </a:t>
            </a:r>
            <a:r>
              <a:rPr lang="en-US" sz="1100" dirty="0">
                <a:latin typeface="Times" pitchFamily="2" charset="0"/>
              </a:rPr>
              <a:t>, “Estimation of NPK requirements for rice production in diverse Chinese environments under optimal fertilization rates ,” Agricultural and Forest Meteorology, vol-279, 2019, PP. 1-6</a:t>
            </a:r>
          </a:p>
          <a:p>
            <a:pPr algn="just">
              <a:lnSpc>
                <a:spcPct val="100000"/>
              </a:lnSpc>
              <a:spcBef>
                <a:spcPts val="0"/>
              </a:spcBef>
              <a:spcAft>
                <a:spcPts val="0"/>
              </a:spcAft>
              <a:defRPr/>
            </a:pPr>
            <a:endParaRPr lang="en-IN" sz="1100" dirty="0">
              <a:latin typeface="Times" pitchFamily="2" charset="0"/>
            </a:endParaRPr>
          </a:p>
          <a:p>
            <a:pPr>
              <a:lnSpc>
                <a:spcPct val="100000"/>
              </a:lnSpc>
              <a:spcAft>
                <a:spcPts val="0"/>
              </a:spcAft>
            </a:pPr>
            <a:r>
              <a:rPr lang="en-US" sz="1100" dirty="0">
                <a:latin typeface="Times" pitchFamily="2" charset="0"/>
              </a:rPr>
              <a:t>[5] </a:t>
            </a:r>
            <a:r>
              <a:rPr lang="en-IN" sz="1100" dirty="0">
                <a:latin typeface="Times" pitchFamily="2" charset="0"/>
                <a:ea typeface="Times New Roman" panose="02020603050405020304" pitchFamily="18" charset="0"/>
                <a:cs typeface="Times New Roman" panose="02020603050405020304" pitchFamily="18" charset="0"/>
              </a:rPr>
              <a:t>Laura J.T. </a:t>
            </a:r>
            <a:r>
              <a:rPr lang="en-IN" sz="1100" dirty="0" err="1">
                <a:latin typeface="Times" pitchFamily="2" charset="0"/>
                <a:ea typeface="Times New Roman" panose="02020603050405020304" pitchFamily="18" charset="0"/>
                <a:cs typeface="Times New Roman" panose="02020603050405020304" pitchFamily="18" charset="0"/>
              </a:rPr>
              <a:t>Hess,Eve</a:t>
            </a:r>
            <a:r>
              <a:rPr lang="en-IN" sz="1100" dirty="0">
                <a:latin typeface="Times" pitchFamily="2" charset="0"/>
                <a:ea typeface="Times New Roman" panose="02020603050405020304" pitchFamily="18" charset="0"/>
                <a:cs typeface="Times New Roman" panose="02020603050405020304" pitchFamily="18" charset="0"/>
              </a:rPr>
              <a:t>-Lyn S. </a:t>
            </a:r>
            <a:r>
              <a:rPr lang="en-IN" sz="1100" dirty="0" err="1">
                <a:latin typeface="Times" pitchFamily="2" charset="0"/>
                <a:ea typeface="Times New Roman" panose="02020603050405020304" pitchFamily="18" charset="0"/>
                <a:cs typeface="Times New Roman" panose="02020603050405020304" pitchFamily="18" charset="0"/>
              </a:rPr>
              <a:t>Hinckley,G</a:t>
            </a:r>
            <a:r>
              <a:rPr lang="en-IN" sz="1100" dirty="0">
                <a:latin typeface="Times" pitchFamily="2" charset="0"/>
                <a:ea typeface="Times New Roman" panose="02020603050405020304" pitchFamily="18" charset="0"/>
                <a:cs typeface="Times New Roman" panose="02020603050405020304" pitchFamily="18" charset="0"/>
              </a:rPr>
              <a:t>. Philip </a:t>
            </a:r>
            <a:r>
              <a:rPr lang="en-IN" sz="1100" dirty="0" err="1">
                <a:latin typeface="Times" pitchFamily="2" charset="0"/>
                <a:ea typeface="Times New Roman" panose="02020603050405020304" pitchFamily="18" charset="0"/>
                <a:cs typeface="Times New Roman" panose="02020603050405020304" pitchFamily="18" charset="0"/>
              </a:rPr>
              <a:t>Robertson,Pamela</a:t>
            </a:r>
            <a:r>
              <a:rPr lang="en-IN" sz="1100" dirty="0">
                <a:latin typeface="Times" pitchFamily="2" charset="0"/>
                <a:ea typeface="Times New Roman" panose="02020603050405020304" pitchFamily="18" charset="0"/>
                <a:cs typeface="Times New Roman" panose="02020603050405020304" pitchFamily="18" charset="0"/>
              </a:rPr>
              <a:t> A. Matson</a:t>
            </a:r>
            <a:r>
              <a:rPr lang="en-US" sz="1100" dirty="0">
                <a:latin typeface="Times" pitchFamily="2" charset="0"/>
              </a:rPr>
              <a:t> , “Rainfall intensification increases nitrate leaching from tilled but not no-till cropping systems in the U.S. Midwest ,” Agriculture, Ecosystems &amp; Environment, vol-290, 2020, PP. 1-10</a:t>
            </a:r>
          </a:p>
          <a:p>
            <a:pPr algn="just">
              <a:lnSpc>
                <a:spcPct val="100000"/>
              </a:lnSpc>
              <a:spcBef>
                <a:spcPts val="0"/>
              </a:spcBef>
              <a:spcAft>
                <a:spcPts val="0"/>
              </a:spcAft>
              <a:defRPr/>
            </a:pPr>
            <a:endParaRPr lang="en-IN" sz="1100" dirty="0">
              <a:latin typeface="Times" pitchFamily="2" charset="0"/>
            </a:endParaRPr>
          </a:p>
          <a:p>
            <a:pPr algn="just">
              <a:lnSpc>
                <a:spcPct val="100000"/>
              </a:lnSpc>
              <a:spcBef>
                <a:spcPts val="0"/>
              </a:spcBef>
              <a:spcAft>
                <a:spcPts val="0"/>
              </a:spcAft>
            </a:pPr>
            <a:r>
              <a:rPr lang="en-US" sz="1100" dirty="0">
                <a:latin typeface="Times" pitchFamily="2" charset="0"/>
              </a:rPr>
              <a:t>[6] </a:t>
            </a:r>
            <a:r>
              <a:rPr lang="en-IN" sz="1100" dirty="0">
                <a:solidFill>
                  <a:schemeClr val="tx1"/>
                </a:solidFill>
                <a:latin typeface="Times" pitchFamily="2" charset="0"/>
                <a:ea typeface="Calibri" panose="020F0502020204030204" pitchFamily="34" charset="0"/>
                <a:cs typeface="Times New Roman" panose="02020603050405020304" pitchFamily="18" charset="0"/>
              </a:rPr>
              <a:t>Potnuru Sai </a:t>
            </a:r>
            <a:r>
              <a:rPr lang="en-IN" sz="1100" dirty="0" err="1">
                <a:solidFill>
                  <a:schemeClr val="tx1"/>
                </a:solidFill>
                <a:latin typeface="Times" pitchFamily="2" charset="0"/>
                <a:ea typeface="Calibri" panose="020F0502020204030204" pitchFamily="34" charset="0"/>
                <a:cs typeface="Times New Roman" panose="02020603050405020304" pitchFamily="18" charset="0"/>
              </a:rPr>
              <a:t>Nishant,Pinapa</a:t>
            </a:r>
            <a:r>
              <a:rPr lang="en-IN" sz="1100" dirty="0">
                <a:solidFill>
                  <a:schemeClr val="tx1"/>
                </a:solidFill>
                <a:latin typeface="Times" pitchFamily="2" charset="0"/>
                <a:ea typeface="Calibri" panose="020F0502020204030204" pitchFamily="34" charset="0"/>
                <a:cs typeface="Times New Roman" panose="02020603050405020304" pitchFamily="18" charset="0"/>
              </a:rPr>
              <a:t> Sai </a:t>
            </a:r>
            <a:r>
              <a:rPr lang="en-IN" sz="1100" dirty="0" err="1">
                <a:solidFill>
                  <a:schemeClr val="tx1"/>
                </a:solidFill>
                <a:latin typeface="Times" pitchFamily="2" charset="0"/>
                <a:ea typeface="Calibri" panose="020F0502020204030204" pitchFamily="34" charset="0"/>
                <a:cs typeface="Times New Roman" panose="02020603050405020304" pitchFamily="18" charset="0"/>
              </a:rPr>
              <a:t>Venkat,Bollu</a:t>
            </a:r>
            <a:r>
              <a:rPr lang="en-IN" sz="1100" dirty="0">
                <a:solidFill>
                  <a:schemeClr val="tx1"/>
                </a:solidFill>
                <a:latin typeface="Times" pitchFamily="2" charset="0"/>
                <a:ea typeface="Calibri" panose="020F0502020204030204" pitchFamily="34" charset="0"/>
                <a:cs typeface="Times New Roman" panose="02020603050405020304" pitchFamily="18" charset="0"/>
              </a:rPr>
              <a:t> Lakshmi </a:t>
            </a:r>
            <a:r>
              <a:rPr lang="en-IN" sz="1100" dirty="0" err="1">
                <a:solidFill>
                  <a:schemeClr val="tx1"/>
                </a:solidFill>
                <a:latin typeface="Times" pitchFamily="2" charset="0"/>
                <a:ea typeface="Calibri" panose="020F0502020204030204" pitchFamily="34" charset="0"/>
                <a:cs typeface="Times New Roman" panose="02020603050405020304" pitchFamily="18" charset="0"/>
              </a:rPr>
              <a:t>Avinash,B</a:t>
            </a:r>
            <a:r>
              <a:rPr lang="en-IN" sz="1100" dirty="0">
                <a:solidFill>
                  <a:schemeClr val="tx1"/>
                </a:solidFill>
                <a:latin typeface="Times" pitchFamily="2" charset="0"/>
                <a:ea typeface="Calibri" panose="020F0502020204030204" pitchFamily="34" charset="0"/>
                <a:cs typeface="Times New Roman" panose="02020603050405020304" pitchFamily="18" charset="0"/>
              </a:rPr>
              <a:t>. Jabber</a:t>
            </a:r>
            <a:r>
              <a:rPr lang="en-IN" sz="1100" dirty="0">
                <a:solidFill>
                  <a:schemeClr val="tx1"/>
                </a:solidFill>
                <a:latin typeface="Times" pitchFamily="2" charset="0"/>
              </a:rPr>
              <a:t> </a:t>
            </a:r>
            <a:r>
              <a:rPr lang="en-US" sz="1100" dirty="0">
                <a:latin typeface="Times" pitchFamily="2" charset="0"/>
              </a:rPr>
              <a:t> , “</a:t>
            </a:r>
            <a:r>
              <a:rPr lang="en-IN" sz="1100" dirty="0">
                <a:solidFill>
                  <a:srgbClr val="111111"/>
                </a:solidFill>
                <a:latin typeface="Times" pitchFamily="2" charset="0"/>
              </a:rPr>
              <a:t>Crop Yield Prediction Based on Indian Agriculture using Machine Learning</a:t>
            </a:r>
            <a:r>
              <a:rPr lang="en-US" sz="1100" dirty="0">
                <a:latin typeface="Times" pitchFamily="2" charset="0"/>
              </a:rPr>
              <a:t>,” 2020 International Conference for Emerging Technology (INCET), 2020, PP. 1-4</a:t>
            </a:r>
          </a:p>
          <a:p>
            <a:pPr algn="just">
              <a:lnSpc>
                <a:spcPct val="100000"/>
              </a:lnSpc>
              <a:spcBef>
                <a:spcPts val="0"/>
              </a:spcBef>
              <a:spcAft>
                <a:spcPts val="0"/>
              </a:spcAft>
              <a:defRPr/>
            </a:pPr>
            <a:endParaRPr lang="en-US" sz="1100" dirty="0">
              <a:latin typeface="Times" pitchFamily="2" charset="0"/>
            </a:endParaRPr>
          </a:p>
          <a:p>
            <a:pPr>
              <a:lnSpc>
                <a:spcPct val="100000"/>
              </a:lnSpc>
              <a:spcAft>
                <a:spcPts val="0"/>
              </a:spcAft>
            </a:pPr>
            <a:r>
              <a:rPr lang="en-US" sz="1100" dirty="0">
                <a:latin typeface="Times" pitchFamily="2" charset="0"/>
              </a:rPr>
              <a:t>[7] </a:t>
            </a:r>
            <a:r>
              <a:rPr lang="en-IN" sz="1100" dirty="0">
                <a:solidFill>
                  <a:schemeClr val="tx1"/>
                </a:solidFill>
                <a:latin typeface="Times" pitchFamily="2" charset="0"/>
                <a:ea typeface="Calibri" panose="020F0502020204030204" pitchFamily="34" charset="0"/>
                <a:cs typeface="Times New Roman" panose="02020603050405020304" pitchFamily="18" charset="0"/>
              </a:rPr>
              <a:t>Tony </a:t>
            </a:r>
            <a:r>
              <a:rPr lang="en-IN" sz="1100" dirty="0" err="1">
                <a:solidFill>
                  <a:schemeClr val="tx1"/>
                </a:solidFill>
                <a:latin typeface="Times" pitchFamily="2" charset="0"/>
                <a:ea typeface="Calibri" panose="020F0502020204030204" pitchFamily="34" charset="0"/>
                <a:cs typeface="Times New Roman" panose="02020603050405020304" pitchFamily="18" charset="0"/>
              </a:rPr>
              <a:t>Yang,</a:t>
            </a:r>
            <a:r>
              <a:rPr lang="en-IN" sz="1100" dirty="0" err="1">
                <a:solidFill>
                  <a:schemeClr val="tx1"/>
                </a:solidFill>
                <a:latin typeface="Times" pitchFamily="2" charset="0"/>
                <a:ea typeface="Times New Roman" panose="02020603050405020304" pitchFamily="18" charset="0"/>
                <a:cs typeface="Times New Roman" panose="02020603050405020304" pitchFamily="18" charset="0"/>
              </a:rPr>
              <a:t>Kadambot</a:t>
            </a:r>
            <a:r>
              <a:rPr lang="en-IN" sz="1100" dirty="0">
                <a:solidFill>
                  <a:schemeClr val="tx1"/>
                </a:solidFill>
                <a:latin typeface="Times" pitchFamily="2" charset="0"/>
                <a:ea typeface="Times New Roman" panose="02020603050405020304" pitchFamily="18" charset="0"/>
                <a:cs typeface="Times New Roman" panose="02020603050405020304" pitchFamily="18" charset="0"/>
              </a:rPr>
              <a:t> H.M. ,</a:t>
            </a:r>
            <a:r>
              <a:rPr lang="en-IN" sz="1100" dirty="0" err="1">
                <a:solidFill>
                  <a:schemeClr val="tx1"/>
                </a:solidFill>
                <a:latin typeface="Times" pitchFamily="2" charset="0"/>
                <a:ea typeface="Times New Roman" panose="02020603050405020304" pitchFamily="18" charset="0"/>
                <a:cs typeface="Times New Roman" panose="02020603050405020304" pitchFamily="18" charset="0"/>
              </a:rPr>
              <a:t>Siddique,Kui</a:t>
            </a:r>
            <a:r>
              <a:rPr lang="en-IN" sz="1100" dirty="0">
                <a:solidFill>
                  <a:schemeClr val="tx1"/>
                </a:solidFill>
                <a:latin typeface="Times" pitchFamily="2" charset="0"/>
                <a:ea typeface="Times New Roman" panose="02020603050405020304" pitchFamily="18" charset="0"/>
                <a:cs typeface="Times New Roman" panose="02020603050405020304" pitchFamily="18" charset="0"/>
              </a:rPr>
              <a:t> Liu</a:t>
            </a:r>
            <a:r>
              <a:rPr lang="en-US" sz="1100" dirty="0">
                <a:latin typeface="Times" pitchFamily="2" charset="0"/>
              </a:rPr>
              <a:t> , “Cropping systems in agriculture and their impact on soil health ,” Global Ecology and Conservation, vol-23, year, PP. 1-13</a:t>
            </a:r>
          </a:p>
          <a:p>
            <a:pPr algn="just">
              <a:lnSpc>
                <a:spcPct val="100000"/>
              </a:lnSpc>
              <a:spcBef>
                <a:spcPts val="0"/>
              </a:spcBef>
              <a:spcAft>
                <a:spcPts val="0"/>
              </a:spcAft>
              <a:defRPr/>
            </a:pPr>
            <a:endParaRPr lang="en-IN" sz="1100" dirty="0">
              <a:latin typeface="Times" pitchFamily="2" charset="0"/>
            </a:endParaRPr>
          </a:p>
          <a:p>
            <a:pPr>
              <a:lnSpc>
                <a:spcPct val="107000"/>
              </a:lnSpc>
              <a:spcAft>
                <a:spcPts val="0"/>
              </a:spcAft>
            </a:pPr>
            <a:r>
              <a:rPr lang="en-US" sz="1100" dirty="0">
                <a:latin typeface="Times" pitchFamily="2" charset="0"/>
              </a:rPr>
              <a:t>[8] </a:t>
            </a:r>
            <a:r>
              <a:rPr lang="en-IN" sz="1100" dirty="0">
                <a:latin typeface="Times" pitchFamily="2" charset="0"/>
                <a:ea typeface="Times New Roman" panose="02020603050405020304" pitchFamily="18" charset="0"/>
                <a:cs typeface="Times New Roman" panose="02020603050405020304" pitchFamily="18" charset="0"/>
              </a:rPr>
              <a:t>János </a:t>
            </a:r>
            <a:r>
              <a:rPr lang="en-IN" sz="1100" dirty="0" err="1">
                <a:latin typeface="Times" pitchFamily="2" charset="0"/>
                <a:ea typeface="Times New Roman" panose="02020603050405020304" pitchFamily="18" charset="0"/>
                <a:cs typeface="Times New Roman" panose="02020603050405020304" pitchFamily="18" charset="0"/>
              </a:rPr>
              <a:t>Kátai,Ágnes</a:t>
            </a:r>
            <a:r>
              <a:rPr lang="en-IN" sz="1100" dirty="0">
                <a:latin typeface="Times" pitchFamily="2" charset="0"/>
                <a:ea typeface="Times New Roman" panose="02020603050405020304" pitchFamily="18" charset="0"/>
                <a:cs typeface="Times New Roman" panose="02020603050405020304" pitchFamily="18" charset="0"/>
              </a:rPr>
              <a:t> </a:t>
            </a:r>
            <a:r>
              <a:rPr lang="en-IN" sz="1100" dirty="0" err="1">
                <a:latin typeface="Times" pitchFamily="2" charset="0"/>
                <a:ea typeface="Times New Roman" panose="02020603050405020304" pitchFamily="18" charset="0"/>
                <a:cs typeface="Times New Roman" panose="02020603050405020304" pitchFamily="18" charset="0"/>
              </a:rPr>
              <a:t>Oláh</a:t>
            </a:r>
            <a:r>
              <a:rPr lang="en-IN" sz="1100" dirty="0">
                <a:latin typeface="Times" pitchFamily="2" charset="0"/>
                <a:ea typeface="Times New Roman" panose="02020603050405020304" pitchFamily="18" charset="0"/>
                <a:cs typeface="Times New Roman" panose="02020603050405020304" pitchFamily="18" charset="0"/>
              </a:rPr>
              <a:t> </a:t>
            </a:r>
            <a:r>
              <a:rPr lang="en-IN" sz="1100" dirty="0" err="1">
                <a:latin typeface="Times" pitchFamily="2" charset="0"/>
                <a:ea typeface="Times New Roman" panose="02020603050405020304" pitchFamily="18" charset="0"/>
                <a:cs typeface="Times New Roman" panose="02020603050405020304" pitchFamily="18" charset="0"/>
              </a:rPr>
              <a:t>Zsuposné,Magdolna</a:t>
            </a:r>
            <a:r>
              <a:rPr lang="en-IN" sz="1100" dirty="0">
                <a:latin typeface="Times" pitchFamily="2" charset="0"/>
                <a:ea typeface="Times New Roman" panose="02020603050405020304" pitchFamily="18" charset="0"/>
                <a:cs typeface="Times New Roman" panose="02020603050405020304" pitchFamily="18" charset="0"/>
              </a:rPr>
              <a:t> </a:t>
            </a:r>
            <a:r>
              <a:rPr lang="en-IN" sz="1100" dirty="0" err="1">
                <a:latin typeface="Times" pitchFamily="2" charset="0"/>
                <a:ea typeface="Times New Roman" panose="02020603050405020304" pitchFamily="18" charset="0"/>
                <a:cs typeface="Times New Roman" panose="02020603050405020304" pitchFamily="18" charset="0"/>
              </a:rPr>
              <a:t>Tállai,Tarek</a:t>
            </a:r>
            <a:r>
              <a:rPr lang="en-IN" sz="1100" dirty="0">
                <a:latin typeface="Times" pitchFamily="2" charset="0"/>
                <a:ea typeface="Times New Roman" panose="02020603050405020304" pitchFamily="18" charset="0"/>
                <a:cs typeface="Times New Roman" panose="02020603050405020304" pitchFamily="18" charset="0"/>
              </a:rPr>
              <a:t> </a:t>
            </a:r>
            <a:r>
              <a:rPr lang="en-IN" sz="1100" dirty="0" err="1">
                <a:latin typeface="Times" pitchFamily="2" charset="0"/>
                <a:ea typeface="Times New Roman" panose="02020603050405020304" pitchFamily="18" charset="0"/>
                <a:cs typeface="Times New Roman" panose="02020603050405020304" pitchFamily="18" charset="0"/>
              </a:rPr>
              <a:t>Alshaal</a:t>
            </a:r>
            <a:r>
              <a:rPr lang="en-US" sz="1100" dirty="0">
                <a:latin typeface="Times" pitchFamily="2" charset="0"/>
              </a:rPr>
              <a:t>, “Would fertilization history render the soil microbial communities and their activities more resistant to rainfall fluctuations? ,” Ecotoxicology and Environmental Safety, vol-201, 2020, PP. 1-11</a:t>
            </a:r>
          </a:p>
          <a:p>
            <a:pPr algn="just">
              <a:lnSpc>
                <a:spcPct val="100000"/>
              </a:lnSpc>
              <a:spcBef>
                <a:spcPts val="0"/>
              </a:spcBef>
              <a:spcAft>
                <a:spcPts val="0"/>
              </a:spcAft>
              <a:defRPr/>
            </a:pPr>
            <a:endParaRPr lang="en-IN" sz="1100" dirty="0">
              <a:latin typeface="Times" pitchFamily="2" charset="0"/>
            </a:endParaRPr>
          </a:p>
          <a:p>
            <a:pPr>
              <a:lnSpc>
                <a:spcPct val="100000"/>
              </a:lnSpc>
              <a:spcAft>
                <a:spcPts val="0"/>
              </a:spcAft>
            </a:pPr>
            <a:r>
              <a:rPr lang="en-US" sz="1100" dirty="0">
                <a:latin typeface="Times" pitchFamily="2" charset="0"/>
              </a:rPr>
              <a:t>[9] </a:t>
            </a:r>
            <a:r>
              <a:rPr lang="en-IN" sz="1100" dirty="0">
                <a:latin typeface="Times" pitchFamily="2" charset="0"/>
                <a:ea typeface="Times New Roman" panose="02020603050405020304" pitchFamily="18" charset="0"/>
                <a:cs typeface="Times New Roman" panose="02020603050405020304" pitchFamily="18" charset="0"/>
              </a:rPr>
              <a:t>Usman </a:t>
            </a:r>
            <a:r>
              <a:rPr lang="en-IN" sz="1100" dirty="0" err="1">
                <a:latin typeface="Times" pitchFamily="2" charset="0"/>
                <a:ea typeface="Times New Roman" panose="02020603050405020304" pitchFamily="18" charset="0"/>
                <a:cs typeface="Times New Roman" panose="02020603050405020304" pitchFamily="18" charset="0"/>
              </a:rPr>
              <a:t>Ahmed,Jerry</a:t>
            </a:r>
            <a:r>
              <a:rPr lang="en-IN" sz="1100" dirty="0">
                <a:latin typeface="Times" pitchFamily="2" charset="0"/>
                <a:ea typeface="Times New Roman" panose="02020603050405020304" pitchFamily="18" charset="0"/>
                <a:cs typeface="Times New Roman" panose="02020603050405020304" pitchFamily="18" charset="0"/>
              </a:rPr>
              <a:t> Chun-Wei Lin, Gautam </a:t>
            </a:r>
            <a:r>
              <a:rPr lang="en-IN" sz="1100" dirty="0" err="1">
                <a:latin typeface="Times" pitchFamily="2" charset="0"/>
                <a:ea typeface="Times New Roman" panose="02020603050405020304" pitchFamily="18" charset="0"/>
                <a:cs typeface="Times New Roman" panose="02020603050405020304" pitchFamily="18" charset="0"/>
              </a:rPr>
              <a:t>Srivastava,Youcef</a:t>
            </a:r>
            <a:r>
              <a:rPr lang="en-IN" sz="1100" dirty="0">
                <a:latin typeface="Times" pitchFamily="2" charset="0"/>
                <a:ea typeface="Times New Roman" panose="02020603050405020304" pitchFamily="18" charset="0"/>
                <a:cs typeface="Times New Roman" panose="02020603050405020304" pitchFamily="18" charset="0"/>
              </a:rPr>
              <a:t> </a:t>
            </a:r>
            <a:r>
              <a:rPr lang="en-IN" sz="1100" dirty="0" err="1">
                <a:latin typeface="Times" pitchFamily="2" charset="0"/>
                <a:ea typeface="Times New Roman" panose="02020603050405020304" pitchFamily="18" charset="0"/>
                <a:cs typeface="Times New Roman" panose="02020603050405020304" pitchFamily="18" charset="0"/>
              </a:rPr>
              <a:t>Djenouri</a:t>
            </a:r>
            <a:r>
              <a:rPr lang="en-US" sz="1100" dirty="0">
                <a:latin typeface="Times" pitchFamily="2" charset="0"/>
              </a:rPr>
              <a:t> , “</a:t>
            </a:r>
            <a:r>
              <a:rPr lang="en-IN" sz="1100" dirty="0">
                <a:solidFill>
                  <a:srgbClr val="111111"/>
                </a:solidFill>
                <a:latin typeface="Times" pitchFamily="2" charset="0"/>
              </a:rPr>
              <a:t>A nutrient recommendation system for soil fertilization based on Evolutionary Computation</a:t>
            </a:r>
            <a:r>
              <a:rPr lang="en-US" sz="1100" dirty="0">
                <a:latin typeface="Times" pitchFamily="2" charset="0"/>
              </a:rPr>
              <a:t>,” Computers and Electronics in Agriculture, vol-189, 2021, PP. 1-7</a:t>
            </a:r>
          </a:p>
          <a:p>
            <a:pPr algn="just">
              <a:lnSpc>
                <a:spcPct val="100000"/>
              </a:lnSpc>
              <a:spcBef>
                <a:spcPts val="0"/>
              </a:spcBef>
              <a:spcAft>
                <a:spcPts val="0"/>
              </a:spcAft>
              <a:defRPr/>
            </a:pPr>
            <a:endParaRPr lang="en-IN" sz="1100" dirty="0">
              <a:latin typeface="Times" pitchFamily="2" charset="0"/>
            </a:endParaRPr>
          </a:p>
          <a:p>
            <a:r>
              <a:rPr lang="en-US" sz="1100" dirty="0">
                <a:latin typeface="Times" pitchFamily="2" charset="0"/>
              </a:rPr>
              <a:t>[10] </a:t>
            </a:r>
            <a:r>
              <a:rPr lang="en-IN" sz="1100" dirty="0">
                <a:solidFill>
                  <a:schemeClr val="tx1"/>
                </a:solidFill>
                <a:latin typeface="Times" pitchFamily="2" charset="0"/>
              </a:rPr>
              <a:t>A.Hussein </a:t>
            </a:r>
            <a:r>
              <a:rPr lang="en-IN" sz="1100" baseline="30000" dirty="0">
                <a:solidFill>
                  <a:schemeClr val="tx1"/>
                </a:solidFill>
                <a:latin typeface="Times" pitchFamily="2" charset="0"/>
              </a:rPr>
              <a:t>, </a:t>
            </a:r>
            <a:r>
              <a:rPr lang="en-IN" sz="1100" dirty="0">
                <a:solidFill>
                  <a:schemeClr val="tx1"/>
                </a:solidFill>
                <a:latin typeface="Times" pitchFamily="2" charset="0"/>
              </a:rPr>
              <a:t>Diogenes L. </a:t>
            </a:r>
            <a:r>
              <a:rPr lang="en-IN" sz="1100" dirty="0" err="1">
                <a:solidFill>
                  <a:schemeClr val="tx1"/>
                </a:solidFill>
                <a:latin typeface="Times" pitchFamily="2" charset="0"/>
              </a:rPr>
              <a:t>Antille</a:t>
            </a:r>
            <a:r>
              <a:rPr lang="en-IN" sz="1100" dirty="0">
                <a:solidFill>
                  <a:schemeClr val="tx1"/>
                </a:solidFill>
                <a:latin typeface="Times" pitchFamily="2" charset="0"/>
              </a:rPr>
              <a:t> , </a:t>
            </a:r>
            <a:r>
              <a:rPr lang="en-IN" sz="1100" dirty="0" err="1">
                <a:solidFill>
                  <a:schemeClr val="tx1"/>
                </a:solidFill>
                <a:latin typeface="Times" pitchFamily="2" charset="0"/>
              </a:rPr>
              <a:t>Shreevatsa</a:t>
            </a:r>
            <a:r>
              <a:rPr lang="en-IN" sz="1100" dirty="0">
                <a:solidFill>
                  <a:schemeClr val="tx1"/>
                </a:solidFill>
                <a:latin typeface="Times" pitchFamily="2" charset="0"/>
              </a:rPr>
              <a:t> </a:t>
            </a:r>
            <a:r>
              <a:rPr lang="en-IN" sz="1100" dirty="0" err="1">
                <a:solidFill>
                  <a:schemeClr val="tx1"/>
                </a:solidFill>
                <a:latin typeface="Times" pitchFamily="2" charset="0"/>
              </a:rPr>
              <a:t>Kodur</a:t>
            </a:r>
            <a:r>
              <a:rPr lang="en-IN" sz="1100" dirty="0">
                <a:solidFill>
                  <a:schemeClr val="tx1"/>
                </a:solidFill>
                <a:latin typeface="Times" pitchFamily="2" charset="0"/>
              </a:rPr>
              <a:t> </a:t>
            </a:r>
            <a:r>
              <a:rPr lang="en-IN" sz="1100" baseline="30000" dirty="0">
                <a:solidFill>
                  <a:schemeClr val="tx1"/>
                </a:solidFill>
                <a:latin typeface="Times" pitchFamily="2" charset="0"/>
              </a:rPr>
              <a:t> , </a:t>
            </a:r>
            <a:r>
              <a:rPr lang="en-IN" sz="1100" dirty="0" err="1">
                <a:solidFill>
                  <a:schemeClr val="tx1"/>
                </a:solidFill>
                <a:latin typeface="Times" pitchFamily="2" charset="0"/>
              </a:rPr>
              <a:t>GuangnanChen,Jeff</a:t>
            </a:r>
            <a:r>
              <a:rPr lang="en-IN" sz="1100" dirty="0">
                <a:solidFill>
                  <a:schemeClr val="tx1"/>
                </a:solidFill>
                <a:latin typeface="Times" pitchFamily="2" charset="0"/>
              </a:rPr>
              <a:t> N.Tullberg</a:t>
            </a:r>
            <a:r>
              <a:rPr lang="en-US" sz="1100" dirty="0">
                <a:latin typeface="Times" pitchFamily="2" charset="0"/>
              </a:rPr>
              <a:t> , “</a:t>
            </a:r>
            <a:r>
              <a:rPr lang="en-IN" sz="1100" dirty="0">
                <a:solidFill>
                  <a:srgbClr val="505050"/>
                </a:solidFill>
                <a:latin typeface="Times" pitchFamily="2" charset="0"/>
              </a:rPr>
              <a:t>Controlled traffic farming effects on productivity of grain sorghum, rainfall and fertiliser nitrogen use efficiency</a:t>
            </a:r>
            <a:r>
              <a:rPr lang="en-US" sz="1100" dirty="0">
                <a:latin typeface="Times" pitchFamily="2" charset="0"/>
              </a:rPr>
              <a:t>,” Journal of Agriculture and Food Research, vol-3, 2021, PP. 1-17</a:t>
            </a:r>
          </a:p>
          <a:p>
            <a:pPr algn="just">
              <a:lnSpc>
                <a:spcPct val="100000"/>
              </a:lnSpc>
              <a:spcBef>
                <a:spcPts val="0"/>
              </a:spcBef>
              <a:spcAft>
                <a:spcPts val="0"/>
              </a:spcAft>
              <a:defRPr/>
            </a:pPr>
            <a:endParaRPr lang="en-IN" sz="1100" dirty="0">
              <a:latin typeface="Times" pitchFamily="2" charset="0"/>
            </a:endParaRPr>
          </a:p>
          <a:p>
            <a:pPr algn="just">
              <a:lnSpc>
                <a:spcPct val="100000"/>
              </a:lnSpc>
              <a:spcBef>
                <a:spcPts val="0"/>
              </a:spcBef>
              <a:spcAft>
                <a:spcPts val="0"/>
              </a:spcAft>
              <a:defRPr/>
            </a:pPr>
            <a:r>
              <a:rPr lang="en-US" sz="1100" dirty="0">
                <a:latin typeface="Times" pitchFamily="2" charset="0"/>
              </a:rPr>
              <a:t>[11] </a:t>
            </a:r>
            <a:r>
              <a:rPr lang="en-IN" sz="1100" dirty="0">
                <a:solidFill>
                  <a:schemeClr val="tx1"/>
                </a:solidFill>
                <a:latin typeface="Times" pitchFamily="2" charset="0"/>
              </a:rPr>
              <a:t>Zujiao Shi, </a:t>
            </a:r>
            <a:r>
              <a:rPr lang="en-IN" sz="1100" dirty="0" err="1">
                <a:solidFill>
                  <a:schemeClr val="tx1"/>
                </a:solidFill>
                <a:latin typeface="Times" pitchFamily="2" charset="0"/>
              </a:rPr>
              <a:t>Donghua</a:t>
            </a:r>
            <a:r>
              <a:rPr lang="en-IN" sz="1100" dirty="0">
                <a:solidFill>
                  <a:schemeClr val="tx1"/>
                </a:solidFill>
                <a:latin typeface="Times" pitchFamily="2" charset="0"/>
              </a:rPr>
              <a:t> Liu, Miao Liu, Muhammad Bilal Hafeez, </a:t>
            </a:r>
            <a:r>
              <a:rPr lang="en-IN" sz="1100" dirty="0" err="1">
                <a:solidFill>
                  <a:schemeClr val="tx1"/>
                </a:solidFill>
                <a:latin typeface="Times" pitchFamily="2" charset="0"/>
              </a:rPr>
              <a:t>Pengfei</a:t>
            </a:r>
            <a:r>
              <a:rPr lang="en-IN" sz="1100" dirty="0">
                <a:solidFill>
                  <a:schemeClr val="tx1"/>
                </a:solidFill>
                <a:latin typeface="Times" pitchFamily="2" charset="0"/>
              </a:rPr>
              <a:t> Wen, </a:t>
            </a:r>
            <a:r>
              <a:rPr lang="en-IN" sz="1100" dirty="0" err="1">
                <a:solidFill>
                  <a:schemeClr val="tx1"/>
                </a:solidFill>
                <a:latin typeface="Times" pitchFamily="2" charset="0"/>
              </a:rPr>
              <a:t>Xiaoli</a:t>
            </a:r>
            <a:r>
              <a:rPr lang="en-IN" sz="1100" dirty="0">
                <a:solidFill>
                  <a:schemeClr val="tx1"/>
                </a:solidFill>
                <a:latin typeface="Times" pitchFamily="2" charset="0"/>
              </a:rPr>
              <a:t> Wang, Rui Wang, </a:t>
            </a:r>
            <a:r>
              <a:rPr lang="en-IN" sz="1100" dirty="0" err="1">
                <a:solidFill>
                  <a:schemeClr val="tx1"/>
                </a:solidFill>
                <a:latin typeface="Times" pitchFamily="2" charset="0"/>
              </a:rPr>
              <a:t>Xudong</a:t>
            </a:r>
            <a:r>
              <a:rPr lang="en-IN" sz="1100" dirty="0">
                <a:solidFill>
                  <a:schemeClr val="tx1"/>
                </a:solidFill>
                <a:latin typeface="Times" pitchFamily="2" charset="0"/>
              </a:rPr>
              <a:t> Zhang, Jun Li </a:t>
            </a:r>
            <a:r>
              <a:rPr lang="en-US" sz="1100" dirty="0">
                <a:latin typeface="Times" pitchFamily="2" charset="0"/>
              </a:rPr>
              <a:t>, “</a:t>
            </a:r>
            <a:r>
              <a:rPr lang="en-IN" sz="1100" dirty="0">
                <a:solidFill>
                  <a:srgbClr val="505050"/>
                </a:solidFill>
                <a:latin typeface="Times" pitchFamily="2" charset="0"/>
              </a:rPr>
              <a:t>Optimized fertilizer recommendation method for nitrate residue control in a wheat–maize double cropping system in dryland farming </a:t>
            </a:r>
            <a:r>
              <a:rPr lang="en-US" sz="1100" dirty="0">
                <a:latin typeface="Times" pitchFamily="2" charset="0"/>
              </a:rPr>
              <a:t>,” Field Crops Research , vol-271, 2021, PP. 1-10</a:t>
            </a:r>
          </a:p>
          <a:p>
            <a:pPr algn="just">
              <a:lnSpc>
                <a:spcPct val="100000"/>
              </a:lnSpc>
              <a:spcBef>
                <a:spcPts val="0"/>
              </a:spcBef>
              <a:spcAft>
                <a:spcPts val="0"/>
              </a:spcAft>
              <a:defRPr/>
            </a:pPr>
            <a:endParaRPr lang="en-IN" sz="1000" dirty="0"/>
          </a:p>
        </p:txBody>
      </p:sp>
      <p:sp>
        <p:nvSpPr>
          <p:cNvPr id="4" name="Date Placeholder 3">
            <a:extLst>
              <a:ext uri="{FF2B5EF4-FFF2-40B4-BE49-F238E27FC236}">
                <a16:creationId xmlns:a16="http://schemas.microsoft.com/office/drawing/2014/main" id="{D1F6ED52-1CC3-5259-F6D5-A431367D2599}"/>
              </a:ext>
            </a:extLst>
          </p:cNvPr>
          <p:cNvSpPr>
            <a:spLocks noGrp="1"/>
          </p:cNvSpPr>
          <p:nvPr>
            <p:ph type="dt" sz="half" idx="2"/>
          </p:nvPr>
        </p:nvSpPr>
        <p:spPr/>
        <p:txBody>
          <a:bodyPr/>
          <a:lstStyle/>
          <a:p>
            <a:fld id="{24BFD1BD-BA78-4A12-8786-9FACFDE89896}" type="datetime1">
              <a:rPr lang="en-IN" smtClean="0"/>
              <a:t>07-05-2022</a:t>
            </a:fld>
            <a:endParaRPr lang="en-US" dirty="0"/>
          </a:p>
        </p:txBody>
      </p:sp>
      <p:sp>
        <p:nvSpPr>
          <p:cNvPr id="5" name="Footer Placeholder 4">
            <a:extLst>
              <a:ext uri="{FF2B5EF4-FFF2-40B4-BE49-F238E27FC236}">
                <a16:creationId xmlns:a16="http://schemas.microsoft.com/office/drawing/2014/main" id="{30271AF5-69A7-259B-AE1A-874FC4EA2D98}"/>
              </a:ext>
            </a:extLst>
          </p:cNvPr>
          <p:cNvSpPr>
            <a:spLocks noGrp="1"/>
          </p:cNvSpPr>
          <p:nvPr>
            <p:ph type="ftr" sz="quarter" idx="3"/>
          </p:nvPr>
        </p:nvSpPr>
        <p:spPr/>
        <p:txBody>
          <a:bodyPr/>
          <a:lstStyle/>
          <a:p>
            <a:r>
              <a:rPr lang="en-US" dirty="0"/>
              <a:t>Eco-Fertilization</a:t>
            </a:r>
          </a:p>
        </p:txBody>
      </p:sp>
      <p:sp>
        <p:nvSpPr>
          <p:cNvPr id="6" name="Slide Number Placeholder 5">
            <a:extLst>
              <a:ext uri="{FF2B5EF4-FFF2-40B4-BE49-F238E27FC236}">
                <a16:creationId xmlns:a16="http://schemas.microsoft.com/office/drawing/2014/main" id="{75715076-D29D-2603-A506-CC6E5A47AA5C}"/>
              </a:ext>
            </a:extLst>
          </p:cNvPr>
          <p:cNvSpPr>
            <a:spLocks noGrp="1"/>
          </p:cNvSpPr>
          <p:nvPr>
            <p:ph type="sldNum" sz="quarter" idx="4"/>
          </p:nvPr>
        </p:nvSpPr>
        <p:spPr/>
        <p:txBody>
          <a:bodyPr/>
          <a:lstStyle/>
          <a:p>
            <a:fld id="{9860EDB8-5305-433F-BE41-D7A86D811DB3}" type="slidenum">
              <a:rPr lang="en-US" smtClean="0"/>
              <a:pPr/>
              <a:t>22</a:t>
            </a:fld>
            <a:endParaRPr lang="en-US" dirty="0"/>
          </a:p>
        </p:txBody>
      </p:sp>
    </p:spTree>
    <p:extLst>
      <p:ext uri="{BB962C8B-B14F-4D97-AF65-F5344CB8AC3E}">
        <p14:creationId xmlns:p14="http://schemas.microsoft.com/office/powerpoint/2010/main" val="1664580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37-E2F5-D682-ABC8-A1FDB557822B}"/>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B0151B6-C404-E1DB-2CDC-3F1ACCEE70AD}"/>
              </a:ext>
            </a:extLst>
          </p:cNvPr>
          <p:cNvSpPr>
            <a:spLocks noGrp="1"/>
          </p:cNvSpPr>
          <p:nvPr>
            <p:ph sz="quarter" idx="10"/>
          </p:nvPr>
        </p:nvSpPr>
        <p:spPr>
          <a:xfrm>
            <a:off x="539495" y="1435607"/>
            <a:ext cx="10717083" cy="4689295"/>
          </a:xfrm>
        </p:spPr>
        <p:txBody>
          <a:bodyPr>
            <a:noAutofit/>
          </a:bodyPr>
          <a:lstStyle/>
          <a:p>
            <a:pPr algn="just">
              <a:lnSpc>
                <a:spcPct val="100000"/>
              </a:lnSpc>
              <a:spcBef>
                <a:spcPts val="0"/>
              </a:spcBef>
              <a:spcAft>
                <a:spcPts val="0"/>
              </a:spcAft>
              <a:defRPr/>
            </a:pPr>
            <a:r>
              <a:rPr lang="en-US" sz="900" dirty="0">
                <a:latin typeface="Times" pitchFamily="2" charset="0"/>
              </a:rPr>
              <a:t>[12] </a:t>
            </a:r>
            <a:r>
              <a:rPr lang="en-IN" sz="900" dirty="0">
                <a:solidFill>
                  <a:schemeClr val="tx1"/>
                </a:solidFill>
                <a:latin typeface="Times" pitchFamily="2" charset="0"/>
              </a:rPr>
              <a:t>Janmejay Pant, R.P. Pant, Manoj Kumar Singh, Devesh Pratap Singh, Himanshu Pant </a:t>
            </a:r>
            <a:r>
              <a:rPr lang="en-US" sz="900" dirty="0">
                <a:latin typeface="Times" pitchFamily="2" charset="0"/>
              </a:rPr>
              <a:t>, “</a:t>
            </a:r>
            <a:r>
              <a:rPr lang="en-IN" sz="900" dirty="0">
                <a:solidFill>
                  <a:srgbClr val="505050"/>
                </a:solidFill>
                <a:latin typeface="Times" pitchFamily="2" charset="0"/>
              </a:rPr>
              <a:t>Analysis of agricultural crop yield prediction using statistical techniques of machine learning </a:t>
            </a:r>
            <a:r>
              <a:rPr lang="en-US" sz="900" dirty="0">
                <a:latin typeface="Times" pitchFamily="2" charset="0"/>
              </a:rPr>
              <a:t>,” Materials Today: Proceedings, vol-46, 2021, PP. 1-10</a:t>
            </a:r>
          </a:p>
          <a:p>
            <a:pPr algn="just">
              <a:lnSpc>
                <a:spcPct val="100000"/>
              </a:lnSpc>
              <a:spcBef>
                <a:spcPts val="0"/>
              </a:spcBef>
              <a:spcAft>
                <a:spcPts val="0"/>
              </a:spcAft>
              <a:defRPr/>
            </a:pPr>
            <a:endParaRPr lang="en-IN" sz="900" dirty="0">
              <a:latin typeface="Times" pitchFamily="2" charset="0"/>
            </a:endParaRPr>
          </a:p>
          <a:p>
            <a:pPr fontAlgn="t"/>
            <a:r>
              <a:rPr lang="en-US" sz="900" dirty="0">
                <a:latin typeface="Times" pitchFamily="2" charset="0"/>
              </a:rPr>
              <a:t>[13] </a:t>
            </a:r>
            <a:r>
              <a:rPr lang="en-IN" sz="900" dirty="0">
                <a:latin typeface="Times" pitchFamily="2" charset="0"/>
              </a:rPr>
              <a:t>Benny Antony , “Prediction of the production of crops with respect to rainfall.,” </a:t>
            </a:r>
            <a:r>
              <a:rPr lang="en-US" sz="900" dirty="0">
                <a:latin typeface="Times" pitchFamily="2" charset="0"/>
              </a:rPr>
              <a:t>Environmental Research, vol-202, 2021, PP. 1-5</a:t>
            </a:r>
          </a:p>
          <a:p>
            <a:pPr algn="just">
              <a:lnSpc>
                <a:spcPct val="100000"/>
              </a:lnSpc>
              <a:spcBef>
                <a:spcPts val="0"/>
              </a:spcBef>
              <a:spcAft>
                <a:spcPts val="0"/>
              </a:spcAft>
              <a:defRPr/>
            </a:pPr>
            <a:endParaRPr lang="en-IN" sz="900" dirty="0">
              <a:latin typeface="Times" pitchFamily="2" charset="0"/>
            </a:endParaRPr>
          </a:p>
          <a:p>
            <a:pPr algn="just">
              <a:lnSpc>
                <a:spcPct val="100000"/>
              </a:lnSpc>
              <a:spcBef>
                <a:spcPts val="0"/>
              </a:spcBef>
              <a:spcAft>
                <a:spcPts val="0"/>
              </a:spcAft>
              <a:defRPr/>
            </a:pPr>
            <a:r>
              <a:rPr lang="en-US" sz="900" dirty="0">
                <a:latin typeface="Times" pitchFamily="2" charset="0"/>
              </a:rPr>
              <a:t>[14] </a:t>
            </a:r>
            <a:r>
              <a:rPr lang="en-IN" sz="900" dirty="0">
                <a:solidFill>
                  <a:schemeClr val="tx1"/>
                </a:solidFill>
                <a:latin typeface="Times" pitchFamily="2" charset="0"/>
              </a:rPr>
              <a:t>Akash Manish Lad, K. Mani Bharathi, B. Akash Saravanan, R. Karthik</a:t>
            </a:r>
            <a:r>
              <a:rPr lang="en-US" sz="900" dirty="0">
                <a:latin typeface="Times" pitchFamily="2" charset="0"/>
              </a:rPr>
              <a:t>, “</a:t>
            </a:r>
            <a:r>
              <a:rPr lang="en-IN" sz="900" dirty="0">
                <a:solidFill>
                  <a:srgbClr val="505050"/>
                </a:solidFill>
                <a:latin typeface="Times" pitchFamily="2" charset="0"/>
              </a:rPr>
              <a:t>Factors affecting agriculture and estimation of crop yield using supervised learning algorithms </a:t>
            </a:r>
            <a:r>
              <a:rPr lang="en-US" sz="900" dirty="0">
                <a:latin typeface="Times" pitchFamily="2" charset="0"/>
              </a:rPr>
              <a:t>,” Materials Today: Proceedings,, 2022, PP. 1-10</a:t>
            </a:r>
          </a:p>
          <a:p>
            <a:pPr algn="just">
              <a:lnSpc>
                <a:spcPct val="100000"/>
              </a:lnSpc>
              <a:spcBef>
                <a:spcPts val="0"/>
              </a:spcBef>
              <a:spcAft>
                <a:spcPts val="0"/>
              </a:spcAft>
              <a:defRPr/>
            </a:pPr>
            <a:endParaRPr lang="en-US" sz="900" dirty="0">
              <a:latin typeface="Times" pitchFamily="2" charset="0"/>
            </a:endParaRPr>
          </a:p>
          <a:p>
            <a:pPr defTabSz="795527">
              <a:defRPr sz="1044"/>
            </a:pPr>
            <a:r>
              <a:rPr lang="en-IN" sz="900" dirty="0">
                <a:latin typeface="Times" pitchFamily="2" charset="0"/>
              </a:rPr>
              <a:t>[15] Raves Akhtar, Shabbir Ahmad Sofi, “Precision agriculture using IoT data analytics and machine learning,” Journal of King Saud University - Computer and Information Sciences, 2021, PP. 1-17</a:t>
            </a:r>
          </a:p>
          <a:p>
            <a:pPr defTabSz="795527">
              <a:defRPr sz="1044"/>
            </a:pPr>
            <a:r>
              <a:rPr lang="en-IN" sz="900" dirty="0">
                <a:latin typeface="Times" pitchFamily="2" charset="0"/>
              </a:rPr>
              <a:t>[16] </a:t>
            </a:r>
            <a:r>
              <a:rPr lang="en-IN" sz="900" dirty="0">
                <a:solidFill>
                  <a:schemeClr val="dk1"/>
                </a:solidFill>
                <a:latin typeface="Times" pitchFamily="2" charset="0"/>
              </a:rPr>
              <a:t>Fang-</a:t>
            </a:r>
            <a:r>
              <a:rPr lang="en-IN" sz="900" dirty="0" err="1">
                <a:solidFill>
                  <a:schemeClr val="dk1"/>
                </a:solidFill>
                <a:latin typeface="Times" pitchFamily="2" charset="0"/>
              </a:rPr>
              <a:t>binQIAOJi</a:t>
            </a:r>
            <a:r>
              <a:rPr lang="en-IN" sz="900" dirty="0">
                <a:solidFill>
                  <a:schemeClr val="dk1"/>
                </a:solidFill>
                <a:latin typeface="Times" pitchFamily="2" charset="0"/>
              </a:rPr>
              <a:t>-</a:t>
            </a:r>
            <a:r>
              <a:rPr lang="en-IN" sz="900" dirty="0" err="1">
                <a:solidFill>
                  <a:schemeClr val="dk1"/>
                </a:solidFill>
                <a:latin typeface="Times" pitchFamily="2" charset="0"/>
              </a:rPr>
              <a:t>kunHUANG</a:t>
            </a:r>
            <a:r>
              <a:rPr lang="en-IN" sz="900" dirty="0">
                <a:solidFill>
                  <a:schemeClr val="dk1"/>
                </a:solidFill>
                <a:latin typeface="Times" pitchFamily="2" charset="0"/>
              </a:rPr>
              <a:t>, “</a:t>
            </a:r>
            <a:r>
              <a:rPr lang="en-IN" sz="900" dirty="0">
                <a:solidFill>
                  <a:srgbClr val="505050"/>
                </a:solidFill>
                <a:latin typeface="Times" pitchFamily="2" charset="0"/>
              </a:rPr>
              <a:t>Farmers' risk preference and fertilizer use,”</a:t>
            </a:r>
            <a:r>
              <a:rPr lang="en-US" sz="900" dirty="0">
                <a:latin typeface="Times" pitchFamily="2" charset="0"/>
              </a:rPr>
              <a:t> Journal of Integrative Agriculture,vol-20,</a:t>
            </a:r>
            <a:r>
              <a:rPr lang="en-IN" sz="900" dirty="0">
                <a:latin typeface="Times" pitchFamily="2" charset="0"/>
              </a:rPr>
              <a:t> PP. 1987-1995</a:t>
            </a:r>
          </a:p>
          <a:p>
            <a:pPr defTabSz="795527">
              <a:defRPr sz="1044"/>
            </a:pPr>
            <a:r>
              <a:rPr lang="en-IN" sz="900" dirty="0">
                <a:latin typeface="Times" pitchFamily="2" charset="0"/>
              </a:rPr>
              <a:t>[17] </a:t>
            </a:r>
            <a:r>
              <a:rPr lang="en-IN" sz="900" dirty="0" err="1">
                <a:latin typeface="Times" pitchFamily="2" charset="0"/>
              </a:rPr>
              <a:t>Saheed</a:t>
            </a:r>
            <a:r>
              <a:rPr lang="en-IN" sz="900" dirty="0">
                <a:latin typeface="Times" pitchFamily="2" charset="0"/>
              </a:rPr>
              <a:t> </a:t>
            </a:r>
            <a:r>
              <a:rPr lang="en-IN" sz="900" dirty="0" err="1">
                <a:latin typeface="Times" pitchFamily="2" charset="0"/>
              </a:rPr>
              <a:t>Garnaik</a:t>
            </a:r>
            <a:r>
              <a:rPr lang="en-IN" sz="900" dirty="0">
                <a:latin typeface="Times" pitchFamily="2" charset="0"/>
              </a:rPr>
              <a:t>, Prasanna Kumar </a:t>
            </a:r>
            <a:r>
              <a:rPr lang="en-IN" sz="900" dirty="0" err="1">
                <a:latin typeface="Times" pitchFamily="2" charset="0"/>
              </a:rPr>
              <a:t>Samant</a:t>
            </a:r>
            <a:r>
              <a:rPr lang="en-IN" sz="900" dirty="0">
                <a:latin typeface="Times" pitchFamily="2" charset="0"/>
              </a:rPr>
              <a:t>, </a:t>
            </a:r>
            <a:r>
              <a:rPr lang="en-IN" sz="900" dirty="0" err="1">
                <a:latin typeface="Times" pitchFamily="2" charset="0"/>
              </a:rPr>
              <a:t>Mitali</a:t>
            </a:r>
            <a:r>
              <a:rPr lang="en-IN" sz="900" dirty="0">
                <a:latin typeface="Times" pitchFamily="2" charset="0"/>
              </a:rPr>
              <a:t> Mandal, Tushar Ranjan Mohanty, </a:t>
            </a:r>
            <a:r>
              <a:rPr lang="en-IN" sz="900" dirty="0" err="1">
                <a:latin typeface="Times" pitchFamily="2" charset="0"/>
              </a:rPr>
              <a:t>Sanat</a:t>
            </a:r>
            <a:r>
              <a:rPr lang="en-IN" sz="900" dirty="0">
                <a:latin typeface="Times" pitchFamily="2" charset="0"/>
              </a:rPr>
              <a:t> Kumar </a:t>
            </a:r>
            <a:r>
              <a:rPr lang="en-IN" sz="900" dirty="0" err="1">
                <a:latin typeface="Times" pitchFamily="2" charset="0"/>
              </a:rPr>
              <a:t>Dwibedi</a:t>
            </a:r>
            <a:r>
              <a:rPr lang="en-IN" sz="900" dirty="0">
                <a:latin typeface="Times" pitchFamily="2" charset="0"/>
              </a:rPr>
              <a:t>, Ranjan Kumar Patra, Kiran Kumar Mohapatra, R.H. </a:t>
            </a:r>
            <a:r>
              <a:rPr lang="en-IN" sz="900" dirty="0" err="1">
                <a:latin typeface="Times" pitchFamily="2" charset="0"/>
              </a:rPr>
              <a:t>Wanjari</a:t>
            </a:r>
            <a:r>
              <a:rPr lang="en-IN" sz="900" dirty="0">
                <a:latin typeface="Times" pitchFamily="2" charset="0"/>
              </a:rPr>
              <a:t>, </a:t>
            </a:r>
            <a:r>
              <a:rPr lang="en-IN" sz="900" dirty="0" err="1">
                <a:latin typeface="Times" pitchFamily="2" charset="0"/>
              </a:rPr>
              <a:t>Debadatta</a:t>
            </a:r>
            <a:r>
              <a:rPr lang="en-IN" sz="900" dirty="0">
                <a:latin typeface="Times" pitchFamily="2" charset="0"/>
              </a:rPr>
              <a:t> Sethi, </a:t>
            </a:r>
            <a:r>
              <a:rPr lang="en-IN" sz="900" dirty="0" err="1">
                <a:latin typeface="Times" pitchFamily="2" charset="0"/>
              </a:rPr>
              <a:t>Dipaka</a:t>
            </a:r>
            <a:r>
              <a:rPr lang="en-IN" sz="900" dirty="0">
                <a:latin typeface="Times" pitchFamily="2" charset="0"/>
              </a:rPr>
              <a:t> Ranjan </a:t>
            </a:r>
            <a:r>
              <a:rPr lang="en-IN" sz="900" dirty="0" err="1">
                <a:latin typeface="Times" pitchFamily="2" charset="0"/>
              </a:rPr>
              <a:t>Sena</a:t>
            </a:r>
            <a:r>
              <a:rPr lang="en-IN" sz="900" dirty="0">
                <a:latin typeface="Times" pitchFamily="2" charset="0"/>
              </a:rPr>
              <a:t>, Tek Bahadur Sapkota, Jagmohan Nayak, Sridhar Patra, </a:t>
            </a:r>
            <a:r>
              <a:rPr lang="en-IN" sz="900" dirty="0" err="1">
                <a:latin typeface="Times" pitchFamily="2" charset="0"/>
              </a:rPr>
              <a:t>Chiter</a:t>
            </a:r>
            <a:r>
              <a:rPr lang="en-IN" sz="900" dirty="0">
                <a:latin typeface="Times" pitchFamily="2" charset="0"/>
              </a:rPr>
              <a:t> Mal Parihar, Hari Sankar Nayak, “Untangling the effect of soil quality on rice productivity under a 16-years long-term fertilizer experiment using conditional random forest,” Computers and Electronics in Agriculture, vol-197,2022, PP. 1-10</a:t>
            </a:r>
          </a:p>
          <a:p>
            <a:pPr defTabSz="795527">
              <a:defRPr sz="1044"/>
            </a:pPr>
            <a:r>
              <a:rPr lang="en-IN" sz="900" dirty="0">
                <a:latin typeface="Times" pitchFamily="2" charset="0"/>
              </a:rPr>
              <a:t>[18] </a:t>
            </a:r>
            <a:r>
              <a:rPr lang="en-IN" sz="900" dirty="0" err="1">
                <a:latin typeface="Times" pitchFamily="2" charset="0"/>
              </a:rPr>
              <a:t>Rubby</a:t>
            </a:r>
            <a:r>
              <a:rPr lang="en-IN" sz="900" dirty="0">
                <a:latin typeface="Times" pitchFamily="2" charset="0"/>
              </a:rPr>
              <a:t> </a:t>
            </a:r>
            <a:r>
              <a:rPr lang="en-IN" sz="900" dirty="0" err="1">
                <a:latin typeface="Times" pitchFamily="2" charset="0"/>
              </a:rPr>
              <a:t>Aworka</a:t>
            </a:r>
            <a:r>
              <a:rPr lang="en-IN" sz="900" dirty="0">
                <a:latin typeface="Times" pitchFamily="2" charset="0"/>
              </a:rPr>
              <a:t>, </a:t>
            </a:r>
            <a:r>
              <a:rPr lang="en-IN" sz="900" dirty="0" err="1">
                <a:latin typeface="Times" pitchFamily="2" charset="0"/>
              </a:rPr>
              <a:t>Lontsi</a:t>
            </a:r>
            <a:r>
              <a:rPr lang="en-IN" sz="900" dirty="0">
                <a:latin typeface="Times" pitchFamily="2" charset="0"/>
              </a:rPr>
              <a:t> </a:t>
            </a:r>
            <a:r>
              <a:rPr lang="en-IN" sz="900" dirty="0" err="1">
                <a:latin typeface="Times" pitchFamily="2" charset="0"/>
              </a:rPr>
              <a:t>Saadio</a:t>
            </a:r>
            <a:r>
              <a:rPr lang="en-IN" sz="900" dirty="0">
                <a:latin typeface="Times" pitchFamily="2" charset="0"/>
              </a:rPr>
              <a:t> Cedric, Wilfried Yves Hamilton </a:t>
            </a:r>
            <a:r>
              <a:rPr lang="en-IN" sz="900" dirty="0" err="1">
                <a:latin typeface="Times" pitchFamily="2" charset="0"/>
              </a:rPr>
              <a:t>Adoni</a:t>
            </a:r>
            <a:r>
              <a:rPr lang="en-IN" sz="900" dirty="0">
                <a:latin typeface="Times" pitchFamily="2" charset="0"/>
              </a:rPr>
              <a:t>, </a:t>
            </a:r>
            <a:r>
              <a:rPr lang="en-IN" sz="900" dirty="0" err="1">
                <a:latin typeface="Times" pitchFamily="2" charset="0"/>
              </a:rPr>
              <a:t>Jérémie</a:t>
            </a:r>
            <a:r>
              <a:rPr lang="en-IN" sz="900" dirty="0">
                <a:latin typeface="Times" pitchFamily="2" charset="0"/>
              </a:rPr>
              <a:t> </a:t>
            </a:r>
            <a:r>
              <a:rPr lang="en-IN" sz="900" dirty="0" err="1">
                <a:latin typeface="Times" pitchFamily="2" charset="0"/>
              </a:rPr>
              <a:t>Thouakesseh</a:t>
            </a:r>
            <a:r>
              <a:rPr lang="en-IN" sz="900" dirty="0">
                <a:latin typeface="Times" pitchFamily="2" charset="0"/>
              </a:rPr>
              <a:t> </a:t>
            </a:r>
            <a:r>
              <a:rPr lang="en-IN" sz="900" dirty="0" err="1">
                <a:latin typeface="Times" pitchFamily="2" charset="0"/>
              </a:rPr>
              <a:t>Zoueu</a:t>
            </a:r>
            <a:r>
              <a:rPr lang="en-IN" sz="900" dirty="0">
                <a:latin typeface="Times" pitchFamily="2" charset="0"/>
              </a:rPr>
              <a:t>, Franck </a:t>
            </a:r>
            <a:r>
              <a:rPr lang="en-IN" sz="900" dirty="0" err="1">
                <a:latin typeface="Times" pitchFamily="2" charset="0"/>
              </a:rPr>
              <a:t>Kalala</a:t>
            </a:r>
            <a:r>
              <a:rPr lang="en-IN" sz="900" dirty="0">
                <a:latin typeface="Times" pitchFamily="2" charset="0"/>
              </a:rPr>
              <a:t> Mutombo, Charles </a:t>
            </a:r>
            <a:r>
              <a:rPr lang="en-IN" sz="900" dirty="0" err="1">
                <a:latin typeface="Times" pitchFamily="2" charset="0"/>
              </a:rPr>
              <a:t>Lebon</a:t>
            </a:r>
            <a:r>
              <a:rPr lang="en-IN" sz="900" dirty="0">
                <a:latin typeface="Times" pitchFamily="2" charset="0"/>
              </a:rPr>
              <a:t> </a:t>
            </a:r>
            <a:r>
              <a:rPr lang="en-IN" sz="900" dirty="0" err="1">
                <a:latin typeface="Times" pitchFamily="2" charset="0"/>
              </a:rPr>
              <a:t>Mberi</a:t>
            </a:r>
            <a:r>
              <a:rPr lang="en-IN" sz="900" dirty="0">
                <a:latin typeface="Times" pitchFamily="2" charset="0"/>
              </a:rPr>
              <a:t> </a:t>
            </a:r>
            <a:r>
              <a:rPr lang="en-IN" sz="900" dirty="0" err="1">
                <a:latin typeface="Times" pitchFamily="2" charset="0"/>
              </a:rPr>
              <a:t>Kimpolo</a:t>
            </a:r>
            <a:r>
              <a:rPr lang="en-IN" sz="900" dirty="0">
                <a:latin typeface="Times" pitchFamily="2" charset="0"/>
              </a:rPr>
              <a:t>, Tarik </a:t>
            </a:r>
            <a:r>
              <a:rPr lang="en-IN" sz="900" dirty="0" err="1">
                <a:latin typeface="Times" pitchFamily="2" charset="0"/>
              </a:rPr>
              <a:t>Nahhal</a:t>
            </a:r>
            <a:r>
              <a:rPr lang="en-IN" sz="900" dirty="0">
                <a:latin typeface="Times" pitchFamily="2" charset="0"/>
              </a:rPr>
              <a:t>, </a:t>
            </a:r>
            <a:r>
              <a:rPr lang="en-IN" sz="900" dirty="0" err="1">
                <a:latin typeface="Times" pitchFamily="2" charset="0"/>
              </a:rPr>
              <a:t>Moez</a:t>
            </a:r>
            <a:r>
              <a:rPr lang="en-IN" sz="900" dirty="0">
                <a:latin typeface="Times" pitchFamily="2" charset="0"/>
              </a:rPr>
              <a:t> </a:t>
            </a:r>
            <a:r>
              <a:rPr lang="en-IN" sz="900" dirty="0" err="1">
                <a:latin typeface="Times" pitchFamily="2" charset="0"/>
              </a:rPr>
              <a:t>Krichen</a:t>
            </a:r>
            <a:r>
              <a:rPr lang="en-IN" sz="900" dirty="0">
                <a:latin typeface="Times" pitchFamily="2" charset="0"/>
              </a:rPr>
              <a:t>, “Agricultural decision system based on advanced machine learning models for yield prediction: Case of East African countries,” Smart Agricultural Technology, vol-3, 2022, PP. 1-9</a:t>
            </a:r>
          </a:p>
          <a:p>
            <a:pPr defTabSz="795527">
              <a:defRPr sz="1044"/>
            </a:pPr>
            <a:r>
              <a:rPr lang="en-IN" sz="900" dirty="0">
                <a:latin typeface="Times" pitchFamily="2" charset="0"/>
              </a:rPr>
              <a:t>[19] Senthil Kumar Swami </a:t>
            </a:r>
            <a:r>
              <a:rPr lang="en-IN" sz="900" dirty="0" err="1">
                <a:latin typeface="Times" pitchFamily="2" charset="0"/>
              </a:rPr>
              <a:t>Durai</a:t>
            </a:r>
            <a:r>
              <a:rPr lang="en-IN" sz="900" dirty="0">
                <a:latin typeface="Times" pitchFamily="2" charset="0"/>
              </a:rPr>
              <a:t>, Mary </a:t>
            </a:r>
            <a:r>
              <a:rPr lang="en-IN" sz="900" dirty="0" err="1">
                <a:latin typeface="Times" pitchFamily="2" charset="0"/>
              </a:rPr>
              <a:t>Divya</a:t>
            </a:r>
            <a:r>
              <a:rPr lang="en-IN" sz="900" dirty="0">
                <a:latin typeface="Times" pitchFamily="2" charset="0"/>
              </a:rPr>
              <a:t> </a:t>
            </a:r>
            <a:r>
              <a:rPr lang="en-IN" sz="900" dirty="0" err="1">
                <a:latin typeface="Times" pitchFamily="2" charset="0"/>
              </a:rPr>
              <a:t>Shamili</a:t>
            </a:r>
            <a:r>
              <a:rPr lang="en-IN" sz="900" dirty="0">
                <a:latin typeface="Times" pitchFamily="2" charset="0"/>
              </a:rPr>
              <a:t>, “Smart farming using Machine Learning and Deep Learning techniques,”  Decision Analytics Journal, vol-2, 2022, PP. 1-30</a:t>
            </a:r>
          </a:p>
          <a:p>
            <a:pPr defTabSz="795527">
              <a:defRPr sz="1044"/>
            </a:pPr>
            <a:r>
              <a:rPr lang="en-IN" sz="900" dirty="0">
                <a:latin typeface="Times" pitchFamily="2" charset="0"/>
              </a:rPr>
              <a:t>[20] M.S. </a:t>
            </a:r>
            <a:r>
              <a:rPr lang="en-IN" sz="900" dirty="0" err="1">
                <a:latin typeface="Times" pitchFamily="2" charset="0"/>
              </a:rPr>
              <a:t>Suchithra</a:t>
            </a:r>
            <a:r>
              <a:rPr lang="en-IN" sz="900" dirty="0">
                <a:latin typeface="Times" pitchFamily="2" charset="0"/>
              </a:rPr>
              <a:t>, Maya L. Pai, “Improving the prediction accuracy of soil nutrient classification by optimizing extreme learning machine parameters,”  Information Processing in Agriculture, vol-7, 2022, PP. 1-11</a:t>
            </a:r>
          </a:p>
        </p:txBody>
      </p:sp>
      <p:sp>
        <p:nvSpPr>
          <p:cNvPr id="4" name="Date Placeholder 3">
            <a:extLst>
              <a:ext uri="{FF2B5EF4-FFF2-40B4-BE49-F238E27FC236}">
                <a16:creationId xmlns:a16="http://schemas.microsoft.com/office/drawing/2014/main" id="{D1F6ED52-1CC3-5259-F6D5-A431367D2599}"/>
              </a:ext>
            </a:extLst>
          </p:cNvPr>
          <p:cNvSpPr>
            <a:spLocks noGrp="1"/>
          </p:cNvSpPr>
          <p:nvPr>
            <p:ph type="dt" sz="half" idx="2"/>
          </p:nvPr>
        </p:nvSpPr>
        <p:spPr/>
        <p:txBody>
          <a:bodyPr/>
          <a:lstStyle/>
          <a:p>
            <a:fld id="{24BFD1BD-BA78-4A12-8786-9FACFDE89896}" type="datetime1">
              <a:rPr lang="en-IN" smtClean="0"/>
              <a:t>07-05-2022</a:t>
            </a:fld>
            <a:endParaRPr lang="en-US" dirty="0"/>
          </a:p>
        </p:txBody>
      </p:sp>
      <p:sp>
        <p:nvSpPr>
          <p:cNvPr id="5" name="Footer Placeholder 4">
            <a:extLst>
              <a:ext uri="{FF2B5EF4-FFF2-40B4-BE49-F238E27FC236}">
                <a16:creationId xmlns:a16="http://schemas.microsoft.com/office/drawing/2014/main" id="{30271AF5-69A7-259B-AE1A-874FC4EA2D98}"/>
              </a:ext>
            </a:extLst>
          </p:cNvPr>
          <p:cNvSpPr>
            <a:spLocks noGrp="1"/>
          </p:cNvSpPr>
          <p:nvPr>
            <p:ph type="ftr" sz="quarter" idx="3"/>
          </p:nvPr>
        </p:nvSpPr>
        <p:spPr/>
        <p:txBody>
          <a:bodyPr/>
          <a:lstStyle/>
          <a:p>
            <a:r>
              <a:rPr lang="en-US" dirty="0"/>
              <a:t>Eco-Fertilization</a:t>
            </a:r>
          </a:p>
        </p:txBody>
      </p:sp>
      <p:sp>
        <p:nvSpPr>
          <p:cNvPr id="6" name="Slide Number Placeholder 5">
            <a:extLst>
              <a:ext uri="{FF2B5EF4-FFF2-40B4-BE49-F238E27FC236}">
                <a16:creationId xmlns:a16="http://schemas.microsoft.com/office/drawing/2014/main" id="{75715076-D29D-2603-A506-CC6E5A47AA5C}"/>
              </a:ext>
            </a:extLst>
          </p:cNvPr>
          <p:cNvSpPr>
            <a:spLocks noGrp="1"/>
          </p:cNvSpPr>
          <p:nvPr>
            <p:ph type="sldNum" sz="quarter" idx="4"/>
          </p:nvPr>
        </p:nvSpPr>
        <p:spPr/>
        <p:txBody>
          <a:bodyPr/>
          <a:lstStyle/>
          <a:p>
            <a:fld id="{9860EDB8-5305-433F-BE41-D7A86D811DB3}" type="slidenum">
              <a:rPr lang="en-US" smtClean="0"/>
              <a:pPr/>
              <a:t>23</a:t>
            </a:fld>
            <a:endParaRPr lang="en-US" dirty="0"/>
          </a:p>
        </p:txBody>
      </p:sp>
    </p:spTree>
    <p:extLst>
      <p:ext uri="{BB962C8B-B14F-4D97-AF65-F5344CB8AC3E}">
        <p14:creationId xmlns:p14="http://schemas.microsoft.com/office/powerpoint/2010/main" val="309971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37-E2F5-D682-ABC8-A1FDB557822B}"/>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B0151B6-C404-E1DB-2CDC-3F1ACCEE70AD}"/>
              </a:ext>
            </a:extLst>
          </p:cNvPr>
          <p:cNvSpPr>
            <a:spLocks noGrp="1"/>
          </p:cNvSpPr>
          <p:nvPr>
            <p:ph sz="quarter" idx="10"/>
          </p:nvPr>
        </p:nvSpPr>
        <p:spPr>
          <a:xfrm>
            <a:off x="539495" y="1435607"/>
            <a:ext cx="10717083" cy="4689295"/>
          </a:xfrm>
        </p:spPr>
        <p:txBody>
          <a:bodyPr>
            <a:normAutofit/>
          </a:bodyPr>
          <a:lstStyle/>
          <a:p>
            <a:pPr defTabSz="795527">
              <a:defRPr sz="1044"/>
            </a:pPr>
            <a:r>
              <a:rPr lang="en-IN" sz="900" dirty="0">
                <a:latin typeface="Times" pitchFamily="2" charset="0"/>
              </a:rPr>
              <a:t>[21] </a:t>
            </a:r>
            <a:r>
              <a:rPr lang="en-IN" sz="900" dirty="0" err="1">
                <a:latin typeface="Times" pitchFamily="2" charset="0"/>
              </a:rPr>
              <a:t>mtdtraining</a:t>
            </a:r>
            <a:r>
              <a:rPr lang="en-IN" sz="900" dirty="0">
                <a:latin typeface="Times" pitchFamily="2" charset="0"/>
              </a:rPr>
              <a:t> , “ </a:t>
            </a:r>
            <a:r>
              <a:rPr lang="en-US" sz="900" dirty="0">
                <a:latin typeface="Times" pitchFamily="2" charset="0"/>
                <a:hlinkClick r:id="rId2"/>
              </a:rPr>
              <a:t>https://www.mtdtraining.com/wp-content/uploads/2017/11/objective-setting.jpg</a:t>
            </a:r>
            <a:r>
              <a:rPr lang="en-US" sz="900" dirty="0">
                <a:latin typeface="Times" pitchFamily="2" charset="0"/>
              </a:rPr>
              <a:t> ” (accessed on 6</a:t>
            </a:r>
            <a:r>
              <a:rPr lang="en-US" sz="900" baseline="30000" dirty="0">
                <a:latin typeface="Times" pitchFamily="2" charset="0"/>
              </a:rPr>
              <a:t>th</a:t>
            </a:r>
            <a:r>
              <a:rPr lang="en-US" sz="900" dirty="0">
                <a:latin typeface="Times" pitchFamily="2" charset="0"/>
              </a:rPr>
              <a:t> April 2022)</a:t>
            </a:r>
            <a:endParaRPr lang="en-IN" sz="900" dirty="0">
              <a:latin typeface="Times" pitchFamily="2" charset="0"/>
            </a:endParaRPr>
          </a:p>
          <a:p>
            <a:pPr defTabSz="795527">
              <a:defRPr sz="1044"/>
            </a:pPr>
            <a:r>
              <a:rPr lang="en-IN" sz="900" dirty="0">
                <a:latin typeface="Times" pitchFamily="2" charset="0"/>
              </a:rPr>
              <a:t>[22] </a:t>
            </a:r>
            <a:r>
              <a:rPr lang="en-IN" sz="900" dirty="0" err="1">
                <a:latin typeface="Times" pitchFamily="2" charset="0"/>
              </a:rPr>
              <a:t>Grammartop</a:t>
            </a:r>
            <a:r>
              <a:rPr lang="en-IN" sz="900" dirty="0">
                <a:latin typeface="Times" pitchFamily="2" charset="0"/>
              </a:rPr>
              <a:t>, “ </a:t>
            </a:r>
            <a:r>
              <a:rPr lang="en-IN" sz="900" dirty="0">
                <a:latin typeface="Times" pitchFamily="2" charset="0"/>
                <a:hlinkClick r:id="rId3"/>
              </a:rPr>
              <a:t>https://grammartop.com/wp-content/uploads/2020/11/methodology-488f1a23453770c85d6bba8200517e430312982e.png </a:t>
            </a:r>
            <a:r>
              <a:rPr lang="en-US" sz="900" dirty="0">
                <a:latin typeface="Times" pitchFamily="2" charset="0"/>
              </a:rPr>
              <a:t>” (accessed on 6</a:t>
            </a:r>
            <a:r>
              <a:rPr lang="en-US" sz="900" baseline="30000" dirty="0">
                <a:latin typeface="Times" pitchFamily="2" charset="0"/>
              </a:rPr>
              <a:t>th</a:t>
            </a:r>
            <a:r>
              <a:rPr lang="en-US" sz="900" dirty="0">
                <a:latin typeface="Times" pitchFamily="2" charset="0"/>
              </a:rPr>
              <a:t> April 2022)</a:t>
            </a:r>
          </a:p>
          <a:p>
            <a:pPr defTabSz="795527">
              <a:defRPr sz="1044"/>
            </a:pPr>
            <a:r>
              <a:rPr lang="en-IN" sz="900" dirty="0">
                <a:latin typeface="Times" pitchFamily="2" charset="0"/>
              </a:rPr>
              <a:t>[23] Kaggle, “ </a:t>
            </a:r>
            <a:r>
              <a:rPr lang="en-IN" sz="900" dirty="0">
                <a:latin typeface="Times" pitchFamily="2" charset="0"/>
                <a:hlinkClick r:id="rId4"/>
              </a:rPr>
              <a:t>https://www.kaggle.com/datasets/atharvaingle/crop-recommendation-dataset</a:t>
            </a:r>
            <a:r>
              <a:rPr lang="en-IN" sz="900" dirty="0">
                <a:latin typeface="Times" pitchFamily="2" charset="0"/>
              </a:rPr>
              <a:t> </a:t>
            </a:r>
            <a:r>
              <a:rPr lang="en-US" sz="900" dirty="0">
                <a:latin typeface="Times" pitchFamily="2" charset="0"/>
              </a:rPr>
              <a:t>” (accessed on 16</a:t>
            </a:r>
            <a:r>
              <a:rPr lang="en-US" sz="900" baseline="30000" dirty="0">
                <a:latin typeface="Times" pitchFamily="2" charset="0"/>
              </a:rPr>
              <a:t>th</a:t>
            </a:r>
            <a:r>
              <a:rPr lang="en-US" sz="900" dirty="0">
                <a:latin typeface="Times" pitchFamily="2" charset="0"/>
              </a:rPr>
              <a:t> November </a:t>
            </a:r>
            <a:r>
              <a:rPr lang="en-IN" sz="900" dirty="0">
                <a:solidFill>
                  <a:srgbClr val="202124"/>
                </a:solidFill>
                <a:cs typeface="Segoe UI" panose="020B0502040204020203" pitchFamily="34" charset="0"/>
              </a:rPr>
              <a:t>2021)</a:t>
            </a:r>
            <a:endParaRPr lang="en-US" sz="900" dirty="0">
              <a:latin typeface="Times" pitchFamily="2" charset="0"/>
            </a:endParaRPr>
          </a:p>
        </p:txBody>
      </p:sp>
      <p:sp>
        <p:nvSpPr>
          <p:cNvPr id="4" name="Date Placeholder 3">
            <a:extLst>
              <a:ext uri="{FF2B5EF4-FFF2-40B4-BE49-F238E27FC236}">
                <a16:creationId xmlns:a16="http://schemas.microsoft.com/office/drawing/2014/main" id="{D1F6ED52-1CC3-5259-F6D5-A431367D2599}"/>
              </a:ext>
            </a:extLst>
          </p:cNvPr>
          <p:cNvSpPr>
            <a:spLocks noGrp="1"/>
          </p:cNvSpPr>
          <p:nvPr>
            <p:ph type="dt" sz="half" idx="2"/>
          </p:nvPr>
        </p:nvSpPr>
        <p:spPr/>
        <p:txBody>
          <a:bodyPr/>
          <a:lstStyle/>
          <a:p>
            <a:fld id="{24BFD1BD-BA78-4A12-8786-9FACFDE89896}" type="datetime1">
              <a:rPr lang="en-IN" smtClean="0"/>
              <a:t>07-05-2022</a:t>
            </a:fld>
            <a:endParaRPr lang="en-US" dirty="0"/>
          </a:p>
        </p:txBody>
      </p:sp>
      <p:sp>
        <p:nvSpPr>
          <p:cNvPr id="5" name="Footer Placeholder 4">
            <a:extLst>
              <a:ext uri="{FF2B5EF4-FFF2-40B4-BE49-F238E27FC236}">
                <a16:creationId xmlns:a16="http://schemas.microsoft.com/office/drawing/2014/main" id="{30271AF5-69A7-259B-AE1A-874FC4EA2D98}"/>
              </a:ext>
            </a:extLst>
          </p:cNvPr>
          <p:cNvSpPr>
            <a:spLocks noGrp="1"/>
          </p:cNvSpPr>
          <p:nvPr>
            <p:ph type="ftr" sz="quarter" idx="3"/>
          </p:nvPr>
        </p:nvSpPr>
        <p:spPr/>
        <p:txBody>
          <a:bodyPr/>
          <a:lstStyle/>
          <a:p>
            <a:r>
              <a:rPr lang="en-US" dirty="0"/>
              <a:t>Eco-Fertilization</a:t>
            </a:r>
          </a:p>
        </p:txBody>
      </p:sp>
      <p:sp>
        <p:nvSpPr>
          <p:cNvPr id="6" name="Slide Number Placeholder 5">
            <a:extLst>
              <a:ext uri="{FF2B5EF4-FFF2-40B4-BE49-F238E27FC236}">
                <a16:creationId xmlns:a16="http://schemas.microsoft.com/office/drawing/2014/main" id="{75715076-D29D-2603-A506-CC6E5A47AA5C}"/>
              </a:ext>
            </a:extLst>
          </p:cNvPr>
          <p:cNvSpPr>
            <a:spLocks noGrp="1"/>
          </p:cNvSpPr>
          <p:nvPr>
            <p:ph type="sldNum" sz="quarter" idx="4"/>
          </p:nvPr>
        </p:nvSpPr>
        <p:spPr/>
        <p:txBody>
          <a:bodyPr/>
          <a:lstStyle/>
          <a:p>
            <a:fld id="{9860EDB8-5305-433F-BE41-D7A86D811DB3}" type="slidenum">
              <a:rPr lang="en-US" smtClean="0"/>
              <a:pPr/>
              <a:t>24</a:t>
            </a:fld>
            <a:endParaRPr lang="en-US" dirty="0"/>
          </a:p>
        </p:txBody>
      </p:sp>
    </p:spTree>
    <p:extLst>
      <p:ext uri="{BB962C8B-B14F-4D97-AF65-F5344CB8AC3E}">
        <p14:creationId xmlns:p14="http://schemas.microsoft.com/office/powerpoint/2010/main" val="1361170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3533" y="1964267"/>
            <a:ext cx="10515600" cy="2387600"/>
          </a:xfrm>
        </p:spPr>
        <p:txBody>
          <a:bodyPr anchor="ctr" anchorCtr="0">
            <a:normAutofit/>
          </a:bodyPr>
          <a:lstStyle/>
          <a:p>
            <a:pPr algn="ctr"/>
            <a:r>
              <a:rPr lang="en-US" sz="8000" b="1" dirty="0">
                <a:solidFill>
                  <a:schemeClr val="bg1"/>
                </a:solidFill>
                <a:latin typeface="+mn-lt"/>
              </a:rPr>
              <a:t>THANK YOU</a:t>
            </a:r>
          </a:p>
        </p:txBody>
      </p:sp>
    </p:spTree>
    <p:extLst>
      <p:ext uri="{BB962C8B-B14F-4D97-AF65-F5344CB8AC3E}">
        <p14:creationId xmlns:p14="http://schemas.microsoft.com/office/powerpoint/2010/main" val="1507811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Abstract</a:t>
            </a:r>
          </a:p>
        </p:txBody>
      </p:sp>
      <p:sp>
        <p:nvSpPr>
          <p:cNvPr id="38" name="Content Placeholder 17"/>
          <p:cNvSpPr txBox="1">
            <a:spLocks/>
          </p:cNvSpPr>
          <p:nvPr/>
        </p:nvSpPr>
        <p:spPr>
          <a:xfrm>
            <a:off x="530260" y="1524707"/>
            <a:ext cx="11036098" cy="444198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600"/>
              </a:spcAft>
              <a:buNone/>
              <a:defRPr/>
            </a:pPr>
            <a:r>
              <a:rPr lang="en-US" dirty="0">
                <a:ea typeface="Apple Color Emoji" pitchFamily="2" charset="0"/>
                <a:cs typeface="Beirut" pitchFamily="2" charset="-78"/>
              </a:rPr>
              <a:t>Agriculture plays an important role in national economic growth. Agriculture contributes 17-18% to India's GDP and ranks second worldwide in farm outputs. Plants requires fertilizers and fertilizers replace the nutrients that crops remove from the soil. Without the addition of fertilizers, crop yields and agricultural productivity would be significantly reduced. The farmers usually have little control over the usage of fertilizers. There is a need for proper guidance for optimal usage of these fertilizers and is required by farmers in order to get more yields and prevent wastage.</a:t>
            </a:r>
          </a:p>
          <a:p>
            <a:pPr marL="0" indent="0" algn="just">
              <a:spcAft>
                <a:spcPts val="600"/>
              </a:spcAft>
              <a:buNone/>
              <a:defRPr/>
            </a:pPr>
            <a:r>
              <a:rPr lang="en-US" dirty="0">
                <a:ea typeface="Apple Color Emoji" pitchFamily="2" charset="0"/>
                <a:cs typeface="Beirut" pitchFamily="2" charset="-78"/>
              </a:rPr>
              <a:t>There is a relationship between rainfall intensity and nutrient loss for different fertilizer treatments following each rainfall event. Timely and moderate rainfall can be beneficial to dissolve dry fertilizer and move nutrients into the soil rooting zone, but excessive rain can increase runoff potential and leaching potential of nutrients such as nitrate, sulfate, chloride, and boron.</a:t>
            </a:r>
          </a:p>
          <a:p>
            <a:pPr marL="0" indent="0" algn="just">
              <a:spcAft>
                <a:spcPts val="600"/>
              </a:spcAft>
              <a:buNone/>
              <a:defRPr/>
            </a:pPr>
            <a:r>
              <a:rPr lang="en-US" dirty="0">
                <a:ea typeface="Apple Color Emoji" pitchFamily="2" charset="0"/>
                <a:cs typeface="Beirut" pitchFamily="2" charset="-78"/>
              </a:rPr>
              <a:t>The prime objective of “Eco-Fertilization</a:t>
            </a:r>
            <a:r>
              <a:rPr lang="en-US" b="1" dirty="0">
                <a:ea typeface="Apple Color Emoji" pitchFamily="2" charset="0"/>
                <a:cs typeface="Beirut" pitchFamily="2" charset="-78"/>
              </a:rPr>
              <a:t>” </a:t>
            </a:r>
            <a:r>
              <a:rPr lang="en-US" dirty="0">
                <a:ea typeface="Apple Color Emoji" pitchFamily="2" charset="0"/>
                <a:cs typeface="Beirut" pitchFamily="2" charset="-78"/>
              </a:rPr>
              <a:t>is to </a:t>
            </a:r>
            <a:r>
              <a:rPr lang="en-US" dirty="0">
                <a:solidFill>
                  <a:prstClr val="black">
                    <a:lumMod val="75000"/>
                    <a:lumOff val="25000"/>
                  </a:prstClr>
                </a:solidFill>
                <a:latin typeface="Segoe UI" panose="020B0502040204020203" pitchFamily="34" charset="0"/>
                <a:ea typeface="Apple Color Emoji" pitchFamily="2" charset="0"/>
                <a:cs typeface="Segoe UI" panose="020B0502040204020203" pitchFamily="34" charset="0"/>
              </a:rPr>
              <a:t>p</a:t>
            </a:r>
            <a:r>
              <a:rPr lang="en-US" dirty="0">
                <a:solidFill>
                  <a:prstClr val="black">
                    <a:lumMod val="75000"/>
                    <a:lumOff val="25000"/>
                  </a:prstClr>
                </a:solidFill>
                <a:latin typeface="Segoe UI" panose="020B0502040204020203" pitchFamily="34" charset="0"/>
                <a:cs typeface="Segoe UI" panose="020B0502040204020203" pitchFamily="34" charset="0"/>
              </a:rPr>
              <a:t>rovide useful insight for fertilizer usage by considering short-term weather forecast and reduce environmental pollution by slowing down the process of leaching. The application takes multiple input from the user such as crop &amp; location. Then, apply machine learning algorithms to predict the amount and usage of fertilizers.</a:t>
            </a:r>
          </a:p>
          <a:p>
            <a:pPr marL="0" indent="0" algn="just">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The implement phase is most important phase of the project cycle. It commences after the completion of preparation and planning phase. It is a phase where the execution of the project is carried out. In this project, the tools and technologies required for execution are Python, Matplotlib, Random Forest algorithm.</a:t>
            </a:r>
          </a:p>
        </p:txBody>
      </p:sp>
      <p:sp>
        <p:nvSpPr>
          <p:cNvPr id="11" name="Footer Placeholder 10">
            <a:extLst>
              <a:ext uri="{FF2B5EF4-FFF2-40B4-BE49-F238E27FC236}">
                <a16:creationId xmlns:a16="http://schemas.microsoft.com/office/drawing/2014/main" id="{628C980C-101E-CA4D-8234-D95EA9D9E8A3}"/>
              </a:ext>
            </a:extLst>
          </p:cNvPr>
          <p:cNvSpPr>
            <a:spLocks noGrp="1"/>
          </p:cNvSpPr>
          <p:nvPr>
            <p:ph type="ftr" sz="quarter" idx="3"/>
          </p:nvPr>
        </p:nvSpPr>
        <p:spPr/>
        <p:txBody>
          <a:bodyPr/>
          <a:lstStyle/>
          <a:p>
            <a:r>
              <a:rPr lang="en-US" sz="1000" dirty="0"/>
              <a:t>Eco-Fertilization</a:t>
            </a:r>
          </a:p>
        </p:txBody>
      </p:sp>
      <p:sp>
        <p:nvSpPr>
          <p:cNvPr id="12" name="Slide Number Placeholder 11">
            <a:extLst>
              <a:ext uri="{FF2B5EF4-FFF2-40B4-BE49-F238E27FC236}">
                <a16:creationId xmlns:a16="http://schemas.microsoft.com/office/drawing/2014/main" id="{32CAC9CA-FDCC-8B4A-8B2B-2FE77ADB9A1E}"/>
              </a:ext>
            </a:extLst>
          </p:cNvPr>
          <p:cNvSpPr>
            <a:spLocks noGrp="1"/>
          </p:cNvSpPr>
          <p:nvPr>
            <p:ph type="sldNum" sz="quarter" idx="4"/>
          </p:nvPr>
        </p:nvSpPr>
        <p:spPr/>
        <p:txBody>
          <a:bodyPr/>
          <a:lstStyle/>
          <a:p>
            <a:fld id="{9860EDB8-5305-433F-BE41-D7A86D811DB3}" type="slidenum">
              <a:rPr lang="en-US" sz="1000" smtClean="0"/>
              <a:pPr/>
              <a:t>2</a:t>
            </a:fld>
            <a:endParaRPr lang="en-US" sz="1000" dirty="0"/>
          </a:p>
        </p:txBody>
      </p:sp>
      <p:sp>
        <p:nvSpPr>
          <p:cNvPr id="13" name="Date Placeholder 12">
            <a:extLst>
              <a:ext uri="{FF2B5EF4-FFF2-40B4-BE49-F238E27FC236}">
                <a16:creationId xmlns:a16="http://schemas.microsoft.com/office/drawing/2014/main" id="{0B23845D-7A3C-9C4D-BCD0-C113F3430A6A}"/>
              </a:ext>
            </a:extLst>
          </p:cNvPr>
          <p:cNvSpPr>
            <a:spLocks noGrp="1"/>
          </p:cNvSpPr>
          <p:nvPr>
            <p:ph type="dt" sz="half" idx="2"/>
          </p:nvPr>
        </p:nvSpPr>
        <p:spPr>
          <a:xfrm>
            <a:off x="530260" y="6203952"/>
            <a:ext cx="3276600" cy="365125"/>
          </a:xfrm>
        </p:spPr>
        <p:txBody>
          <a:bodyPr/>
          <a:lstStyle/>
          <a:p>
            <a:fld id="{C78F1700-2508-44D4-B952-64FD0E9AB368}" type="datetime1">
              <a:rPr lang="en-IN" sz="1000" smtClean="0"/>
              <a:t>07-05-2022</a:t>
            </a:fld>
            <a:endParaRPr lang="en-US" sz="1000" dirty="0"/>
          </a:p>
        </p:txBody>
      </p:sp>
    </p:spTree>
    <p:extLst>
      <p:ext uri="{BB962C8B-B14F-4D97-AF65-F5344CB8AC3E}">
        <p14:creationId xmlns:p14="http://schemas.microsoft.com/office/powerpoint/2010/main" val="3513238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Introduction / Motivation</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31552" y="1672461"/>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39536" y="1721549"/>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Unbalanced progress in rural and urban areas.</a:t>
            </a:r>
          </a:p>
        </p:txBody>
      </p:sp>
      <p:grpSp>
        <p:nvGrpSpPr>
          <p:cNvPr id="33" name="Group 32" descr="Small circle with number 2 inside  indicating step 2"/>
          <p:cNvGrpSpPr/>
          <p:nvPr/>
        </p:nvGrpSpPr>
        <p:grpSpPr bwMode="blackWhite">
          <a:xfrm>
            <a:off x="531552" y="255872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67657" y="2584574"/>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Analysis of farmers' problems at the ground level.</a:t>
            </a:r>
          </a:p>
        </p:txBody>
      </p:sp>
      <p:pic>
        <p:nvPicPr>
          <p:cNvPr id="23" name="Picture 22"/>
          <p:cNvPicPr>
            <a:picLocks noChangeAspect="1"/>
          </p:cNvPicPr>
          <p:nvPr/>
        </p:nvPicPr>
        <p:blipFill>
          <a:blip r:embed="rId4"/>
          <a:srcRect t="1556" b="1556"/>
          <a:stretch/>
        </p:blipFill>
        <p:spPr>
          <a:xfrm>
            <a:off x="5793408" y="1691065"/>
            <a:ext cx="2642827" cy="1920454"/>
          </a:xfrm>
          <a:prstGeom prst="rect">
            <a:avLst/>
          </a:prstGeom>
          <a:ln>
            <a:noFill/>
          </a:ln>
          <a:effectLst>
            <a:outerShdw blurRad="292100" dist="139700" dir="2700000" algn="tl" rotWithShape="0">
              <a:srgbClr val="333333">
                <a:alpha val="65000"/>
              </a:srgbClr>
            </a:outerShdw>
          </a:effectLst>
        </p:spPr>
      </p:pic>
      <p:grpSp>
        <p:nvGrpSpPr>
          <p:cNvPr id="13" name="Group 12" descr="Small circle with number 2 inside  indicating step 2">
            <a:extLst>
              <a:ext uri="{FF2B5EF4-FFF2-40B4-BE49-F238E27FC236}">
                <a16:creationId xmlns:a16="http://schemas.microsoft.com/office/drawing/2014/main" id="{8D67EB0A-BE22-4519-A732-BFF25F00EB9A}"/>
              </a:ext>
            </a:extLst>
          </p:cNvPr>
          <p:cNvGrpSpPr/>
          <p:nvPr/>
        </p:nvGrpSpPr>
        <p:grpSpPr bwMode="blackWhite">
          <a:xfrm>
            <a:off x="506150" y="3371522"/>
            <a:ext cx="558179" cy="409838"/>
            <a:chOff x="6953426" y="711274"/>
            <a:chExt cx="558179" cy="409838"/>
          </a:xfrm>
        </p:grpSpPr>
        <p:sp>
          <p:nvSpPr>
            <p:cNvPr id="14" name="Oval 13" descr="Small circle">
              <a:extLst>
                <a:ext uri="{FF2B5EF4-FFF2-40B4-BE49-F238E27FC236}">
                  <a16:creationId xmlns:a16="http://schemas.microsoft.com/office/drawing/2014/main" id="{98D9E998-B6C9-4758-A0C0-7358FA59DB4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2">
              <a:extLst>
                <a:ext uri="{FF2B5EF4-FFF2-40B4-BE49-F238E27FC236}">
                  <a16:creationId xmlns:a16="http://schemas.microsoft.com/office/drawing/2014/main" id="{2F9A5875-2114-45AA-9205-39EB9AB27492}"/>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6" name="Content Placeholder 17">
            <a:extLst>
              <a:ext uri="{FF2B5EF4-FFF2-40B4-BE49-F238E27FC236}">
                <a16:creationId xmlns:a16="http://schemas.microsoft.com/office/drawing/2014/main" id="{9DB47606-5C94-47EE-B20B-9E2DB1DB5D25}"/>
              </a:ext>
            </a:extLst>
          </p:cNvPr>
          <p:cNvSpPr txBox="1">
            <a:spLocks/>
          </p:cNvSpPr>
          <p:nvPr/>
        </p:nvSpPr>
        <p:spPr>
          <a:xfrm>
            <a:off x="1039536" y="3336203"/>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The problem statements are analyzed and determined based on what is in our study area.</a:t>
            </a:r>
          </a:p>
        </p:txBody>
      </p:sp>
      <p:pic>
        <p:nvPicPr>
          <p:cNvPr id="3" name="Picture 2">
            <a:extLst>
              <a:ext uri="{FF2B5EF4-FFF2-40B4-BE49-F238E27FC236}">
                <a16:creationId xmlns:a16="http://schemas.microsoft.com/office/drawing/2014/main" id="{8C4B79EB-5BB6-4FE0-AE26-BDFA007DD879}"/>
              </a:ext>
            </a:extLst>
          </p:cNvPr>
          <p:cNvPicPr>
            <a:picLocks noChangeAspect="1"/>
          </p:cNvPicPr>
          <p:nvPr/>
        </p:nvPicPr>
        <p:blipFill>
          <a:blip r:embed="rId5"/>
          <a:stretch>
            <a:fillRect/>
          </a:stretch>
        </p:blipFill>
        <p:spPr>
          <a:xfrm>
            <a:off x="4115070" y="3812785"/>
            <a:ext cx="3073400" cy="230505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DE98A745-3ED3-4BAD-BFCA-7C2AA5792CD7}"/>
              </a:ext>
            </a:extLst>
          </p:cNvPr>
          <p:cNvPicPr>
            <a:picLocks noChangeAspect="1"/>
          </p:cNvPicPr>
          <p:nvPr/>
        </p:nvPicPr>
        <p:blipFill rotWithShape="1">
          <a:blip r:embed="rId6"/>
          <a:srcRect l="12687" t="10533" r="7285" b="1"/>
          <a:stretch/>
        </p:blipFill>
        <p:spPr>
          <a:xfrm>
            <a:off x="8737600" y="1691065"/>
            <a:ext cx="2386625" cy="1928040"/>
          </a:xfrm>
          <a:prstGeom prst="rect">
            <a:avLst/>
          </a:prstGeom>
          <a:ln>
            <a:noFill/>
          </a:ln>
          <a:effectLst>
            <a:outerShdw blurRad="292100" dist="139700" dir="2700000" algn="tl" rotWithShape="0">
              <a:srgbClr val="333333">
                <a:alpha val="65000"/>
              </a:srgbClr>
            </a:outerShdw>
          </a:effectLst>
        </p:spPr>
      </p:pic>
      <p:sp>
        <p:nvSpPr>
          <p:cNvPr id="8" name="Footer Placeholder 7">
            <a:extLst>
              <a:ext uri="{FF2B5EF4-FFF2-40B4-BE49-F238E27FC236}">
                <a16:creationId xmlns:a16="http://schemas.microsoft.com/office/drawing/2014/main" id="{B81240D2-B285-1745-A37C-E3665BCC0CD0}"/>
              </a:ext>
            </a:extLst>
          </p:cNvPr>
          <p:cNvSpPr>
            <a:spLocks noGrp="1"/>
          </p:cNvSpPr>
          <p:nvPr>
            <p:ph type="ftr" sz="quarter" idx="3"/>
          </p:nvPr>
        </p:nvSpPr>
        <p:spPr/>
        <p:txBody>
          <a:bodyPr/>
          <a:lstStyle/>
          <a:p>
            <a:r>
              <a:rPr lang="en-US" sz="1000" dirty="0"/>
              <a:t>Eco-Fertilization</a:t>
            </a:r>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z="1000" smtClean="0"/>
              <a:pPr/>
              <a:t>3</a:t>
            </a:fld>
            <a:endParaRPr lang="en-US" sz="1000" dirty="0"/>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A339CA7F-168D-43BC-AD9E-0E9069968B4A}" type="datetime1">
              <a:rPr lang="en-IN" sz="1000" smtClean="0"/>
              <a:t>07-05-2022</a:t>
            </a:fld>
            <a:endParaRPr lang="en-US" sz="1000" dirty="0"/>
          </a:p>
        </p:txBody>
      </p:sp>
      <p:pic>
        <p:nvPicPr>
          <p:cNvPr id="24" name="WhatsApp Video 2021-11-16 at 10.17.33 AM">
            <a:hlinkClick r:id="" action="ppaction://media"/>
            <a:extLst>
              <a:ext uri="{FF2B5EF4-FFF2-40B4-BE49-F238E27FC236}">
                <a16:creationId xmlns:a16="http://schemas.microsoft.com/office/drawing/2014/main" id="{FB283AB7-9EC6-4922-84BF-66EBC340FCC6}"/>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7543800" y="3906220"/>
            <a:ext cx="3629348" cy="220909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19377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904" fill="hold"/>
                                        <p:tgtEl>
                                          <p:spTgt spid="2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24"/>
                                        </p:tgtEl>
                                      </p:cBhvr>
                                    </p:cmd>
                                  </p:childTnLst>
                                </p:cTn>
                              </p:par>
                            </p:childTnLst>
                          </p:cTn>
                        </p:par>
                      </p:childTnLst>
                    </p:cTn>
                  </p:par>
                </p:childTnLst>
              </p:cTn>
              <p:nextCondLst>
                <p:cond evt="onClick" delay="0">
                  <p:tgtEl>
                    <p:spTgt spid="24"/>
                  </p:tgtEl>
                </p:cond>
              </p:nextCondLst>
            </p:seq>
            <p:video>
              <p:cMediaNode vol="80000" mute="1">
                <p:cTn id="12" fill="hold" display="0">
                  <p:stCondLst>
                    <p:cond delay="indefinite"/>
                  </p:stCondLst>
                </p:cTn>
                <p:tgtEl>
                  <p:spTgt spid="2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sp>
        <p:nvSpPr>
          <p:cNvPr id="8" name="Footer Placeholder 7">
            <a:extLst>
              <a:ext uri="{FF2B5EF4-FFF2-40B4-BE49-F238E27FC236}">
                <a16:creationId xmlns:a16="http://schemas.microsoft.com/office/drawing/2014/main" id="{B81240D2-B285-1745-A37C-E3665BCC0CD0}"/>
              </a:ext>
            </a:extLst>
          </p:cNvPr>
          <p:cNvSpPr>
            <a:spLocks noGrp="1"/>
          </p:cNvSpPr>
          <p:nvPr>
            <p:ph type="ftr" sz="quarter" idx="3"/>
          </p:nvPr>
        </p:nvSpPr>
        <p:spPr/>
        <p:txBody>
          <a:bodyPr/>
          <a:lstStyle/>
          <a:p>
            <a:r>
              <a:rPr lang="en-US" sz="1000" dirty="0"/>
              <a:t>Eco-Fertilization</a:t>
            </a:r>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z="1000" smtClean="0"/>
              <a:pPr/>
              <a:t>4</a:t>
            </a:fld>
            <a:endParaRPr lang="en-US" sz="1000" dirty="0"/>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D2FA4022-DBC5-4336-B203-CD330999EAEE}" type="datetime1">
              <a:rPr lang="en-IN" sz="1000" smtClean="0"/>
              <a:t>07-05-2022</a:t>
            </a:fld>
            <a:endParaRPr lang="en-US" sz="1000" dirty="0"/>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61128927"/>
              </p:ext>
            </p:extLst>
          </p:nvPr>
        </p:nvGraphicFramePr>
        <p:xfrm>
          <a:off x="771235" y="1470522"/>
          <a:ext cx="10530428" cy="4493823"/>
        </p:xfrm>
        <a:graphic>
          <a:graphicData uri="http://schemas.openxmlformats.org/drawingml/2006/table">
            <a:tbl>
              <a:tblPr firstRow="1" bandRow="1">
                <a:tableStyleId>{9DCAF9ED-07DC-4A11-8D7F-57B35C25682E}</a:tableStyleId>
              </a:tblPr>
              <a:tblGrid>
                <a:gridCol w="639779">
                  <a:extLst>
                    <a:ext uri="{9D8B030D-6E8A-4147-A177-3AD203B41FA5}">
                      <a16:colId xmlns:a16="http://schemas.microsoft.com/office/drawing/2014/main" val="4179629490"/>
                    </a:ext>
                  </a:extLst>
                </a:gridCol>
                <a:gridCol w="1024758">
                  <a:extLst>
                    <a:ext uri="{9D8B030D-6E8A-4147-A177-3AD203B41FA5}">
                      <a16:colId xmlns:a16="http://schemas.microsoft.com/office/drawing/2014/main" val="509443340"/>
                    </a:ext>
                  </a:extLst>
                </a:gridCol>
                <a:gridCol w="2885090">
                  <a:extLst>
                    <a:ext uri="{9D8B030D-6E8A-4147-A177-3AD203B41FA5}">
                      <a16:colId xmlns:a16="http://schemas.microsoft.com/office/drawing/2014/main" val="1878355055"/>
                    </a:ext>
                  </a:extLst>
                </a:gridCol>
                <a:gridCol w="1899745">
                  <a:extLst>
                    <a:ext uri="{9D8B030D-6E8A-4147-A177-3AD203B41FA5}">
                      <a16:colId xmlns:a16="http://schemas.microsoft.com/office/drawing/2014/main" val="3429157811"/>
                    </a:ext>
                  </a:extLst>
                </a:gridCol>
                <a:gridCol w="1474076">
                  <a:extLst>
                    <a:ext uri="{9D8B030D-6E8A-4147-A177-3AD203B41FA5}">
                      <a16:colId xmlns:a16="http://schemas.microsoft.com/office/drawing/2014/main" val="1378453927"/>
                    </a:ext>
                  </a:extLst>
                </a:gridCol>
                <a:gridCol w="2606980">
                  <a:extLst>
                    <a:ext uri="{9D8B030D-6E8A-4147-A177-3AD203B41FA5}">
                      <a16:colId xmlns:a16="http://schemas.microsoft.com/office/drawing/2014/main" val="3127282539"/>
                    </a:ext>
                  </a:extLst>
                </a:gridCol>
              </a:tblGrid>
              <a:tr h="1084543">
                <a:tc>
                  <a:txBody>
                    <a:bodyPr/>
                    <a:lstStyle/>
                    <a:p>
                      <a:pPr algn="ctr"/>
                      <a:endParaRPr lang="en-US" dirty="0"/>
                    </a:p>
                    <a:p>
                      <a:pPr algn="ctr"/>
                      <a:r>
                        <a:rPr lang="en-US" sz="1600" dirty="0">
                          <a:solidFill>
                            <a:schemeClr val="tx1">
                              <a:lumMod val="75000"/>
                              <a:lumOff val="25000"/>
                            </a:schemeClr>
                          </a:solidFill>
                        </a:rPr>
                        <a:t>Ref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1015785">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a:t>
                      </a:r>
                    </a:p>
                    <a:p>
                      <a:pPr marL="342900" indent="-342900">
                        <a:buFont typeface="+mj-lt"/>
                        <a:buAutoNum type="romanUcPeriod"/>
                      </a:pPr>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2018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ctr"/>
                      <a:r>
                        <a:rPr lang="en-US" sz="1100" dirty="0">
                          <a:latin typeface="+mn-lt"/>
                        </a:rPr>
                        <a:t>Prediction of</a:t>
                      </a:r>
                    </a:p>
                    <a:p>
                      <a:pPr algn="ctr"/>
                      <a:r>
                        <a:rPr lang="en-US" sz="1100" dirty="0">
                          <a:latin typeface="+mn-lt"/>
                        </a:rPr>
                        <a:t> Crop Fertilizer Consumption</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just" defTabSz="914400" rtl="0" eaLnBrk="1" fontAlgn="auto" latinLnBrk="0" hangingPunct="1">
                        <a:lnSpc>
                          <a:spcPct val="100000"/>
                        </a:lnSpc>
                        <a:spcBef>
                          <a:spcPts val="0"/>
                        </a:spcBef>
                        <a:spcAft>
                          <a:spcPts val="0"/>
                        </a:spcAft>
                        <a:buClrTx/>
                        <a:buSzTx/>
                        <a:buFontTx/>
                        <a:buNone/>
                        <a:tabLst/>
                        <a:defRPr/>
                      </a:pPr>
                      <a:r>
                        <a:rPr lang="en-US" sz="1100" dirty="0"/>
                        <a:t>Krutika </a:t>
                      </a:r>
                      <a:r>
                        <a:rPr lang="en-US" sz="1100" dirty="0" err="1"/>
                        <a:t>Hampannavar</a:t>
                      </a:r>
                      <a:r>
                        <a:rPr lang="en-US" sz="1100" dirty="0"/>
                        <a:t>,</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100" dirty="0"/>
                        <a:t>Vijay </a:t>
                      </a:r>
                      <a:r>
                        <a:rPr lang="en-US" sz="1100" dirty="0" err="1"/>
                        <a:t>Bhajantri</a:t>
                      </a:r>
                      <a:endParaRPr lang="en-US" sz="1100" dirty="0"/>
                    </a:p>
                    <a:p>
                      <a:pPr marL="0" marR="0" indent="0" algn="just" defTabSz="914400" rtl="0" eaLnBrk="1" fontAlgn="auto" latinLnBrk="0" hangingPunct="1">
                        <a:lnSpc>
                          <a:spcPct val="100000"/>
                        </a:lnSpc>
                        <a:spcBef>
                          <a:spcPts val="0"/>
                        </a:spcBef>
                        <a:spcAft>
                          <a:spcPts val="0"/>
                        </a:spcAft>
                        <a:buClrTx/>
                        <a:buSzTx/>
                        <a:buFontTx/>
                        <a:buNone/>
                        <a:tabLst/>
                        <a:defRPr/>
                      </a:pPr>
                      <a:r>
                        <a:rPr lang="en-US" sz="1100" dirty="0"/>
                        <a:t>Shashikumar G. </a:t>
                      </a:r>
                      <a:r>
                        <a:rPr lang="en-US" sz="1100" dirty="0" err="1"/>
                        <a:t>Totad</a:t>
                      </a:r>
                      <a:endParaRPr lang="en-US" sz="11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IEEE,</a:t>
                      </a:r>
                    </a:p>
                    <a:p>
                      <a:r>
                        <a:rPr lang="en-US" sz="1100" dirty="0"/>
                        <a:t>DOI:10.1109/ICCUBEA.2018.8697827</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1100" dirty="0"/>
                    </a:p>
                    <a:p>
                      <a:pPr algn="just">
                        <a:lnSpc>
                          <a:spcPct val="100000"/>
                        </a:lnSpc>
                      </a:pPr>
                      <a:r>
                        <a:rPr lang="en-US" sz="900" dirty="0"/>
                        <a:t>Prediction of fertilizer consumption can prevent the toxicity and deficiency in plants to certain extent and this can help farmers to get proper yield without much wastage.</a:t>
                      </a:r>
                    </a:p>
                    <a:p>
                      <a:pPr algn="just">
                        <a:lnSpc>
                          <a:spcPct val="100000"/>
                        </a:lnSpc>
                      </a:pPr>
                      <a:endParaRPr lang="en-US" sz="1100" dirty="0"/>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r h="1085358">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2018</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endParaRPr lang="en-US" sz="1100" dirty="0">
                        <a:latin typeface="+mn-lt"/>
                      </a:endParaRPr>
                    </a:p>
                    <a:p>
                      <a:pPr algn="just"/>
                      <a:r>
                        <a:rPr lang="en-US" sz="1100" dirty="0">
                          <a:latin typeface="+mn-lt"/>
                        </a:rPr>
                        <a:t>Fuzzy decision support system for improving the crop productivity and efficient use of fertilizers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lnSpc>
                          <a:spcPct val="100000"/>
                        </a:lnSpc>
                        <a:spcAft>
                          <a:spcPts val="0"/>
                        </a:spcAft>
                      </a:pPr>
                      <a:endParaRPr lang="en-IN" sz="1100" dirty="0">
                        <a:effectLst/>
                        <a:latin typeface="+mn-lt"/>
                        <a:ea typeface="Times New Roman" panose="02020603050405020304" pitchFamily="18" charset="0"/>
                        <a:cs typeface="Times New Roman" panose="02020603050405020304" pitchFamily="18" charset="0"/>
                      </a:endParaRPr>
                    </a:p>
                    <a:p>
                      <a:pPr algn="l">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G. </a:t>
                      </a:r>
                      <a:r>
                        <a:rPr lang="en-IN" sz="1100" dirty="0" err="1">
                          <a:effectLst/>
                          <a:latin typeface="+mn-lt"/>
                          <a:ea typeface="Times New Roman" panose="02020603050405020304" pitchFamily="18" charset="0"/>
                          <a:cs typeface="Times New Roman" panose="02020603050405020304" pitchFamily="18" charset="0"/>
                        </a:rPr>
                        <a:t>Prabakaran,D</a:t>
                      </a:r>
                      <a:r>
                        <a:rPr lang="en-IN" sz="1100" dirty="0">
                          <a:effectLst/>
                          <a:latin typeface="+mn-lt"/>
                          <a:ea typeface="Times New Roman" panose="02020603050405020304" pitchFamily="18" charset="0"/>
                          <a:cs typeface="Times New Roman" panose="02020603050405020304" pitchFamily="18" charset="0"/>
                        </a:rPr>
                        <a:t>. </a:t>
                      </a:r>
                      <a:r>
                        <a:rPr lang="en-IN" sz="1100" dirty="0" err="1">
                          <a:effectLst/>
                          <a:latin typeface="+mn-lt"/>
                          <a:ea typeface="Times New Roman" panose="02020603050405020304" pitchFamily="18" charset="0"/>
                          <a:cs typeface="Times New Roman" panose="02020603050405020304" pitchFamily="18" charset="0"/>
                        </a:rPr>
                        <a:t>Vaithiyanathan</a:t>
                      </a:r>
                      <a:r>
                        <a:rPr lang="en-IN" sz="1100" dirty="0">
                          <a:effectLst/>
                          <a:latin typeface="+mn-lt"/>
                          <a:ea typeface="Times New Roman" panose="02020603050405020304" pitchFamily="18" charset="0"/>
                          <a:cs typeface="Times New Roman" panose="02020603050405020304" pitchFamily="18" charset="0"/>
                        </a:rPr>
                        <a:t>, Madhavi Ganesan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Computers and Electronics in Agriculture ,ISSN : 0168-1699 (Elsevier)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This paper explores the process of using fuzzy logic systems to reduce fertilizer consumption and improve crop productivity. </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915572"/>
                  </a:ext>
                </a:extLst>
              </a:tr>
              <a:tr h="1216447">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latin typeface="+mn-lt"/>
                        </a:rPr>
                        <a:t>2018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IN" sz="1100" b="0" i="0" u="none" strike="noStrike" dirty="0">
                        <a:solidFill>
                          <a:srgbClr val="111111"/>
                        </a:solidFill>
                        <a:effectLst/>
                        <a:latin typeface="Roboto" panose="02000000000000000000" pitchFamily="2" charset="0"/>
                      </a:endParaRPr>
                    </a:p>
                    <a:p>
                      <a:pPr algn="l"/>
                      <a:endParaRPr lang="en-IN" sz="1100" b="0" i="0" u="none" strike="noStrike" dirty="0">
                        <a:solidFill>
                          <a:srgbClr val="111111"/>
                        </a:solidFill>
                        <a:effectLst/>
                        <a:latin typeface="Roboto" panose="02000000000000000000" pitchFamily="2" charset="0"/>
                      </a:endParaRPr>
                    </a:p>
                    <a:p>
                      <a:pPr algn="l"/>
                      <a:r>
                        <a:rPr lang="en-IN" sz="1100" b="0" i="0" u="none" strike="noStrike" dirty="0">
                          <a:solidFill>
                            <a:srgbClr val="111111"/>
                          </a:solidFill>
                          <a:effectLst/>
                          <a:latin typeface="+mn-lt"/>
                        </a:rPr>
                        <a:t>Data Mining Techniques for Crop Yield Prediction</a:t>
                      </a:r>
                    </a:p>
                    <a:p>
                      <a:pPr algn="just"/>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endParaRPr lang="en-IN" sz="1100" b="0" i="0" u="none" strike="noStrike" dirty="0">
                        <a:solidFill>
                          <a:srgbClr val="111111"/>
                        </a:solidFill>
                        <a:effectLst/>
                        <a:latin typeface="Roboto" panose="02000000000000000000" pitchFamily="2" charset="0"/>
                      </a:endParaRPr>
                    </a:p>
                    <a:p>
                      <a:pPr algn="l" fontAlgn="ctr"/>
                      <a:endParaRPr lang="en-IN" sz="1100" b="0" i="0" u="none" strike="noStrike" dirty="0">
                        <a:solidFill>
                          <a:srgbClr val="111111"/>
                        </a:solidFill>
                        <a:effectLst/>
                        <a:latin typeface="Roboto" panose="02000000000000000000" pitchFamily="2" charset="0"/>
                      </a:endParaRPr>
                    </a:p>
                    <a:p>
                      <a:pPr algn="l" fontAlgn="ctr"/>
                      <a:r>
                        <a:rPr lang="en-IN" sz="1100" b="0" i="0" u="none" strike="noStrike" dirty="0">
                          <a:solidFill>
                            <a:srgbClr val="111111"/>
                          </a:solidFill>
                          <a:effectLst/>
                          <a:latin typeface="+mn-lt"/>
                        </a:rPr>
                        <a:t>Shital </a:t>
                      </a:r>
                      <a:r>
                        <a:rPr lang="en-IN" sz="1100" b="0" i="0" u="none" strike="noStrike" dirty="0" err="1">
                          <a:solidFill>
                            <a:srgbClr val="111111"/>
                          </a:solidFill>
                          <a:effectLst/>
                          <a:latin typeface="+mn-lt"/>
                        </a:rPr>
                        <a:t>Bhojani</a:t>
                      </a:r>
                      <a:endParaRPr lang="en-IN" sz="1100" b="0" i="0" u="none" strike="noStrike" dirty="0">
                        <a:solidFill>
                          <a:srgbClr val="111111"/>
                        </a:solidFill>
                        <a:effectLst/>
                        <a:latin typeface="+mn-lt"/>
                      </a:endParaRPr>
                    </a:p>
                    <a:p>
                      <a:pPr algn="l" fontAlgn="ctr"/>
                      <a:r>
                        <a:rPr lang="en-IN" sz="1100" b="0" i="0" u="none" strike="noStrike" dirty="0">
                          <a:solidFill>
                            <a:srgbClr val="111111"/>
                          </a:solidFill>
                          <a:effectLst/>
                          <a:latin typeface="+mn-lt"/>
                        </a:rPr>
                        <a:t>Nirav Bhatt</a:t>
                      </a:r>
                    </a:p>
                    <a:p>
                      <a:endParaRPr lang="en-IN" sz="1100" b="0" i="0" u="none" strike="noStrike" dirty="0">
                        <a:solidFill>
                          <a:srgbClr val="111111"/>
                        </a:solidFill>
                        <a:effectLst/>
                        <a:latin typeface="Roboto" panose="02000000000000000000" pitchFamily="2"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Computers and Electronics in Agriculture, </a:t>
                      </a:r>
                    </a:p>
                    <a:p>
                      <a:r>
                        <a:rPr lang="en-US" sz="1100" dirty="0">
                          <a:latin typeface="+mn-lt"/>
                        </a:rPr>
                        <a:t>ISSN: 0168-1699 (Elsevier)</a:t>
                      </a:r>
                    </a:p>
                    <a:p>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It's a difﬁcult task to predict crop yield due to stochastic rain fall pattern and also variation in temperature. So we can apply different data mining techniques for crop yield predication and can produce an efﬁcient algorithm for crop classiﬁcation for better.</a:t>
                      </a:r>
                    </a:p>
                    <a:p>
                      <a:pPr algn="just">
                        <a:lnSpc>
                          <a:spcPct val="100000"/>
                        </a:lnSpc>
                      </a:pPr>
                      <a:endParaRPr lang="en-US" sz="900" dirty="0"/>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306741"/>
                  </a:ext>
                </a:extLst>
              </a:tr>
            </a:tbl>
          </a:graphicData>
        </a:graphic>
      </p:graphicFrame>
    </p:spTree>
    <p:extLst>
      <p:ext uri="{BB962C8B-B14F-4D97-AF65-F5344CB8AC3E}">
        <p14:creationId xmlns:p14="http://schemas.microsoft.com/office/powerpoint/2010/main" val="2790162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sp>
        <p:nvSpPr>
          <p:cNvPr id="8" name="Footer Placeholder 7">
            <a:extLst>
              <a:ext uri="{FF2B5EF4-FFF2-40B4-BE49-F238E27FC236}">
                <a16:creationId xmlns:a16="http://schemas.microsoft.com/office/drawing/2014/main" id="{B81240D2-B285-1745-A37C-E3665BCC0CD0}"/>
              </a:ext>
            </a:extLst>
          </p:cNvPr>
          <p:cNvSpPr>
            <a:spLocks noGrp="1"/>
          </p:cNvSpPr>
          <p:nvPr>
            <p:ph type="ftr" sz="quarter" idx="3"/>
          </p:nvPr>
        </p:nvSpPr>
        <p:spPr/>
        <p:txBody>
          <a:bodyPr/>
          <a:lstStyle/>
          <a:p>
            <a:r>
              <a:rPr lang="en-US" sz="1000" dirty="0"/>
              <a:t>Eco-Fertilization</a:t>
            </a:r>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z="1000" smtClean="0"/>
              <a:pPr/>
              <a:t>5</a:t>
            </a:fld>
            <a:endParaRPr lang="en-US" sz="1000" dirty="0"/>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4E89DCEA-2215-442D-AEC5-9C4F4D2390FB}" type="datetime1">
              <a:rPr lang="en-IN" sz="1000" smtClean="0"/>
              <a:t>07-05-2022</a:t>
            </a:fld>
            <a:endParaRPr lang="en-US" sz="1000" dirty="0"/>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3323799852"/>
              </p:ext>
            </p:extLst>
          </p:nvPr>
        </p:nvGraphicFramePr>
        <p:xfrm>
          <a:off x="779119" y="1423226"/>
          <a:ext cx="10530428" cy="4629064"/>
        </p:xfrm>
        <a:graphic>
          <a:graphicData uri="http://schemas.openxmlformats.org/drawingml/2006/table">
            <a:tbl>
              <a:tblPr firstRow="1" bandRow="1">
                <a:tableStyleId>{9DCAF9ED-07DC-4A11-8D7F-57B35C25682E}</a:tableStyleId>
              </a:tblPr>
              <a:tblGrid>
                <a:gridCol w="702841">
                  <a:extLst>
                    <a:ext uri="{9D8B030D-6E8A-4147-A177-3AD203B41FA5}">
                      <a16:colId xmlns:a16="http://schemas.microsoft.com/office/drawing/2014/main" val="4179629490"/>
                    </a:ext>
                  </a:extLst>
                </a:gridCol>
                <a:gridCol w="922282">
                  <a:extLst>
                    <a:ext uri="{9D8B030D-6E8A-4147-A177-3AD203B41FA5}">
                      <a16:colId xmlns:a16="http://schemas.microsoft.com/office/drawing/2014/main" val="509443340"/>
                    </a:ext>
                  </a:extLst>
                </a:gridCol>
                <a:gridCol w="3334066">
                  <a:extLst>
                    <a:ext uri="{9D8B030D-6E8A-4147-A177-3AD203B41FA5}">
                      <a16:colId xmlns:a16="http://schemas.microsoft.com/office/drawing/2014/main" val="1878355055"/>
                    </a:ext>
                  </a:extLst>
                </a:gridCol>
                <a:gridCol w="1950005">
                  <a:extLst>
                    <a:ext uri="{9D8B030D-6E8A-4147-A177-3AD203B41FA5}">
                      <a16:colId xmlns:a16="http://schemas.microsoft.com/office/drawing/2014/main" val="3429157811"/>
                    </a:ext>
                  </a:extLst>
                </a:gridCol>
                <a:gridCol w="1335234">
                  <a:extLst>
                    <a:ext uri="{9D8B030D-6E8A-4147-A177-3AD203B41FA5}">
                      <a16:colId xmlns:a16="http://schemas.microsoft.com/office/drawing/2014/main" val="1378453927"/>
                    </a:ext>
                  </a:extLst>
                </a:gridCol>
                <a:gridCol w="2286000">
                  <a:extLst>
                    <a:ext uri="{9D8B030D-6E8A-4147-A177-3AD203B41FA5}">
                      <a16:colId xmlns:a16="http://schemas.microsoft.com/office/drawing/2014/main" val="3127282539"/>
                    </a:ext>
                  </a:extLst>
                </a:gridCol>
              </a:tblGrid>
              <a:tr h="847498">
                <a:tc>
                  <a:txBody>
                    <a:bodyPr/>
                    <a:lstStyle/>
                    <a:p>
                      <a:pPr algn="ctr"/>
                      <a:endParaRPr lang="en-US" dirty="0"/>
                    </a:p>
                    <a:p>
                      <a:pPr algn="ctr"/>
                      <a:r>
                        <a:rPr lang="en-US" sz="1600" dirty="0">
                          <a:solidFill>
                            <a:schemeClr val="tx1">
                              <a:lumMod val="75000"/>
                              <a:lumOff val="25000"/>
                            </a:schemeClr>
                          </a:solidFill>
                        </a:rPr>
                        <a:t>Ref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1005393">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4.</a:t>
                      </a:r>
                    </a:p>
                    <a:p>
                      <a:pPr marL="342900" indent="-342900">
                        <a:buFont typeface="+mj-lt"/>
                        <a:buAutoNum type="romanUcPeriod"/>
                      </a:pPr>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2019</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just"/>
                      <a:r>
                        <a:rPr lang="en-US" sz="1050" dirty="0">
                          <a:latin typeface="+mn-lt"/>
                        </a:rPr>
                        <a:t>Estimation of NPK requirements for rice production in diverse Chinese environments under optimal fertilization rates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Yulong Yin, Hao Ying</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err="1">
                          <a:effectLst/>
                          <a:latin typeface="+mn-lt"/>
                          <a:ea typeface="Times New Roman" panose="02020603050405020304" pitchFamily="18" charset="0"/>
                          <a:cs typeface="Times New Roman" panose="02020603050405020304" pitchFamily="18" charset="0"/>
                        </a:rPr>
                        <a:t>Huifang</a:t>
                      </a:r>
                      <a:r>
                        <a:rPr lang="en-IN" sz="1100" dirty="0">
                          <a:effectLst/>
                          <a:latin typeface="+mn-lt"/>
                          <a:ea typeface="Times New Roman" panose="02020603050405020304" pitchFamily="18" charset="0"/>
                          <a:cs typeface="Times New Roman" panose="02020603050405020304" pitchFamily="18" charset="0"/>
                        </a:rPr>
                        <a:t> Zheng ,</a:t>
                      </a:r>
                      <a:r>
                        <a:rPr lang="en-IN" sz="1100" dirty="0" err="1">
                          <a:effectLst/>
                          <a:latin typeface="+mn-lt"/>
                          <a:ea typeface="Times New Roman" panose="02020603050405020304" pitchFamily="18" charset="0"/>
                          <a:cs typeface="Times New Roman" panose="02020603050405020304" pitchFamily="18" charset="0"/>
                        </a:rPr>
                        <a:t>Qingsong</a:t>
                      </a:r>
                      <a:r>
                        <a:rPr lang="en-IN" sz="1100" dirty="0">
                          <a:effectLst/>
                          <a:latin typeface="+mn-lt"/>
                          <a:ea typeface="Times New Roman" panose="02020603050405020304" pitchFamily="18" charset="0"/>
                          <a:cs typeface="Times New Roman" panose="02020603050405020304" pitchFamily="18" charset="0"/>
                        </a:rPr>
                        <a:t> Zhang ,</a:t>
                      </a:r>
                      <a:r>
                        <a:rPr lang="en-IN" sz="1100" dirty="0" err="1">
                          <a:effectLst/>
                          <a:latin typeface="+mn-lt"/>
                          <a:ea typeface="Times New Roman" panose="02020603050405020304" pitchFamily="18" charset="0"/>
                          <a:cs typeface="Times New Roman" panose="02020603050405020304" pitchFamily="18" charset="0"/>
                        </a:rPr>
                        <a:t>Yanfang</a:t>
                      </a:r>
                      <a:r>
                        <a:rPr lang="en-IN" sz="1100" dirty="0">
                          <a:effectLst/>
                          <a:latin typeface="+mn-lt"/>
                          <a:ea typeface="Times New Roman" panose="02020603050405020304" pitchFamily="18" charset="0"/>
                          <a:cs typeface="Times New Roman" panose="02020603050405020304" pitchFamily="18" charset="0"/>
                        </a:rPr>
                        <a:t> </a:t>
                      </a:r>
                      <a:r>
                        <a:rPr lang="en-IN" sz="1100" dirty="0" err="1">
                          <a:effectLst/>
                          <a:latin typeface="+mn-lt"/>
                          <a:ea typeface="Times New Roman" panose="02020603050405020304" pitchFamily="18" charset="0"/>
                          <a:cs typeface="Times New Roman" panose="02020603050405020304" pitchFamily="18" charset="0"/>
                        </a:rPr>
                        <a:t>Xue</a:t>
                      </a:r>
                      <a:r>
                        <a:rPr lang="en-IN" sz="1100" dirty="0">
                          <a:effectLst/>
                          <a:latin typeface="+mn-lt"/>
                          <a:ea typeface="Times New Roman" panose="02020603050405020304" pitchFamily="18" charset="0"/>
                          <a:cs typeface="Times New Roman" panose="02020603050405020304" pitchFamily="18" charset="0"/>
                        </a:rPr>
                        <a:t>,</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err="1">
                          <a:effectLst/>
                          <a:latin typeface="+mn-lt"/>
                          <a:ea typeface="Times New Roman" panose="02020603050405020304" pitchFamily="18" charset="0"/>
                          <a:cs typeface="Times New Roman" panose="02020603050405020304" pitchFamily="18" charset="0"/>
                        </a:rPr>
                        <a:t>Zhenling</a:t>
                      </a:r>
                      <a:r>
                        <a:rPr lang="en-IN" sz="1100" dirty="0">
                          <a:effectLst/>
                          <a:latin typeface="+mn-lt"/>
                          <a:ea typeface="Times New Roman" panose="02020603050405020304" pitchFamily="18" charset="0"/>
                          <a:cs typeface="Times New Roman" panose="02020603050405020304" pitchFamily="18" charset="0"/>
                        </a:rPr>
                        <a:t> Cui</a:t>
                      </a:r>
                      <a:endParaRPr lang="en-IN" sz="1100" dirty="0">
                        <a:effectLst/>
                        <a:latin typeface="+mn-lt"/>
                        <a:ea typeface="Calibri" panose="020F0502020204030204" pitchFamily="34"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Agricultural and Forest Meteorology, ISSN : 0168-1923 (Elsevier)</a:t>
                      </a:r>
                    </a:p>
                    <a:p>
                      <a:endParaRPr lang="en-US" sz="11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1100" dirty="0"/>
                    </a:p>
                    <a:p>
                      <a:pPr algn="just">
                        <a:lnSpc>
                          <a:spcPct val="100000"/>
                        </a:lnSpc>
                      </a:pPr>
                      <a:r>
                        <a:rPr lang="en-US" sz="900" dirty="0"/>
                        <a:t>Objectives of this study were to evaluate the relationship between nutrient requirements and climates or soil chemical properties.</a:t>
                      </a:r>
                      <a:endParaRPr lang="en-US" sz="1100" dirty="0"/>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r h="1052066">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2020</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endParaRPr lang="en-US" sz="1100" dirty="0">
                        <a:latin typeface="+mn-lt"/>
                      </a:endParaRPr>
                    </a:p>
                    <a:p>
                      <a:pPr algn="just"/>
                      <a:r>
                        <a:rPr lang="en-US" sz="1100" dirty="0">
                          <a:latin typeface="+mn-lt"/>
                        </a:rPr>
                        <a:t>Rainfall intensification increases nitrate leaching from tilled but not no-till cropping systems in the U.S. Midwest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lnSpc>
                          <a:spcPct val="100000"/>
                        </a:lnSpc>
                        <a:spcAft>
                          <a:spcPts val="0"/>
                        </a:spcAft>
                      </a:pPr>
                      <a:endParaRPr lang="en-IN" sz="1100" dirty="0">
                        <a:effectLst/>
                        <a:latin typeface="+mn-lt"/>
                        <a:ea typeface="Times New Roman" panose="02020603050405020304" pitchFamily="18"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Laura J.T. Hess</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Eve-Lyn S. Hinckley</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G. Philip Robertson</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Pamela A. Matson</a:t>
                      </a:r>
                      <a:endParaRPr lang="en-IN" sz="1100" dirty="0">
                        <a:effectLst/>
                        <a:latin typeface="+mn-lt"/>
                        <a:ea typeface="Calibri" panose="020F0502020204030204" pitchFamily="34"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Agriculture, Ecosystems &amp; Environment, </a:t>
                      </a:r>
                    </a:p>
                    <a:p>
                      <a:r>
                        <a:rPr lang="en-US" sz="1100" dirty="0">
                          <a:latin typeface="+mn-lt"/>
                        </a:rPr>
                        <a:t>ISSN : 0167-8809 (Elsevier)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Rainfall intensification may exacerbate leaching losses of reactive N from cropping systems, and that no-till management may buffer against these losses.</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915572"/>
                  </a:ext>
                </a:extLst>
              </a:tr>
              <a:tr h="1123864">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latin typeface="+mn-lt"/>
                        </a:rPr>
                        <a:t>2020</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IN" sz="1100" b="0" i="0" u="none" strike="noStrike" dirty="0">
                        <a:solidFill>
                          <a:srgbClr val="111111"/>
                        </a:solidFill>
                        <a:effectLst/>
                        <a:latin typeface="Roboto" panose="02000000000000000000" pitchFamily="2" charset="0"/>
                      </a:endParaRPr>
                    </a:p>
                    <a:p>
                      <a:pPr algn="l"/>
                      <a:endParaRPr lang="en-IN" sz="1100" b="0" i="0" u="none" strike="noStrike" dirty="0">
                        <a:solidFill>
                          <a:srgbClr val="111111"/>
                        </a:solidFill>
                        <a:effectLst/>
                        <a:latin typeface="Roboto" panose="02000000000000000000" pitchFamily="2" charset="0"/>
                      </a:endParaRPr>
                    </a:p>
                    <a:p>
                      <a:pPr algn="l"/>
                      <a:r>
                        <a:rPr lang="en-IN" sz="1100" b="0" i="0" u="none" strike="noStrike" dirty="0">
                          <a:solidFill>
                            <a:srgbClr val="111111"/>
                          </a:solidFill>
                          <a:effectLst/>
                          <a:latin typeface="+mn-lt"/>
                        </a:rPr>
                        <a:t>Crop Yield Prediction Based on Indian Agriculture using Machine Learning</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spcBef>
                          <a:spcPts val="0"/>
                        </a:spcBef>
                        <a:spcAft>
                          <a:spcPts val="0"/>
                        </a:spcAft>
                      </a:pPr>
                      <a:endParaRPr lang="en-IN" sz="1100" u="none" strike="noStrike" dirty="0">
                        <a:solidFill>
                          <a:srgbClr val="0000FF"/>
                        </a:solidFill>
                        <a:effectLst/>
                        <a:latin typeface="+mn-lt"/>
                        <a:ea typeface="Calibri" panose="020F0502020204030204" pitchFamily="34" charset="0"/>
                        <a:cs typeface="Times New Roman" panose="02020603050405020304" pitchFamily="18" charset="0"/>
                      </a:endParaRPr>
                    </a:p>
                    <a:p>
                      <a:pPr algn="just">
                        <a:lnSpc>
                          <a:spcPct val="100000"/>
                        </a:lnSpc>
                        <a:spcBef>
                          <a:spcPts val="0"/>
                        </a:spcBef>
                        <a:spcAft>
                          <a:spcPts val="0"/>
                        </a:spcAft>
                      </a:pPr>
                      <a:r>
                        <a:rPr lang="en-IN" sz="1100" u="none" strike="noStrike" dirty="0">
                          <a:solidFill>
                            <a:schemeClr val="tx1"/>
                          </a:solidFill>
                          <a:effectLst/>
                          <a:latin typeface="+mn-lt"/>
                          <a:ea typeface="Calibri" panose="020F0502020204030204" pitchFamily="34" charset="0"/>
                          <a:cs typeface="Times New Roman" panose="02020603050405020304" pitchFamily="18" charset="0"/>
                        </a:rPr>
                        <a:t>Potnuru Sai Nishant</a:t>
                      </a:r>
                      <a:endParaRPr lang="en-IN" sz="1100" dirty="0">
                        <a:solidFill>
                          <a:schemeClr val="tx1"/>
                        </a:solidFill>
                        <a:effectLst/>
                        <a:latin typeface="+mn-lt"/>
                        <a:ea typeface="Calibri" panose="020F0502020204030204" pitchFamily="34" charset="0"/>
                        <a:cs typeface="Times New Roman" panose="02020603050405020304" pitchFamily="18" charset="0"/>
                      </a:endParaRPr>
                    </a:p>
                    <a:p>
                      <a:pPr algn="just">
                        <a:lnSpc>
                          <a:spcPct val="100000"/>
                        </a:lnSpc>
                        <a:spcBef>
                          <a:spcPts val="0"/>
                        </a:spcBef>
                        <a:spcAft>
                          <a:spcPts val="0"/>
                        </a:spcAft>
                      </a:pPr>
                      <a:r>
                        <a:rPr lang="en-IN" sz="1100" u="none" strike="noStrike" dirty="0">
                          <a:solidFill>
                            <a:schemeClr val="tx1"/>
                          </a:solidFill>
                          <a:effectLst/>
                          <a:latin typeface="+mn-lt"/>
                          <a:ea typeface="Calibri" panose="020F0502020204030204" pitchFamily="34" charset="0"/>
                          <a:cs typeface="Times New Roman" panose="02020603050405020304" pitchFamily="18" charset="0"/>
                        </a:rPr>
                        <a:t>Pinapa Sai Venkat</a:t>
                      </a:r>
                      <a:endParaRPr lang="en-IN" sz="1100" dirty="0">
                        <a:solidFill>
                          <a:schemeClr val="tx1"/>
                        </a:solidFill>
                        <a:effectLst/>
                        <a:latin typeface="+mn-lt"/>
                        <a:ea typeface="Calibri" panose="020F0502020204030204" pitchFamily="34" charset="0"/>
                        <a:cs typeface="Times New Roman" panose="02020603050405020304" pitchFamily="18" charset="0"/>
                      </a:endParaRPr>
                    </a:p>
                    <a:p>
                      <a:pPr algn="just">
                        <a:lnSpc>
                          <a:spcPct val="100000"/>
                        </a:lnSpc>
                        <a:spcBef>
                          <a:spcPts val="0"/>
                        </a:spcBef>
                        <a:spcAft>
                          <a:spcPts val="0"/>
                        </a:spcAft>
                      </a:pPr>
                      <a:r>
                        <a:rPr lang="en-IN" sz="1100" u="none" strike="noStrike" dirty="0">
                          <a:solidFill>
                            <a:schemeClr val="tx1"/>
                          </a:solidFill>
                          <a:effectLst/>
                          <a:latin typeface="+mn-lt"/>
                          <a:ea typeface="Calibri" panose="020F0502020204030204" pitchFamily="34" charset="0"/>
                          <a:cs typeface="Times New Roman" panose="02020603050405020304" pitchFamily="18" charset="0"/>
                        </a:rPr>
                        <a:t>Bollu Lakshmi Avinash</a:t>
                      </a:r>
                      <a:endParaRPr lang="en-IN" sz="1100" dirty="0">
                        <a:solidFill>
                          <a:schemeClr val="tx1"/>
                        </a:solidFill>
                        <a:effectLst/>
                        <a:latin typeface="+mn-lt"/>
                        <a:ea typeface="Calibri" panose="020F0502020204030204" pitchFamily="34" charset="0"/>
                        <a:cs typeface="Times New Roman" panose="02020603050405020304" pitchFamily="18" charset="0"/>
                      </a:endParaRPr>
                    </a:p>
                    <a:p>
                      <a:pPr algn="just">
                        <a:lnSpc>
                          <a:spcPct val="100000"/>
                        </a:lnSpc>
                        <a:spcBef>
                          <a:spcPts val="0"/>
                        </a:spcBef>
                        <a:spcAft>
                          <a:spcPts val="0"/>
                        </a:spcAft>
                      </a:pPr>
                      <a:r>
                        <a:rPr lang="en-IN" sz="1100" u="none" strike="noStrike" dirty="0">
                          <a:solidFill>
                            <a:schemeClr val="tx1"/>
                          </a:solidFill>
                          <a:effectLst/>
                          <a:latin typeface="+mn-lt"/>
                          <a:ea typeface="Calibri" panose="020F0502020204030204" pitchFamily="34" charset="0"/>
                          <a:cs typeface="Times New Roman" panose="02020603050405020304" pitchFamily="18" charset="0"/>
                        </a:rPr>
                        <a:t>B. Jabber</a:t>
                      </a:r>
                      <a:r>
                        <a:rPr lang="en-IN" sz="1100" dirty="0">
                          <a:solidFill>
                            <a:schemeClr val="tx1"/>
                          </a:solidFill>
                          <a:effectLst/>
                          <a:latin typeface="+mn-lt"/>
                        </a:rPr>
                        <a:t> </a:t>
                      </a:r>
                      <a:endParaRPr lang="en-IN" sz="1100" b="0" i="0" u="none" strike="noStrike" dirty="0">
                        <a:solidFill>
                          <a:schemeClr val="tx1"/>
                        </a:solidFill>
                        <a:effectLst/>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2020 International Conference for Emerging Technology (INCET)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This paper predicts the yield of almost all kinds of crops in India. This script makes novel by usage of simple parameters like state, district, season, area and the user can predict the yield of the crop in which year he or she wants to.</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306741"/>
                  </a:ext>
                </a:extLst>
              </a:tr>
            </a:tbl>
          </a:graphicData>
        </a:graphic>
      </p:graphicFrame>
    </p:spTree>
    <p:extLst>
      <p:ext uri="{BB962C8B-B14F-4D97-AF65-F5344CB8AC3E}">
        <p14:creationId xmlns:p14="http://schemas.microsoft.com/office/powerpoint/2010/main" val="3471377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sp>
        <p:nvSpPr>
          <p:cNvPr id="8" name="Footer Placeholder 7">
            <a:extLst>
              <a:ext uri="{FF2B5EF4-FFF2-40B4-BE49-F238E27FC236}">
                <a16:creationId xmlns:a16="http://schemas.microsoft.com/office/drawing/2014/main" id="{B81240D2-B285-1745-A37C-E3665BCC0CD0}"/>
              </a:ext>
            </a:extLst>
          </p:cNvPr>
          <p:cNvSpPr>
            <a:spLocks noGrp="1"/>
          </p:cNvSpPr>
          <p:nvPr>
            <p:ph type="ftr" sz="quarter" idx="3"/>
          </p:nvPr>
        </p:nvSpPr>
        <p:spPr/>
        <p:txBody>
          <a:bodyPr/>
          <a:lstStyle/>
          <a:p>
            <a:r>
              <a:rPr lang="en-US" sz="1000" dirty="0"/>
              <a:t>Eco-Fertilization</a:t>
            </a:r>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z="1000" smtClean="0"/>
              <a:pPr/>
              <a:t>6</a:t>
            </a:fld>
            <a:endParaRPr lang="en-US" sz="1000" dirty="0"/>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4688E5E4-6E9A-4E81-9597-30A8E1643560}" type="datetime1">
              <a:rPr lang="en-IN" sz="1000" smtClean="0"/>
              <a:t>07-05-2022</a:t>
            </a:fld>
            <a:endParaRPr lang="en-US" sz="1000" dirty="0"/>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966385696"/>
              </p:ext>
            </p:extLst>
          </p:nvPr>
        </p:nvGraphicFramePr>
        <p:xfrm>
          <a:off x="763352" y="1540512"/>
          <a:ext cx="10291576" cy="4541520"/>
        </p:xfrm>
        <a:graphic>
          <a:graphicData uri="http://schemas.openxmlformats.org/drawingml/2006/table">
            <a:tbl>
              <a:tblPr firstRow="1" bandRow="1">
                <a:tableStyleId>{9DCAF9ED-07DC-4A11-8D7F-57B35C25682E}</a:tableStyleId>
              </a:tblPr>
              <a:tblGrid>
                <a:gridCol w="663427">
                  <a:extLst>
                    <a:ext uri="{9D8B030D-6E8A-4147-A177-3AD203B41FA5}">
                      <a16:colId xmlns:a16="http://schemas.microsoft.com/office/drawing/2014/main" val="4179629490"/>
                    </a:ext>
                  </a:extLst>
                </a:gridCol>
                <a:gridCol w="644017">
                  <a:extLst>
                    <a:ext uri="{9D8B030D-6E8A-4147-A177-3AD203B41FA5}">
                      <a16:colId xmlns:a16="http://schemas.microsoft.com/office/drawing/2014/main" val="509443340"/>
                    </a:ext>
                  </a:extLst>
                </a:gridCol>
                <a:gridCol w="2908738">
                  <a:extLst>
                    <a:ext uri="{9D8B030D-6E8A-4147-A177-3AD203B41FA5}">
                      <a16:colId xmlns:a16="http://schemas.microsoft.com/office/drawing/2014/main" val="1878355055"/>
                    </a:ext>
                  </a:extLst>
                </a:gridCol>
                <a:gridCol w="1828800">
                  <a:extLst>
                    <a:ext uri="{9D8B030D-6E8A-4147-A177-3AD203B41FA5}">
                      <a16:colId xmlns:a16="http://schemas.microsoft.com/office/drawing/2014/main" val="3429157811"/>
                    </a:ext>
                  </a:extLst>
                </a:gridCol>
                <a:gridCol w="1679028">
                  <a:extLst>
                    <a:ext uri="{9D8B030D-6E8A-4147-A177-3AD203B41FA5}">
                      <a16:colId xmlns:a16="http://schemas.microsoft.com/office/drawing/2014/main" val="1378453927"/>
                    </a:ext>
                  </a:extLst>
                </a:gridCol>
                <a:gridCol w="2567566">
                  <a:extLst>
                    <a:ext uri="{9D8B030D-6E8A-4147-A177-3AD203B41FA5}">
                      <a16:colId xmlns:a16="http://schemas.microsoft.com/office/drawing/2014/main" val="3127282539"/>
                    </a:ext>
                  </a:extLst>
                </a:gridCol>
              </a:tblGrid>
              <a:tr h="1097299">
                <a:tc>
                  <a:txBody>
                    <a:bodyPr/>
                    <a:lstStyle/>
                    <a:p>
                      <a:pPr algn="ctr"/>
                      <a:endParaRPr lang="en-US" dirty="0"/>
                    </a:p>
                    <a:p>
                      <a:pPr algn="ctr"/>
                      <a:r>
                        <a:rPr lang="en-US" sz="1600" dirty="0">
                          <a:solidFill>
                            <a:schemeClr val="tx1">
                              <a:lumMod val="75000"/>
                              <a:lumOff val="25000"/>
                            </a:schemeClr>
                          </a:solidFill>
                        </a:rPr>
                        <a:t>Ref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919359">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7.</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2020</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l"/>
                      <a:r>
                        <a:rPr lang="en-US" sz="1100" dirty="0">
                          <a:latin typeface="+mn-lt"/>
                        </a:rPr>
                        <a:t>Cropping systems in agriculture and their impact on soil health</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indent="0" algn="l">
                        <a:lnSpc>
                          <a:spcPct val="100000"/>
                        </a:lnSpc>
                        <a:spcAft>
                          <a:spcPts val="0"/>
                        </a:spcAft>
                        <a:buFont typeface="Arial" panose="020B0604020202020204" pitchFamily="34" charset="0"/>
                        <a:buNone/>
                      </a:pPr>
                      <a:r>
                        <a:rPr lang="en-IN" sz="1100" dirty="0">
                          <a:solidFill>
                            <a:schemeClr val="tx1"/>
                          </a:solidFill>
                          <a:effectLst/>
                          <a:latin typeface="+mn-lt"/>
                          <a:ea typeface="Calibri" panose="020F0502020204030204" pitchFamily="34" charset="0"/>
                          <a:cs typeface="Times New Roman" panose="02020603050405020304" pitchFamily="18" charset="0"/>
                        </a:rPr>
                        <a:t>TonyYang,</a:t>
                      </a:r>
                    </a:p>
                    <a:p>
                      <a:pPr marL="0" indent="0" algn="l">
                        <a:lnSpc>
                          <a:spcPct val="100000"/>
                        </a:lnSpc>
                        <a:spcAft>
                          <a:spcPts val="0"/>
                        </a:spcAft>
                        <a:buFont typeface="Arial" panose="020B0604020202020204" pitchFamily="34" charset="0"/>
                        <a:buNone/>
                      </a:pPr>
                      <a:r>
                        <a:rPr lang="en-IN" sz="1100" dirty="0" err="1">
                          <a:solidFill>
                            <a:schemeClr val="tx1"/>
                          </a:solidFill>
                          <a:effectLst/>
                          <a:latin typeface="+mn-lt"/>
                          <a:ea typeface="Times New Roman" panose="02020603050405020304" pitchFamily="18" charset="0"/>
                          <a:cs typeface="Times New Roman" panose="02020603050405020304" pitchFamily="18" charset="0"/>
                        </a:rPr>
                        <a:t>Kadambot</a:t>
                      </a:r>
                      <a:r>
                        <a:rPr lang="en-IN" sz="1100" dirty="0">
                          <a:solidFill>
                            <a:schemeClr val="tx1"/>
                          </a:solidFill>
                          <a:effectLst/>
                          <a:latin typeface="+mn-lt"/>
                          <a:ea typeface="Times New Roman" panose="02020603050405020304" pitchFamily="18" charset="0"/>
                          <a:cs typeface="Times New Roman" panose="02020603050405020304" pitchFamily="18" charset="0"/>
                        </a:rPr>
                        <a:t> H.M. </a:t>
                      </a:r>
                    </a:p>
                    <a:p>
                      <a:pPr marL="0" indent="0" algn="l">
                        <a:lnSpc>
                          <a:spcPct val="100000"/>
                        </a:lnSpc>
                        <a:spcAft>
                          <a:spcPts val="0"/>
                        </a:spcAft>
                        <a:buFont typeface="Arial" panose="020B0604020202020204" pitchFamily="34" charset="0"/>
                        <a:buNone/>
                      </a:pPr>
                      <a:r>
                        <a:rPr lang="en-IN" sz="1100" dirty="0">
                          <a:solidFill>
                            <a:schemeClr val="tx1"/>
                          </a:solidFill>
                          <a:effectLst/>
                          <a:latin typeface="+mn-lt"/>
                          <a:ea typeface="Times New Roman" panose="02020603050405020304" pitchFamily="18" charset="0"/>
                          <a:cs typeface="Times New Roman" panose="02020603050405020304" pitchFamily="18" charset="0"/>
                        </a:rPr>
                        <a:t>Siddique,</a:t>
                      </a:r>
                    </a:p>
                    <a:p>
                      <a:pPr marL="0" indent="0" algn="l">
                        <a:lnSpc>
                          <a:spcPct val="100000"/>
                        </a:lnSpc>
                        <a:spcAft>
                          <a:spcPts val="0"/>
                        </a:spcAft>
                        <a:buFont typeface="Arial" panose="020B0604020202020204" pitchFamily="34" charset="0"/>
                        <a:buNone/>
                      </a:pPr>
                      <a:r>
                        <a:rPr lang="en-IN" sz="1100" dirty="0" err="1">
                          <a:solidFill>
                            <a:schemeClr val="tx1"/>
                          </a:solidFill>
                          <a:effectLst/>
                          <a:latin typeface="+mn-lt"/>
                          <a:ea typeface="Times New Roman" panose="02020603050405020304" pitchFamily="18" charset="0"/>
                          <a:cs typeface="Times New Roman" panose="02020603050405020304" pitchFamily="18" charset="0"/>
                        </a:rPr>
                        <a:t>Kui</a:t>
                      </a:r>
                      <a:r>
                        <a:rPr lang="en-IN" sz="1100" dirty="0">
                          <a:solidFill>
                            <a:schemeClr val="tx1"/>
                          </a:solidFill>
                          <a:effectLst/>
                          <a:latin typeface="+mn-lt"/>
                          <a:ea typeface="Times New Roman" panose="02020603050405020304" pitchFamily="18" charset="0"/>
                          <a:cs typeface="Times New Roman" panose="02020603050405020304" pitchFamily="18" charset="0"/>
                        </a:rPr>
                        <a:t> Liu</a:t>
                      </a:r>
                      <a:endParaRPr lang="en-IN" sz="1100" dirty="0">
                        <a:solidFill>
                          <a:schemeClr val="tx1"/>
                        </a:solidFill>
                        <a:effectLst/>
                        <a:latin typeface="+mn-lt"/>
                        <a:ea typeface="Calibri" panose="020F0502020204030204" pitchFamily="34"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Global Ecology and Conservation, ISSN: 2351-9894 (Elsevier)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1100" dirty="0"/>
                    </a:p>
                    <a:p>
                      <a:pPr algn="just">
                        <a:lnSpc>
                          <a:spcPct val="100000"/>
                        </a:lnSpc>
                      </a:pPr>
                      <a:r>
                        <a:rPr lang="en-US" sz="800" dirty="0"/>
                        <a:t>Significant achievements, including refine content of soil health and the development of new evaluation standards for ‘soil health and quality’.</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r h="1171441">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2020</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endParaRPr lang="en-US" sz="1100" dirty="0">
                        <a:latin typeface="+mn-lt"/>
                      </a:endParaRPr>
                    </a:p>
                    <a:p>
                      <a:pPr algn="just"/>
                      <a:r>
                        <a:rPr lang="en-US" sz="1100" dirty="0">
                          <a:latin typeface="+mn-lt"/>
                        </a:rPr>
                        <a:t>Would fertilization history render the soil microbial communities and their activities more resistant to rainfall fluctuations?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lnSpc>
                          <a:spcPct val="100000"/>
                        </a:lnSpc>
                        <a:spcAft>
                          <a:spcPts val="0"/>
                        </a:spcAft>
                      </a:pPr>
                      <a:endParaRPr lang="en-IN" sz="1100" dirty="0">
                        <a:effectLst/>
                        <a:latin typeface="+mn-lt"/>
                        <a:ea typeface="Times New Roman" panose="02020603050405020304" pitchFamily="18" charset="0"/>
                        <a:cs typeface="Times New Roman" panose="02020603050405020304" pitchFamily="18" charset="0"/>
                      </a:endParaRPr>
                    </a:p>
                    <a:p>
                      <a:pPr>
                        <a:lnSpc>
                          <a:spcPct val="107000"/>
                        </a:lnSpc>
                        <a:spcAft>
                          <a:spcPts val="0"/>
                        </a:spcAft>
                      </a:pPr>
                      <a:r>
                        <a:rPr lang="en-IN" sz="1100" dirty="0">
                          <a:effectLst/>
                          <a:latin typeface="+mn-lt"/>
                          <a:ea typeface="Times New Roman" panose="02020603050405020304" pitchFamily="18" charset="0"/>
                          <a:cs typeface="Times New Roman" panose="02020603050405020304" pitchFamily="18" charset="0"/>
                        </a:rPr>
                        <a:t>János </a:t>
                      </a:r>
                      <a:r>
                        <a:rPr lang="en-IN" sz="1100" dirty="0" err="1">
                          <a:effectLst/>
                          <a:latin typeface="+mn-lt"/>
                          <a:ea typeface="Times New Roman" panose="02020603050405020304" pitchFamily="18" charset="0"/>
                          <a:cs typeface="Times New Roman" panose="02020603050405020304" pitchFamily="18" charset="0"/>
                        </a:rPr>
                        <a:t>Kátai</a:t>
                      </a:r>
                      <a:endParaRPr lang="en-IN" sz="1100" dirty="0">
                        <a:effectLst/>
                        <a:latin typeface="+mn-lt"/>
                        <a:ea typeface="Times New Roman" panose="02020603050405020304" pitchFamily="18" charset="0"/>
                        <a:cs typeface="Times New Roman" panose="02020603050405020304" pitchFamily="18" charset="0"/>
                      </a:endParaRPr>
                    </a:p>
                    <a:p>
                      <a:pPr>
                        <a:lnSpc>
                          <a:spcPct val="107000"/>
                        </a:lnSpc>
                        <a:spcAft>
                          <a:spcPts val="0"/>
                        </a:spcAft>
                      </a:pPr>
                      <a:r>
                        <a:rPr lang="en-IN" sz="1100" dirty="0" err="1">
                          <a:effectLst/>
                          <a:latin typeface="+mn-lt"/>
                          <a:ea typeface="Times New Roman" panose="02020603050405020304" pitchFamily="18" charset="0"/>
                          <a:cs typeface="Times New Roman" panose="02020603050405020304" pitchFamily="18" charset="0"/>
                        </a:rPr>
                        <a:t>Ágnes</a:t>
                      </a:r>
                      <a:r>
                        <a:rPr lang="en-IN" sz="1100" dirty="0">
                          <a:effectLst/>
                          <a:latin typeface="+mn-lt"/>
                          <a:ea typeface="Times New Roman" panose="02020603050405020304" pitchFamily="18" charset="0"/>
                          <a:cs typeface="Times New Roman" panose="02020603050405020304" pitchFamily="18" charset="0"/>
                        </a:rPr>
                        <a:t> </a:t>
                      </a:r>
                      <a:r>
                        <a:rPr lang="en-IN" sz="1100" dirty="0" err="1">
                          <a:effectLst/>
                          <a:latin typeface="+mn-lt"/>
                          <a:ea typeface="Times New Roman" panose="02020603050405020304" pitchFamily="18" charset="0"/>
                          <a:cs typeface="Times New Roman" panose="02020603050405020304" pitchFamily="18" charset="0"/>
                        </a:rPr>
                        <a:t>Oláh</a:t>
                      </a:r>
                      <a:r>
                        <a:rPr lang="en-IN" sz="1100" dirty="0">
                          <a:effectLst/>
                          <a:latin typeface="+mn-lt"/>
                          <a:ea typeface="Times New Roman" panose="02020603050405020304" pitchFamily="18" charset="0"/>
                          <a:cs typeface="Times New Roman" panose="02020603050405020304" pitchFamily="18" charset="0"/>
                        </a:rPr>
                        <a:t> </a:t>
                      </a:r>
                      <a:r>
                        <a:rPr lang="en-IN" sz="1100" dirty="0" err="1">
                          <a:effectLst/>
                          <a:latin typeface="+mn-lt"/>
                          <a:ea typeface="Times New Roman" panose="02020603050405020304" pitchFamily="18" charset="0"/>
                          <a:cs typeface="Times New Roman" panose="02020603050405020304" pitchFamily="18" charset="0"/>
                        </a:rPr>
                        <a:t>Zsuposné</a:t>
                      </a:r>
                      <a:endParaRPr lang="en-IN" sz="1100" dirty="0">
                        <a:effectLst/>
                        <a:latin typeface="+mn-lt"/>
                        <a:ea typeface="Calibri" panose="020F0502020204030204" pitchFamily="34" charset="0"/>
                        <a:cs typeface="Times New Roman" panose="02020603050405020304" pitchFamily="18" charset="0"/>
                      </a:endParaRPr>
                    </a:p>
                    <a:p>
                      <a:pPr>
                        <a:lnSpc>
                          <a:spcPct val="107000"/>
                        </a:lnSpc>
                        <a:spcAft>
                          <a:spcPts val="0"/>
                        </a:spcAft>
                      </a:pPr>
                      <a:r>
                        <a:rPr lang="en-IN" sz="1100" dirty="0">
                          <a:effectLst/>
                          <a:latin typeface="+mn-lt"/>
                          <a:ea typeface="Times New Roman" panose="02020603050405020304" pitchFamily="18" charset="0"/>
                          <a:cs typeface="Times New Roman" panose="02020603050405020304" pitchFamily="18" charset="0"/>
                        </a:rPr>
                        <a:t>Magdolna </a:t>
                      </a:r>
                      <a:r>
                        <a:rPr lang="en-IN" sz="1100" dirty="0" err="1">
                          <a:effectLst/>
                          <a:latin typeface="+mn-lt"/>
                          <a:ea typeface="Times New Roman" panose="02020603050405020304" pitchFamily="18" charset="0"/>
                          <a:cs typeface="Times New Roman" panose="02020603050405020304" pitchFamily="18" charset="0"/>
                        </a:rPr>
                        <a:t>Tállai</a:t>
                      </a:r>
                      <a:endParaRPr lang="en-IN" sz="1100" dirty="0">
                        <a:effectLst/>
                        <a:latin typeface="+mn-lt"/>
                        <a:ea typeface="Calibri" panose="020F0502020204030204" pitchFamily="34" charset="0"/>
                        <a:cs typeface="Times New Roman" panose="02020603050405020304" pitchFamily="18" charset="0"/>
                      </a:endParaRPr>
                    </a:p>
                    <a:p>
                      <a:pPr>
                        <a:lnSpc>
                          <a:spcPct val="107000"/>
                        </a:lnSpc>
                        <a:spcAft>
                          <a:spcPts val="0"/>
                        </a:spcAft>
                      </a:pPr>
                      <a:r>
                        <a:rPr lang="en-IN" sz="1100" dirty="0">
                          <a:effectLst/>
                          <a:latin typeface="+mn-lt"/>
                          <a:ea typeface="Times New Roman" panose="02020603050405020304" pitchFamily="18" charset="0"/>
                          <a:cs typeface="Times New Roman" panose="02020603050405020304" pitchFamily="18" charset="0"/>
                        </a:rPr>
                        <a:t>Tarek </a:t>
                      </a:r>
                      <a:r>
                        <a:rPr lang="en-IN" sz="1100" dirty="0" err="1">
                          <a:effectLst/>
                          <a:latin typeface="+mn-lt"/>
                          <a:ea typeface="Times New Roman" panose="02020603050405020304" pitchFamily="18" charset="0"/>
                          <a:cs typeface="Times New Roman" panose="02020603050405020304" pitchFamily="18" charset="0"/>
                        </a:rPr>
                        <a:t>Alshaal</a:t>
                      </a:r>
                      <a:endParaRPr lang="en-IN" sz="1100" dirty="0">
                        <a:effectLst/>
                        <a:latin typeface="+mn-lt"/>
                        <a:ea typeface="Calibri" panose="020F0502020204030204" pitchFamily="34"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Ecotoxicology and Environmental Safety, </a:t>
                      </a:r>
                    </a:p>
                    <a:p>
                      <a:r>
                        <a:rPr lang="en-US" sz="1100" dirty="0">
                          <a:latin typeface="+mn-lt"/>
                        </a:rPr>
                        <a:t>ISSN: 0147-6513 (Elsevier)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800" dirty="0"/>
                        <a:t>This paper aims to study the intrinsic changes in the composition of soil populations and their functions due to the interaction between long-term fertilization and rainfall fluctuations, seeing whether fertilization history would render the soil microbial communities and their activities more resistant to water stress or not.</a:t>
                      </a:r>
                    </a:p>
                    <a:p>
                      <a:pPr algn="just">
                        <a:lnSpc>
                          <a:spcPct val="100000"/>
                        </a:lnSpc>
                      </a:pPr>
                      <a:endParaRPr lang="en-US" sz="800" dirty="0"/>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915572"/>
                  </a:ext>
                </a:extLst>
              </a:tr>
              <a:tr h="1230755">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9.</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latin typeface="+mn-lt"/>
                        </a:rPr>
                        <a:t>2021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IN" sz="1100" b="0" i="0" u="none" strike="noStrike" dirty="0">
                        <a:solidFill>
                          <a:srgbClr val="111111"/>
                        </a:solidFill>
                        <a:effectLst/>
                        <a:latin typeface="Roboto" panose="02000000000000000000" pitchFamily="2" charset="0"/>
                      </a:endParaRPr>
                    </a:p>
                    <a:p>
                      <a:pPr algn="l"/>
                      <a:endParaRPr lang="en-IN" sz="1100" b="0" i="0" u="none" strike="noStrike" dirty="0">
                        <a:solidFill>
                          <a:srgbClr val="111111"/>
                        </a:solidFill>
                        <a:effectLst/>
                        <a:latin typeface="Roboto" panose="02000000000000000000" pitchFamily="2" charset="0"/>
                      </a:endParaRPr>
                    </a:p>
                    <a:p>
                      <a:pPr algn="l"/>
                      <a:r>
                        <a:rPr lang="en-IN" sz="1100" b="0" i="0" u="none" strike="noStrike" dirty="0">
                          <a:solidFill>
                            <a:srgbClr val="111111"/>
                          </a:solidFill>
                          <a:effectLst/>
                          <a:latin typeface="+mn-lt"/>
                        </a:rPr>
                        <a:t>A nutrient recommendation system for soil fertilization based on Evolutionary Computation.</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endParaRPr lang="en-IN" sz="1100" b="0" i="0" u="none" strike="noStrike" dirty="0">
                        <a:solidFill>
                          <a:srgbClr val="111111"/>
                        </a:solidFill>
                        <a:effectLst/>
                        <a:latin typeface="Roboto" panose="02000000000000000000" pitchFamily="2" charset="0"/>
                      </a:endParaRPr>
                    </a:p>
                    <a:p>
                      <a:pPr algn="l" fontAlgn="ctr"/>
                      <a:endParaRPr lang="en-IN" sz="1100" b="0" i="0" u="none" strike="noStrike" dirty="0">
                        <a:solidFill>
                          <a:srgbClr val="111111"/>
                        </a:solidFill>
                        <a:effectLst/>
                        <a:latin typeface="Roboto" panose="02000000000000000000" pitchFamily="2"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Usman Ahmed</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Jerry Chun-Wei Lin</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Gautam Srivastava</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err="1">
                          <a:effectLst/>
                          <a:latin typeface="+mn-lt"/>
                          <a:ea typeface="Times New Roman" panose="02020603050405020304" pitchFamily="18" charset="0"/>
                          <a:cs typeface="Times New Roman" panose="02020603050405020304" pitchFamily="18" charset="0"/>
                        </a:rPr>
                        <a:t>Youcef</a:t>
                      </a:r>
                      <a:r>
                        <a:rPr lang="en-IN" sz="1100" dirty="0">
                          <a:effectLst/>
                          <a:latin typeface="+mn-lt"/>
                          <a:ea typeface="Times New Roman" panose="02020603050405020304" pitchFamily="18" charset="0"/>
                          <a:cs typeface="Times New Roman" panose="02020603050405020304" pitchFamily="18" charset="0"/>
                        </a:rPr>
                        <a:t> </a:t>
                      </a:r>
                      <a:r>
                        <a:rPr lang="en-IN" sz="1100" dirty="0" err="1">
                          <a:effectLst/>
                          <a:latin typeface="+mn-lt"/>
                          <a:ea typeface="Times New Roman" panose="02020603050405020304" pitchFamily="18" charset="0"/>
                          <a:cs typeface="Times New Roman" panose="02020603050405020304" pitchFamily="18" charset="0"/>
                        </a:rPr>
                        <a:t>Djenouri</a:t>
                      </a:r>
                      <a:endParaRPr lang="en-IN" sz="1100" dirty="0">
                        <a:effectLst/>
                        <a:latin typeface="+mn-lt"/>
                        <a:ea typeface="Calibri" panose="020F0502020204030204" pitchFamily="34" charset="0"/>
                        <a:cs typeface="Times New Roman" panose="02020603050405020304" pitchFamily="18" charset="0"/>
                      </a:endParaRPr>
                    </a:p>
                    <a:p>
                      <a:endParaRPr lang="en-IN" sz="1100" b="0" i="0" u="none" strike="noStrike" dirty="0">
                        <a:solidFill>
                          <a:srgbClr val="111111"/>
                        </a:solidFill>
                        <a:effectLst/>
                        <a:latin typeface="Roboto" panose="02000000000000000000" pitchFamily="2"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Computers and Electronics in Agriculture, </a:t>
                      </a:r>
                    </a:p>
                    <a:p>
                      <a:r>
                        <a:rPr lang="en-US" sz="1100" dirty="0">
                          <a:latin typeface="+mn-lt"/>
                        </a:rPr>
                        <a:t>ISSN: 0168-1699 (Elsevier))</a:t>
                      </a:r>
                    </a:p>
                    <a:p>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800" dirty="0"/>
                        <a:t>This paper develops a model that enables efficient exploration of correct usage of nutrients (such as N, P and K) for developing a knowledge-based system for the ICT (Information and Communication Technology) environment.</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306741"/>
                  </a:ext>
                </a:extLst>
              </a:tr>
            </a:tbl>
          </a:graphicData>
        </a:graphic>
      </p:graphicFrame>
    </p:spTree>
    <p:extLst>
      <p:ext uri="{BB962C8B-B14F-4D97-AF65-F5344CB8AC3E}">
        <p14:creationId xmlns:p14="http://schemas.microsoft.com/office/powerpoint/2010/main" val="440083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sp>
        <p:nvSpPr>
          <p:cNvPr id="8" name="Footer Placeholder 7">
            <a:extLst>
              <a:ext uri="{FF2B5EF4-FFF2-40B4-BE49-F238E27FC236}">
                <a16:creationId xmlns:a16="http://schemas.microsoft.com/office/drawing/2014/main" id="{B81240D2-B285-1745-A37C-E3665BCC0CD0}"/>
              </a:ext>
            </a:extLst>
          </p:cNvPr>
          <p:cNvSpPr>
            <a:spLocks noGrp="1"/>
          </p:cNvSpPr>
          <p:nvPr>
            <p:ph type="ftr" sz="quarter" idx="3"/>
          </p:nvPr>
        </p:nvSpPr>
        <p:spPr/>
        <p:txBody>
          <a:bodyPr/>
          <a:lstStyle/>
          <a:p>
            <a:r>
              <a:rPr lang="en-US" sz="1000" dirty="0"/>
              <a:t>Eco-Fertilization</a:t>
            </a:r>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z="1000" smtClean="0"/>
              <a:pPr/>
              <a:t>7</a:t>
            </a:fld>
            <a:endParaRPr lang="en-US" sz="1000" dirty="0"/>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0CE18F12-D00C-4231-A672-6D7AAF3EE0B9}" type="datetime1">
              <a:rPr lang="en-IN" sz="1000" smtClean="0"/>
              <a:t>07-05-2022</a:t>
            </a:fld>
            <a:endParaRPr lang="en-US" sz="1000" dirty="0"/>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4265760255"/>
              </p:ext>
            </p:extLst>
          </p:nvPr>
        </p:nvGraphicFramePr>
        <p:xfrm>
          <a:off x="771235" y="1604529"/>
          <a:ext cx="10530428" cy="4678680"/>
        </p:xfrm>
        <a:graphic>
          <a:graphicData uri="http://schemas.openxmlformats.org/drawingml/2006/table">
            <a:tbl>
              <a:tblPr firstRow="1" bandRow="1">
                <a:tableStyleId>{9DCAF9ED-07DC-4A11-8D7F-57B35C25682E}</a:tableStyleId>
              </a:tblPr>
              <a:tblGrid>
                <a:gridCol w="726489">
                  <a:extLst>
                    <a:ext uri="{9D8B030D-6E8A-4147-A177-3AD203B41FA5}">
                      <a16:colId xmlns:a16="http://schemas.microsoft.com/office/drawing/2014/main" val="4179629490"/>
                    </a:ext>
                  </a:extLst>
                </a:gridCol>
                <a:gridCol w="859221">
                  <a:extLst>
                    <a:ext uri="{9D8B030D-6E8A-4147-A177-3AD203B41FA5}">
                      <a16:colId xmlns:a16="http://schemas.microsoft.com/office/drawing/2014/main" val="509443340"/>
                    </a:ext>
                  </a:extLst>
                </a:gridCol>
                <a:gridCol w="3121572">
                  <a:extLst>
                    <a:ext uri="{9D8B030D-6E8A-4147-A177-3AD203B41FA5}">
                      <a16:colId xmlns:a16="http://schemas.microsoft.com/office/drawing/2014/main" val="1878355055"/>
                    </a:ext>
                  </a:extLst>
                </a:gridCol>
                <a:gridCol w="1899745">
                  <a:extLst>
                    <a:ext uri="{9D8B030D-6E8A-4147-A177-3AD203B41FA5}">
                      <a16:colId xmlns:a16="http://schemas.microsoft.com/office/drawing/2014/main" val="3429157811"/>
                    </a:ext>
                  </a:extLst>
                </a:gridCol>
                <a:gridCol w="1426779">
                  <a:extLst>
                    <a:ext uri="{9D8B030D-6E8A-4147-A177-3AD203B41FA5}">
                      <a16:colId xmlns:a16="http://schemas.microsoft.com/office/drawing/2014/main" val="1378453927"/>
                    </a:ext>
                  </a:extLst>
                </a:gridCol>
                <a:gridCol w="2496622">
                  <a:extLst>
                    <a:ext uri="{9D8B030D-6E8A-4147-A177-3AD203B41FA5}">
                      <a16:colId xmlns:a16="http://schemas.microsoft.com/office/drawing/2014/main" val="3127282539"/>
                    </a:ext>
                  </a:extLst>
                </a:gridCol>
              </a:tblGrid>
              <a:tr h="976613">
                <a:tc>
                  <a:txBody>
                    <a:bodyPr/>
                    <a:lstStyle/>
                    <a:p>
                      <a:pPr algn="ctr"/>
                      <a:endParaRPr lang="en-US" dirty="0"/>
                    </a:p>
                    <a:p>
                      <a:pPr algn="ctr"/>
                      <a:r>
                        <a:rPr lang="en-US" sz="1600" dirty="0">
                          <a:solidFill>
                            <a:schemeClr val="tx1">
                              <a:lumMod val="75000"/>
                              <a:lumOff val="25000"/>
                            </a:schemeClr>
                          </a:solidFill>
                        </a:rPr>
                        <a:t>Ref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963415">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10.</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l"/>
                      <a:r>
                        <a:rPr lang="en-IN" sz="1100" b="0" i="0" u="none" strike="noStrike" dirty="0">
                          <a:solidFill>
                            <a:srgbClr val="505050"/>
                          </a:solidFill>
                          <a:effectLst/>
                          <a:latin typeface="+mn-lt"/>
                        </a:rPr>
                        <a:t>Controlled traffic farming effects on productivity of grain sorghum, rainfall and fertiliser nitrogen use efficiency</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algn="l"/>
                      <a:r>
                        <a:rPr lang="en-IN" sz="1100" b="0" i="0" u="none" strike="noStrike" dirty="0">
                          <a:solidFill>
                            <a:schemeClr val="tx1"/>
                          </a:solidFill>
                          <a:effectLst/>
                          <a:latin typeface="NexusSans"/>
                        </a:rPr>
                        <a:t>A.Hussein</a:t>
                      </a:r>
                      <a:endParaRPr lang="en-IN" sz="1100" b="0" i="0" u="none" strike="noStrike" baseline="30000" dirty="0">
                        <a:solidFill>
                          <a:schemeClr val="tx1"/>
                        </a:solidFill>
                        <a:effectLst/>
                        <a:latin typeface="NexusSans"/>
                      </a:endParaRPr>
                    </a:p>
                    <a:p>
                      <a:pPr algn="l"/>
                      <a:r>
                        <a:rPr lang="en-IN" sz="1100" b="0" i="0" u="none" strike="noStrike" dirty="0">
                          <a:solidFill>
                            <a:schemeClr val="tx1"/>
                          </a:solidFill>
                          <a:effectLst/>
                          <a:latin typeface="NexusSans"/>
                        </a:rPr>
                        <a:t>Diogenes L. </a:t>
                      </a:r>
                      <a:r>
                        <a:rPr lang="en-IN" sz="1100" b="0" i="0" u="none" strike="noStrike" dirty="0" err="1">
                          <a:solidFill>
                            <a:schemeClr val="tx1"/>
                          </a:solidFill>
                          <a:effectLst/>
                          <a:latin typeface="NexusSans"/>
                        </a:rPr>
                        <a:t>Antille</a:t>
                      </a:r>
                      <a:endParaRPr lang="en-IN" sz="1100" b="0" i="0" u="none" strike="noStrike" baseline="30000" dirty="0">
                        <a:solidFill>
                          <a:schemeClr val="tx1"/>
                        </a:solidFill>
                        <a:effectLst/>
                        <a:latin typeface="NexusSans"/>
                      </a:endParaRPr>
                    </a:p>
                    <a:p>
                      <a:pPr algn="l"/>
                      <a:r>
                        <a:rPr lang="en-IN" sz="1100" b="0" i="0" u="none" strike="noStrike" dirty="0" err="1">
                          <a:solidFill>
                            <a:schemeClr val="tx1"/>
                          </a:solidFill>
                          <a:effectLst/>
                          <a:latin typeface="NexusSans"/>
                        </a:rPr>
                        <a:t>Shreevatsa</a:t>
                      </a:r>
                      <a:r>
                        <a:rPr lang="en-IN" sz="1100" b="0" i="0" u="none" strike="noStrike" dirty="0">
                          <a:solidFill>
                            <a:schemeClr val="tx1"/>
                          </a:solidFill>
                          <a:effectLst/>
                          <a:latin typeface="NexusSans"/>
                        </a:rPr>
                        <a:t> </a:t>
                      </a:r>
                      <a:r>
                        <a:rPr lang="en-IN" sz="1100" b="0" i="0" u="none" strike="noStrike" dirty="0" err="1">
                          <a:solidFill>
                            <a:schemeClr val="tx1"/>
                          </a:solidFill>
                          <a:effectLst/>
                          <a:latin typeface="NexusSans"/>
                        </a:rPr>
                        <a:t>Kodur</a:t>
                      </a:r>
                      <a:endParaRPr lang="en-IN" sz="1100" b="0" i="0" u="none" strike="noStrike" baseline="30000" dirty="0">
                        <a:solidFill>
                          <a:schemeClr val="tx1"/>
                        </a:solidFill>
                        <a:effectLst/>
                        <a:latin typeface="NexusSans"/>
                      </a:endParaRPr>
                    </a:p>
                    <a:p>
                      <a:pPr algn="l"/>
                      <a:r>
                        <a:rPr lang="en-IN" sz="1100" b="0" i="0" u="none" strike="noStrike" dirty="0" err="1">
                          <a:solidFill>
                            <a:schemeClr val="tx1"/>
                          </a:solidFill>
                          <a:effectLst/>
                          <a:latin typeface="NexusSans"/>
                        </a:rPr>
                        <a:t>GuangnanChen</a:t>
                      </a:r>
                      <a:endParaRPr lang="en-IN" sz="1100" b="0" i="0" u="none" strike="noStrike" baseline="30000" dirty="0">
                        <a:solidFill>
                          <a:schemeClr val="tx1"/>
                        </a:solidFill>
                        <a:effectLst/>
                        <a:latin typeface="NexusSans"/>
                      </a:endParaRPr>
                    </a:p>
                    <a:p>
                      <a:pPr algn="l"/>
                      <a:r>
                        <a:rPr lang="en-IN" sz="1100" b="0" i="0" u="none" strike="noStrike" dirty="0">
                          <a:solidFill>
                            <a:schemeClr val="tx1"/>
                          </a:solidFill>
                          <a:effectLst/>
                          <a:latin typeface="NexusSans"/>
                        </a:rPr>
                        <a:t>Jeff </a:t>
                      </a:r>
                      <a:r>
                        <a:rPr lang="en-IN" sz="1100" b="0" i="0" u="none" strike="noStrike" dirty="0" err="1">
                          <a:solidFill>
                            <a:schemeClr val="tx1"/>
                          </a:solidFill>
                          <a:effectLst/>
                          <a:latin typeface="NexusSans"/>
                        </a:rPr>
                        <a:t>N.Tullberg</a:t>
                      </a:r>
                      <a:endParaRPr lang="en-IN" sz="1100" b="0" i="0" u="none" strike="noStrike" dirty="0">
                        <a:solidFill>
                          <a:schemeClr val="tx1"/>
                        </a:solidFill>
                        <a:effectLst/>
                        <a:latin typeface="NexusSan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Journal of Agriculture and Food Research</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1100" dirty="0"/>
                    </a:p>
                    <a:p>
                      <a:pPr algn="just">
                        <a:lnSpc>
                          <a:spcPct val="100000"/>
                        </a:lnSpc>
                      </a:pPr>
                      <a:r>
                        <a:rPr lang="en-US" sz="900" dirty="0"/>
                        <a:t>Enhanced efficiency fertilizers cannot compensate for other stresses caused by compaction.</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r h="901319">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algn="l"/>
                      <a:r>
                        <a:rPr lang="en-IN" sz="1100" b="0" i="0" u="none" strike="noStrike" dirty="0">
                          <a:solidFill>
                            <a:srgbClr val="505050"/>
                          </a:solidFill>
                          <a:effectLst/>
                          <a:latin typeface="+mn-lt"/>
                        </a:rPr>
                        <a:t>Optimized fertilizer recommendation method for nitrate residue control in a wheat–maize double cropping system in dryland farming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algn="l"/>
                      <a:r>
                        <a:rPr lang="en-IN" sz="1100" b="0" i="0" u="none" strike="noStrike" dirty="0">
                          <a:solidFill>
                            <a:schemeClr val="tx1"/>
                          </a:solidFill>
                          <a:effectLst/>
                          <a:latin typeface="NexusSans"/>
                        </a:rPr>
                        <a:t>Zujiao Shi, </a:t>
                      </a:r>
                      <a:r>
                        <a:rPr lang="en-IN" sz="1100" b="0" i="0" u="none" strike="noStrike" dirty="0" err="1">
                          <a:solidFill>
                            <a:schemeClr val="tx1"/>
                          </a:solidFill>
                          <a:effectLst/>
                          <a:latin typeface="NexusSans"/>
                        </a:rPr>
                        <a:t>Donghua</a:t>
                      </a:r>
                      <a:r>
                        <a:rPr lang="en-IN" sz="1100" b="0" i="0" u="none" strike="noStrike" dirty="0">
                          <a:solidFill>
                            <a:schemeClr val="tx1"/>
                          </a:solidFill>
                          <a:effectLst/>
                          <a:latin typeface="NexusSans"/>
                        </a:rPr>
                        <a:t> Liu, Miao Liu, Muhammad Bilal Hafeez, </a:t>
                      </a:r>
                      <a:r>
                        <a:rPr lang="en-IN" sz="1100" b="0" i="0" u="none" strike="noStrike" dirty="0" err="1">
                          <a:solidFill>
                            <a:schemeClr val="tx1"/>
                          </a:solidFill>
                          <a:effectLst/>
                          <a:latin typeface="NexusSans"/>
                        </a:rPr>
                        <a:t>Pengfei</a:t>
                      </a:r>
                      <a:r>
                        <a:rPr lang="en-IN" sz="1100" b="0" i="0" u="none" strike="noStrike" dirty="0">
                          <a:solidFill>
                            <a:schemeClr val="tx1"/>
                          </a:solidFill>
                          <a:effectLst/>
                          <a:latin typeface="NexusSans"/>
                        </a:rPr>
                        <a:t> Wen, </a:t>
                      </a:r>
                      <a:r>
                        <a:rPr lang="en-IN" sz="1100" b="0" i="0" u="none" strike="noStrike" dirty="0" err="1">
                          <a:solidFill>
                            <a:schemeClr val="tx1"/>
                          </a:solidFill>
                          <a:effectLst/>
                          <a:latin typeface="NexusSans"/>
                        </a:rPr>
                        <a:t>Xiaoli</a:t>
                      </a:r>
                      <a:r>
                        <a:rPr lang="en-IN" sz="1100" b="0" i="0" u="none" strike="noStrike" dirty="0">
                          <a:solidFill>
                            <a:schemeClr val="tx1"/>
                          </a:solidFill>
                          <a:effectLst/>
                          <a:latin typeface="NexusSans"/>
                        </a:rPr>
                        <a:t> Wang, Rui Wang, </a:t>
                      </a:r>
                      <a:r>
                        <a:rPr lang="en-IN" sz="1100" b="0" i="0" u="none" strike="noStrike" dirty="0" err="1">
                          <a:solidFill>
                            <a:schemeClr val="tx1"/>
                          </a:solidFill>
                          <a:effectLst/>
                          <a:latin typeface="NexusSans"/>
                        </a:rPr>
                        <a:t>Xudong</a:t>
                      </a:r>
                      <a:r>
                        <a:rPr lang="en-IN" sz="1100" b="0" i="0" u="none" strike="noStrike" dirty="0">
                          <a:solidFill>
                            <a:schemeClr val="tx1"/>
                          </a:solidFill>
                          <a:effectLst/>
                          <a:latin typeface="NexusSans"/>
                        </a:rPr>
                        <a:t> Zhang, Jun Li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Field Crops Research </a:t>
                      </a:r>
                    </a:p>
                    <a:p>
                      <a:r>
                        <a:rPr lang="en-US" sz="1100" dirty="0"/>
                        <a:t>ISSN: 0378-4290 (Elsevier)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r>
                        <a:rPr lang="en-US" sz="900" dirty="0"/>
                        <a:t>To optimize the fertilizer recommendation method and reduce nitrate residue levels, this paper establishes the relationships between crop yield, nitrogen requirement, and nitrate residue level under combined N and P fertilizer application. </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8577898"/>
                  </a:ext>
                </a:extLst>
              </a:tr>
              <a:tr h="901319">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algn="l"/>
                      <a:r>
                        <a:rPr lang="en-IN" sz="1100" b="0" i="0" u="none" strike="noStrike" dirty="0">
                          <a:solidFill>
                            <a:srgbClr val="505050"/>
                          </a:solidFill>
                          <a:effectLst/>
                          <a:latin typeface="+mn-lt"/>
                        </a:rPr>
                        <a:t>Analysis of agricultural crop yield prediction using statistical techniques of machine learning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algn="l"/>
                      <a:r>
                        <a:rPr lang="en-IN" sz="1100" b="0" i="0" u="none" strike="noStrike" dirty="0">
                          <a:solidFill>
                            <a:schemeClr val="tx1"/>
                          </a:solidFill>
                          <a:effectLst/>
                          <a:latin typeface="NexusSans"/>
                        </a:rPr>
                        <a:t>Janmejay Pant, R.P. Pant, Manoj Kumar Singh, Devesh Pratap Singh, Himanshu Pant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Materials Today: Proceedings, ISSN: 2214-7853 (Elsevier)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r>
                        <a:rPr lang="en-US" sz="900" dirty="0"/>
                        <a:t>This paper suggests the use of Machine Learning techniques to create a trained model for detecting patterns in data, which we then used to predict crop yields. The application of machine learning to the prediction of four of India's most cultivated yields is considered in this study. Maize, potatoes, rice (paddy), and wheat are among these crops. </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4663839"/>
                  </a:ext>
                </a:extLst>
              </a:tr>
            </a:tbl>
          </a:graphicData>
        </a:graphic>
      </p:graphicFrame>
    </p:spTree>
    <p:extLst>
      <p:ext uri="{BB962C8B-B14F-4D97-AF65-F5344CB8AC3E}">
        <p14:creationId xmlns:p14="http://schemas.microsoft.com/office/powerpoint/2010/main" val="28942914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sp>
        <p:nvSpPr>
          <p:cNvPr id="8" name="Footer Placeholder 7">
            <a:extLst>
              <a:ext uri="{FF2B5EF4-FFF2-40B4-BE49-F238E27FC236}">
                <a16:creationId xmlns:a16="http://schemas.microsoft.com/office/drawing/2014/main" id="{B81240D2-B285-1745-A37C-E3665BCC0CD0}"/>
              </a:ext>
            </a:extLst>
          </p:cNvPr>
          <p:cNvSpPr>
            <a:spLocks noGrp="1"/>
          </p:cNvSpPr>
          <p:nvPr>
            <p:ph type="ftr" sz="quarter" idx="3"/>
          </p:nvPr>
        </p:nvSpPr>
        <p:spPr/>
        <p:txBody>
          <a:bodyPr/>
          <a:lstStyle/>
          <a:p>
            <a:r>
              <a:rPr lang="en-US" sz="1000" dirty="0"/>
              <a:t>Eco-Fertilization</a:t>
            </a:r>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z="1000" smtClean="0"/>
              <a:pPr/>
              <a:t>8</a:t>
            </a:fld>
            <a:endParaRPr lang="en-US" sz="1000" dirty="0"/>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0CE18F12-D00C-4231-A672-6D7AAF3EE0B9}" type="datetime1">
              <a:rPr lang="en-IN" sz="1000" smtClean="0"/>
              <a:t>07-05-2022</a:t>
            </a:fld>
            <a:endParaRPr lang="en-US" sz="1000" dirty="0"/>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2656752667"/>
              </p:ext>
            </p:extLst>
          </p:nvPr>
        </p:nvGraphicFramePr>
        <p:xfrm>
          <a:off x="830786" y="1433514"/>
          <a:ext cx="10530428" cy="4602480"/>
        </p:xfrm>
        <a:graphic>
          <a:graphicData uri="http://schemas.openxmlformats.org/drawingml/2006/table">
            <a:tbl>
              <a:tblPr firstRow="1" bandRow="1">
                <a:tableStyleId>{9DCAF9ED-07DC-4A11-8D7F-57B35C25682E}</a:tableStyleId>
              </a:tblPr>
              <a:tblGrid>
                <a:gridCol w="726489">
                  <a:extLst>
                    <a:ext uri="{9D8B030D-6E8A-4147-A177-3AD203B41FA5}">
                      <a16:colId xmlns:a16="http://schemas.microsoft.com/office/drawing/2014/main" val="4179629490"/>
                    </a:ext>
                  </a:extLst>
                </a:gridCol>
                <a:gridCol w="859221">
                  <a:extLst>
                    <a:ext uri="{9D8B030D-6E8A-4147-A177-3AD203B41FA5}">
                      <a16:colId xmlns:a16="http://schemas.microsoft.com/office/drawing/2014/main" val="509443340"/>
                    </a:ext>
                  </a:extLst>
                </a:gridCol>
                <a:gridCol w="3121572">
                  <a:extLst>
                    <a:ext uri="{9D8B030D-6E8A-4147-A177-3AD203B41FA5}">
                      <a16:colId xmlns:a16="http://schemas.microsoft.com/office/drawing/2014/main" val="1878355055"/>
                    </a:ext>
                  </a:extLst>
                </a:gridCol>
                <a:gridCol w="1899745">
                  <a:extLst>
                    <a:ext uri="{9D8B030D-6E8A-4147-A177-3AD203B41FA5}">
                      <a16:colId xmlns:a16="http://schemas.microsoft.com/office/drawing/2014/main" val="3429157811"/>
                    </a:ext>
                  </a:extLst>
                </a:gridCol>
                <a:gridCol w="1426779">
                  <a:extLst>
                    <a:ext uri="{9D8B030D-6E8A-4147-A177-3AD203B41FA5}">
                      <a16:colId xmlns:a16="http://schemas.microsoft.com/office/drawing/2014/main" val="1378453927"/>
                    </a:ext>
                  </a:extLst>
                </a:gridCol>
                <a:gridCol w="2496622">
                  <a:extLst>
                    <a:ext uri="{9D8B030D-6E8A-4147-A177-3AD203B41FA5}">
                      <a16:colId xmlns:a16="http://schemas.microsoft.com/office/drawing/2014/main" val="3127282539"/>
                    </a:ext>
                  </a:extLst>
                </a:gridCol>
              </a:tblGrid>
              <a:tr h="976613">
                <a:tc>
                  <a:txBody>
                    <a:bodyPr/>
                    <a:lstStyle/>
                    <a:p>
                      <a:pPr algn="ctr"/>
                      <a:endParaRPr lang="en-US" dirty="0"/>
                    </a:p>
                    <a:p>
                      <a:pPr algn="ctr"/>
                      <a:r>
                        <a:rPr lang="en-US" sz="1600" dirty="0">
                          <a:solidFill>
                            <a:schemeClr val="tx1">
                              <a:lumMod val="75000"/>
                              <a:lumOff val="25000"/>
                            </a:schemeClr>
                          </a:solidFill>
                        </a:rPr>
                        <a:t>Ref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963415">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l"/>
                      <a:r>
                        <a:rPr lang="en-IN" sz="1100" b="0" i="0" u="none" strike="noStrike" dirty="0">
                          <a:solidFill>
                            <a:srgbClr val="505050"/>
                          </a:solidFill>
                          <a:effectLst/>
                          <a:latin typeface="+mn-lt"/>
                        </a:rPr>
                        <a:t>Prediction of the production of crops with respect to rainfall.</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algn="l"/>
                      <a:endParaRPr lang="en-IN" sz="1100" b="0" i="0" u="none" strike="noStrike" dirty="0">
                        <a:solidFill>
                          <a:schemeClr val="tx1"/>
                        </a:solidFill>
                        <a:effectLst/>
                        <a:latin typeface="+mn-lt"/>
                      </a:endParaRPr>
                    </a:p>
                    <a:p>
                      <a:pPr algn="l"/>
                      <a:r>
                        <a:rPr lang="en-IN" sz="1100" b="0" i="0" u="none" strike="noStrike" dirty="0">
                          <a:solidFill>
                            <a:schemeClr val="tx1"/>
                          </a:solidFill>
                          <a:effectLst/>
                          <a:latin typeface="+mn-lt"/>
                        </a:rPr>
                        <a:t>Benny Antony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Environmental Research, ISSN: 0013-9351 (Elsevier)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r>
                        <a:rPr lang="en-US" sz="900" dirty="0"/>
                        <a:t>This paper predicts the production of crops as a function of rainfall. This is implemented by generating a rough overview of how the production is based on rainfall and how much can a specific crop production for the amount of rainfall it receives. The proposed method of evaluation is better than other existing methods of evaluation as it evaluates all the regression techniques.</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r h="901319">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14.</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800" dirty="0">
                        <a:latin typeface="+mn-lt"/>
                      </a:endParaRPr>
                    </a:p>
                    <a:p>
                      <a:pPr algn="ctr"/>
                      <a:endParaRPr lang="en-US" sz="1100" dirty="0">
                        <a:latin typeface="+mn-lt"/>
                      </a:endParaRPr>
                    </a:p>
                    <a:p>
                      <a:pPr algn="ctr"/>
                      <a:r>
                        <a:rPr lang="en-US" sz="1100" dirty="0">
                          <a:latin typeface="+mn-lt"/>
                        </a:rPr>
                        <a:t>2021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IN" sz="1100" b="0" i="0" u="none" strike="noStrike" dirty="0">
                        <a:solidFill>
                          <a:srgbClr val="505050"/>
                        </a:solidFill>
                        <a:effectLst/>
                        <a:latin typeface="+mn-lt"/>
                      </a:endParaRPr>
                    </a:p>
                    <a:p>
                      <a:pPr algn="l"/>
                      <a:endParaRPr lang="en-IN" sz="1100" b="0" i="0" u="none" strike="noStrike" dirty="0">
                        <a:solidFill>
                          <a:srgbClr val="505050"/>
                        </a:solidFill>
                        <a:effectLst/>
                        <a:latin typeface="+mn-lt"/>
                      </a:endParaRPr>
                    </a:p>
                    <a:p>
                      <a:pPr algn="l"/>
                      <a:r>
                        <a:rPr lang="en-IN" sz="1100" b="0" i="0" u="none" strike="noStrike" dirty="0">
                          <a:solidFill>
                            <a:srgbClr val="505050"/>
                          </a:solidFill>
                          <a:effectLst/>
                          <a:latin typeface="+mn-lt"/>
                        </a:rPr>
                        <a:t>Factors affecting agriculture and estimation of crop yield using supervised learning algorithms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algn="l"/>
                      <a:r>
                        <a:rPr lang="en-IN" sz="1100" b="0" i="0" u="none" strike="noStrike" dirty="0">
                          <a:solidFill>
                            <a:schemeClr val="tx1"/>
                          </a:solidFill>
                          <a:effectLst/>
                          <a:latin typeface="+mn-lt"/>
                        </a:rPr>
                        <a:t>Akash Manish Lad, K. Mani Bharathi, B. Akash Saravanan, R. Karthik</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p>
                    <a:p>
                      <a:r>
                        <a:rPr lang="en-US" sz="1100" dirty="0"/>
                        <a:t>Materials Today: Proceedings, ISSN: 2214-7853 (Elsevier)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r>
                        <a:rPr lang="en-US" sz="900" dirty="0"/>
                        <a:t>Comprehensive method developed to estimate crop sustainability using supervised algorithms that increase crop yields, reduce manual labor, time spent on various agricultural activities and plant recommendations based on certain soil parameters. </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8577898"/>
                  </a:ext>
                </a:extLst>
              </a:tr>
              <a:tr h="901319">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algn="l"/>
                      <a:endParaRPr lang="en-IN" sz="1100" b="0" i="0" u="none" strike="noStrike" dirty="0">
                        <a:solidFill>
                          <a:srgbClr val="505050"/>
                        </a:solidFill>
                        <a:effectLst/>
                        <a:latin typeface="+mn-lt"/>
                      </a:endParaRPr>
                    </a:p>
                    <a:p>
                      <a:pPr algn="l"/>
                      <a:r>
                        <a:rPr lang="en-IN" sz="1100" b="0" i="0" u="none" strike="noStrike" dirty="0">
                          <a:solidFill>
                            <a:srgbClr val="505050"/>
                          </a:solidFill>
                          <a:effectLst/>
                          <a:latin typeface="+mn-lt"/>
                        </a:rPr>
                        <a:t>Precision agriculture using IoT data analytics and machine learning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algn="l"/>
                      <a:r>
                        <a:rPr lang="en-IN" sz="1100" b="0" i="0" u="none" strike="noStrike" dirty="0">
                          <a:solidFill>
                            <a:schemeClr val="tx1"/>
                          </a:solidFill>
                          <a:effectLst/>
                          <a:latin typeface="+mn-lt"/>
                        </a:rPr>
                        <a:t>Raves Akhtar, Shabbir Ahmad Sofi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US" sz="1100" dirty="0"/>
                        <a:t>Journal of King Saud University - Computer and Information </a:t>
                      </a:r>
                      <a:r>
                        <a:rPr lang="en-US" sz="1100" dirty="0" err="1"/>
                        <a:t>Sciences,ISSN</a:t>
                      </a:r>
                      <a:r>
                        <a:rPr lang="en-US" sz="1100" dirty="0"/>
                        <a:t>: 1319-1578(Elsevier)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r>
                        <a:rPr lang="en-US" sz="900" dirty="0"/>
                        <a:t>This paper proposes an apple disease prediction model in apple orchards in Kashmir Valley using data analysis and machine learning in an IoT system. The paper discusses the challenges faced when integrating these technologies into traditional agricultural approaches. </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4663839"/>
                  </a:ext>
                </a:extLst>
              </a:tr>
            </a:tbl>
          </a:graphicData>
        </a:graphic>
      </p:graphicFrame>
    </p:spTree>
    <p:extLst>
      <p:ext uri="{BB962C8B-B14F-4D97-AF65-F5344CB8AC3E}">
        <p14:creationId xmlns:p14="http://schemas.microsoft.com/office/powerpoint/2010/main" val="524384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{00200093-1CC1-4748-9DCA-61C00349AA85}tf10001108_win32</Template>
  <TotalTime>1682</TotalTime>
  <Words>3618</Words>
  <Application>Microsoft Office PowerPoint</Application>
  <PresentationFormat>Widescreen</PresentationFormat>
  <Paragraphs>644</Paragraphs>
  <Slides>26</Slides>
  <Notes>2</Notes>
  <HiddenSlides>0</HiddenSlides>
  <MMClips>1</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Apple Color Emoji</vt:lpstr>
      <vt:lpstr>Arial</vt:lpstr>
      <vt:lpstr>Beirut</vt:lpstr>
      <vt:lpstr>Calibri</vt:lpstr>
      <vt:lpstr>Menlo</vt:lpstr>
      <vt:lpstr>NexusSans</vt:lpstr>
      <vt:lpstr>Roboto</vt:lpstr>
      <vt:lpstr>Segoe UI</vt:lpstr>
      <vt:lpstr>Segoe UI Light</vt:lpstr>
      <vt:lpstr>Segoe UI Semibold</vt:lpstr>
      <vt:lpstr>Times</vt:lpstr>
      <vt:lpstr>Times New Roman</vt:lpstr>
      <vt:lpstr>Wingdings</vt:lpstr>
      <vt:lpstr>WelcomeDoc</vt:lpstr>
      <vt:lpstr>Final year Project Presentation  on Eco-Fertilization</vt:lpstr>
      <vt:lpstr>Content</vt:lpstr>
      <vt:lpstr>Abstract</vt:lpstr>
      <vt:lpstr>Introduction / Motivation</vt:lpstr>
      <vt:lpstr>Literature Review</vt:lpstr>
      <vt:lpstr>Literature Review</vt:lpstr>
      <vt:lpstr>Literature Review</vt:lpstr>
      <vt:lpstr>Literature Review</vt:lpstr>
      <vt:lpstr>Literature Review</vt:lpstr>
      <vt:lpstr>Literature Review</vt:lpstr>
      <vt:lpstr>Literature Review</vt:lpstr>
      <vt:lpstr>Objectives</vt:lpstr>
      <vt:lpstr>State-of-Art</vt:lpstr>
      <vt:lpstr>Proposed Methodology</vt:lpstr>
      <vt:lpstr>Proposed Model</vt:lpstr>
      <vt:lpstr>Dataset</vt:lpstr>
      <vt:lpstr>Data Preparation</vt:lpstr>
      <vt:lpstr>Data Description</vt:lpstr>
      <vt:lpstr>Proposed algorithm </vt:lpstr>
      <vt:lpstr>Proposed algorithm </vt:lpstr>
      <vt:lpstr>Tasks Remaining</vt:lpstr>
      <vt:lpstr>Proposed outcome </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Fertilizer recommendation and forecasting system</dc:title>
  <dc:creator>Sumukha Narasinha Hegde</dc:creator>
  <cp:keywords/>
  <cp:lastModifiedBy>Gaurav Sharma</cp:lastModifiedBy>
  <cp:revision>156</cp:revision>
  <dcterms:created xsi:type="dcterms:W3CDTF">2021-11-16T04:37:44Z</dcterms:created>
  <dcterms:modified xsi:type="dcterms:W3CDTF">2022-05-07T06:41:24Z</dcterms:modified>
  <cp:version/>
</cp:coreProperties>
</file>