
<file path=[Content_Types].xml><?xml version="1.0" encoding="utf-8"?>
<Types xmlns="http://schemas.openxmlformats.org/package/2006/content-types">
  <Default Extension="ico" ContentType="image/x-icon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70" r:id="rId5"/>
    <p:sldId id="258" r:id="rId6"/>
    <p:sldId id="268" r:id="rId7"/>
    <p:sldId id="267" r:id="rId8"/>
    <p:sldId id="261" r:id="rId9"/>
    <p:sldId id="269" r:id="rId10"/>
    <p:sldId id="262" r:id="rId11"/>
    <p:sldId id="271" r:id="rId12"/>
    <p:sldId id="265" r:id="rId13"/>
    <p:sldId id="272" r:id="rId14"/>
    <p:sldId id="274" r:id="rId15"/>
    <p:sldId id="276" r:id="rId16"/>
    <p:sldId id="273" r:id="rId17"/>
    <p:sldId id="275" r:id="rId18"/>
    <p:sldId id="263" r:id="rId19"/>
    <p:sldId id="264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135A"/>
    <a:srgbClr val="1B5636"/>
    <a:srgbClr val="14387F"/>
    <a:srgbClr val="F3B613"/>
    <a:srgbClr val="003269"/>
    <a:srgbClr val="28348A"/>
    <a:srgbClr val="009FE3"/>
    <a:srgbClr val="1271B9"/>
    <a:srgbClr val="FFD843"/>
    <a:srgbClr val="00B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s-CO" b="1"/>
              <a:t>Comparativa de Tiempos de Generación de Informes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Hoja1!$A$6:$C$6</c:f>
              <c:strCache>
                <c:ptCount val="3"/>
                <c:pt idx="0">
                  <c:v>Tiempo antes de la aplicación </c:v>
                </c:pt>
                <c:pt idx="1">
                  <c:v>Tiempo con la aplicación anterior</c:v>
                </c:pt>
                <c:pt idx="2">
                  <c:v>Actualizacion de la aplicación (Actualmente)</c:v>
                </c:pt>
              </c:strCache>
            </c:strRef>
          </c:cat>
          <c:val>
            <c:numRef>
              <c:f>Hoja1!$A$7:$C$7</c:f>
              <c:numCache>
                <c:formatCode>General</c:formatCode>
                <c:ptCount val="3"/>
                <c:pt idx="0">
                  <c:v>14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FF-4E11-99BC-964CF1BDC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206512"/>
        <c:axId val="94206992"/>
      </c:barChart>
      <c:catAx>
        <c:axId val="9420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4206992"/>
        <c:crosses val="autoZero"/>
        <c:auto val="1"/>
        <c:lblAlgn val="ctr"/>
        <c:lblOffset val="100"/>
        <c:noMultiLvlLbl val="0"/>
      </c:catAx>
      <c:valAx>
        <c:axId val="9420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Dias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9420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8A221-2E28-534B-B219-595B7A3EAB1D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66EBA-06C7-884D-A7A7-733CA170A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47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66EBA-06C7-884D-A7A7-733CA170A085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191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FEEC0-98C3-C64F-BEF7-D1529AA66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01B5C3-A27C-0249-BCA5-49C0DF51B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A9182-577C-E34D-8AD6-716A2E4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BC337-D5E0-3444-9943-666CA063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4DCC2F-D4FB-AA41-B061-D1C693A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1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9466-80BA-D44B-B25C-30C82956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072283-30C3-9440-9FA5-18BC2120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C238F-6C1C-E448-8798-210BCA4D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60A76-A5E9-E34D-9913-B0F5497D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5A5B2-0AB8-9D4F-A5BA-32DDFA14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6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73299F-092E-2949-B894-38D314204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80AF8C-6D0E-F24B-9110-EE25E981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175FE-F02C-4345-962D-5275D822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C8EB9-7083-8548-906F-939800EC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D800D-B945-E144-BD2C-A9F04C81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417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4C43-6EE3-B54C-9564-643F81A7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4A389-22D4-7D45-9364-056D6E97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8B0AA4-71FF-664F-B515-8A828B3E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E6DAC-E219-C243-9714-6C635A49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8762B-DAE4-FB40-8BE0-F9E734F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6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989A9-A1C1-9B4A-9A40-240B146C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E7F424-3923-D84D-B408-1897951F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09C2B4-B5FC-0B44-A032-649CF250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C1A957-A546-564B-967B-B17FDED2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58B69-92B2-3C48-A299-E16FF3C5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59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507FB-4DC1-F942-8490-546FBD5B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F8C0C-50BA-A54E-B3E1-ADB79FAE0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7616B8-61A6-6340-BBBD-32FA367EE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0853DB-3B2B-6F49-A3A4-3B5BD5DA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A3FF3E-E326-214B-A572-6635E278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7D20A0-BCC7-A04D-BBE5-397DAB0E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53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D8E0E-72B1-8A49-994F-A819F56F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46E864-5DD1-EB4C-A0C8-3E5BDDFB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26D23-BA52-3F45-9E4C-4BB94E5F6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5C4861-B6FC-E147-93DD-41279950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B223C9-66E6-3E42-80E9-64F63E750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AD288C-2086-3348-B3E8-A1192AF7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682CBA-017C-5042-A208-DC46A738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63923-8D30-B546-9550-87BA59A3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10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EF8A1-FCC2-1E46-9B28-36D74DDB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53E4CC-7FB2-AF42-B2F4-2812CD3E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3F4A9A-DA7B-9B4B-897C-580FCDBA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3FF5EC-4EB2-D84A-AB4F-98651B8C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800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0AAF68-84CB-0049-ACE7-8A74A344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585B94-E4B1-ED48-830C-FFC14FFE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2B93E0-F41C-E448-BD35-29C6DED0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79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5BDBF-246F-AE49-B7A8-62C5DEBA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40443-1731-D547-B053-7F8E965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BA7E91-946A-C342-A0C9-BEF4A40A6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94A374-C7AA-E047-980E-86BFC235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5432A2-24EF-4448-A2BA-AE98B5E2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114186-2E94-3E45-8E56-892D9531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90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CF0DB-DF0F-6D49-9AF5-160C5BCA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A2B867-01CF-A141-BDC1-7C38460B2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F48040-E7A4-4C48-ADFC-79267F7AC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A6EB4B-3FC4-594C-A372-8461BF65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48A263-8B02-3A45-AB18-296FA98E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D0F8F9-AB95-6441-B76A-0F24A8BF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22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55CFCB-BBA6-7241-A5CC-78B6BEB6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491908-1AC5-2640-B675-A20DD525E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AF8F1-A35D-8B4C-8974-226BF5F28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81E76-3F28-E348-B147-831C8051BD66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E1E24-2970-EE49-9728-74B77038F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18F98-CF29-F349-AE86-BFB65A0AA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21B8-A7E0-0E4E-AC8C-B073AFF00D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66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flet.dev/" TargetMode="External"/><Relationship Id="rId3" Type="http://schemas.openxmlformats.org/officeDocument/2006/relationships/hyperlink" Target="https://uis.edu.co/wp-content/uploads/2022/05/sistemasInformacionUIS-3.pdf" TargetMode="External"/><Relationship Id="rId7" Type="http://schemas.openxmlformats.org/officeDocument/2006/relationships/hyperlink" Target="https://www.funcionpublica.gov.co/eva/gestornormativo/norma.php?i=49981" TargetMode="External"/><Relationship Id="rId2" Type="http://schemas.openxmlformats.org/officeDocument/2006/relationships/hyperlink" Target="https://repositorio.unal.edu.co/bitstream/handle/unal/58667/79747586.2016.pdf?sequence=9&amp;isAllowed=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uncionpublica.gov.co/eva/gestornormativo/norma.php?i=36913" TargetMode="External"/><Relationship Id="rId5" Type="http://schemas.openxmlformats.org/officeDocument/2006/relationships/hyperlink" Target="https://repository.usta.edu.co/handle/11634/54970" TargetMode="External"/><Relationship Id="rId10" Type="http://schemas.openxmlformats.org/officeDocument/2006/relationships/hyperlink" Target="https://dspace.uib.es/xmlui/handle/11201/151095?show=full" TargetMode="External"/><Relationship Id="rId4" Type="http://schemas.openxmlformats.org/officeDocument/2006/relationships/hyperlink" Target="https://www.mineducacion.gov.co/1621/articles-339097_archivo_pdf_competencias_tic.pdf" TargetMode="External"/><Relationship Id="rId9" Type="http://schemas.openxmlformats.org/officeDocument/2006/relationships/hyperlink" Target="https://www.redalyc.org/pdf/7217/721778113003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ico"/><Relationship Id="rId2" Type="http://schemas.openxmlformats.org/officeDocument/2006/relationships/image" Target="../media/image4.ico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60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1F0B32-F303-7C56-F8C3-A71A3D46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848" y="1358197"/>
            <a:ext cx="2669458" cy="857250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DDDCAB-DE75-931A-D8B8-AD1242F3D344}"/>
              </a:ext>
            </a:extLst>
          </p:cNvPr>
          <p:cNvSpPr txBox="1"/>
          <p:nvPr/>
        </p:nvSpPr>
        <p:spPr>
          <a:xfrm>
            <a:off x="658762" y="2552721"/>
            <a:ext cx="1976284" cy="738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tx1"/>
                </a:solidFill>
              </a:rPr>
              <a:t>Etapa 1: Soporte técnico en campus virtual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40BBAD-B00B-5C73-BCA2-75EAA5F5CAE4}"/>
              </a:ext>
            </a:extLst>
          </p:cNvPr>
          <p:cNvSpPr txBox="1"/>
          <p:nvPr/>
        </p:nvSpPr>
        <p:spPr>
          <a:xfrm>
            <a:off x="3430603" y="2552721"/>
            <a:ext cx="2104103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Capacitación inicial en las plataformas de Campus Virtual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D74B386-0563-85B4-C277-4625455A7BF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35046" y="2922053"/>
            <a:ext cx="7955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7206CF-C12D-6FDA-386C-98B79EBB049D}"/>
              </a:ext>
            </a:extLst>
          </p:cNvPr>
          <p:cNvSpPr txBox="1"/>
          <p:nvPr/>
        </p:nvSpPr>
        <p:spPr>
          <a:xfrm>
            <a:off x="3430602" y="4021468"/>
            <a:ext cx="210410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Ejecución de tareas asignadas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FCD34FB-281B-2902-C838-C0EF8B87C2F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482654" y="3291385"/>
            <a:ext cx="1" cy="73008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3A93DF-136E-2874-7D86-359B69B35D08}"/>
              </a:ext>
            </a:extLst>
          </p:cNvPr>
          <p:cNvSpPr txBox="1"/>
          <p:nvPr/>
        </p:nvSpPr>
        <p:spPr>
          <a:xfrm>
            <a:off x="6330263" y="2660443"/>
            <a:ext cx="210410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Copias de seguridad de los cursos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EFD90C-F7DA-7806-83C9-C348C8259831}"/>
              </a:ext>
            </a:extLst>
          </p:cNvPr>
          <p:cNvSpPr txBox="1"/>
          <p:nvPr/>
        </p:nvSpPr>
        <p:spPr>
          <a:xfrm>
            <a:off x="6330262" y="3394816"/>
            <a:ext cx="210410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Matriculas de estudiantes y docentes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372D3E-3A71-DC7D-AFE7-82252682AAE7}"/>
              </a:ext>
            </a:extLst>
          </p:cNvPr>
          <p:cNvSpPr txBox="1"/>
          <p:nvPr/>
        </p:nvSpPr>
        <p:spPr>
          <a:xfrm>
            <a:off x="6330263" y="4139693"/>
            <a:ext cx="210410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Creación de usuarios nuevos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8C17AD8-DEBF-EEA8-D423-77619DB212CB}"/>
              </a:ext>
            </a:extLst>
          </p:cNvPr>
          <p:cNvSpPr txBox="1"/>
          <p:nvPr/>
        </p:nvSpPr>
        <p:spPr>
          <a:xfrm>
            <a:off x="6328550" y="4884570"/>
            <a:ext cx="2104103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Restauración de contraseñas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DDD7286-ED1D-7958-7AD3-9B5B4F8A7FF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34705" y="2922053"/>
            <a:ext cx="795558" cy="136102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31F5FCF-4142-6AAA-929A-AC7D46893827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5534705" y="3656426"/>
            <a:ext cx="795557" cy="6266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A321996D-45F1-78C7-63B3-5D2A89566092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5534705" y="4283078"/>
            <a:ext cx="793845" cy="863102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2EE5D045-F223-6DA8-350E-11FE1EC05DAE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534705" y="4283078"/>
            <a:ext cx="795558" cy="11822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8DF72C0-05D5-DA58-1DE2-F4EA735BC66B}"/>
              </a:ext>
            </a:extLst>
          </p:cNvPr>
          <p:cNvSpPr txBox="1"/>
          <p:nvPr/>
        </p:nvSpPr>
        <p:spPr>
          <a:xfrm>
            <a:off x="9039907" y="3616473"/>
            <a:ext cx="1569099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Etapa periódica de evaluación 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DAAE8560-5834-363B-0B49-3D252CC7CCE0}"/>
              </a:ext>
            </a:extLst>
          </p:cNvPr>
          <p:cNvCxnSpPr>
            <a:stCxn id="13" idx="3"/>
            <a:endCxn id="29" idx="1"/>
          </p:cNvCxnSpPr>
          <p:nvPr/>
        </p:nvCxnSpPr>
        <p:spPr>
          <a:xfrm>
            <a:off x="8434366" y="2922053"/>
            <a:ext cx="605541" cy="95603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9217A644-CFD9-588E-C72F-27156BFA54DF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>
            <a:off x="8434365" y="3656426"/>
            <a:ext cx="605542" cy="221657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CDF412D4-03E4-A112-B639-46D9E3E0CED8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 flipV="1">
            <a:off x="8434366" y="3878083"/>
            <a:ext cx="605541" cy="52322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468C6D51-221E-7DF4-988D-8EAD8CB5EC0B}"/>
              </a:ext>
            </a:extLst>
          </p:cNvPr>
          <p:cNvCxnSpPr>
            <a:stCxn id="16" idx="3"/>
            <a:endCxn id="29" idx="1"/>
          </p:cNvCxnSpPr>
          <p:nvPr/>
        </p:nvCxnSpPr>
        <p:spPr>
          <a:xfrm flipV="1">
            <a:off x="8432653" y="3878083"/>
            <a:ext cx="607254" cy="1268097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30810502-0B8D-8186-044C-799B7D1BA4F6}"/>
              </a:ext>
            </a:extLst>
          </p:cNvPr>
          <p:cNvSpPr/>
          <p:nvPr/>
        </p:nvSpPr>
        <p:spPr>
          <a:xfrm>
            <a:off x="11142297" y="3602565"/>
            <a:ext cx="511278" cy="5232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7E3096C-5FE1-6C73-975A-27EA58F4B9D7}"/>
              </a:ext>
            </a:extLst>
          </p:cNvPr>
          <p:cNvCxnSpPr>
            <a:stCxn id="29" idx="3"/>
            <a:endCxn id="38" idx="2"/>
          </p:cNvCxnSpPr>
          <p:nvPr/>
        </p:nvCxnSpPr>
        <p:spPr>
          <a:xfrm flipV="1">
            <a:off x="10609006" y="3864175"/>
            <a:ext cx="533291" cy="1390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9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A347B-30F5-0FE9-D4EC-A9C687B19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D1C5A78-C136-3BC6-3381-D682E1F1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848" y="1358197"/>
            <a:ext cx="2669458" cy="857250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8E300CE-69EA-C388-397F-FCC86684E527}"/>
              </a:ext>
            </a:extLst>
          </p:cNvPr>
          <p:cNvSpPr/>
          <p:nvPr/>
        </p:nvSpPr>
        <p:spPr>
          <a:xfrm>
            <a:off x="592285" y="3429000"/>
            <a:ext cx="511278" cy="5232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C2F15BA-EAB0-0AC1-B618-244C68E75220}"/>
              </a:ext>
            </a:extLst>
          </p:cNvPr>
          <p:cNvSpPr txBox="1"/>
          <p:nvPr/>
        </p:nvSpPr>
        <p:spPr>
          <a:xfrm>
            <a:off x="1720646" y="3319253"/>
            <a:ext cx="1622321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tx1"/>
                </a:solidFill>
              </a:rPr>
              <a:t>Etapa 2: Apoyo en el Área Comunicacional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B96A1E-9093-AF53-C8A7-C463D329B3DF}"/>
              </a:ext>
            </a:extLst>
          </p:cNvPr>
          <p:cNvSpPr txBox="1"/>
          <p:nvPr/>
        </p:nvSpPr>
        <p:spPr>
          <a:xfrm>
            <a:off x="3960050" y="3319253"/>
            <a:ext cx="1725560" cy="7386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tx1"/>
                </a:solidFill>
              </a:rPr>
              <a:t>Etapa 3: Desarrollo de software Campus Virtual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13F3A9-2B27-27BF-4D12-EF594F6ACB48}"/>
              </a:ext>
            </a:extLst>
          </p:cNvPr>
          <p:cNvSpPr txBox="1"/>
          <p:nvPr/>
        </p:nvSpPr>
        <p:spPr>
          <a:xfrm>
            <a:off x="6428577" y="2329716"/>
            <a:ext cx="142738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Planeación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ED0D41-0590-8C57-49D8-04B24802090A}"/>
              </a:ext>
            </a:extLst>
          </p:cNvPr>
          <p:cNvSpPr txBox="1"/>
          <p:nvPr/>
        </p:nvSpPr>
        <p:spPr>
          <a:xfrm>
            <a:off x="6428577" y="2932206"/>
            <a:ext cx="142738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Investigación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A25E7E6-6EFA-27C2-3A0A-8EE96B0069AE}"/>
              </a:ext>
            </a:extLst>
          </p:cNvPr>
          <p:cNvSpPr txBox="1"/>
          <p:nvPr/>
        </p:nvSpPr>
        <p:spPr>
          <a:xfrm>
            <a:off x="6428577" y="3534696"/>
            <a:ext cx="14470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Desarrollo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8232BA-7ACA-ADE3-A246-8F31226B97B5}"/>
              </a:ext>
            </a:extLst>
          </p:cNvPr>
          <p:cNvSpPr txBox="1"/>
          <p:nvPr/>
        </p:nvSpPr>
        <p:spPr>
          <a:xfrm>
            <a:off x="6428577" y="4137185"/>
            <a:ext cx="144705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Pruebas y validaciones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821AF8-F495-8E3A-CC6B-4CF4FD780AFD}"/>
              </a:ext>
            </a:extLst>
          </p:cNvPr>
          <p:cNvSpPr txBox="1"/>
          <p:nvPr/>
        </p:nvSpPr>
        <p:spPr>
          <a:xfrm>
            <a:off x="6428577" y="4955118"/>
            <a:ext cx="144705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Implementación 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33E2CC4-DF2A-D8A8-8258-477D6E66ECCA}"/>
              </a:ext>
            </a:extLst>
          </p:cNvPr>
          <p:cNvCxnSpPr>
            <a:stCxn id="38" idx="6"/>
            <a:endCxn id="2" idx="1"/>
          </p:cNvCxnSpPr>
          <p:nvPr/>
        </p:nvCxnSpPr>
        <p:spPr>
          <a:xfrm flipV="1">
            <a:off x="1103563" y="3688585"/>
            <a:ext cx="617083" cy="202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3F37F31-994C-6B89-4DB8-E8F79B3C313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342967" y="3688585"/>
            <a:ext cx="61708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946966DB-177F-08E9-D0DE-E1F20D44FFCF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5685610" y="2483605"/>
            <a:ext cx="742967" cy="120498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6A010CEE-B674-F17B-9CF3-29AEB356D735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5685610" y="3086095"/>
            <a:ext cx="742967" cy="60249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E9A09A41-98D4-A1E6-6EED-8864543D3B45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5685610" y="3688585"/>
            <a:ext cx="742967" cy="1270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6C117F25-3073-E0BA-5B80-D0BEEFF241FA}"/>
              </a:ext>
            </a:extLst>
          </p:cNvPr>
          <p:cNvCxnSpPr>
            <a:stCxn id="3" idx="3"/>
            <a:endCxn id="17" idx="1"/>
          </p:cNvCxnSpPr>
          <p:nvPr/>
        </p:nvCxnSpPr>
        <p:spPr>
          <a:xfrm>
            <a:off x="5685610" y="3688585"/>
            <a:ext cx="742967" cy="71021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217FBD8F-A0F4-0E9F-BD50-BDB845EFADAB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685610" y="3688585"/>
            <a:ext cx="742967" cy="1420422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74" name="Picture 2" descr="Logging in Python: A Developer's Guide | Product Blog • Sentry">
            <a:extLst>
              <a:ext uri="{FF2B5EF4-FFF2-40B4-BE49-F238E27FC236}">
                <a16:creationId xmlns:a16="http://schemas.microsoft.com/office/drawing/2014/main" id="{8DA5C0AB-60AC-A6ED-A378-59A90112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399" y="2329716"/>
            <a:ext cx="864392" cy="86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let · GitHub">
            <a:extLst>
              <a:ext uri="{FF2B5EF4-FFF2-40B4-BE49-F238E27FC236}">
                <a16:creationId xmlns:a16="http://schemas.microsoft.com/office/drawing/2014/main" id="{E24BD62D-0D1C-4D84-FB97-7CFBBDCD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65" y="3319253"/>
            <a:ext cx="878771" cy="87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4595BE7-DD02-8876-BE1F-6CC1ECA8C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210" y="4519928"/>
            <a:ext cx="742967" cy="7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17075DC0-82B3-3934-18A8-9A637EEDD067}"/>
              </a:ext>
            </a:extLst>
          </p:cNvPr>
          <p:cNvCxnSpPr>
            <a:stCxn id="11" idx="3"/>
            <a:endCxn id="3074" idx="1"/>
          </p:cNvCxnSpPr>
          <p:nvPr/>
        </p:nvCxnSpPr>
        <p:spPr>
          <a:xfrm flipV="1">
            <a:off x="7875633" y="2761912"/>
            <a:ext cx="573766" cy="92667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DB04DE63-55B9-3207-37F9-04ECF95EE8B2}"/>
              </a:ext>
            </a:extLst>
          </p:cNvPr>
          <p:cNvCxnSpPr>
            <a:stCxn id="11" idx="3"/>
            <a:endCxn id="3080" idx="1"/>
          </p:cNvCxnSpPr>
          <p:nvPr/>
        </p:nvCxnSpPr>
        <p:spPr>
          <a:xfrm>
            <a:off x="7875633" y="3688585"/>
            <a:ext cx="576832" cy="7005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32357DD5-E300-9943-23A3-E110CDB1D27B}"/>
              </a:ext>
            </a:extLst>
          </p:cNvPr>
          <p:cNvCxnSpPr>
            <a:stCxn id="11" idx="3"/>
            <a:endCxn id="3082" idx="1"/>
          </p:cNvCxnSpPr>
          <p:nvPr/>
        </p:nvCxnSpPr>
        <p:spPr>
          <a:xfrm>
            <a:off x="7875633" y="3688585"/>
            <a:ext cx="566577" cy="1202827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3CACDBF-0C72-3961-57DA-3A9005261731}"/>
              </a:ext>
            </a:extLst>
          </p:cNvPr>
          <p:cNvSpPr txBox="1"/>
          <p:nvPr/>
        </p:nvSpPr>
        <p:spPr>
          <a:xfrm>
            <a:off x="10166554" y="3582888"/>
            <a:ext cx="7940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FIN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2FB6326A-FBD6-9591-E34F-FA317C82A235}"/>
              </a:ext>
            </a:extLst>
          </p:cNvPr>
          <p:cNvCxnSpPr>
            <a:stCxn id="3074" idx="3"/>
            <a:endCxn id="52" idx="1"/>
          </p:cNvCxnSpPr>
          <p:nvPr/>
        </p:nvCxnSpPr>
        <p:spPr>
          <a:xfrm>
            <a:off x="9313791" y="2761912"/>
            <a:ext cx="852763" cy="1005642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702AA4DF-5378-BD6E-0CA8-ACF14704501E}"/>
              </a:ext>
            </a:extLst>
          </p:cNvPr>
          <p:cNvCxnSpPr>
            <a:stCxn id="3080" idx="3"/>
            <a:endCxn id="52" idx="1"/>
          </p:cNvCxnSpPr>
          <p:nvPr/>
        </p:nvCxnSpPr>
        <p:spPr>
          <a:xfrm>
            <a:off x="9331236" y="3758639"/>
            <a:ext cx="835318" cy="891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4BC465AE-4657-2E9F-2771-7CDEE95C2F29}"/>
              </a:ext>
            </a:extLst>
          </p:cNvPr>
          <p:cNvCxnSpPr>
            <a:stCxn id="3082" idx="3"/>
            <a:endCxn id="52" idx="1"/>
          </p:cNvCxnSpPr>
          <p:nvPr/>
        </p:nvCxnSpPr>
        <p:spPr>
          <a:xfrm flipV="1">
            <a:off x="9185177" y="3767554"/>
            <a:ext cx="981377" cy="1123858"/>
          </a:xfrm>
          <a:prstGeom prst="bentConnector3">
            <a:avLst>
              <a:gd name="adj1" fmla="val 5701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0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5A421F-9A9A-4930-314F-EDA4E05E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45" y="755063"/>
            <a:ext cx="5346967" cy="857250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 Aplicación 1</a:t>
            </a: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2E9068FC-2619-4EA4-2C11-8A4E6827C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36" y="1777224"/>
            <a:ext cx="4394629" cy="353805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17BBAC-E67E-7330-0294-4481EFB25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05" y="1722993"/>
            <a:ext cx="3574933" cy="35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4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BFF1D-07F9-0F02-A03E-FE7EFEF0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9CE5F6-ACCF-CD22-5F57-9D215897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45" y="666353"/>
            <a:ext cx="5786141" cy="857250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 Aplicación 1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DDD61EE-51C0-976B-93BD-44313B14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6" y="1708943"/>
            <a:ext cx="4149983" cy="3349479"/>
          </a:xfrm>
          <a:prstGeom prst="rect">
            <a:avLst/>
          </a:prstGeom>
        </p:spPr>
      </p:pic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E2F91F7-F104-F881-AFDE-0FFD588F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98" y="1708943"/>
            <a:ext cx="4131759" cy="33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FDB16-DE95-0CFB-19E3-00DB25C26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FE183B7-8A70-3C4D-AD14-0B64514D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14" y="1658693"/>
            <a:ext cx="2657571" cy="294424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F2E0D89-F214-8524-B67F-B1EAE290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45" y="666353"/>
            <a:ext cx="5078219" cy="857250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 Aplicación 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738DC53-06EE-5DC7-9467-27CE9E47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5469"/>
          <a:stretch/>
        </p:blipFill>
        <p:spPr>
          <a:xfrm>
            <a:off x="1342246" y="2294754"/>
            <a:ext cx="2812538" cy="194337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AC8A29F-F2F0-659A-B1E4-17C5C66943FA}"/>
              </a:ext>
            </a:extLst>
          </p:cNvPr>
          <p:cNvSpPr/>
          <p:nvPr/>
        </p:nvSpPr>
        <p:spPr>
          <a:xfrm>
            <a:off x="4767214" y="3366145"/>
            <a:ext cx="2657571" cy="381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CD561D-B5C1-5ED5-BED3-09BFCC46365A}"/>
              </a:ext>
            </a:extLst>
          </p:cNvPr>
          <p:cNvSpPr/>
          <p:nvPr/>
        </p:nvSpPr>
        <p:spPr>
          <a:xfrm>
            <a:off x="1342246" y="2941319"/>
            <a:ext cx="2812538" cy="381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47B021-288C-864B-4A84-A91A58A4C61C}"/>
              </a:ext>
            </a:extLst>
          </p:cNvPr>
          <p:cNvSpPr txBox="1"/>
          <p:nvPr/>
        </p:nvSpPr>
        <p:spPr>
          <a:xfrm>
            <a:off x="8115765" y="576483"/>
            <a:ext cx="221676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División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33FF6B-BBFA-E435-CA2A-85137B1C51DB}"/>
              </a:ext>
            </a:extLst>
          </p:cNvPr>
          <p:cNvSpPr txBox="1"/>
          <p:nvPr/>
        </p:nvSpPr>
        <p:spPr>
          <a:xfrm>
            <a:off x="8115765" y="1039148"/>
            <a:ext cx="221676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Nombre del curso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CB0E64A-1881-9335-CF2E-F524EE0150B6}"/>
              </a:ext>
            </a:extLst>
          </p:cNvPr>
          <p:cNvSpPr txBox="1"/>
          <p:nvPr/>
        </p:nvSpPr>
        <p:spPr>
          <a:xfrm>
            <a:off x="8115766" y="1487046"/>
            <a:ext cx="221676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Programa (Subcategoría 1)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D4C4558-07EB-37D2-1841-730447CD0EEF}"/>
              </a:ext>
            </a:extLst>
          </p:cNvPr>
          <p:cNvSpPr txBox="1"/>
          <p:nvPr/>
        </p:nvSpPr>
        <p:spPr>
          <a:xfrm>
            <a:off x="8115761" y="1929075"/>
            <a:ext cx="2216766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Subcategoría 2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445CEE9-E6B7-C0C9-3F9B-425ABE4881E8}"/>
              </a:ext>
            </a:extLst>
          </p:cNvPr>
          <p:cNvSpPr txBox="1"/>
          <p:nvPr/>
        </p:nvSpPr>
        <p:spPr>
          <a:xfrm>
            <a:off x="8115766" y="2359278"/>
            <a:ext cx="221676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Subcategoría 3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7E48AF-F1BB-8DAB-E14B-F0D488B608D5}"/>
              </a:ext>
            </a:extLst>
          </p:cNvPr>
          <p:cNvSpPr txBox="1"/>
          <p:nvPr/>
        </p:nvSpPr>
        <p:spPr>
          <a:xfrm>
            <a:off x="8115761" y="2798128"/>
            <a:ext cx="221676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Subcategoría 4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E00513-8E29-5D51-5E1B-E65BDA291677}"/>
              </a:ext>
            </a:extLst>
          </p:cNvPr>
          <p:cNvSpPr txBox="1"/>
          <p:nvPr/>
        </p:nvSpPr>
        <p:spPr>
          <a:xfrm>
            <a:off x="8115761" y="3217121"/>
            <a:ext cx="221676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AB456C0-4AB4-3CF1-805F-2BB1259E2369}"/>
              </a:ext>
            </a:extLst>
          </p:cNvPr>
          <p:cNvSpPr txBox="1"/>
          <p:nvPr/>
        </p:nvSpPr>
        <p:spPr>
          <a:xfrm>
            <a:off x="8115763" y="3642425"/>
            <a:ext cx="221676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Docentes (Nombres)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7873EAF-1136-31C8-D3C5-26B592725A67}"/>
              </a:ext>
            </a:extLst>
          </p:cNvPr>
          <p:cNvSpPr txBox="1"/>
          <p:nvPr/>
        </p:nvSpPr>
        <p:spPr>
          <a:xfrm>
            <a:off x="8115761" y="4061418"/>
            <a:ext cx="221676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Cantidad Estudiantes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520B3DC-7E32-2810-B7C7-4CE66C97B375}"/>
              </a:ext>
            </a:extLst>
          </p:cNvPr>
          <p:cNvSpPr txBox="1"/>
          <p:nvPr/>
        </p:nvSpPr>
        <p:spPr>
          <a:xfrm>
            <a:off x="8129023" y="4500268"/>
            <a:ext cx="2203507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Cantidad Docentes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04F7D97-A38D-B46F-7330-36CB119F4855}"/>
              </a:ext>
            </a:extLst>
          </p:cNvPr>
          <p:cNvSpPr txBox="1"/>
          <p:nvPr/>
        </p:nvSpPr>
        <p:spPr>
          <a:xfrm>
            <a:off x="8129023" y="4905715"/>
            <a:ext cx="221676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Cantidad Total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9D2418-8F68-04B0-1F9F-2E695DC43A6C}"/>
              </a:ext>
            </a:extLst>
          </p:cNvPr>
          <p:cNvSpPr txBox="1"/>
          <p:nvPr/>
        </p:nvSpPr>
        <p:spPr>
          <a:xfrm>
            <a:off x="8129023" y="5353613"/>
            <a:ext cx="221676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Estado del curso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699A004-D34B-EC99-8D3A-24FEFF8B356D}"/>
              </a:ext>
            </a:extLst>
          </p:cNvPr>
          <p:cNvSpPr/>
          <p:nvPr/>
        </p:nvSpPr>
        <p:spPr>
          <a:xfrm>
            <a:off x="7954296" y="436778"/>
            <a:ext cx="2566219" cy="53880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693DB9E-13F8-40FF-C783-E435B07796AA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7424785" y="3130817"/>
            <a:ext cx="5295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8892F-3A4A-7758-D663-6222985C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A24E449-E269-1DFD-4971-2D05B6C9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45" y="666353"/>
            <a:ext cx="5687819" cy="857250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 Aplicación 1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C097430B-4B59-2171-ECB6-DBAB51665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682741"/>
              </p:ext>
            </p:extLst>
          </p:nvPr>
        </p:nvGraphicFramePr>
        <p:xfrm>
          <a:off x="1829926" y="1432162"/>
          <a:ext cx="8286894" cy="4298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7826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38494-D020-2E45-0204-F2B9E89E1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F52B6DB-981C-2A92-A857-E9F35882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45" y="666353"/>
            <a:ext cx="5392851" cy="857250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 Aplicación 2</a:t>
            </a:r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010FFC3-172A-8795-6B0B-3B78DAA9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3" y="1917696"/>
            <a:ext cx="3593457" cy="30226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57B155-FBCA-E904-DCDB-ED3AEFADC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98" y="1917696"/>
            <a:ext cx="3601404" cy="30226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5CA97B-3E2E-A846-1FB2-E0CB478C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159" y="1933498"/>
            <a:ext cx="3601404" cy="300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4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D36F2-2F03-4D8F-6227-9B0CF28B7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1457491-26CE-0A9B-6135-5E848DAD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46" y="666353"/>
            <a:ext cx="4901238" cy="857250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 Aplicación 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D3AB81-59BF-9B98-7C3D-3D7E2FEE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5" y="2299539"/>
            <a:ext cx="2277427" cy="14552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C63148-DF45-6DC3-3C3C-847A543F7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73" y="1680863"/>
            <a:ext cx="2250283" cy="26925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3F66BF-18E0-C2F9-4EC5-6B5DF12E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433" y="2582504"/>
            <a:ext cx="1629003" cy="7309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BCFB744-BEDD-F3CF-CDC4-10A7C1D97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213" y="2546140"/>
            <a:ext cx="1493819" cy="80369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53ECB41-C02D-2E89-36E9-7A8DD3E71B0E}"/>
              </a:ext>
            </a:extLst>
          </p:cNvPr>
          <p:cNvSpPr txBox="1"/>
          <p:nvPr/>
        </p:nvSpPr>
        <p:spPr>
          <a:xfrm>
            <a:off x="9308260" y="2702816"/>
            <a:ext cx="157732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Listado de documentos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D2FF25E-C0DE-A9A9-A651-921A902306F0}"/>
              </a:ext>
            </a:extLst>
          </p:cNvPr>
          <p:cNvSpPr txBox="1"/>
          <p:nvPr/>
        </p:nvSpPr>
        <p:spPr>
          <a:xfrm>
            <a:off x="803721" y="4851808"/>
            <a:ext cx="165054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ID Curso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E0D13AB-A2EE-FC7D-6E91-931AF11D8AAE}"/>
              </a:ext>
            </a:extLst>
          </p:cNvPr>
          <p:cNvSpPr txBox="1"/>
          <p:nvPr/>
        </p:nvSpPr>
        <p:spPr>
          <a:xfrm>
            <a:off x="2618810" y="4851808"/>
            <a:ext cx="165054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Nombre de curso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293E6BC-E6B6-66F8-DAD8-C8C18706CAA9}"/>
              </a:ext>
            </a:extLst>
          </p:cNvPr>
          <p:cNvSpPr txBox="1"/>
          <p:nvPr/>
        </p:nvSpPr>
        <p:spPr>
          <a:xfrm>
            <a:off x="4431147" y="4850061"/>
            <a:ext cx="165054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Sección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F1D2375-FEFD-92E5-958C-C524D9EF523B}"/>
              </a:ext>
            </a:extLst>
          </p:cNvPr>
          <p:cNvSpPr txBox="1"/>
          <p:nvPr/>
        </p:nvSpPr>
        <p:spPr>
          <a:xfrm>
            <a:off x="6243484" y="4810580"/>
            <a:ext cx="165054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Nombre del recurso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21BCBC7-4A37-0B46-2770-C47D68E14B2E}"/>
              </a:ext>
            </a:extLst>
          </p:cNvPr>
          <p:cNvSpPr txBox="1"/>
          <p:nvPr/>
        </p:nvSpPr>
        <p:spPr>
          <a:xfrm>
            <a:off x="8061427" y="4852485"/>
            <a:ext cx="165054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99CDC1-FE97-B724-4286-4CE530BD4DCA}"/>
              </a:ext>
            </a:extLst>
          </p:cNvPr>
          <p:cNvSpPr txBox="1"/>
          <p:nvPr/>
        </p:nvSpPr>
        <p:spPr>
          <a:xfrm>
            <a:off x="9838661" y="4850061"/>
            <a:ext cx="165054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Estado</a:t>
            </a: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38944A7-E3EC-BFE3-0A41-8CE1877AF3EF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rot="5400000">
            <a:off x="4107569" y="871254"/>
            <a:ext cx="1501976" cy="6459132"/>
          </a:xfrm>
          <a:prstGeom prst="bentConnector3">
            <a:avLst>
              <a:gd name="adj1" fmla="val 7749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84569B3-8D39-CAE3-CAE2-AA38EBBA4586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5400000">
            <a:off x="5015114" y="1778799"/>
            <a:ext cx="1501976" cy="4644043"/>
          </a:xfrm>
          <a:prstGeom prst="bentConnector3">
            <a:avLst>
              <a:gd name="adj1" fmla="val 7683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29D261F0-E070-F18E-ACD9-36303D6C8FF4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 rot="5400000">
            <a:off x="5922156" y="2684093"/>
            <a:ext cx="1500229" cy="2831706"/>
          </a:xfrm>
          <a:prstGeom prst="bentConnector3">
            <a:avLst>
              <a:gd name="adj1" fmla="val 7687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24831447-CF8D-5EBD-CEB9-2813C9B53DE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rot="5400000">
            <a:off x="6848065" y="3570522"/>
            <a:ext cx="1460748" cy="1019369"/>
          </a:xfrm>
          <a:prstGeom prst="bentConnector3">
            <a:avLst>
              <a:gd name="adj1" fmla="val 78943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35A2DA5A-E23B-E4CF-AABD-21FBDEA5F771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rot="16200000" flipH="1">
            <a:off x="7736084" y="3701871"/>
            <a:ext cx="1502653" cy="798574"/>
          </a:xfrm>
          <a:prstGeom prst="bentConnector3">
            <a:avLst>
              <a:gd name="adj1" fmla="val 7682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69BE6A49-A494-A24A-92C8-E649D6FD9065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16200000" flipH="1">
            <a:off x="8625913" y="2812042"/>
            <a:ext cx="1500229" cy="2575808"/>
          </a:xfrm>
          <a:prstGeom prst="bentConnector3">
            <a:avLst>
              <a:gd name="adj1" fmla="val 76215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4D9AB38-3A89-BB02-DAC3-99317A9E63A1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8835032" y="2947986"/>
            <a:ext cx="473228" cy="1644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25B5D34-49F7-11CA-75DD-CD77AE56E66F}"/>
              </a:ext>
            </a:extLst>
          </p:cNvPr>
          <p:cNvSpPr/>
          <p:nvPr/>
        </p:nvSpPr>
        <p:spPr>
          <a:xfrm>
            <a:off x="585965" y="2812026"/>
            <a:ext cx="224363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2381C7B-BCCF-9470-3E57-BB789D5420C7}"/>
              </a:ext>
            </a:extLst>
          </p:cNvPr>
          <p:cNvSpPr/>
          <p:nvPr/>
        </p:nvSpPr>
        <p:spPr>
          <a:xfrm>
            <a:off x="3040373" y="1695422"/>
            <a:ext cx="224363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4464994-E4D4-38E3-F1D9-B95C39C7E0DA}"/>
              </a:ext>
            </a:extLst>
          </p:cNvPr>
          <p:cNvSpPr/>
          <p:nvPr/>
        </p:nvSpPr>
        <p:spPr>
          <a:xfrm>
            <a:off x="5502335" y="2871432"/>
            <a:ext cx="1628102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23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DDD4C7-53C9-955A-17BE-FA240830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852" y="1091803"/>
            <a:ext cx="2875935" cy="857250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8F1BCE-BA43-5223-F60F-6DDC43B7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19" y="2046626"/>
            <a:ext cx="102452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altLang="es-CO" sz="1600" dirty="0"/>
              <a:t>Se optimizó la gestión de información y recursos, mejorando la eficiencia operativa y fortaleciendo competencias profesionales.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CO" sz="1600" dirty="0"/>
              <a:t>Se completaron tareas clave como restauración de aulas y copias de seguridad, fortaleciendo la operación del Campus Virtual y la gestión educativa.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CO" sz="1600" dirty="0"/>
              <a:t>Se contribuyó a la creación y edición de contenidos multimedia, garantizando la entrega oportuna de recursos esenciales para los cursos.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CO" sz="1600" dirty="0"/>
              <a:t>El desarrollo de las aplicaciones automatizo los procesos clave, optimizando la generación de informes y la descarga masiva de archivos. Este avance mejoró la gestión de recursos educativos y fortaleció habilidades en Python y se adquirieron nuevos conocimientos en </a:t>
            </a:r>
            <a:r>
              <a:rPr lang="es-MX" altLang="es-CO" sz="1600" dirty="0" err="1"/>
              <a:t>Flet</a:t>
            </a:r>
            <a:r>
              <a:rPr lang="es-MX" altLang="es-CO" sz="1600" dirty="0"/>
              <a:t> y web </a:t>
            </a:r>
            <a:r>
              <a:rPr lang="es-MX" altLang="es-CO" sz="1600" dirty="0" err="1"/>
              <a:t>scraping</a:t>
            </a:r>
            <a:r>
              <a:rPr lang="es-MX" altLang="es-CO" sz="16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s-CO" sz="1600" dirty="0"/>
              <a:t>Esta práctica destacó la importancia de integrar tecnologías en procesos educativos y administrativos, permitiendo adquirir conocimientos prácticos clave para el desarrollo profesional. Se recomienda evaluar y mejorar las herramientas, explorando nuevas tecnologías para ampliar su alcance. </a:t>
            </a:r>
            <a:endParaRPr lang="es-CO" altLang="es-CO" sz="1600" dirty="0"/>
          </a:p>
        </p:txBody>
      </p:sp>
    </p:spTree>
    <p:extLst>
      <p:ext uri="{BB962C8B-B14F-4D97-AF65-F5344CB8AC3E}">
        <p14:creationId xmlns:p14="http://schemas.microsoft.com/office/powerpoint/2010/main" val="360025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0060E58-B34A-0DA9-216D-98D591DB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016" y="604829"/>
            <a:ext cx="5479026" cy="857250"/>
          </a:xfrm>
        </p:spPr>
        <p:txBody>
          <a:bodyPr>
            <a:norm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Referencias Bibliográficas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5AD86A-308B-602C-5916-63612BFF4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35" y="1318022"/>
            <a:ext cx="1024521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1600" dirty="0"/>
              <a:t>Vargas Neira, L.(2016). </a:t>
            </a:r>
            <a:r>
              <a:rPr lang="es-MX" sz="1600" dirty="0"/>
              <a:t>Automatización de procesos académicos y evaluativos en el área de tecnológica usando modelos de diseño instruccional</a:t>
            </a:r>
            <a:r>
              <a:rPr lang="es-CO" altLang="es-CO" sz="1600" dirty="0"/>
              <a:t>. </a:t>
            </a:r>
            <a:r>
              <a:rPr lang="es-CO" altLang="es-CO" sz="1600" dirty="0">
                <a:hlinkClick r:id="rId2"/>
              </a:rPr>
              <a:t>https://repositorio.unal.edu.co/bitstream/handle/unal/58667/79747586.2016.pdf?sequence=9&amp;isAllowed=y</a:t>
            </a:r>
            <a:r>
              <a:rPr lang="es-CO" altLang="es-CO" sz="1600" dirty="0"/>
              <a:t>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CO" sz="1600" dirty="0"/>
              <a:t>Universidad Industrial de Santander. </a:t>
            </a:r>
            <a:r>
              <a:rPr lang="es-MX" sz="1600" dirty="0"/>
              <a:t>SISTEMAS DE INFORMACIÓN Y/O APLICATIVOS DE LA UNIVERSIDAD INDUSTRIAL DE SANTANDER. </a:t>
            </a:r>
            <a:r>
              <a:rPr lang="es-MX" sz="1600" dirty="0">
                <a:hlinkClick r:id="rId3"/>
              </a:rPr>
              <a:t>https://uis.edu.co/wp-content/uploads/2022/05/sistemasInformacionUIS-3.pdf</a:t>
            </a:r>
            <a:r>
              <a:rPr lang="es-MX" sz="1600" dirty="0"/>
              <a:t> </a:t>
            </a:r>
            <a:endParaRPr lang="es-MX" altLang="es-CO" sz="1600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CO" sz="1600" dirty="0"/>
              <a:t>Ministerio de Educación Nacional. Competencias TIC para el Desarrollo Profesional Docente. </a:t>
            </a:r>
            <a:r>
              <a:rPr lang="es-MX" altLang="es-CO" sz="1600" dirty="0">
                <a:hlinkClick r:id="rId4"/>
              </a:rPr>
              <a:t>https://www.mineducacion.gov.co/1621/articles-339097_archivo_pdf_competencias_tic.pdf</a:t>
            </a:r>
            <a:r>
              <a:rPr lang="es-MX" altLang="es-CO" sz="1600" dirty="0"/>
              <a:t> 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CO" sz="1600" dirty="0"/>
              <a:t>Quintero Becerra, A. (2024). </a:t>
            </a:r>
            <a:r>
              <a:rPr lang="es-MX" sz="1600" dirty="0"/>
              <a:t>Auxiliar en soporte tecnológico y comunicacional del Campus Virtual de la Universidad Santo Tomás. </a:t>
            </a:r>
            <a:r>
              <a:rPr lang="es-MX" sz="1600" dirty="0">
                <a:hlinkClick r:id="rId5"/>
              </a:rPr>
              <a:t>https://repository.usta.edu.co/handle/11634/54970</a:t>
            </a:r>
            <a:r>
              <a:rPr lang="es-MX" sz="1600" dirty="0"/>
              <a:t>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1600" dirty="0"/>
              <a:t>Congreso de Colombia. (2009). Ley 1341 de 2009. Función Pública. </a:t>
            </a:r>
            <a:r>
              <a:rPr lang="es-CO" sz="1600" dirty="0">
                <a:hlinkClick r:id="rId6"/>
              </a:rPr>
              <a:t>https://www.funcionpublica.gov.co/eva/gestornormativo/norma.php?i=36913</a:t>
            </a:r>
            <a:r>
              <a:rPr lang="es-CO" sz="1600" dirty="0"/>
              <a:t>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sz="1600" dirty="0"/>
              <a:t>Congreso de Colombia. (2012). Ley 1581 de 2012. Función Pública. </a:t>
            </a:r>
            <a:r>
              <a:rPr lang="es-CO" sz="1600" dirty="0">
                <a:hlinkClick r:id="rId7"/>
              </a:rPr>
              <a:t>https://www.funcionpublica.gov.co/eva/gestornormativo/norma.php?i=49981</a:t>
            </a:r>
            <a:r>
              <a:rPr lang="es-ES" sz="1600" dirty="0"/>
              <a:t>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Flet</a:t>
            </a:r>
            <a:r>
              <a:rPr lang="en-US" sz="1600" dirty="0"/>
              <a:t>. (n.d.). </a:t>
            </a:r>
            <a:r>
              <a:rPr lang="en-US" sz="1600" dirty="0" err="1"/>
              <a:t>Flet</a:t>
            </a:r>
            <a:r>
              <a:rPr lang="en-US" sz="1600" dirty="0"/>
              <a:t> Documentation. </a:t>
            </a:r>
            <a:r>
              <a:rPr lang="es-CO" sz="1600" dirty="0">
                <a:hlinkClick r:id="rId8"/>
              </a:rPr>
              <a:t>https://flet.dev/</a:t>
            </a:r>
            <a:r>
              <a:rPr lang="es-CO" sz="1600" dirty="0"/>
              <a:t> </a:t>
            </a:r>
            <a:r>
              <a:rPr lang="es-ES" sz="1600" dirty="0"/>
              <a:t>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Macías Merizalde, A. M., &amp; </a:t>
            </a:r>
            <a:r>
              <a:rPr lang="es-ES" sz="1600" dirty="0" err="1"/>
              <a:t>Llumiquinga</a:t>
            </a:r>
            <a:r>
              <a:rPr lang="es-ES" sz="1600" dirty="0"/>
              <a:t> Quispe, S. del R. (2022). Procesos de enseñanza aprendizaje en la educación inicial desde un entorno virtual, a partir de un software educativo. </a:t>
            </a:r>
            <a:r>
              <a:rPr lang="es-ES" sz="1600" dirty="0">
                <a:hlinkClick r:id="rId9"/>
              </a:rPr>
              <a:t>https://www.redalyc.org/pdf/7217/721778113003.pdf</a:t>
            </a:r>
            <a:r>
              <a:rPr lang="es-ES" sz="1600" dirty="0"/>
              <a:t>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Stenhouse, V., &amp; Luise, N. (2020). </a:t>
            </a:r>
            <a:r>
              <a:rPr lang="es-ES" sz="1600" dirty="0" err="1"/>
              <a:t>HabScraper</a:t>
            </a:r>
            <a:r>
              <a:rPr lang="es-ES" sz="1600" dirty="0"/>
              <a:t>: herramienta automatizada para la extracción de datos con web </a:t>
            </a:r>
            <a:r>
              <a:rPr lang="es-ES" sz="1600" dirty="0" err="1"/>
              <a:t>scraping</a:t>
            </a:r>
            <a:r>
              <a:rPr lang="es-ES" sz="1600" dirty="0"/>
              <a:t>. </a:t>
            </a:r>
            <a:r>
              <a:rPr lang="es-ES" sz="1600" dirty="0">
                <a:hlinkClick r:id="rId10"/>
              </a:rPr>
              <a:t>https://dspace.uib.es/xmlui/handle/11201/151095?show=full</a:t>
            </a:r>
            <a:r>
              <a:rPr lang="es-ES" sz="1600" dirty="0"/>
              <a:t> </a:t>
            </a:r>
            <a:endParaRPr lang="es-CO" sz="1600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CO" sz="16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CO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O" altLang="es-CO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CB87940A-A26D-EF46-BD97-0A70D16215C3}"/>
              </a:ext>
            </a:extLst>
          </p:cNvPr>
          <p:cNvSpPr txBox="1">
            <a:spLocks/>
          </p:cNvSpPr>
          <p:nvPr/>
        </p:nvSpPr>
        <p:spPr>
          <a:xfrm>
            <a:off x="1425146" y="1075039"/>
            <a:ext cx="9341708" cy="4646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b="1" dirty="0">
                <a:solidFill>
                  <a:srgbClr val="1B56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e implementación de un sistema de extracción de datos para la optimización de la gestión de información y un sistema de descarga masiva de recursos en la plataforma virtual Moodle de Campus Virtual</a:t>
            </a:r>
          </a:p>
          <a:p>
            <a:pPr algn="ctr"/>
            <a:endParaRPr lang="es-CO" sz="2800" dirty="0">
              <a:solidFill>
                <a:srgbClr val="1B5636"/>
              </a:solidFill>
            </a:endParaRPr>
          </a:p>
          <a:p>
            <a:pPr algn="ctr"/>
            <a:r>
              <a:rPr lang="es-CO" sz="2400" dirty="0">
                <a:solidFill>
                  <a:srgbClr val="002060"/>
                </a:solidFill>
                <a:latin typeface="+mn-lt"/>
              </a:rPr>
              <a:t>Julian Fernando Ardila Parra </a:t>
            </a:r>
          </a:p>
          <a:p>
            <a:pPr algn="ctr"/>
            <a:endParaRPr lang="es-CO" sz="3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FF79C49-E065-EE46-9871-AF728B63DE0A}"/>
              </a:ext>
            </a:extLst>
          </p:cNvPr>
          <p:cNvSpPr txBox="1"/>
          <p:nvPr/>
        </p:nvSpPr>
        <p:spPr>
          <a:xfrm>
            <a:off x="274771" y="6121515"/>
            <a:ext cx="6853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Ingeniería de Telecomunicaciones / División de Ingenierías y Arquitectura</a:t>
            </a:r>
          </a:p>
        </p:txBody>
      </p:sp>
    </p:spTree>
    <p:extLst>
      <p:ext uri="{BB962C8B-B14F-4D97-AF65-F5344CB8AC3E}">
        <p14:creationId xmlns:p14="http://schemas.microsoft.com/office/powerpoint/2010/main" val="277477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0CF9EF6-FF33-982D-A2F5-292822A2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51" y="2106892"/>
            <a:ext cx="6430403" cy="35171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O" sz="1600" dirty="0"/>
              <a:t>Composición del Campus Virtual.</a:t>
            </a:r>
          </a:p>
          <a:p>
            <a:r>
              <a:rPr lang="es-CO" sz="1600" dirty="0"/>
              <a:t>Problema a resolver.</a:t>
            </a:r>
          </a:p>
          <a:p>
            <a:r>
              <a:rPr lang="es-CO" sz="1600" dirty="0"/>
              <a:t>Solución.</a:t>
            </a:r>
          </a:p>
          <a:p>
            <a:r>
              <a:rPr lang="es-CO" sz="1600" dirty="0"/>
              <a:t>Impacto en la población Interesada.</a:t>
            </a:r>
          </a:p>
          <a:p>
            <a:r>
              <a:rPr lang="en-US" sz="1600" dirty="0"/>
              <a:t>Marco de referencia y Estado del Arte.</a:t>
            </a:r>
          </a:p>
          <a:p>
            <a:r>
              <a:rPr lang="en-US" sz="1600" dirty="0"/>
              <a:t>Marco de </a:t>
            </a:r>
            <a:r>
              <a:rPr lang="es-CO" sz="1600" dirty="0"/>
              <a:t>relevancia</a:t>
            </a:r>
            <a:r>
              <a:rPr lang="en-US" sz="1600" dirty="0"/>
              <a:t>. </a:t>
            </a:r>
          </a:p>
          <a:p>
            <a:r>
              <a:rPr lang="es-CO" sz="1600" dirty="0"/>
              <a:t>Metodología.</a:t>
            </a:r>
            <a:endParaRPr lang="en-US" sz="1600" dirty="0"/>
          </a:p>
          <a:p>
            <a:r>
              <a:rPr lang="es-CO" sz="1600" dirty="0"/>
              <a:t>Resultados Aplicación 1 y 2.</a:t>
            </a:r>
            <a:endParaRPr lang="en-US" sz="1600" dirty="0"/>
          </a:p>
          <a:p>
            <a:r>
              <a:rPr lang="es-CO" sz="1600" dirty="0"/>
              <a:t>Conclusiones.</a:t>
            </a:r>
            <a:endParaRPr lang="en-US" sz="1600" dirty="0"/>
          </a:p>
          <a:p>
            <a:r>
              <a:rPr lang="es-CO" sz="1600" dirty="0"/>
              <a:t>Referencias.</a:t>
            </a:r>
            <a:endParaRPr lang="es-ES" sz="16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DB37C2C-321D-482B-7D0C-6845E9BEA783}"/>
              </a:ext>
            </a:extLst>
          </p:cNvPr>
          <p:cNvSpPr txBox="1">
            <a:spLocks/>
          </p:cNvSpPr>
          <p:nvPr/>
        </p:nvSpPr>
        <p:spPr>
          <a:xfrm>
            <a:off x="1457527" y="1416691"/>
            <a:ext cx="2691580" cy="531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340738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6781E-C0C8-5725-9F6F-A17E08AD1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00D93F8-7776-18E5-B944-6F739857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81" y="886727"/>
            <a:ext cx="7831394" cy="857250"/>
          </a:xfrm>
        </p:spPr>
        <p:txBody>
          <a:bodyPr>
            <a:noAutofit/>
          </a:bodyPr>
          <a:lstStyle/>
          <a:p>
            <a:pPr algn="l"/>
            <a:r>
              <a:rPr lang="es-CO" sz="32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Composición</a:t>
            </a:r>
            <a:r>
              <a:rPr lang="en-US" sz="32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del Campus Virtual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8C1038-6FE5-4C86-D84E-2AE5A5D4D3DD}"/>
              </a:ext>
            </a:extLst>
          </p:cNvPr>
          <p:cNvSpPr txBox="1"/>
          <p:nvPr/>
        </p:nvSpPr>
        <p:spPr>
          <a:xfrm>
            <a:off x="4699819" y="1931414"/>
            <a:ext cx="2300749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/>
              <a:t>Área organizacional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93E5DE-4E22-B5D9-57DB-2511B40D75D3}"/>
              </a:ext>
            </a:extLst>
          </p:cNvPr>
          <p:cNvSpPr txBox="1"/>
          <p:nvPr/>
        </p:nvSpPr>
        <p:spPr>
          <a:xfrm>
            <a:off x="1828799" y="1792914"/>
            <a:ext cx="211393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Directora</a:t>
            </a:r>
          </a:p>
          <a:p>
            <a:pPr algn="ctr"/>
            <a:r>
              <a:rPr lang="es-CO" sz="1200" dirty="0"/>
              <a:t>Claudia Yaneth Roncancio Becerra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34ACCF-2E47-636F-2D36-0287959E796B}"/>
              </a:ext>
            </a:extLst>
          </p:cNvPr>
          <p:cNvSpPr txBox="1"/>
          <p:nvPr/>
        </p:nvSpPr>
        <p:spPr>
          <a:xfrm>
            <a:off x="7826477" y="1792914"/>
            <a:ext cx="2113935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Secretaria</a:t>
            </a:r>
          </a:p>
          <a:p>
            <a:pPr algn="ctr"/>
            <a:r>
              <a:rPr lang="es-CO" sz="1200" dirty="0"/>
              <a:t>Katherine </a:t>
            </a:r>
            <a:r>
              <a:rPr lang="es-CO" sz="1200" dirty="0" err="1"/>
              <a:t>Briguitte</a:t>
            </a:r>
            <a:r>
              <a:rPr lang="es-CO" sz="1200" dirty="0"/>
              <a:t> Guerrero Gil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89DAD8C-F39E-80C3-BC25-E313624F3AC3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3942734" y="2100691"/>
            <a:ext cx="757085" cy="1538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B3C7431-39AF-A13D-1FCD-6557FD0A0D0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000568" y="2100691"/>
            <a:ext cx="825909" cy="1538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B63343-017A-3D42-BCEF-D3DD5065BED5}"/>
              </a:ext>
            </a:extLst>
          </p:cNvPr>
          <p:cNvSpPr txBox="1"/>
          <p:nvPr/>
        </p:nvSpPr>
        <p:spPr>
          <a:xfrm>
            <a:off x="1745222" y="2971521"/>
            <a:ext cx="2300749" cy="338554"/>
          </a:xfrm>
          <a:prstGeom prst="rect">
            <a:avLst/>
          </a:prstGeom>
          <a:solidFill>
            <a:srgbClr val="CF13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/>
              <a:t>Área Pedagógica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D210FB-AF74-43A0-366A-57C9BBC38ED8}"/>
              </a:ext>
            </a:extLst>
          </p:cNvPr>
          <p:cNvSpPr txBox="1"/>
          <p:nvPr/>
        </p:nvSpPr>
        <p:spPr>
          <a:xfrm>
            <a:off x="1735391" y="3689861"/>
            <a:ext cx="2300749" cy="461665"/>
          </a:xfrm>
          <a:prstGeom prst="rect">
            <a:avLst/>
          </a:prstGeom>
          <a:solidFill>
            <a:srgbClr val="CF13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Asesora Pedagógica</a:t>
            </a:r>
          </a:p>
          <a:p>
            <a:pPr algn="ctr"/>
            <a:r>
              <a:rPr lang="es-CO" sz="1200" dirty="0"/>
              <a:t>Jessica Paola García </a:t>
            </a:r>
            <a:r>
              <a:rPr lang="es-CO" sz="1200" dirty="0" err="1"/>
              <a:t>Paez</a:t>
            </a:r>
            <a:endParaRPr lang="es-CO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1496F42-6CE8-7F30-0C94-66E1855499E5}"/>
              </a:ext>
            </a:extLst>
          </p:cNvPr>
          <p:cNvSpPr txBox="1"/>
          <p:nvPr/>
        </p:nvSpPr>
        <p:spPr>
          <a:xfrm>
            <a:off x="1725582" y="4473759"/>
            <a:ext cx="2300749" cy="461665"/>
          </a:xfrm>
          <a:prstGeom prst="rect">
            <a:avLst/>
          </a:prstGeom>
          <a:solidFill>
            <a:srgbClr val="CF13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Asesora Pedagógica</a:t>
            </a:r>
          </a:p>
          <a:p>
            <a:pPr algn="ctr"/>
            <a:r>
              <a:rPr lang="es-CO" sz="1200" dirty="0"/>
              <a:t>Diana Sofia Niño </a:t>
            </a:r>
            <a:r>
              <a:rPr lang="es-CO" sz="1200" dirty="0" err="1"/>
              <a:t>Rodriguez</a:t>
            </a:r>
            <a:endParaRPr lang="es-CO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BB22A0-19DB-F6D5-F155-A3758FDC5992}"/>
              </a:ext>
            </a:extLst>
          </p:cNvPr>
          <p:cNvSpPr txBox="1"/>
          <p:nvPr/>
        </p:nvSpPr>
        <p:spPr>
          <a:xfrm>
            <a:off x="4739145" y="2971521"/>
            <a:ext cx="2300749" cy="3385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/>
              <a:t>Área Comunicacional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1E4745F-4E1F-766A-84FB-F94FEC5A2212}"/>
              </a:ext>
            </a:extLst>
          </p:cNvPr>
          <p:cNvSpPr txBox="1"/>
          <p:nvPr/>
        </p:nvSpPr>
        <p:spPr>
          <a:xfrm>
            <a:off x="4739145" y="3689862"/>
            <a:ext cx="2300749" cy="4616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Asesora Comunicacional</a:t>
            </a:r>
          </a:p>
          <a:p>
            <a:pPr algn="ctr"/>
            <a:r>
              <a:rPr lang="es-CO" sz="1200" dirty="0"/>
              <a:t>Laura Juliana Lizarazo Plata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4DB30CE-DAD2-1784-C584-46AD5D7C70BF}"/>
              </a:ext>
            </a:extLst>
          </p:cNvPr>
          <p:cNvSpPr txBox="1"/>
          <p:nvPr/>
        </p:nvSpPr>
        <p:spPr>
          <a:xfrm>
            <a:off x="4729326" y="4473760"/>
            <a:ext cx="2300749" cy="4616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Apoyo Comunicacional</a:t>
            </a:r>
          </a:p>
          <a:p>
            <a:pPr algn="ctr"/>
            <a:r>
              <a:rPr lang="es-CO" sz="1200" dirty="0" err="1"/>
              <a:t>Jhon</a:t>
            </a:r>
            <a:r>
              <a:rPr lang="es-CO" sz="1200" dirty="0"/>
              <a:t> Jairo Blanco Pabón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277C88-0F06-935E-5E4D-4688A9932A4D}"/>
              </a:ext>
            </a:extLst>
          </p:cNvPr>
          <p:cNvSpPr txBox="1"/>
          <p:nvPr/>
        </p:nvSpPr>
        <p:spPr>
          <a:xfrm>
            <a:off x="7733069" y="2971521"/>
            <a:ext cx="2300749" cy="3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/>
              <a:t>Área Tecnológica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D370B18-CD9A-ED80-57A4-8953DF1EAF43}"/>
              </a:ext>
            </a:extLst>
          </p:cNvPr>
          <p:cNvSpPr txBox="1"/>
          <p:nvPr/>
        </p:nvSpPr>
        <p:spPr>
          <a:xfrm>
            <a:off x="7733068" y="3687929"/>
            <a:ext cx="2300749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Apoyo Tecnológico </a:t>
            </a:r>
          </a:p>
          <a:p>
            <a:pPr algn="ctr"/>
            <a:r>
              <a:rPr lang="es-CO" sz="1200" dirty="0"/>
              <a:t>Sergio G. Amorocho Suárez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50B3109-EE15-10F7-018D-D567FE1E5E13}"/>
              </a:ext>
            </a:extLst>
          </p:cNvPr>
          <p:cNvSpPr txBox="1"/>
          <p:nvPr/>
        </p:nvSpPr>
        <p:spPr>
          <a:xfrm>
            <a:off x="7733070" y="4440730"/>
            <a:ext cx="2300749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Apoyo Tecnológico </a:t>
            </a:r>
          </a:p>
          <a:p>
            <a:pPr algn="ctr"/>
            <a:r>
              <a:rPr lang="es-CO" sz="1200" dirty="0"/>
              <a:t>Brandon E. Moreno Granados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0285BF-4AEB-FD97-A08C-48AB09C4FBEA}"/>
              </a:ext>
            </a:extLst>
          </p:cNvPr>
          <p:cNvSpPr txBox="1"/>
          <p:nvPr/>
        </p:nvSpPr>
        <p:spPr>
          <a:xfrm>
            <a:off x="7733067" y="5184662"/>
            <a:ext cx="2300749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200" b="1" dirty="0"/>
              <a:t>Practicante</a:t>
            </a:r>
          </a:p>
          <a:p>
            <a:pPr algn="ctr"/>
            <a:r>
              <a:rPr lang="es-CO" sz="1200" dirty="0"/>
              <a:t>Julian Fernando Ardila Parra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F550787-E65C-DAF3-DD5F-03F4FCE6877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2885767" y="2439245"/>
            <a:ext cx="9830" cy="5322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64C06E8-EE85-C59E-C51E-8CE2452881E4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flipH="1">
            <a:off x="8883444" y="2439245"/>
            <a:ext cx="1" cy="5322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C658C13-54D0-DAC4-E317-1A19FBE8376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2885766" y="3310075"/>
            <a:ext cx="9831" cy="37978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043F712-C322-D2BE-2B03-B4C51AA7042F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2875957" y="4151526"/>
            <a:ext cx="9809" cy="32223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0924FFA-EAD7-B15A-578A-6D4F137D846C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4045971" y="3140798"/>
            <a:ext cx="6931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E80195D-C286-E99F-CCD3-C121AD35AADE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>
            <a:off x="7039894" y="3140798"/>
            <a:ext cx="693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9E97CA5-EA87-2B01-7B00-C813925F0FAC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889520" y="3310075"/>
            <a:ext cx="0" cy="379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558AEE6-3BA0-6BE7-F603-0BAF1342F032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5879701" y="4151527"/>
            <a:ext cx="9819" cy="322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D2AA566-8EC1-FCCE-69A3-90DBA764D48D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8883443" y="3310075"/>
            <a:ext cx="1" cy="37785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AC25CB6-7AA7-4A34-AA91-A6B140A543B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8883443" y="4149594"/>
            <a:ext cx="2" cy="29113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D872AB98-3F74-DE1A-E1C1-19210982796F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8883442" y="4902395"/>
            <a:ext cx="3" cy="28226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0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CA3D835-DADC-EAB4-AB4D-EF8EB27EE5A5}"/>
              </a:ext>
            </a:extLst>
          </p:cNvPr>
          <p:cNvSpPr txBox="1"/>
          <p:nvPr/>
        </p:nvSpPr>
        <p:spPr>
          <a:xfrm>
            <a:off x="2885090" y="6498668"/>
            <a:ext cx="642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200" dirty="0">
                <a:solidFill>
                  <a:schemeClr val="bg1"/>
                </a:solidFill>
              </a:rPr>
              <a:t>Facultad /Unidad/Departamento </a:t>
            </a:r>
            <a:r>
              <a:rPr lang="es-ES_tradnl" sz="1200" b="1" dirty="0">
                <a:solidFill>
                  <a:schemeClr val="bg1"/>
                </a:solidFill>
              </a:rPr>
              <a:t>Nombre Nombre Nombre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4212EF2-99C2-1813-6A0A-064FDE6E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1904219"/>
            <a:ext cx="4247535" cy="531440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Problema a Resolver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66E4541-1B80-0A1D-CAB8-1E66941C9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78" y="2736159"/>
            <a:ext cx="8609922" cy="2140359"/>
          </a:xfrm>
        </p:spPr>
        <p:txBody>
          <a:bodyPr>
            <a:noAutofit/>
          </a:bodyPr>
          <a:lstStyle/>
          <a:p>
            <a:r>
              <a:rPr lang="es-MX" sz="1600" dirty="0"/>
              <a:t>La gestión de información y recursos en Moodle enfrenta retos importantes, como la consolidación de datos y la descarga masiva de archivos. Esto dificulta la generación de informes detallados y consume demasiado tiempo, limitando la eficiencia operativa en contextos de alta carga laboral, como el departamento del Campus Virtual.</a:t>
            </a:r>
            <a:br>
              <a:rPr lang="es-MX" sz="1600" dirty="0"/>
            </a:br>
            <a:r>
              <a:rPr lang="es-MX" sz="1600" dirty="0"/>
              <a:t>La ausencia de herramientas automatizadas para estos procesos genera una carga significativa, afectando la toma de decisiones rápidas y la asignación eficiente de recursos.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9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FB956-45E2-1178-616A-CCE2076F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4E18C3-DD1A-2CFC-45F9-685C90889EBB}"/>
              </a:ext>
            </a:extLst>
          </p:cNvPr>
          <p:cNvSpPr txBox="1"/>
          <p:nvPr/>
        </p:nvSpPr>
        <p:spPr>
          <a:xfrm>
            <a:off x="2885090" y="6498668"/>
            <a:ext cx="642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200" dirty="0">
                <a:solidFill>
                  <a:schemeClr val="bg1"/>
                </a:solidFill>
              </a:rPr>
              <a:t>Facultad /Unidad/Departamento </a:t>
            </a:r>
            <a:r>
              <a:rPr lang="es-ES_tradnl" sz="1200" b="1" dirty="0">
                <a:solidFill>
                  <a:schemeClr val="bg1"/>
                </a:solidFill>
              </a:rPr>
              <a:t>Nombre Nombre Nombre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7C18110-8995-D700-6A69-133941A6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04" y="1359899"/>
            <a:ext cx="4247535" cy="531440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2A6764-6A4C-6C8F-C540-65B26A1B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22" y="2134882"/>
            <a:ext cx="2438400" cy="2438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D32C1EE-964B-D617-9C08-CD5D16E7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342" y="2144714"/>
            <a:ext cx="2438400" cy="2438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2DD253A-D264-03C5-9FFA-983089463717}"/>
              </a:ext>
            </a:extLst>
          </p:cNvPr>
          <p:cNvSpPr txBox="1"/>
          <p:nvPr/>
        </p:nvSpPr>
        <p:spPr>
          <a:xfrm>
            <a:off x="2399070" y="4643495"/>
            <a:ext cx="2713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Generador de Informes </a:t>
            </a:r>
          </a:p>
          <a:p>
            <a:pPr algn="ctr"/>
            <a:r>
              <a:rPr lang="es-CO" sz="1600" dirty="0"/>
              <a:t>Campus Virtual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E45D940-A199-3892-3B23-63E34FE12AAB}"/>
              </a:ext>
            </a:extLst>
          </p:cNvPr>
          <p:cNvSpPr txBox="1"/>
          <p:nvPr/>
        </p:nvSpPr>
        <p:spPr>
          <a:xfrm>
            <a:off x="6627619" y="4664442"/>
            <a:ext cx="292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/>
              <a:t>Descarga de recursos</a:t>
            </a:r>
          </a:p>
          <a:p>
            <a:pPr algn="ctr"/>
            <a:r>
              <a:rPr lang="es-CO" sz="1600" dirty="0"/>
              <a:t>Campus Virtual</a:t>
            </a:r>
          </a:p>
        </p:txBody>
      </p:sp>
    </p:spTree>
    <p:extLst>
      <p:ext uri="{BB962C8B-B14F-4D97-AF65-F5344CB8AC3E}">
        <p14:creationId xmlns:p14="http://schemas.microsoft.com/office/powerpoint/2010/main" val="374609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1B74654-62BD-EAF7-4E60-78ADF530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839" y="1163254"/>
            <a:ext cx="7420219" cy="531440"/>
          </a:xfrm>
        </p:spPr>
        <p:txBody>
          <a:bodyPr>
            <a:no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Impacto en la población interesada</a:t>
            </a:r>
          </a:p>
        </p:txBody>
      </p:sp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7D1C5D84-6547-A21A-4A3F-AC513D40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599" y="2467669"/>
            <a:ext cx="1437750" cy="1437750"/>
          </a:xfrm>
          <a:prstGeom prst="rect">
            <a:avLst/>
          </a:prstGeom>
        </p:spPr>
      </p:pic>
      <p:pic>
        <p:nvPicPr>
          <p:cNvPr id="22" name="Imagen 21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32181BC9-DCE6-16B0-DBCA-05A4417F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62" y="2467669"/>
            <a:ext cx="1437750" cy="1437750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2C3374CE-504B-7B19-B639-74E27BB82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525" y="2266124"/>
            <a:ext cx="1787613" cy="1787613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7B85BE8-ABEC-23D2-7204-EB274C547C82}"/>
              </a:ext>
            </a:extLst>
          </p:cNvPr>
          <p:cNvSpPr txBox="1"/>
          <p:nvPr/>
        </p:nvSpPr>
        <p:spPr>
          <a:xfrm>
            <a:off x="2812758" y="3973125"/>
            <a:ext cx="2143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/>
              <a:t>Administrativos</a:t>
            </a:r>
          </a:p>
          <a:p>
            <a:pPr algn="ctr"/>
            <a:r>
              <a:rPr lang="es-CO" sz="1600" dirty="0"/>
              <a:t>(Campus Virtual)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ED4AB28-4569-5697-4396-654A997384F4}"/>
              </a:ext>
            </a:extLst>
          </p:cNvPr>
          <p:cNvSpPr txBox="1"/>
          <p:nvPr/>
        </p:nvSpPr>
        <p:spPr>
          <a:xfrm>
            <a:off x="5038359" y="4111624"/>
            <a:ext cx="16321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/>
              <a:t>Docentes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D8FAC17-7FA8-78ED-0CA4-F2A8C3DFAED3}"/>
              </a:ext>
            </a:extLst>
          </p:cNvPr>
          <p:cNvSpPr txBox="1"/>
          <p:nvPr/>
        </p:nvSpPr>
        <p:spPr>
          <a:xfrm>
            <a:off x="7185967" y="4111624"/>
            <a:ext cx="1626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dirty="0"/>
              <a:t>Institución </a:t>
            </a:r>
          </a:p>
        </p:txBody>
      </p:sp>
    </p:spTree>
    <p:extLst>
      <p:ext uri="{BB962C8B-B14F-4D97-AF65-F5344CB8AC3E}">
        <p14:creationId xmlns:p14="http://schemas.microsoft.com/office/powerpoint/2010/main" val="335360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B709F26-1518-11EF-E730-78386E18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303" y="992194"/>
            <a:ext cx="7831394" cy="8572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Marco de referencia y Estado del Arte</a:t>
            </a:r>
            <a:endParaRPr lang="es-E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51E6262-0715-04BC-0864-9DBC6F1A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244" y="1889753"/>
            <a:ext cx="9055512" cy="3515243"/>
          </a:xfrm>
        </p:spPr>
        <p:txBody>
          <a:bodyPr>
            <a:noAutofit/>
          </a:bodyPr>
          <a:lstStyle/>
          <a:p>
            <a:r>
              <a:rPr lang="es-MX" sz="1400" b="1" dirty="0"/>
              <a:t>Sistema de Apoyo a la Excelencia Académica (PAMRA, ASAE, MIDAS, FPC, etc.)</a:t>
            </a:r>
          </a:p>
          <a:p>
            <a:r>
              <a:rPr lang="es-MX" sz="1400" dirty="0"/>
              <a:t>Desarrollado bajo la coordinación de la Vicerrectoría Académica de la Universidad Industrial de Santander, este sistema está diseñado para gestionar y registrar diferentes programas de apoyo académico a estudiantes. Entre sus funcionalidades destacan la generación de reportes por año, periodo, asignatura, beneficiarios y programas, permitiendo la consolidación de información por asignaturas y programas académicos.</a:t>
            </a:r>
          </a:p>
          <a:p>
            <a:r>
              <a:rPr lang="es-CO" sz="1400" b="1" dirty="0"/>
              <a:t> Sistema de Entrega de cargos directivos </a:t>
            </a:r>
          </a:p>
          <a:p>
            <a:r>
              <a:rPr lang="es-MX" sz="1400" dirty="0"/>
              <a:t>La Universidad de Santander implementó un sistema de gestión de entregas de cargos directivos en sus unidades Académico-Administrativas. Este sistema permite generar reportes básicos sobre aspectos clave como normatividad, recursos financieros, talento humano, gestión académica, inventario y contratación.</a:t>
            </a:r>
          </a:p>
          <a:p>
            <a:r>
              <a:rPr lang="es-MX" sz="1400" b="1" dirty="0"/>
              <a:t>Sistemas de generación de informes de consultas por medio de web </a:t>
            </a:r>
            <a:r>
              <a:rPr lang="es-MX" sz="1400" b="1" dirty="0" err="1"/>
              <a:t>scraping</a:t>
            </a:r>
            <a:r>
              <a:rPr lang="es-MX" sz="1400" b="1" dirty="0"/>
              <a:t> en Campus Virtual</a:t>
            </a:r>
          </a:p>
          <a:p>
            <a:r>
              <a:rPr lang="es-MX" sz="1400" dirty="0"/>
              <a:t>En el Campus Virtual de la Universidad Santo Tomás de Bucaramanga, se desarrollaron aplicaciones en Python con </a:t>
            </a:r>
            <a:r>
              <a:rPr lang="es-MX" sz="1400" dirty="0" err="1"/>
              <a:t>CustomTkinter</a:t>
            </a:r>
            <a:r>
              <a:rPr lang="es-MX" sz="1400" dirty="0"/>
              <a:t> para interfaces gráficas, empleando técnicas de Web </a:t>
            </a:r>
            <a:r>
              <a:rPr lang="es-MX" sz="1400" dirty="0" err="1"/>
              <a:t>Scraping</a:t>
            </a:r>
            <a:r>
              <a:rPr lang="es-MX" sz="1400" dirty="0"/>
              <a:t> y bases de datos locales. Estas herramientas permitieron mejorar la eficiencia operativa y la satisfacción administrativa al abordar desafíos relacionados con la gestión de información en Moodle.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33026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5125A-62FC-863F-2521-6F24611AA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DF212A-D964-EC20-65D9-4ED20E19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691" y="1024379"/>
            <a:ext cx="7831394" cy="8572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Marcos de </a:t>
            </a:r>
            <a:r>
              <a:rPr lang="es-CO" sz="32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relevancia</a:t>
            </a:r>
            <a:endParaRPr lang="es-CO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AD39476-9A44-5182-3390-83495645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921" y="2310505"/>
            <a:ext cx="9055512" cy="3515243"/>
          </a:xfrm>
        </p:spPr>
        <p:txBody>
          <a:bodyPr>
            <a:noAutofit/>
          </a:bodyPr>
          <a:lstStyle/>
          <a:p>
            <a:r>
              <a:rPr lang="es-MX" sz="1600" b="1" dirty="0"/>
              <a:t>Legal:</a:t>
            </a:r>
          </a:p>
          <a:p>
            <a:r>
              <a:rPr lang="es-MX" sz="1600" dirty="0"/>
              <a:t>El sistema cumple con la Ley 1581 de 2012, garantizando la protección de datos personales, y con la Ley 1341 de 2009 (Ley TIC), que promueve el acceso y uso de tecnologías para el desarrollo educativo. Al optimizar procesos en el Campus Virtual, se refuerza el acceso equitativo a recursos digitales y se impulsa la transformación digital en la educación.</a:t>
            </a:r>
          </a:p>
          <a:p>
            <a:r>
              <a:rPr lang="es-MX" sz="1600" b="1" dirty="0"/>
              <a:t>Laboral:</a:t>
            </a:r>
          </a:p>
          <a:p>
            <a:r>
              <a:rPr lang="es-MX" sz="1600" dirty="0"/>
              <a:t>Al automatizar procesos manuales, el sistema reduce el tiempo y la carga de trabajo en el departamento de campus virtual. Esto contribuye al uso eficiente de los recursos tecnológicos.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25811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2510</TotalTime>
  <Words>1224</Words>
  <Application>Microsoft Office PowerPoint</Application>
  <PresentationFormat>Panorámica</PresentationFormat>
  <Paragraphs>127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Franklin Gothic Medium</vt:lpstr>
      <vt:lpstr>Times New Roman</vt:lpstr>
      <vt:lpstr>Tema de Office</vt:lpstr>
      <vt:lpstr>Presentación de PowerPoint</vt:lpstr>
      <vt:lpstr>Presentación de PowerPoint</vt:lpstr>
      <vt:lpstr>Presentación de PowerPoint</vt:lpstr>
      <vt:lpstr>Composición del Campus Virtual</vt:lpstr>
      <vt:lpstr>Problema a Resolver</vt:lpstr>
      <vt:lpstr>Solución</vt:lpstr>
      <vt:lpstr>Impacto en la población interesada</vt:lpstr>
      <vt:lpstr>Marco de referencia y Estado del Arte</vt:lpstr>
      <vt:lpstr>Marcos de relevancia</vt:lpstr>
      <vt:lpstr>Metodología</vt:lpstr>
      <vt:lpstr>Metodología</vt:lpstr>
      <vt:lpstr>Resultados Aplicación 1</vt:lpstr>
      <vt:lpstr>Resultados Aplicación 1</vt:lpstr>
      <vt:lpstr>Resultados Aplicación 1</vt:lpstr>
      <vt:lpstr>Resultados Aplicación 1</vt:lpstr>
      <vt:lpstr>Resultados Aplicación 2</vt:lpstr>
      <vt:lpstr>Resultados Aplicación 2</vt:lpstr>
      <vt:lpstr>Conclusiones</vt:lpstr>
      <vt:lpstr>Referencias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ADMINISTRATIVO OFFICE</dc:creator>
  <cp:lastModifiedBy>JULIAN FERNANDO ARDILA PARRA</cp:lastModifiedBy>
  <cp:revision>34</cp:revision>
  <dcterms:created xsi:type="dcterms:W3CDTF">2020-06-03T22:02:27Z</dcterms:created>
  <dcterms:modified xsi:type="dcterms:W3CDTF">2025-01-20T16:00:11Z</dcterms:modified>
</cp:coreProperties>
</file>