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69" r:id="rId14"/>
    <p:sldId id="264" r:id="rId15"/>
    <p:sldId id="270" r:id="rId16"/>
    <p:sldId id="265" r:id="rId17"/>
    <p:sldId id="266" r:id="rId18"/>
    <p:sldId id="272" r:id="rId19"/>
    <p:sldId id="273" r:id="rId20"/>
    <p:sldId id="267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A3BA4-0E2D-4E4C-93B6-363612065A25}" v="47" dt="2025-06-11T22:58:58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28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97F36FF4-FFCB-4EAE-70CF-ACEAD6707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218DC438-9234-030A-168C-F30E56D8DB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F0AAEFF9-2F6D-1F26-8B57-BBC3297588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83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608D6C49-A060-2253-C1F3-D1AED66C7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0238CC4C-48E6-91AA-B803-C1C4B9F295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CAD8BFEC-4C89-7B57-B87B-87255E3C43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138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AB2E33D3-4D88-1F23-5470-1F8C756BE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>
            <a:extLst>
              <a:ext uri="{FF2B5EF4-FFF2-40B4-BE49-F238E27FC236}">
                <a16:creationId xmlns:a16="http://schemas.microsoft.com/office/drawing/2014/main" id="{05632B0B-7559-BC0B-BE35-E10B06B540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>
            <a:extLst>
              <a:ext uri="{FF2B5EF4-FFF2-40B4-BE49-F238E27FC236}">
                <a16:creationId xmlns:a16="http://schemas.microsoft.com/office/drawing/2014/main" id="{AB518DA3-D644-EDF0-A1C7-2A79727A6F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8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F178C9C6-3DAA-C2F4-B4FC-85434361A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>
            <a:extLst>
              <a:ext uri="{FF2B5EF4-FFF2-40B4-BE49-F238E27FC236}">
                <a16:creationId xmlns:a16="http://schemas.microsoft.com/office/drawing/2014/main" id="{5E1E2E82-3BFC-1104-2B8F-0494FDCCE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>
            <a:extLst>
              <a:ext uri="{FF2B5EF4-FFF2-40B4-BE49-F238E27FC236}">
                <a16:creationId xmlns:a16="http://schemas.microsoft.com/office/drawing/2014/main" id="{34C30AF4-6136-EEB8-FA27-02242531F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91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575A5285-15B9-B4F3-56C3-301130F6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BEE03424-458D-013C-7956-0F51979284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B538BBD1-EB99-5152-FF9B-26144D2FAD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48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299"/>
            <a:ext cx="6061459" cy="1626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Дослідження</a:t>
            </a:r>
            <a:r>
              <a:rPr lang="ru-RU" sz="2400" dirty="0"/>
              <a:t> </a:t>
            </a:r>
            <a:r>
              <a:rPr lang="ru-RU" sz="2400" dirty="0" err="1"/>
              <a:t>методів</a:t>
            </a:r>
            <a:r>
              <a:rPr lang="ru-RU" sz="2400" dirty="0"/>
              <a:t> </a:t>
            </a:r>
            <a:r>
              <a:rPr lang="ru-RU" sz="2400" dirty="0" err="1"/>
              <a:t>оптимізації</a:t>
            </a:r>
            <a:r>
              <a:rPr lang="ru-RU" sz="2400" dirty="0"/>
              <a:t> та </a:t>
            </a:r>
            <a:r>
              <a:rPr lang="ru-RU" sz="2400" dirty="0" err="1"/>
              <a:t>архітектурних</a:t>
            </a:r>
            <a:r>
              <a:rPr lang="ru-RU" sz="2400" dirty="0"/>
              <a:t> </a:t>
            </a:r>
            <a:r>
              <a:rPr lang="ru-RU" sz="2400" dirty="0" err="1"/>
              <a:t>рішень</a:t>
            </a:r>
            <a:r>
              <a:rPr lang="ru-RU" sz="2400" dirty="0"/>
              <a:t> для </a:t>
            </a:r>
            <a:r>
              <a:rPr lang="ru-RU" sz="2400" dirty="0" err="1"/>
              <a:t>підвищення</a:t>
            </a:r>
            <a:r>
              <a:rPr lang="ru-RU" sz="2400" dirty="0"/>
              <a:t> </a:t>
            </a:r>
            <a:r>
              <a:rPr lang="ru-RU" sz="2400" dirty="0" err="1"/>
              <a:t>продуктивності</a:t>
            </a:r>
            <a:r>
              <a:rPr lang="ru-RU" sz="2400" dirty="0"/>
              <a:t> та </a:t>
            </a:r>
            <a:r>
              <a:rPr lang="ru-RU" sz="2400" dirty="0" err="1"/>
              <a:t>масштабованості</a:t>
            </a:r>
            <a:r>
              <a:rPr lang="ru-RU" sz="2400" dirty="0"/>
              <a:t>  </a:t>
            </a:r>
            <a:r>
              <a:rPr lang="ru-RU" sz="2400" dirty="0" err="1"/>
              <a:t>застосунків</a:t>
            </a:r>
            <a:r>
              <a:rPr lang="ru-RU" sz="2400" dirty="0"/>
              <a:t> на </a:t>
            </a:r>
            <a:r>
              <a:rPr lang="ru-RU" sz="2400" dirty="0" err="1"/>
              <a:t>основі</a:t>
            </a:r>
            <a:r>
              <a:rPr lang="ru-RU" sz="2400" dirty="0"/>
              <a:t> </a:t>
            </a:r>
            <a:r>
              <a:rPr lang="en-US" sz="2400" dirty="0"/>
              <a:t>React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964954" y="3458361"/>
            <a:ext cx="6061459" cy="1626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ст. </a:t>
            </a:r>
            <a:r>
              <a:rPr lang="ru-RU" dirty="0"/>
              <a:t>г</a:t>
            </a:r>
            <a:r>
              <a:rPr lang="uk"/>
              <a:t>р</a:t>
            </a:r>
            <a:r>
              <a:rPr lang="uk" dirty="0"/>
              <a:t>. ІПЗМ-23-1 Філіпенко А.В.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к.т.н., доцент. каф. ПІ </a:t>
            </a:r>
            <a:r>
              <a:rPr lang="uk-UA" dirty="0" err="1"/>
              <a:t>Голян</a:t>
            </a:r>
            <a:r>
              <a:rPr lang="uk-UA" dirty="0"/>
              <a:t> Н.В.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19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2EB52CC0-CCF0-C640-FE9C-0F01550B9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6BF7C5F6-09A5-F67D-AFDE-5090545069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6620EE77-005F-CA9F-FE04-B30E69039C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2361C1-9412-C017-035D-BF069BCEB1D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BFA6BEC-9FB8-3E9C-E9A3-D7C87E831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61" y="1237699"/>
            <a:ext cx="2810047" cy="2908371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1E92396-E9BF-373A-8A9E-75E231781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37699"/>
            <a:ext cx="2810047" cy="2900819"/>
          </a:xfrm>
          <a:prstGeom prst="rect">
            <a:avLst/>
          </a:prstGeom>
        </p:spPr>
      </p:pic>
      <p:sp>
        <p:nvSpPr>
          <p:cNvPr id="10" name="Google Shape;121;p21">
            <a:extLst>
              <a:ext uri="{FF2B5EF4-FFF2-40B4-BE49-F238E27FC236}">
                <a16:creationId xmlns:a16="http://schemas.microsoft.com/office/drawing/2014/main" id="{652CDDCD-E8C8-91C6-87AD-386A1DA473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4143" y="714107"/>
            <a:ext cx="3011422" cy="58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Неоптимізована версія</a:t>
            </a:r>
            <a:endParaRPr dirty="0">
              <a:latin typeface="Economica" panose="020B0604020202020204" charset="0"/>
            </a:endParaRPr>
          </a:p>
        </p:txBody>
      </p:sp>
      <p:sp>
        <p:nvSpPr>
          <p:cNvPr id="3" name="Google Shape;121;p21">
            <a:extLst>
              <a:ext uri="{FF2B5EF4-FFF2-40B4-BE49-F238E27FC236}">
                <a16:creationId xmlns:a16="http://schemas.microsoft.com/office/drawing/2014/main" id="{8128651D-1886-F473-B715-5119B0186FE9}"/>
              </a:ext>
            </a:extLst>
          </p:cNvPr>
          <p:cNvSpPr txBox="1">
            <a:spLocks/>
          </p:cNvSpPr>
          <p:nvPr/>
        </p:nvSpPr>
        <p:spPr>
          <a:xfrm>
            <a:off x="5355847" y="4099560"/>
            <a:ext cx="3011422" cy="58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Device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21;p21">
            <a:extLst>
              <a:ext uri="{FF2B5EF4-FFF2-40B4-BE49-F238E27FC236}">
                <a16:creationId xmlns:a16="http://schemas.microsoft.com/office/drawing/2014/main" id="{D4165F3A-166A-1AED-D9CC-875A0B6A5360}"/>
              </a:ext>
            </a:extLst>
          </p:cNvPr>
          <p:cNvSpPr txBox="1">
            <a:spLocks/>
          </p:cNvSpPr>
          <p:nvPr/>
        </p:nvSpPr>
        <p:spPr>
          <a:xfrm>
            <a:off x="2491947" y="4087912"/>
            <a:ext cx="3011422" cy="58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device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07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10" name="Google Shape;121;p21">
            <a:extLst>
              <a:ext uri="{FF2B5EF4-FFF2-40B4-BE49-F238E27FC236}">
                <a16:creationId xmlns:a16="http://schemas.microsoft.com/office/drawing/2014/main" id="{B44741BE-21B2-63FC-6C06-136F05736D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61702" y="706555"/>
            <a:ext cx="3911784" cy="58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Оптимізована фінальна версія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1" name="Рисунок 10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4610B0A-92F9-6011-18F2-FD8E4F2B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423" y="1237699"/>
            <a:ext cx="2725601" cy="2900819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22AE9C9-CA09-5B07-A3B1-E223EF977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37699"/>
            <a:ext cx="2646017" cy="2900819"/>
          </a:xfrm>
          <a:prstGeom prst="rect">
            <a:avLst/>
          </a:prstGeom>
        </p:spPr>
      </p:pic>
      <p:sp>
        <p:nvSpPr>
          <p:cNvPr id="13" name="Google Shape;121;p21">
            <a:extLst>
              <a:ext uri="{FF2B5EF4-FFF2-40B4-BE49-F238E27FC236}">
                <a16:creationId xmlns:a16="http://schemas.microsoft.com/office/drawing/2014/main" id="{21AD496E-774D-A6E7-E5FA-20EA8F817C22}"/>
              </a:ext>
            </a:extLst>
          </p:cNvPr>
          <p:cNvSpPr txBox="1">
            <a:spLocks/>
          </p:cNvSpPr>
          <p:nvPr/>
        </p:nvSpPr>
        <p:spPr>
          <a:xfrm>
            <a:off x="5279647" y="4116165"/>
            <a:ext cx="3011422" cy="58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Device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121;p21">
            <a:extLst>
              <a:ext uri="{FF2B5EF4-FFF2-40B4-BE49-F238E27FC236}">
                <a16:creationId xmlns:a16="http://schemas.microsoft.com/office/drawing/2014/main" id="{03D2A0A1-DBDC-5D06-F081-9F2F72711345}"/>
              </a:ext>
            </a:extLst>
          </p:cNvPr>
          <p:cNvSpPr txBox="1">
            <a:spLocks/>
          </p:cNvSpPr>
          <p:nvPr/>
        </p:nvSpPr>
        <p:spPr>
          <a:xfrm>
            <a:off x="2415747" y="4104517"/>
            <a:ext cx="3011422" cy="58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device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5F8124B2-F884-CB3B-2DC1-8A9DD73F0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90DAF199-FF15-42E1-2FC3-74F287249E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C9DFDE4A-9838-5A15-D4B2-E5016E81230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D93E4C-B32A-C964-B53B-49EE05672E3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10" name="Google Shape;121;p21">
            <a:extLst>
              <a:ext uri="{FF2B5EF4-FFF2-40B4-BE49-F238E27FC236}">
                <a16:creationId xmlns:a16="http://schemas.microsoft.com/office/drawing/2014/main" id="{2F303E01-0E86-A814-D10F-030F61D43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3333" y="738882"/>
            <a:ext cx="3911784" cy="58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Economica" panose="020B0604020202020204" charset="0"/>
              </a:rPr>
              <a:t>Таблиця з проміжними результами</a:t>
            </a:r>
            <a:endParaRPr dirty="0">
              <a:latin typeface="Economica" panose="020B060402020202020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A8D4CB1-8CFF-2443-D361-A1AD3E83E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87214"/>
              </p:ext>
            </p:extLst>
          </p:nvPr>
        </p:nvGraphicFramePr>
        <p:xfrm>
          <a:off x="1524000" y="630197"/>
          <a:ext cx="6096000" cy="42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297576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1597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463551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83113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21043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2166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900" dirty="0"/>
                        <a:t>Версія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FCP (First </a:t>
                      </a:r>
                      <a:r>
                        <a:rPr lang="en-US" sz="900" dirty="0" err="1"/>
                        <a:t>Contentful</a:t>
                      </a:r>
                      <a:r>
                        <a:rPr lang="en-US" sz="900" dirty="0"/>
                        <a:t> Paint)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Speed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LCP (Largest </a:t>
                      </a:r>
                      <a:r>
                        <a:rPr lang="en-US" sz="900" dirty="0" err="1"/>
                        <a:t>Contentful</a:t>
                      </a:r>
                      <a:r>
                        <a:rPr lang="en-US" sz="900" dirty="0"/>
                        <a:t> Paint)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TBT (Total Blocking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4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900" dirty="0" err="1"/>
                        <a:t>Неоптимізована</a:t>
                      </a:r>
                      <a:r>
                        <a:rPr lang="ru-RU" sz="900" dirty="0"/>
                        <a:t> (десктоп)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1.2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290 </a:t>
                      </a:r>
                      <a:r>
                        <a:rPr lang="en-US" sz="900" dirty="0" err="1"/>
                        <a:t>ms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3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900" dirty="0" err="1"/>
                        <a:t>Неоптимізована</a:t>
                      </a:r>
                      <a:r>
                        <a:rPr lang="ru-RU" sz="900" dirty="0"/>
                        <a:t> (</a:t>
                      </a:r>
                      <a:r>
                        <a:rPr lang="ru-RU" sz="900" dirty="0" err="1"/>
                        <a:t>мобільна</a:t>
                      </a:r>
                      <a:r>
                        <a:rPr lang="ru-RU" sz="900" dirty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1.4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1930 </a:t>
                      </a:r>
                      <a:r>
                        <a:rPr lang="en-US" sz="900" dirty="0" err="1"/>
                        <a:t>ms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5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900" dirty="0" err="1"/>
                        <a:t>Оптимізована</a:t>
                      </a:r>
                      <a:r>
                        <a:rPr lang="ru-RU" sz="900" dirty="0"/>
                        <a:t> </a:t>
                      </a:r>
                      <a:r>
                        <a:rPr lang="en-US" sz="900" dirty="0"/>
                        <a:t>SSR + </a:t>
                      </a:r>
                      <a:r>
                        <a:rPr lang="ru-RU" sz="900" dirty="0"/>
                        <a:t>мемо (десктоп)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1.1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1.0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 </a:t>
                      </a:r>
                      <a:r>
                        <a:rPr lang="en-US" sz="900" dirty="0" err="1"/>
                        <a:t>ms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65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900" dirty="0" err="1"/>
                        <a:t>Оптимізована</a:t>
                      </a:r>
                      <a:r>
                        <a:rPr lang="ru-RU" sz="900" dirty="0"/>
                        <a:t> </a:t>
                      </a:r>
                      <a:r>
                        <a:rPr lang="en-US" sz="900" dirty="0"/>
                        <a:t>SSR + </a:t>
                      </a:r>
                      <a:r>
                        <a:rPr lang="ru-RU" sz="900" dirty="0"/>
                        <a:t>мемо (</a:t>
                      </a:r>
                      <a:r>
                        <a:rPr lang="ru-RU" sz="900" dirty="0" err="1"/>
                        <a:t>мобільна</a:t>
                      </a:r>
                      <a:r>
                        <a:rPr lang="ru-RU" sz="900" dirty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1.9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3.3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230 </a:t>
                      </a:r>
                      <a:r>
                        <a:rPr lang="en-US" sz="900" dirty="0" err="1"/>
                        <a:t>ms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5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+ </a:t>
                      </a:r>
                      <a:r>
                        <a:rPr lang="en-US" sz="900" dirty="0" err="1"/>
                        <a:t>TanStack</a:t>
                      </a:r>
                      <a:r>
                        <a:rPr lang="en-US" sz="900" dirty="0"/>
                        <a:t> Query (</a:t>
                      </a:r>
                      <a:r>
                        <a:rPr lang="ru-RU" sz="900" dirty="0"/>
                        <a:t>десктоп)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 </a:t>
                      </a:r>
                      <a:r>
                        <a:rPr lang="en-US" sz="900" dirty="0" err="1"/>
                        <a:t>ms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9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+ </a:t>
                      </a:r>
                      <a:r>
                        <a:rPr lang="en-US" sz="900" dirty="0" err="1"/>
                        <a:t>TanStack</a:t>
                      </a:r>
                      <a:r>
                        <a:rPr lang="en-US" sz="900" dirty="0"/>
                        <a:t> Query (</a:t>
                      </a:r>
                      <a:r>
                        <a:rPr lang="ru-RU" sz="900" dirty="0" err="1"/>
                        <a:t>мобільна</a:t>
                      </a:r>
                      <a:r>
                        <a:rPr lang="ru-RU" sz="900" dirty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3.6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130 </a:t>
                      </a:r>
                      <a:r>
                        <a:rPr lang="en-US" sz="900" dirty="0" err="1"/>
                        <a:t>ms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2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900" dirty="0"/>
                        <a:t>+ </a:t>
                      </a:r>
                      <a:r>
                        <a:rPr lang="ru-RU" sz="900" dirty="0" err="1"/>
                        <a:t>Віртуалізація</a:t>
                      </a:r>
                      <a:r>
                        <a:rPr lang="ru-RU" sz="900" dirty="0"/>
                        <a:t> </a:t>
                      </a:r>
                      <a:r>
                        <a:rPr lang="ru-RU" sz="900" dirty="0" err="1"/>
                        <a:t>списків</a:t>
                      </a:r>
                      <a:r>
                        <a:rPr lang="ru-RU" sz="900" dirty="0"/>
                        <a:t> (десктоп)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 </a:t>
                      </a:r>
                      <a:r>
                        <a:rPr lang="en-US" sz="900" dirty="0" err="1"/>
                        <a:t>ms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1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900" dirty="0"/>
                        <a:t>+ </a:t>
                      </a:r>
                      <a:r>
                        <a:rPr lang="ru-RU" sz="900" dirty="0" err="1"/>
                        <a:t>Віртуалізація</a:t>
                      </a:r>
                      <a:r>
                        <a:rPr lang="ru-RU" sz="900" dirty="0"/>
                        <a:t> </a:t>
                      </a:r>
                      <a:r>
                        <a:rPr lang="ru-RU" sz="900" dirty="0" err="1"/>
                        <a:t>списків</a:t>
                      </a:r>
                      <a:r>
                        <a:rPr lang="ru-RU" sz="900" dirty="0"/>
                        <a:t> (</a:t>
                      </a:r>
                      <a:r>
                        <a:rPr lang="ru-RU" sz="900" dirty="0" err="1"/>
                        <a:t>мобільна</a:t>
                      </a:r>
                      <a:r>
                        <a:rPr lang="ru-RU" sz="900" dirty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3.3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70 </a:t>
                      </a:r>
                      <a:r>
                        <a:rPr lang="en-US" sz="900" dirty="0" err="1"/>
                        <a:t>ms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57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6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Аналіз отриманих результатів </a:t>
            </a: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13</a:t>
            </a:fld>
            <a:endParaRPr lang="uk-UA" noProof="0" dirty="0"/>
          </a:p>
        </p:txBody>
      </p:sp>
      <p:sp>
        <p:nvSpPr>
          <p:cNvPr id="6" name="Google Shape;72;p14">
            <a:extLst>
              <a:ext uri="{FF2B5EF4-FFF2-40B4-BE49-F238E27FC236}">
                <a16:creationId xmlns:a16="http://schemas.microsoft.com/office/drawing/2014/main" id="{37BA867A-1756-4C14-E10F-FFE756E784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Базова версія дала хороші десктоп-показники, але на мобільному </a:t>
            </a:r>
            <a:r>
              <a:rPr lang="uk-UA" sz="1400" noProof="0" dirty="0" err="1"/>
              <a:t>Score</a:t>
            </a:r>
            <a:r>
              <a:rPr lang="uk-UA" sz="1400" noProof="0" dirty="0"/>
              <a:t> був критично низьким через високий LCP і TBT</a:t>
            </a:r>
            <a:r>
              <a:rPr lang="en-US" sz="1400" noProof="0" dirty="0"/>
              <a:t>.</a:t>
            </a:r>
            <a:endParaRPr lang="uk-UA" sz="1400" noProof="0" dirty="0"/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Додавання SSR + </a:t>
            </a:r>
            <a:r>
              <a:rPr lang="uk-UA" sz="1400" noProof="0" dirty="0" err="1"/>
              <a:t>memo</a:t>
            </a:r>
            <a:r>
              <a:rPr lang="uk-UA" sz="1400" noProof="0" dirty="0"/>
              <a:t> підвищило </a:t>
            </a:r>
            <a:r>
              <a:rPr lang="uk-UA" sz="1400" noProof="0" dirty="0" err="1"/>
              <a:t>Score</a:t>
            </a:r>
            <a:r>
              <a:rPr lang="uk-UA" sz="1400" noProof="0" dirty="0"/>
              <a:t> обох версій, особливо мобільної, та значно зменшило затримки </a:t>
            </a:r>
            <a:r>
              <a:rPr lang="uk-UA" sz="1400" noProof="0" dirty="0" err="1"/>
              <a:t>рендеру</a:t>
            </a:r>
            <a:r>
              <a:rPr lang="en-US" sz="1400" noProof="0" dirty="0"/>
              <a:t>.</a:t>
            </a:r>
            <a:endParaRPr lang="uk-UA" sz="1400" noProof="0" dirty="0"/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 err="1"/>
              <a:t>Кешування</a:t>
            </a:r>
            <a:r>
              <a:rPr lang="uk-UA" sz="1400" noProof="0" dirty="0"/>
              <a:t> API через </a:t>
            </a:r>
            <a:r>
              <a:rPr lang="uk-UA" sz="1400" noProof="0" dirty="0" err="1"/>
              <a:t>TanStack</a:t>
            </a:r>
            <a:r>
              <a:rPr lang="uk-UA" sz="1400" noProof="0" dirty="0"/>
              <a:t> </a:t>
            </a:r>
            <a:r>
              <a:rPr lang="uk-UA" sz="1400" noProof="0" dirty="0" err="1"/>
              <a:t>Query</a:t>
            </a:r>
            <a:r>
              <a:rPr lang="uk-UA" sz="1400" noProof="0" dirty="0"/>
              <a:t> дало змогу миттєво отримувати та відображати дані при здійсненні навігації між сторінками</a:t>
            </a:r>
            <a:r>
              <a:rPr lang="en-US" sz="1400" noProof="0" dirty="0"/>
              <a:t>.</a:t>
            </a:r>
            <a:endParaRPr lang="uk-UA" sz="1400" noProof="0" dirty="0"/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Віртуалізація списків практично усунула блокування основного потоку (TBT ≈ 0)</a:t>
            </a:r>
            <a:r>
              <a:rPr lang="en-US" sz="1400" noProof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 err="1"/>
              <a:t>Lazy</a:t>
            </a:r>
            <a:r>
              <a:rPr lang="uk-UA" sz="1400" noProof="0" dirty="0"/>
              <a:t> </a:t>
            </a:r>
            <a:r>
              <a:rPr lang="uk-UA" sz="1400" noProof="0" dirty="0" err="1"/>
              <a:t>loading</a:t>
            </a:r>
            <a:r>
              <a:rPr lang="uk-UA" sz="1400" noProof="0" dirty="0"/>
              <a:t> допоміг усунути завантаження відразу усіх зображень</a:t>
            </a:r>
            <a:r>
              <a:rPr lang="en-US" sz="1400" noProof="0" dirty="0"/>
              <a:t>.</a:t>
            </a:r>
            <a:endParaRPr lang="uk-UA" sz="1400" noProof="0" dirty="0"/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Оптимальним виявилося комбіноване застосування усіх методів</a:t>
            </a:r>
            <a:r>
              <a:rPr lang="en-US" sz="1400" noProof="0" dirty="0"/>
              <a:t>.</a:t>
            </a:r>
            <a:endParaRPr lang="uk-UA" sz="1400" noProof="0" dirty="0"/>
          </a:p>
          <a:p>
            <a:pPr marL="114300" indent="0">
              <a:buNone/>
            </a:pPr>
            <a:endParaRPr lang="uk-UA" sz="1400" noProof="0" dirty="0"/>
          </a:p>
          <a:p>
            <a:pPr>
              <a:buFont typeface="Arial" panose="020B0604020202020204" pitchFamily="34" charset="0"/>
              <a:buChar char="•"/>
            </a:pPr>
            <a:endParaRPr lang="uk-UA" sz="1400" noProof="0" dirty="0"/>
          </a:p>
          <a:p>
            <a:endParaRPr lang="uk-UA" sz="1400" noProof="0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4DCAB03-44D6-E9BE-8E11-B39D6642F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730" y="708722"/>
            <a:ext cx="2724989" cy="38976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4C6AF81F-32B9-C93E-A9C0-5D3558E37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>
            <a:extLst>
              <a:ext uri="{FF2B5EF4-FFF2-40B4-BE49-F238E27FC236}">
                <a16:creationId xmlns:a16="http://schemas.microsoft.com/office/drawing/2014/main" id="{8CF79D7C-0ABC-79A6-911B-8A973D621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>
            <a:extLst>
              <a:ext uri="{FF2B5EF4-FFF2-40B4-BE49-F238E27FC236}">
                <a16:creationId xmlns:a16="http://schemas.microsoft.com/office/drawing/2014/main" id="{071D37F8-D4FF-4856-37E8-81957E6472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6EE585-B0DF-060F-0F3C-8174B6D9F22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4" name="Рисунок 3" descr="Изображение выглядит как текст, Шрифт, снимок экрана, письм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C36FA74-D34F-8359-A6BC-B8BE6A1C1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966" y="729760"/>
            <a:ext cx="2822259" cy="39698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Рисунок 4" descr="Изображение выглядит как текст, бумага, Шрифт, докумен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A74C648-C65A-F1CF-37A9-AE7A14EC7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286" y="729760"/>
            <a:ext cx="2714277" cy="39698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435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5ACBAE89-BE3D-B35B-360B-8143458D7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>
            <a:extLst>
              <a:ext uri="{FF2B5EF4-FFF2-40B4-BE49-F238E27FC236}">
                <a16:creationId xmlns:a16="http://schemas.microsoft.com/office/drawing/2014/main" id="{0B5F47E4-F465-C1A9-9513-D4F9DB8031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>
            <a:extLst>
              <a:ext uri="{FF2B5EF4-FFF2-40B4-BE49-F238E27FC236}">
                <a16:creationId xmlns:a16="http://schemas.microsoft.com/office/drawing/2014/main" id="{AF64FE21-3635-44C6-7871-7455BC09E4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E0DA64-B25E-FB91-E56B-BFD6040B761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Шрифт, бумага, Публик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4BC5873-4165-AAA4-846B-A72934B94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414" y="729760"/>
            <a:ext cx="2731115" cy="39698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6" name="Рисунок 5" descr="Изображение выглядит как текст, Шрифт, письмо, бумаг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86ADFFF-515E-83D9-4059-FF9C5C66F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473" y="729760"/>
            <a:ext cx="3643527" cy="39704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011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Підсумки 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17</a:t>
            </a:fld>
            <a:endParaRPr lang="uk-UA" noProof="0" dirty="0"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4CB9C868-9F06-7A4C-F9F4-BBD7DC42996F}"/>
              </a:ext>
            </a:extLst>
          </p:cNvPr>
          <p:cNvSpPr txBox="1">
            <a:spLocks/>
          </p:cNvSpPr>
          <p:nvPr/>
        </p:nvSpPr>
        <p:spPr>
          <a:xfrm>
            <a:off x="268925" y="1024181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uk-UA" sz="1400" noProof="0" dirty="0"/>
              <a:t>Було </a:t>
            </a:r>
            <a:r>
              <a:rPr lang="uk-UA" sz="1400" noProof="0"/>
              <a:t>зроблено теоретичний та </a:t>
            </a:r>
            <a:r>
              <a:rPr lang="uk-UA" sz="1400" noProof="0" dirty="0"/>
              <a:t>практичний аналіз методів оптимізації й архітектурних рішень </a:t>
            </a:r>
            <a:r>
              <a:rPr lang="uk-UA" sz="1400" noProof="0" dirty="0" err="1"/>
              <a:t>React</a:t>
            </a:r>
            <a:r>
              <a:rPr lang="uk-UA" sz="1400" noProof="0" dirty="0"/>
              <a:t>-застосунків, виявлено їхні переваги і недоліки, та визначено умови використання для підвищення продуктивності й масштабованості.</a:t>
            </a:r>
          </a:p>
          <a:p>
            <a:pPr marL="114300" indent="0">
              <a:buNone/>
            </a:pPr>
            <a:endParaRPr lang="uk-UA" sz="800" noProof="0" dirty="0"/>
          </a:p>
          <a:p>
            <a:pPr marL="114300" indent="0">
              <a:buNone/>
            </a:pPr>
            <a:r>
              <a:rPr lang="uk-UA" sz="1400" noProof="0" dirty="0"/>
              <a:t>Можливий розвиток досліджень:</a:t>
            </a:r>
          </a:p>
          <a:p>
            <a:pPr marL="114300" indent="0">
              <a:buNone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Дослідження адаптивних стратегій оптимізації для різних класів пристроїв.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Автоматизація перевірки та оптимізації через CI/CD і </a:t>
            </a:r>
            <a:r>
              <a:rPr lang="uk-UA" sz="1400" noProof="0" dirty="0" err="1"/>
              <a:t>Performance</a:t>
            </a:r>
            <a:r>
              <a:rPr lang="uk-UA" sz="1400" noProof="0" dirty="0"/>
              <a:t> </a:t>
            </a:r>
            <a:r>
              <a:rPr lang="uk-UA" sz="1400" noProof="0" dirty="0" err="1"/>
              <a:t>Budgets</a:t>
            </a:r>
            <a:r>
              <a:rPr lang="uk-UA" sz="1400" noProof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Інтеграція ML-методів для динамічного підбору технік </a:t>
            </a:r>
            <a:r>
              <a:rPr lang="uk-UA" sz="1400" noProof="0" dirty="0" err="1"/>
              <a:t>кешування</a:t>
            </a:r>
            <a:r>
              <a:rPr lang="uk-UA" sz="1400" noProof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900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sz="1600" noProof="0" dirty="0">
              <a:latin typeface="Economica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uk-UA" sz="1600" noProof="0" dirty="0"/>
          </a:p>
          <a:p>
            <a:pPr marL="114300" indent="0">
              <a:buFont typeface="Open Sans"/>
              <a:buNone/>
            </a:pPr>
            <a:endParaRPr lang="uk-UA" sz="1600" noProof="0" dirty="0"/>
          </a:p>
          <a:p>
            <a:pPr>
              <a:buFont typeface="Arial" panose="020B0604020202020204" pitchFamily="34" charset="0"/>
              <a:buChar char="•"/>
            </a:pPr>
            <a:endParaRPr lang="uk-UA" sz="1600" noProof="0" dirty="0"/>
          </a:p>
          <a:p>
            <a:endParaRPr lang="uk-UA" sz="1600" noProof="0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Дослідження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418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Зростає попит на швидкі, масштабовані та інтерактивні веб-застосунки. </a:t>
            </a:r>
            <a:r>
              <a:rPr lang="uk-UA" sz="1400" noProof="0" dirty="0" err="1"/>
              <a:t>React</a:t>
            </a:r>
            <a:r>
              <a:rPr lang="uk-UA" sz="1400" noProof="0" dirty="0"/>
              <a:t> і Next.js стали стандартом у розробці складних SPA і SSR-рішень.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Напрямком дослідження є аналіз і практичне впровадження методів оптимізації продуктивності </a:t>
            </a:r>
            <a:r>
              <a:rPr lang="uk-UA" sz="1400" noProof="0" dirty="0" err="1"/>
              <a:t>React</a:t>
            </a:r>
            <a:r>
              <a:rPr lang="uk-UA" sz="1400" noProof="0" dirty="0"/>
              <a:t>-застосунків. Порівняння результатів до та після застосування таких методів, як SSR + CSR, віртуалізація, </a:t>
            </a:r>
            <a:r>
              <a:rPr lang="uk-UA" sz="1400" noProof="0" dirty="0" err="1"/>
              <a:t>memo</a:t>
            </a:r>
            <a:r>
              <a:rPr lang="uk-UA" sz="1400" noProof="0" dirty="0"/>
              <a:t>, </a:t>
            </a:r>
            <a:r>
              <a:rPr lang="uk-UA" sz="1400" noProof="0" dirty="0" err="1"/>
              <a:t>lazy</a:t>
            </a:r>
            <a:r>
              <a:rPr lang="uk-UA" sz="1400" noProof="0" dirty="0"/>
              <a:t> </a:t>
            </a:r>
            <a:r>
              <a:rPr lang="uk-UA" sz="1400" noProof="0" dirty="0" err="1"/>
              <a:t>loading</a:t>
            </a:r>
            <a:r>
              <a:rPr lang="uk-UA" sz="1400" noProof="0" dirty="0"/>
              <a:t>, </a:t>
            </a:r>
            <a:r>
              <a:rPr lang="uk-UA" sz="1400" noProof="0" dirty="0" err="1"/>
              <a:t>кешування</a:t>
            </a:r>
            <a:r>
              <a:rPr lang="en-US" sz="1400" noProof="0" dirty="0"/>
              <a:t> API</a:t>
            </a:r>
            <a:r>
              <a:rPr lang="uk-UA" sz="1400" noProof="0" dirty="0"/>
              <a:t> запитів.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Об’єктом дослідження є веб-застосунок, створений за допомогою Next.js на базі </a:t>
            </a:r>
            <a:r>
              <a:rPr lang="uk-UA" sz="1400" noProof="0" dirty="0" err="1"/>
              <a:t>React</a:t>
            </a:r>
            <a:r>
              <a:rPr lang="uk-UA" sz="1400" noProof="0" dirty="0"/>
              <a:t>. Два варіанти реалізації: без оптимізацій та з повним набором технік для підвищення продуктивності.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Мета роботи – практичний аналіз методів оптимізації й архітектурних рішень </a:t>
            </a:r>
            <a:r>
              <a:rPr lang="uk-UA" sz="1400" noProof="0" dirty="0" err="1"/>
              <a:t>React</a:t>
            </a:r>
            <a:r>
              <a:rPr lang="uk-UA" sz="1400" noProof="0" dirty="0"/>
              <a:t>-застосунків, виявлення їхніх переваг і недоліків та визначення умов використання для підвищення продуктивності й масштабованості.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1400" noProof="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uk-UA" sz="1400" noProof="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2</a:t>
            </a:fld>
            <a:endParaRPr lang="uk-UA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(аналогів) 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6" name="Google Shape;72;p14">
            <a:extLst>
              <a:ext uri="{FF2B5EF4-FFF2-40B4-BE49-F238E27FC236}">
                <a16:creationId xmlns:a16="http://schemas.microsoft.com/office/drawing/2014/main" id="{0E465E23-122A-3C9C-8586-61B9328C9F03}"/>
              </a:ext>
            </a:extLst>
          </p:cNvPr>
          <p:cNvSpPr txBox="1">
            <a:spLocks/>
          </p:cNvSpPr>
          <p:nvPr/>
        </p:nvSpPr>
        <p:spPr>
          <a:xfrm>
            <a:off x="311700" y="1102818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uk-UA" sz="1400" dirty="0"/>
              <a:t>Основні джерела: офіційна документація </a:t>
            </a:r>
            <a:r>
              <a:rPr lang="en-US" sz="1400" dirty="0"/>
              <a:t>React </a:t>
            </a:r>
            <a:r>
              <a:rPr lang="uk-UA" sz="1400" dirty="0"/>
              <a:t>і </a:t>
            </a:r>
            <a:r>
              <a:rPr lang="en-US" sz="1400" dirty="0"/>
              <a:t>Next.js, </a:t>
            </a:r>
            <a:r>
              <a:rPr lang="uk-UA" sz="1400" dirty="0"/>
              <a:t>статті з технічних блогів</a:t>
            </a:r>
            <a:r>
              <a:rPr lang="en-US" sz="1400" dirty="0"/>
              <a:t>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endParaRPr lang="uk-UA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O. I. </a:t>
            </a:r>
            <a:r>
              <a:rPr lang="en-US" sz="1400" dirty="0" err="1"/>
              <a:t>Bezverhiy</a:t>
            </a:r>
            <a:r>
              <a:rPr lang="en-US" sz="1400" dirty="0"/>
              <a:t> and O. I. </a:t>
            </a:r>
            <a:r>
              <a:rPr lang="en-US" sz="1400" dirty="0" err="1"/>
              <a:t>Kutsenko</a:t>
            </a:r>
            <a:r>
              <a:rPr lang="en-US" sz="1400" dirty="0"/>
              <a:t>, «</a:t>
            </a:r>
            <a:r>
              <a:rPr lang="uk-UA" sz="1400" dirty="0"/>
              <a:t>Шляхи оптимізації </a:t>
            </a:r>
            <a:r>
              <a:rPr lang="uk-UA" sz="1400" dirty="0" err="1"/>
              <a:t>кросплатформенних</a:t>
            </a:r>
            <a:r>
              <a:rPr lang="uk-UA" sz="1400" dirty="0"/>
              <a:t> додатків із використанням бібліотеки </a:t>
            </a:r>
            <a:r>
              <a:rPr lang="en-US" sz="1400" dirty="0"/>
              <a:t>React </a:t>
            </a:r>
            <a:r>
              <a:rPr lang="uk-UA" sz="1400" dirty="0"/>
              <a:t>та фреймворку </a:t>
            </a:r>
            <a:r>
              <a:rPr lang="en-US" sz="1400" dirty="0"/>
              <a:t>React Native», </a:t>
            </a:r>
            <a:r>
              <a:rPr lang="uk-UA" sz="1400" dirty="0" err="1"/>
              <a:t>стр</a:t>
            </a:r>
            <a:r>
              <a:rPr lang="uk-UA" sz="1400" dirty="0"/>
              <a:t>. 30 – 35, 2024, </a:t>
            </a:r>
            <a:r>
              <a:rPr lang="en-US" sz="1400" dirty="0" err="1"/>
              <a:t>doi</a:t>
            </a:r>
            <a:r>
              <a:rPr lang="en-US" sz="1400" dirty="0"/>
              <a:t>: 10.32782/2521-6643-2024-1-67.5.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endParaRPr lang="uk-UA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dirty="0"/>
              <a:t>Виявлені прогалини: відсутність </a:t>
            </a:r>
            <a:r>
              <a:rPr lang="en-US" sz="1400" dirty="0"/>
              <a:t>production-</a:t>
            </a:r>
            <a:r>
              <a:rPr lang="uk-UA" sz="1400" dirty="0"/>
              <a:t>кейсів, кількісних метрик </a:t>
            </a:r>
            <a:r>
              <a:rPr lang="en-US" sz="1400" dirty="0"/>
              <a:t>FCP/LCP/TTI </a:t>
            </a:r>
            <a:r>
              <a:rPr lang="uk-UA" sz="1400" dirty="0"/>
              <a:t>до/після оптимізації та глибинного </a:t>
            </a:r>
            <a:r>
              <a:rPr lang="en-US" sz="1400" dirty="0"/>
              <a:t>SSR/SSG-</a:t>
            </a:r>
            <a:r>
              <a:rPr lang="uk-UA" sz="1400" dirty="0"/>
              <a:t>аналізу</a:t>
            </a:r>
            <a:r>
              <a:rPr lang="en-US" sz="1400" dirty="0"/>
              <a:t>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endParaRPr lang="uk-UA" sz="8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Open Sans"/>
              <a:buNone/>
            </a:pPr>
            <a:endParaRPr lang="uk-UA" sz="1400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57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457200" algn="just">
              <a:lnSpc>
                <a:spcPct val="150000"/>
              </a:lnSpc>
              <a:buNone/>
            </a:pPr>
            <a:r>
              <a:rPr lang="uk-UA" sz="1400" dirty="0"/>
              <a:t>Задача полягає у систематичному дослідженні, порівнянні та застосуванні ефективних методів оптимізації й архітектурних рішень для застосунків на основі </a:t>
            </a:r>
            <a:r>
              <a:rPr lang="uk-UA" sz="1400" dirty="0" err="1"/>
              <a:t>React</a:t>
            </a:r>
            <a:r>
              <a:rPr lang="uk-UA" sz="1400" dirty="0"/>
              <a:t> з метою підвищення їхньої продуктивності та поліпшення користувацького досвіду. На практичному рівні передбачається реалізація прототипу застосунку, побудованого на базі </a:t>
            </a:r>
            <a:r>
              <a:rPr lang="uk-UA" sz="1400" dirty="0" err="1"/>
              <a:t>React</a:t>
            </a:r>
            <a:r>
              <a:rPr lang="uk-UA" sz="1400" dirty="0"/>
              <a:t> з використанням фреймворку Next.js, а також створення його альтернативної версії без оптимізаційних покращень. Подальше порівняння отриманих результатів дозволить визначити ефективність застосованих підходів.</a:t>
            </a:r>
            <a:endParaRPr lang="en-US" sz="14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09109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Експериментальний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 дизайн</a:t>
            </a: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д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ва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прототипи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контрольний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оптимізований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lang="ru-RU"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Операційні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змінні</a:t>
            </a: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Показники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Web Vitals (FCP, LCP, TTI, TBT).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Умови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середовище</a:t>
            </a: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 Chrome Lighthouse 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в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режимі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«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Incognito»,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стабільне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з’єднання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lang="ru-RU"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Процедура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вимірювань</a:t>
            </a: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Три прогони для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кожної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конфігурації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отримання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усереднення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результатів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lang="ru-RU"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Методи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обробки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даних</a:t>
            </a: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Статистичне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усереднення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порівняльний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аналіз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lang="ru-RU" sz="14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система для проведення експериментального дослідження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37D7B94-403F-5BF6-93E2-4A15E0CAF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083" y="1445492"/>
            <a:ext cx="6879834" cy="279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8" name="Google Shape;72;p14">
            <a:extLst>
              <a:ext uri="{FF2B5EF4-FFF2-40B4-BE49-F238E27FC236}">
                <a16:creationId xmlns:a16="http://schemas.microsoft.com/office/drawing/2014/main" id="{F47E0F82-888E-9328-34A6-A78957D84D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560126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 err="1"/>
              <a:t>Опис</a:t>
            </a:r>
            <a:r>
              <a:rPr lang="ru-RU" sz="1400" b="1" dirty="0"/>
              <a:t> </a:t>
            </a:r>
            <a:r>
              <a:rPr lang="ru-RU" sz="1400" b="1" dirty="0" err="1"/>
              <a:t>процесу</a:t>
            </a:r>
            <a:r>
              <a:rPr lang="ru-RU" sz="1400" b="1" dirty="0"/>
              <a:t> </a:t>
            </a:r>
            <a:r>
              <a:rPr lang="ru-RU" sz="1400" b="1" dirty="0" err="1"/>
              <a:t>розробки</a:t>
            </a:r>
            <a:r>
              <a:rPr lang="ru-RU" sz="1400" b="1" dirty="0"/>
              <a:t>: </a:t>
            </a:r>
            <a:r>
              <a:rPr lang="ru-RU" sz="1400" dirty="0" err="1"/>
              <a:t>підготовка</a:t>
            </a:r>
            <a:r>
              <a:rPr lang="ru-RU" sz="1400" dirty="0"/>
              <a:t> </a:t>
            </a:r>
            <a:r>
              <a:rPr lang="ru-RU" sz="1400" dirty="0" err="1"/>
              <a:t>тестових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, </a:t>
            </a:r>
            <a:r>
              <a:rPr lang="ru-RU" sz="1400" dirty="0" err="1"/>
              <a:t>створення</a:t>
            </a:r>
            <a:r>
              <a:rPr lang="ru-RU" sz="1400" dirty="0"/>
              <a:t> </a:t>
            </a:r>
            <a:r>
              <a:rPr lang="ru-RU" sz="1400" dirty="0" err="1"/>
              <a:t>двох</a:t>
            </a:r>
            <a:r>
              <a:rPr lang="ru-RU" sz="1400" dirty="0"/>
              <a:t> </a:t>
            </a:r>
            <a:r>
              <a:rPr lang="ru-RU" sz="1400" dirty="0" err="1"/>
              <a:t>версій</a:t>
            </a:r>
            <a:r>
              <a:rPr lang="ru-RU" sz="1400" dirty="0"/>
              <a:t> </a:t>
            </a:r>
            <a:r>
              <a:rPr lang="ru-RU" sz="1400" dirty="0" err="1"/>
              <a:t>додатку</a:t>
            </a:r>
            <a:r>
              <a:rPr lang="ru-RU" sz="1400" dirty="0"/>
              <a:t> (</a:t>
            </a:r>
            <a:r>
              <a:rPr lang="ru-RU" sz="1400" dirty="0" err="1"/>
              <a:t>базова</a:t>
            </a:r>
            <a:r>
              <a:rPr lang="ru-RU" sz="1400" dirty="0"/>
              <a:t> та </a:t>
            </a:r>
            <a:r>
              <a:rPr lang="ru-RU" sz="1400" dirty="0" err="1"/>
              <a:t>оптимізована</a:t>
            </a:r>
            <a:r>
              <a:rPr lang="ru-RU" sz="1400" dirty="0"/>
              <a:t>), </a:t>
            </a:r>
            <a:r>
              <a:rPr lang="ru-RU" sz="1400" dirty="0" err="1"/>
              <a:t>інтеграція</a:t>
            </a:r>
            <a:r>
              <a:rPr lang="ru-RU" sz="1400" dirty="0"/>
              <a:t> </a:t>
            </a:r>
            <a:r>
              <a:rPr lang="ru-RU" sz="1400" dirty="0" err="1"/>
              <a:t>інструментів</a:t>
            </a:r>
            <a:r>
              <a:rPr lang="ru-RU" sz="1400" dirty="0"/>
              <a:t> </a:t>
            </a:r>
            <a:r>
              <a:rPr lang="ru-RU" sz="1400" dirty="0" err="1"/>
              <a:t>вимірювання</a:t>
            </a:r>
            <a:r>
              <a:rPr lang="ru-RU" sz="1400" dirty="0"/>
              <a:t> </a:t>
            </a:r>
            <a:r>
              <a:rPr lang="ru-RU" sz="1400" dirty="0" err="1"/>
              <a:t>продуктивності</a:t>
            </a:r>
            <a:r>
              <a:rPr lang="en-US" sz="1400" dirty="0"/>
              <a:t>.</a:t>
            </a:r>
            <a:endParaRPr lang="ru-RU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 err="1"/>
              <a:t>Вибрані</a:t>
            </a:r>
            <a:r>
              <a:rPr lang="ru-RU" sz="1400" b="1" dirty="0"/>
              <a:t> </a:t>
            </a:r>
            <a:r>
              <a:rPr lang="ru-RU" sz="1400" b="1" dirty="0" err="1"/>
              <a:t>мови</a:t>
            </a:r>
            <a:r>
              <a:rPr lang="en-US" sz="1400" b="1" dirty="0"/>
              <a:t>,</a:t>
            </a:r>
            <a:r>
              <a:rPr lang="ru-RU" sz="1400" b="1" dirty="0"/>
              <a:t> фреймворки</a:t>
            </a:r>
            <a:r>
              <a:rPr lang="en-US" sz="1400" b="1" dirty="0"/>
              <a:t> </a:t>
            </a:r>
            <a:r>
              <a:rPr lang="ru-RU" sz="1400" b="1" dirty="0"/>
              <a:t>та </a:t>
            </a:r>
            <a:r>
              <a:rPr lang="uk-UA" sz="1400" b="1" dirty="0"/>
              <a:t>бібліотеки</a:t>
            </a:r>
            <a:r>
              <a:rPr lang="ru-RU" sz="1400" b="1" dirty="0"/>
              <a:t>:</a:t>
            </a:r>
            <a:r>
              <a:rPr lang="ru-RU" sz="1400" dirty="0"/>
              <a:t> </a:t>
            </a:r>
            <a:r>
              <a:rPr lang="en-US" sz="1400" dirty="0"/>
              <a:t>TypeScript, React 19, Redux, Next.js 1</a:t>
            </a:r>
            <a:r>
              <a:rPr lang="uk-UA" sz="1400" dirty="0"/>
              <a:t>5</a:t>
            </a:r>
            <a:r>
              <a:rPr lang="en-US" sz="1400" dirty="0"/>
              <a:t>, react-window, </a:t>
            </a:r>
            <a:r>
              <a:rPr lang="en-US" sz="1400" dirty="0" err="1"/>
              <a:t>TanStack</a:t>
            </a:r>
            <a:r>
              <a:rPr lang="en-US" sz="1400" dirty="0"/>
              <a:t> Query.</a:t>
            </a:r>
            <a:endParaRPr sz="1400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6" name="Google Shape;72;p14">
            <a:extLst>
              <a:ext uri="{FF2B5EF4-FFF2-40B4-BE49-F238E27FC236}">
                <a16:creationId xmlns:a16="http://schemas.microsoft.com/office/drawing/2014/main" id="{DCB63375-9F89-5574-328F-57A3AAA3C2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5090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ru-RU" sz="1400" dirty="0" err="1"/>
              <a:t>Методи</a:t>
            </a:r>
            <a:r>
              <a:rPr lang="en-US" sz="1400" dirty="0"/>
              <a:t> </a:t>
            </a:r>
            <a:r>
              <a:rPr lang="uk-UA" sz="1400" dirty="0"/>
              <a:t>оптимізації</a:t>
            </a:r>
            <a:r>
              <a:rPr lang="en-US" sz="1400" dirty="0"/>
              <a:t>: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Віртуалізація</a:t>
            </a:r>
            <a:r>
              <a:rPr lang="ru-RU" sz="1400" dirty="0"/>
              <a:t> </a:t>
            </a:r>
            <a:r>
              <a:rPr lang="ru-RU" sz="1400" dirty="0" err="1"/>
              <a:t>списків</a:t>
            </a:r>
            <a:r>
              <a:rPr lang="ru-RU" sz="1400" dirty="0"/>
              <a:t> (</a:t>
            </a:r>
            <a:r>
              <a:rPr lang="en-US" sz="1400" dirty="0"/>
              <a:t>react-window).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Мемоізація</a:t>
            </a:r>
            <a:r>
              <a:rPr lang="ru-RU" sz="1400" dirty="0"/>
              <a:t> </a:t>
            </a:r>
            <a:r>
              <a:rPr lang="ru-RU" sz="1400" dirty="0" err="1"/>
              <a:t>компонентів</a:t>
            </a:r>
            <a:r>
              <a:rPr lang="ru-RU" sz="1400" dirty="0"/>
              <a:t> (</a:t>
            </a:r>
            <a:r>
              <a:rPr lang="en-US" sz="1400" dirty="0" err="1"/>
              <a:t>React.memo</a:t>
            </a:r>
            <a:r>
              <a:rPr lang="en-US" sz="1400" dirty="0"/>
              <a:t>, </a:t>
            </a:r>
            <a:r>
              <a:rPr lang="en-US" sz="1400" dirty="0" err="1"/>
              <a:t>useMemo</a:t>
            </a:r>
            <a:r>
              <a:rPr lang="en-US" sz="1400" dirty="0"/>
              <a:t>, </a:t>
            </a:r>
            <a:r>
              <a:rPr lang="en-US" sz="1400" dirty="0" err="1"/>
              <a:t>useCallback</a:t>
            </a:r>
            <a:r>
              <a:rPr lang="en-US" sz="1400" dirty="0"/>
              <a:t>).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Динамічний</a:t>
            </a:r>
            <a:r>
              <a:rPr lang="ru-RU" sz="1400" dirty="0"/>
              <a:t> </a:t>
            </a:r>
            <a:r>
              <a:rPr lang="ru-RU" sz="1400" dirty="0" err="1"/>
              <a:t>імпорт</a:t>
            </a:r>
            <a:r>
              <a:rPr lang="ru-RU" sz="1400" dirty="0"/>
              <a:t> </a:t>
            </a:r>
            <a:r>
              <a:rPr lang="ru-RU" sz="1400" dirty="0" err="1"/>
              <a:t>компонентів</a:t>
            </a:r>
            <a:r>
              <a:rPr lang="ru-RU" sz="1400" dirty="0"/>
              <a:t> (</a:t>
            </a:r>
            <a:r>
              <a:rPr lang="en-US" sz="1400" dirty="0"/>
              <a:t>Next.js dynamic).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Lazy loading </a:t>
            </a:r>
            <a:r>
              <a:rPr lang="uk-UA" sz="1400" dirty="0"/>
              <a:t>зображень</a:t>
            </a:r>
            <a:r>
              <a:rPr lang="en-US" sz="1400" dirty="0"/>
              <a:t>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Кешування</a:t>
            </a:r>
            <a:r>
              <a:rPr lang="ru-RU" sz="1400" dirty="0"/>
              <a:t> </a:t>
            </a:r>
            <a:r>
              <a:rPr lang="en-US" sz="1400" dirty="0"/>
              <a:t>API-</a:t>
            </a:r>
            <a:r>
              <a:rPr lang="ru-RU" sz="1400" dirty="0" err="1"/>
              <a:t>запитів</a:t>
            </a:r>
            <a:r>
              <a:rPr lang="ru-RU" sz="1400" dirty="0"/>
              <a:t> (</a:t>
            </a:r>
            <a:r>
              <a:rPr lang="en-US" sz="1400" dirty="0" err="1"/>
              <a:t>TanStack</a:t>
            </a:r>
            <a:r>
              <a:rPr lang="en-US" sz="1400" dirty="0"/>
              <a:t> Query).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dirty="0"/>
              <a:t>Використання </a:t>
            </a:r>
            <a:r>
              <a:rPr lang="en-US" sz="1400" dirty="0"/>
              <a:t>SSR </a:t>
            </a:r>
            <a:r>
              <a:rPr lang="uk-UA" sz="1400" dirty="0"/>
              <a:t>та </a:t>
            </a:r>
            <a:r>
              <a:rPr lang="en-US" sz="1400" dirty="0"/>
              <a:t>CSR.</a:t>
            </a:r>
          </a:p>
          <a:p>
            <a:pPr marL="114300" indent="0">
              <a:buNone/>
            </a:pPr>
            <a:endParaRPr lang="ru-RU" sz="800" dirty="0">
              <a:latin typeface="Economica" panose="020B060402020202020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ru-RU" sz="1400" dirty="0" err="1">
                <a:latin typeface="Economica" panose="020B0604020202020204" charset="0"/>
              </a:rPr>
              <a:t>Вх</a:t>
            </a:r>
            <a:r>
              <a:rPr lang="uk-UA" sz="1400" dirty="0" err="1">
                <a:latin typeface="Economica" panose="020B0604020202020204" charset="0"/>
              </a:rPr>
              <a:t>ідні</a:t>
            </a:r>
            <a:r>
              <a:rPr lang="uk-UA" sz="1400" dirty="0">
                <a:latin typeface="Economica" panose="020B0604020202020204" charset="0"/>
              </a:rPr>
              <a:t> дані</a:t>
            </a:r>
            <a:r>
              <a:rPr lang="en-US" sz="1400" dirty="0">
                <a:latin typeface="Economica" panose="020B060402020202020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400" dirty="0"/>
              <a:t>Списки зі 200+ продуктів та 40+ різних зображень</a:t>
            </a:r>
            <a:r>
              <a:rPr lang="en-US" sz="1400" dirty="0"/>
              <a:t>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Штучні</a:t>
            </a:r>
            <a:r>
              <a:rPr lang="ru-RU" sz="1400" dirty="0"/>
              <a:t> </a:t>
            </a:r>
            <a:r>
              <a:rPr lang="en-US" sz="1400" dirty="0"/>
              <a:t>API-</a:t>
            </a:r>
            <a:r>
              <a:rPr lang="ru-RU" sz="1400" dirty="0" err="1"/>
              <a:t>відповіді</a:t>
            </a:r>
            <a:r>
              <a:rPr lang="ru-RU" sz="1400" dirty="0"/>
              <a:t> </a:t>
            </a:r>
            <a:r>
              <a:rPr lang="ru-RU" sz="1400" dirty="0" err="1"/>
              <a:t>зі</a:t>
            </a:r>
            <a:r>
              <a:rPr lang="ru-RU" sz="1400" dirty="0"/>
              <a:t> списками </a:t>
            </a:r>
            <a:r>
              <a:rPr lang="ru-RU" sz="1400" dirty="0" err="1"/>
              <a:t>користувачів</a:t>
            </a:r>
            <a:r>
              <a:rPr lang="ru-RU" sz="1400" dirty="0"/>
              <a:t> до 225-ти </a:t>
            </a:r>
            <a:r>
              <a:rPr lang="ru-RU" sz="1400" dirty="0" err="1"/>
              <a:t>елементів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600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8C8F31A-B115-8120-2274-AEA873D04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C0C6B6D5-BDD6-1B89-750C-FAA4EF35E9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61C0CE2B-89FC-B1C1-5DDC-1811844066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ADC186-C301-2B98-F40A-CF00864224B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44276A63-F0C7-E97F-CD36-9EDA2CC3CE51}"/>
              </a:ext>
            </a:extLst>
          </p:cNvPr>
          <p:cNvSpPr txBox="1">
            <a:spLocks/>
          </p:cNvSpPr>
          <p:nvPr/>
        </p:nvSpPr>
        <p:spPr>
          <a:xfrm>
            <a:off x="205481" y="697450"/>
            <a:ext cx="8520600" cy="36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ru-RU" sz="1400" dirty="0" err="1"/>
              <a:t>Критерії</a:t>
            </a:r>
            <a:r>
              <a:rPr lang="ru-RU" sz="1400" dirty="0"/>
              <a:t> </a:t>
            </a:r>
            <a:r>
              <a:rPr lang="ru-RU" sz="1400" dirty="0" err="1"/>
              <a:t>оцінки</a:t>
            </a:r>
            <a:r>
              <a:rPr lang="en-US" sz="1400" dirty="0"/>
              <a:t>: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FCP (First </a:t>
            </a:r>
            <a:r>
              <a:rPr lang="en-US" sz="1400" dirty="0" err="1"/>
              <a:t>Contentful</a:t>
            </a:r>
            <a:r>
              <a:rPr lang="en-US" sz="1400" dirty="0"/>
              <a:t> Paint).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LCP (Largest </a:t>
            </a:r>
            <a:r>
              <a:rPr lang="en-US" sz="1400" dirty="0" err="1"/>
              <a:t>Contentful</a:t>
            </a:r>
            <a:r>
              <a:rPr lang="en-US" sz="1400" dirty="0"/>
              <a:t> Paint).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TTI (Time To Interactive).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Загальний</a:t>
            </a:r>
            <a:r>
              <a:rPr lang="ru-RU" sz="1400" dirty="0"/>
              <a:t> бал </a:t>
            </a:r>
            <a:r>
              <a:rPr lang="ru-RU" sz="1400" dirty="0" err="1"/>
              <a:t>продуктивності</a:t>
            </a:r>
            <a:r>
              <a:rPr lang="ru-RU" sz="1400" dirty="0"/>
              <a:t> за </a:t>
            </a:r>
            <a:r>
              <a:rPr lang="ru-RU" sz="1400" dirty="0" err="1"/>
              <a:t>Lighthouse</a:t>
            </a:r>
            <a:r>
              <a:rPr lang="en-US" sz="1400" dirty="0"/>
              <a:t>.</a:t>
            </a:r>
            <a:endParaRPr lang="ru-RU" sz="1400" dirty="0"/>
          </a:p>
          <a:p>
            <a:pPr marL="114300" indent="0">
              <a:buFont typeface="Open Sans"/>
              <a:buNone/>
            </a:pPr>
            <a:endParaRPr lang="en-US" sz="1400" dirty="0"/>
          </a:p>
          <a:p>
            <a:pPr marL="114300" indent="0">
              <a:buFont typeface="Open Sans"/>
              <a:buNone/>
            </a:pPr>
            <a:r>
              <a:rPr lang="ru-RU" sz="1400" dirty="0" err="1"/>
              <a:t>Послідовність</a:t>
            </a:r>
            <a:r>
              <a:rPr lang="en-US" sz="1400" dirty="0"/>
              <a:t>: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Створення</a:t>
            </a:r>
            <a:r>
              <a:rPr lang="ru-RU" sz="1400" dirty="0"/>
              <a:t> просто серверного </a:t>
            </a:r>
            <a:r>
              <a:rPr lang="ru-RU" sz="1400" dirty="0" err="1"/>
              <a:t>застосунку</a:t>
            </a:r>
            <a:r>
              <a:rPr lang="ru-RU" sz="1400" dirty="0"/>
              <a:t> для </a:t>
            </a:r>
            <a:r>
              <a:rPr lang="ru-RU" sz="1400" dirty="0" err="1"/>
              <a:t>імітації</a:t>
            </a:r>
            <a:r>
              <a:rPr lang="ru-RU" sz="1400" dirty="0"/>
              <a:t> </a:t>
            </a:r>
            <a:r>
              <a:rPr lang="ru-RU" sz="1400" dirty="0" err="1"/>
              <a:t>отримання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en-US" sz="1400" dirty="0"/>
              <a:t>.</a:t>
            </a:r>
            <a:r>
              <a:rPr lang="ru-RU" sz="1400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Контрольний</a:t>
            </a:r>
            <a:r>
              <a:rPr lang="ru-RU" sz="1400" dirty="0"/>
              <a:t> прототип (без оптимізацій)</a:t>
            </a:r>
            <a:r>
              <a:rPr lang="en-US" sz="1400" dirty="0"/>
              <a:t>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Послідовне</a:t>
            </a:r>
            <a:r>
              <a:rPr lang="ru-RU" sz="1400" dirty="0"/>
              <a:t> </a:t>
            </a:r>
            <a:r>
              <a:rPr lang="ru-RU" sz="1400" dirty="0" err="1"/>
              <a:t>застосування</a:t>
            </a:r>
            <a:r>
              <a:rPr lang="ru-RU" sz="1400" dirty="0"/>
              <a:t> кожного методу</a:t>
            </a:r>
            <a:r>
              <a:rPr lang="en-US" sz="1400" dirty="0"/>
              <a:t>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dirty="0"/>
              <a:t>Фінальна версія прототипу(з усіма оптимізаціями)</a:t>
            </a:r>
            <a:r>
              <a:rPr lang="en-US" sz="1400" dirty="0"/>
              <a:t>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endParaRPr lang="uk-UA" sz="1400" dirty="0"/>
          </a:p>
          <a:p>
            <a:pPr marL="114300" indent="0">
              <a:buFont typeface="Open Sans"/>
              <a:buNone/>
            </a:pPr>
            <a:r>
              <a:rPr lang="uk-UA" sz="1400" dirty="0"/>
              <a:t>Вимірювання</a:t>
            </a:r>
            <a:r>
              <a:rPr lang="en-US" sz="1400" dirty="0"/>
              <a:t>: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Chrome Lighthouse </a:t>
            </a:r>
            <a:r>
              <a:rPr lang="ru-RU" sz="1400" dirty="0"/>
              <a:t>у </a:t>
            </a:r>
            <a:r>
              <a:rPr lang="ru-RU" sz="1400" dirty="0" err="1"/>
              <a:t>режимі</a:t>
            </a:r>
            <a:r>
              <a:rPr lang="ru-RU" sz="1400" dirty="0"/>
              <a:t> «</a:t>
            </a:r>
            <a:r>
              <a:rPr lang="en-US" sz="1400" dirty="0"/>
              <a:t>Incognito».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Три запуску для </a:t>
            </a:r>
            <a:r>
              <a:rPr lang="ru-RU" sz="1400" dirty="0" err="1"/>
              <a:t>кожної</a:t>
            </a:r>
            <a:r>
              <a:rPr lang="ru-RU" sz="1400" dirty="0"/>
              <a:t> </a:t>
            </a:r>
            <a:r>
              <a:rPr lang="ru-RU" sz="1400" dirty="0" err="1"/>
              <a:t>конфігурації</a:t>
            </a:r>
            <a:r>
              <a:rPr lang="ru-RU" sz="1400" dirty="0"/>
              <a:t> для </a:t>
            </a:r>
            <a:r>
              <a:rPr lang="ru-RU" sz="1400" dirty="0" err="1"/>
              <a:t>дестопної</a:t>
            </a:r>
            <a:r>
              <a:rPr lang="ru-RU" sz="1400" dirty="0"/>
              <a:t> та </a:t>
            </a:r>
            <a:r>
              <a:rPr lang="ru-RU" sz="1400" dirty="0" err="1"/>
              <a:t>мобільної</a:t>
            </a:r>
            <a:r>
              <a:rPr lang="ru-RU" sz="1400" dirty="0"/>
              <a:t> </a:t>
            </a:r>
            <a:r>
              <a:rPr lang="ru-RU" sz="1400" dirty="0" err="1"/>
              <a:t>версій</a:t>
            </a:r>
            <a:r>
              <a:rPr lang="en-US" sz="1400" dirty="0"/>
              <a:t>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dirty="0"/>
              <a:t>Отримання усередненого результату який зустрічається найчастіше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>
              <a:latin typeface="Economi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8831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628C9FF1E4CF547938B9106444B4A6F" ma:contentTypeVersion="0" ma:contentTypeDescription="Створення нового документа." ma:contentTypeScope="" ma:versionID="ef720fb3bd9daeda88a4929a19e856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4a9c33f1420658db2d7531727086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F9398A-F6A2-4B10-90EA-A06A3356F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D853EFB-9457-4CC9-BE90-A2296B7EBA91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92510C5-7D9E-4000-81C4-194D6E8028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</Template>
  <TotalTime>500</TotalTime>
  <Words>945</Words>
  <Application>Microsoft Office PowerPoint</Application>
  <PresentationFormat>Экран (16:9)</PresentationFormat>
  <Paragraphs>173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Times New Roman</vt:lpstr>
      <vt:lpstr>Economica</vt:lpstr>
      <vt:lpstr>Open Sans</vt:lpstr>
      <vt:lpstr>Arial</vt:lpstr>
      <vt:lpstr>Luxe</vt:lpstr>
      <vt:lpstr>Дослідження методів оптимізації та архітектурних рішень для підвищення продуктивності та масштабованості  застосунків на основі React</vt:lpstr>
      <vt:lpstr>Дослідження</vt:lpstr>
      <vt:lpstr>Огляд літератури (аналогів) </vt:lpstr>
      <vt:lpstr>Постановка задачі</vt:lpstr>
      <vt:lpstr>Методологія </vt:lpstr>
      <vt:lpstr>Архітектура система для проведення експериментального дослідження</vt:lpstr>
      <vt:lpstr>Опис програмного забезпечення, що було використано у дослідженні</vt:lpstr>
      <vt:lpstr>Зміст проведеного експерименту</vt:lpstr>
      <vt:lpstr>Зміст проведеного експерименту</vt:lpstr>
      <vt:lpstr>Результати експерименту </vt:lpstr>
      <vt:lpstr>Результати експерименту </vt:lpstr>
      <vt:lpstr>Результати експерименту </vt:lpstr>
      <vt:lpstr>Аналіз отриманих результатів </vt:lpstr>
      <vt:lpstr>Публікація результатів </vt:lpstr>
      <vt:lpstr>Публікація результатів 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Філіпенко Анатолій</dc:creator>
  <cp:lastModifiedBy>Філіпенко Анатолій</cp:lastModifiedBy>
  <cp:revision>49</cp:revision>
  <dcterms:created xsi:type="dcterms:W3CDTF">2025-06-11T18:33:14Z</dcterms:created>
  <dcterms:modified xsi:type="dcterms:W3CDTF">2025-06-12T23:49:35Z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0x010100E628C9FF1E4CF547938B9106444B4A6F</vt:lpwstr>
  </property>
</Properties>
</file>