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9" r:id="rId1"/>
  </p:sldMasterIdLst>
  <p:notesMasterIdLst>
    <p:notesMasterId r:id="rId47"/>
  </p:notesMasterIdLst>
  <p:handoutMasterIdLst>
    <p:handoutMasterId r:id="rId48"/>
  </p:handoutMasterIdLst>
  <p:sldIdLst>
    <p:sldId id="482" r:id="rId2"/>
    <p:sldId id="488" r:id="rId3"/>
    <p:sldId id="354" r:id="rId4"/>
    <p:sldId id="487" r:id="rId5"/>
    <p:sldId id="330" r:id="rId6"/>
    <p:sldId id="359" r:id="rId7"/>
    <p:sldId id="461" r:id="rId8"/>
    <p:sldId id="394" r:id="rId9"/>
    <p:sldId id="393" r:id="rId10"/>
    <p:sldId id="390" r:id="rId11"/>
    <p:sldId id="391" r:id="rId12"/>
    <p:sldId id="363" r:id="rId13"/>
    <p:sldId id="446" r:id="rId14"/>
    <p:sldId id="447" r:id="rId15"/>
    <p:sldId id="448" r:id="rId16"/>
    <p:sldId id="502" r:id="rId17"/>
    <p:sldId id="492" r:id="rId18"/>
    <p:sldId id="398" r:id="rId19"/>
    <p:sldId id="503" r:id="rId20"/>
    <p:sldId id="460" r:id="rId21"/>
    <p:sldId id="400" r:id="rId22"/>
    <p:sldId id="436" r:id="rId23"/>
    <p:sldId id="495" r:id="rId24"/>
    <p:sldId id="474" r:id="rId25"/>
    <p:sldId id="497" r:id="rId26"/>
    <p:sldId id="483" r:id="rId27"/>
    <p:sldId id="484" r:id="rId28"/>
    <p:sldId id="499" r:id="rId29"/>
    <p:sldId id="485" r:id="rId30"/>
    <p:sldId id="521" r:id="rId31"/>
    <p:sldId id="409" r:id="rId32"/>
    <p:sldId id="433" r:id="rId33"/>
    <p:sldId id="509" r:id="rId34"/>
    <p:sldId id="510" r:id="rId35"/>
    <p:sldId id="511" r:id="rId36"/>
    <p:sldId id="512" r:id="rId37"/>
    <p:sldId id="513" r:id="rId38"/>
    <p:sldId id="514" r:id="rId39"/>
    <p:sldId id="515" r:id="rId40"/>
    <p:sldId id="516" r:id="rId41"/>
    <p:sldId id="517" r:id="rId42"/>
    <p:sldId id="522" r:id="rId43"/>
    <p:sldId id="519" r:id="rId44"/>
    <p:sldId id="523" r:id="rId45"/>
    <p:sldId id="520" r:id="rId46"/>
  </p:sldIdLst>
  <p:sldSz cx="12192000" cy="6858000"/>
  <p:notesSz cx="6991350" cy="9282113"/>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209A40"/>
    <a:srgbClr val="87F5E8"/>
    <a:srgbClr val="FFFF00"/>
    <a:srgbClr val="2E8C2E"/>
    <a:srgbClr val="FFFFFF"/>
    <a:srgbClr val="4119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02" autoAdjust="0"/>
  </p:normalViewPr>
  <p:slideViewPr>
    <p:cSldViewPr>
      <p:cViewPr varScale="1">
        <p:scale>
          <a:sx n="80" d="100"/>
          <a:sy n="80" d="100"/>
        </p:scale>
        <p:origin x="115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832"/>
    </p:cViewPr>
  </p:sorterViewPr>
  <p:notesViewPr>
    <p:cSldViewPr>
      <p:cViewPr varScale="1">
        <p:scale>
          <a:sx n="40" d="100"/>
          <a:sy n="40" d="100"/>
        </p:scale>
        <p:origin x="-1470" y="-78"/>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CB13DB7-47A5-4417-AA9D-B272F1CC904A}"/>
              </a:ext>
            </a:extLst>
          </p:cNvPr>
          <p:cNvSpPr>
            <a:spLocks noGrp="1" noChangeArrowheads="1"/>
          </p:cNvSpPr>
          <p:nvPr>
            <p:ph type="hdr" sz="quarter"/>
          </p:nvPr>
        </p:nvSpPr>
        <p:spPr bwMode="auto">
          <a:xfrm>
            <a:off x="0" y="0"/>
            <a:ext cx="30289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18435" name="Rectangle 3">
            <a:extLst>
              <a:ext uri="{FF2B5EF4-FFF2-40B4-BE49-F238E27FC236}">
                <a16:creationId xmlns:a16="http://schemas.microsoft.com/office/drawing/2014/main" id="{8764926A-163E-4348-BE36-C4DFB44F0461}"/>
              </a:ext>
            </a:extLst>
          </p:cNvPr>
          <p:cNvSpPr>
            <a:spLocks noGrp="1" noChangeArrowheads="1"/>
          </p:cNvSpPr>
          <p:nvPr>
            <p:ph type="dt" sz="quarter" idx="1"/>
          </p:nvPr>
        </p:nvSpPr>
        <p:spPr bwMode="auto">
          <a:xfrm>
            <a:off x="3962400" y="0"/>
            <a:ext cx="30289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18436" name="Rectangle 4">
            <a:extLst>
              <a:ext uri="{FF2B5EF4-FFF2-40B4-BE49-F238E27FC236}">
                <a16:creationId xmlns:a16="http://schemas.microsoft.com/office/drawing/2014/main" id="{C19BC366-4B5C-4E59-9FA6-1FDF78649850}"/>
              </a:ext>
            </a:extLst>
          </p:cNvPr>
          <p:cNvSpPr>
            <a:spLocks noGrp="1" noChangeArrowheads="1"/>
          </p:cNvSpPr>
          <p:nvPr>
            <p:ph type="ftr" sz="quarter" idx="2"/>
          </p:nvPr>
        </p:nvSpPr>
        <p:spPr bwMode="auto">
          <a:xfrm>
            <a:off x="0" y="878205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18437" name="Rectangle 5">
            <a:extLst>
              <a:ext uri="{FF2B5EF4-FFF2-40B4-BE49-F238E27FC236}">
                <a16:creationId xmlns:a16="http://schemas.microsoft.com/office/drawing/2014/main" id="{9674B2D4-6F58-4804-A136-C532587F733F}"/>
              </a:ext>
            </a:extLst>
          </p:cNvPr>
          <p:cNvSpPr>
            <a:spLocks noGrp="1" noChangeArrowheads="1"/>
          </p:cNvSpPr>
          <p:nvPr>
            <p:ph type="sldNum" sz="quarter" idx="3"/>
          </p:nvPr>
        </p:nvSpPr>
        <p:spPr bwMode="auto">
          <a:xfrm>
            <a:off x="3962400" y="878205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fld id="{431C6FA3-6B02-4B83-9252-19AFF8125EF5}" type="slidenum">
              <a:rPr lang="ko-KR" altLang="en-US"/>
              <a:pPr>
                <a:defRP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B2CED34-D430-4D78-A431-66DE861C7852}"/>
              </a:ext>
            </a:extLst>
          </p:cNvPr>
          <p:cNvSpPr>
            <a:spLocks noGrp="1" noChangeArrowheads="1"/>
          </p:cNvSpPr>
          <p:nvPr>
            <p:ph type="hdr" sz="quarter"/>
          </p:nvPr>
        </p:nvSpPr>
        <p:spPr bwMode="auto">
          <a:xfrm>
            <a:off x="0" y="0"/>
            <a:ext cx="302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16387" name="Rectangle 3">
            <a:extLst>
              <a:ext uri="{FF2B5EF4-FFF2-40B4-BE49-F238E27FC236}">
                <a16:creationId xmlns:a16="http://schemas.microsoft.com/office/drawing/2014/main" id="{EFFCC0A3-01C4-42FA-8DB2-81FB3AC8FD93}"/>
              </a:ext>
            </a:extLst>
          </p:cNvPr>
          <p:cNvSpPr>
            <a:spLocks noGrp="1" noChangeArrowheads="1"/>
          </p:cNvSpPr>
          <p:nvPr>
            <p:ph type="dt" idx="1"/>
          </p:nvPr>
        </p:nvSpPr>
        <p:spPr bwMode="auto">
          <a:xfrm>
            <a:off x="3962400" y="0"/>
            <a:ext cx="302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3076" name="Rectangle 4">
            <a:extLst>
              <a:ext uri="{FF2B5EF4-FFF2-40B4-BE49-F238E27FC236}">
                <a16:creationId xmlns:a16="http://schemas.microsoft.com/office/drawing/2014/main" id="{AA171EE3-C866-41F6-AC3D-E95771BE13D2}"/>
              </a:ext>
            </a:extLst>
          </p:cNvPr>
          <p:cNvSpPr>
            <a:spLocks noGrp="1" noRot="1" noChangeAspect="1" noChangeArrowheads="1" noTextEdit="1"/>
          </p:cNvSpPr>
          <p:nvPr>
            <p:ph type="sldImg" idx="2"/>
          </p:nvPr>
        </p:nvSpPr>
        <p:spPr bwMode="auto">
          <a:xfrm>
            <a:off x="419100" y="690563"/>
            <a:ext cx="6153150" cy="34623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30D83F9B-C518-4341-A585-5048592BE446}"/>
              </a:ext>
            </a:extLst>
          </p:cNvPr>
          <p:cNvSpPr>
            <a:spLocks noGrp="1" noChangeArrowheads="1"/>
          </p:cNvSpPr>
          <p:nvPr>
            <p:ph type="body" sz="quarter" idx="3"/>
          </p:nvPr>
        </p:nvSpPr>
        <p:spPr bwMode="auto">
          <a:xfrm>
            <a:off x="931863" y="4381500"/>
            <a:ext cx="5127625"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16390" name="Rectangle 6">
            <a:extLst>
              <a:ext uri="{FF2B5EF4-FFF2-40B4-BE49-F238E27FC236}">
                <a16:creationId xmlns:a16="http://schemas.microsoft.com/office/drawing/2014/main" id="{DEFE78C1-DE87-4533-A748-8D83E0422C25}"/>
              </a:ext>
            </a:extLst>
          </p:cNvPr>
          <p:cNvSpPr>
            <a:spLocks noGrp="1" noChangeArrowheads="1"/>
          </p:cNvSpPr>
          <p:nvPr>
            <p:ph type="ftr" sz="quarter" idx="4"/>
          </p:nvPr>
        </p:nvSpPr>
        <p:spPr bwMode="auto">
          <a:xfrm>
            <a:off x="0" y="8842375"/>
            <a:ext cx="302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endParaRPr lang="en-US" altLang="ko-KR"/>
          </a:p>
        </p:txBody>
      </p:sp>
      <p:sp>
        <p:nvSpPr>
          <p:cNvPr id="16391" name="Rectangle 7">
            <a:extLst>
              <a:ext uri="{FF2B5EF4-FFF2-40B4-BE49-F238E27FC236}">
                <a16:creationId xmlns:a16="http://schemas.microsoft.com/office/drawing/2014/main" id="{64AF622C-9BB5-4486-8F91-0A9E4DBA7B48}"/>
              </a:ext>
            </a:extLst>
          </p:cNvPr>
          <p:cNvSpPr>
            <a:spLocks noGrp="1" noChangeArrowheads="1"/>
          </p:cNvSpPr>
          <p:nvPr>
            <p:ph type="sldNum" sz="quarter" idx="5"/>
          </p:nvPr>
        </p:nvSpPr>
        <p:spPr bwMode="auto">
          <a:xfrm>
            <a:off x="3962400" y="8842375"/>
            <a:ext cx="302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eaLnBrk="1" fontAlgn="auto" hangingPunct="1">
              <a:spcBef>
                <a:spcPts val="0"/>
              </a:spcBef>
              <a:spcAft>
                <a:spcPts val="0"/>
              </a:spcAft>
              <a:defRPr sz="1200">
                <a:latin typeface="Times New Roman" panose="02020603050405020304" pitchFamily="18" charset="0"/>
                <a:ea typeface="굴림" panose="020B0600000101010101" pitchFamily="34" charset="-127"/>
              </a:defRPr>
            </a:lvl1pPr>
          </a:lstStyle>
          <a:p>
            <a:pPr>
              <a:defRPr/>
            </a:pPr>
            <a:fld id="{82B99913-261A-493A-ADF9-3A30DD0DA426}"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18931DA-0E6A-47A1-9A11-DA9E6DABF27D}"/>
              </a:ext>
            </a:extLst>
          </p:cNvPr>
          <p:cNvSpPr>
            <a:spLocks noGrp="1" noChangeArrowheads="1"/>
          </p:cNvSpPr>
          <p:nvPr>
            <p:ph type="sldNum" sz="quarter" idx="5"/>
          </p:nvPr>
        </p:nvSpPr>
        <p:spPr>
          <a:noFill/>
        </p:spPr>
        <p:txBody>
          <a:bodyPr/>
          <a:lstStyle>
            <a:lvl1pPr defTabSz="930275">
              <a:defRPr>
                <a:solidFill>
                  <a:schemeClr val="tx1"/>
                </a:solidFill>
                <a:latin typeface="Calibri" panose="020F0502020204030204" pitchFamily="34" charset="0"/>
              </a:defRPr>
            </a:lvl1pPr>
            <a:lvl2pPr marL="742950" indent="-285750" defTabSz="930275">
              <a:defRPr>
                <a:solidFill>
                  <a:schemeClr val="tx1"/>
                </a:solidFill>
                <a:latin typeface="Calibri" panose="020F0502020204030204" pitchFamily="34" charset="0"/>
              </a:defRPr>
            </a:lvl2pPr>
            <a:lvl3pPr marL="1143000" indent="-228600" defTabSz="930275">
              <a:defRPr>
                <a:solidFill>
                  <a:schemeClr val="tx1"/>
                </a:solidFill>
                <a:latin typeface="Calibri" panose="020F0502020204030204" pitchFamily="34" charset="0"/>
              </a:defRPr>
            </a:lvl3pPr>
            <a:lvl4pPr marL="1600200" indent="-228600" defTabSz="930275">
              <a:defRPr>
                <a:solidFill>
                  <a:schemeClr val="tx1"/>
                </a:solidFill>
                <a:latin typeface="Calibri" panose="020F0502020204030204" pitchFamily="34" charset="0"/>
              </a:defRPr>
            </a:lvl4pPr>
            <a:lvl5pPr marL="2057400" indent="-228600" defTabSz="930275">
              <a:defRPr>
                <a:solidFill>
                  <a:schemeClr val="tx1"/>
                </a:solidFill>
                <a:latin typeface="Calibri" panose="020F0502020204030204" pitchFamily="34" charset="0"/>
              </a:defRPr>
            </a:lvl5pPr>
            <a:lvl6pPr marL="2514600" indent="-228600" defTabSz="930275" eaLnBrk="0" fontAlgn="base" hangingPunct="0">
              <a:spcBef>
                <a:spcPct val="0"/>
              </a:spcBef>
              <a:spcAft>
                <a:spcPct val="0"/>
              </a:spcAft>
              <a:defRPr>
                <a:solidFill>
                  <a:schemeClr val="tx1"/>
                </a:solidFill>
                <a:latin typeface="Calibri" panose="020F0502020204030204" pitchFamily="34" charset="0"/>
              </a:defRPr>
            </a:lvl6pPr>
            <a:lvl7pPr marL="2971800" indent="-228600" defTabSz="930275" eaLnBrk="0" fontAlgn="base" hangingPunct="0">
              <a:spcBef>
                <a:spcPct val="0"/>
              </a:spcBef>
              <a:spcAft>
                <a:spcPct val="0"/>
              </a:spcAft>
              <a:defRPr>
                <a:solidFill>
                  <a:schemeClr val="tx1"/>
                </a:solidFill>
                <a:latin typeface="Calibri" panose="020F0502020204030204" pitchFamily="34" charset="0"/>
              </a:defRPr>
            </a:lvl7pPr>
            <a:lvl8pPr marL="3429000" indent="-228600" defTabSz="930275" eaLnBrk="0" fontAlgn="base" hangingPunct="0">
              <a:spcBef>
                <a:spcPct val="0"/>
              </a:spcBef>
              <a:spcAft>
                <a:spcPct val="0"/>
              </a:spcAft>
              <a:defRPr>
                <a:solidFill>
                  <a:schemeClr val="tx1"/>
                </a:solidFill>
                <a:latin typeface="Calibri" panose="020F0502020204030204" pitchFamily="34" charset="0"/>
              </a:defRPr>
            </a:lvl8pPr>
            <a:lvl9pPr marL="3886200" indent="-228600" defTabSz="93027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4CAEB00-F94A-4F9D-B825-24B866FF6C6B}" type="slidenum">
              <a:rPr lang="ko-KR" altLang="en-US" smtClean="0">
                <a:latin typeface="Times New Roman" panose="02020603050405020304" pitchFamily="18" charset="0"/>
              </a:rPr>
              <a:pPr fontAlgn="base">
                <a:spcBef>
                  <a:spcPct val="0"/>
                </a:spcBef>
                <a:spcAft>
                  <a:spcPct val="0"/>
                </a:spcAft>
              </a:pPr>
              <a:t>1</a:t>
            </a:fld>
            <a:endParaRPr lang="en-US" altLang="ko-KR">
              <a:latin typeface="Times New Roman" panose="02020603050405020304" pitchFamily="18" charset="0"/>
            </a:endParaRPr>
          </a:p>
        </p:txBody>
      </p:sp>
      <p:sp>
        <p:nvSpPr>
          <p:cNvPr id="6147" name="Rectangle 2">
            <a:extLst>
              <a:ext uri="{FF2B5EF4-FFF2-40B4-BE49-F238E27FC236}">
                <a16:creationId xmlns:a16="http://schemas.microsoft.com/office/drawing/2014/main" id="{43A43528-6F49-4E19-8B45-DB77E81FA6BA}"/>
              </a:ext>
            </a:extLst>
          </p:cNvPr>
          <p:cNvSpPr>
            <a:spLocks noGrp="1" noRot="1" noChangeAspect="1" noChangeArrowheads="1" noTextEdit="1"/>
          </p:cNvSpPr>
          <p:nvPr>
            <p:ph type="sldImg"/>
          </p:nvPr>
        </p:nvSpPr>
        <p:spPr>
          <a:xfrm>
            <a:off x="404813" y="696913"/>
            <a:ext cx="6183312" cy="3479800"/>
          </a:xfrm>
          <a:ln/>
        </p:spPr>
      </p:sp>
      <p:sp>
        <p:nvSpPr>
          <p:cNvPr id="6148" name="Rectangle 3">
            <a:extLst>
              <a:ext uri="{FF2B5EF4-FFF2-40B4-BE49-F238E27FC236}">
                <a16:creationId xmlns:a16="http://schemas.microsoft.com/office/drawing/2014/main" id="{7C7A753C-A827-4AC0-AD3F-8A3551EA60A5}"/>
              </a:ext>
            </a:extLst>
          </p:cNvPr>
          <p:cNvSpPr>
            <a:spLocks noGrp="1" noChangeArrowheads="1"/>
          </p:cNvSpPr>
          <p:nvPr>
            <p:ph type="body" idx="1"/>
          </p:nvPr>
        </p:nvSpPr>
        <p:spPr>
          <a:xfrm>
            <a:off x="700088" y="4408488"/>
            <a:ext cx="5591175" cy="4176712"/>
          </a:xfrm>
          <a:noFill/>
        </p:spPr>
        <p:txBody>
          <a:bodyPr/>
          <a:lstStyle/>
          <a:p>
            <a:endParaRPr lang="en-PR" altLang="en-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precise">
            <a:extLst>
              <a:ext uri="{FF2B5EF4-FFF2-40B4-BE49-F238E27FC236}">
                <a16:creationId xmlns:a16="http://schemas.microsoft.com/office/drawing/2014/main" id="{015FCE32-A66A-475F-9668-D1A4DF904856}"/>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l="24770" t="17390" r="25421" b="17392"/>
          <a:stretch>
            <a:fillRect/>
          </a:stretch>
        </p:blipFill>
        <p:spPr bwMode="auto">
          <a:xfrm>
            <a:off x="2438400" y="609600"/>
            <a:ext cx="72136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8C2A5D50-019A-4CA3-98E6-24046023D143}"/>
              </a:ext>
            </a:extLst>
          </p:cNvPr>
          <p:cNvSpPr>
            <a:spLocks noGrp="1"/>
          </p:cNvSpPr>
          <p:nvPr>
            <p:ph type="dt" sz="half" idx="10"/>
          </p:nvPr>
        </p:nvSpPr>
        <p:spPr/>
        <p:txBody>
          <a:bodyPr/>
          <a:lstStyle>
            <a:lvl1pPr>
              <a:defRPr/>
            </a:lvl1pPr>
          </a:lstStyle>
          <a:p>
            <a:pPr>
              <a:defRPr/>
            </a:pPr>
            <a:endParaRPr lang="en-US" altLang="en-PR"/>
          </a:p>
        </p:txBody>
      </p:sp>
      <p:sp>
        <p:nvSpPr>
          <p:cNvPr id="6" name="Footer Placeholder 4">
            <a:extLst>
              <a:ext uri="{FF2B5EF4-FFF2-40B4-BE49-F238E27FC236}">
                <a16:creationId xmlns:a16="http://schemas.microsoft.com/office/drawing/2014/main" id="{A97C759B-F29F-43D6-AD7F-574277024B8E}"/>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7" name="Slide Number Placeholder 5">
            <a:extLst>
              <a:ext uri="{FF2B5EF4-FFF2-40B4-BE49-F238E27FC236}">
                <a16:creationId xmlns:a16="http://schemas.microsoft.com/office/drawing/2014/main" id="{CEECC8CF-C735-4503-8C6A-2C261FFF6615}"/>
              </a:ext>
            </a:extLst>
          </p:cNvPr>
          <p:cNvSpPr>
            <a:spLocks noGrp="1"/>
          </p:cNvSpPr>
          <p:nvPr>
            <p:ph type="sldNum" sz="quarter" idx="12"/>
          </p:nvPr>
        </p:nvSpPr>
        <p:spPr/>
        <p:txBody>
          <a:bodyPr/>
          <a:lstStyle>
            <a:lvl1pPr>
              <a:defRPr/>
            </a:lvl1pPr>
          </a:lstStyle>
          <a:p>
            <a:pPr>
              <a:defRPr/>
            </a:pPr>
            <a:fld id="{B8288B85-1869-496A-80BF-52CDBD70B0BC}" type="slidenum">
              <a:rPr lang="en-US" altLang="en-PR"/>
              <a:pPr>
                <a:defRPr/>
              </a:pPr>
              <a:t>‹#›</a:t>
            </a:fld>
            <a:endParaRPr lang="en-US" altLang="en-PR"/>
          </a:p>
        </p:txBody>
      </p:sp>
    </p:spTree>
    <p:extLst>
      <p:ext uri="{BB962C8B-B14F-4D97-AF65-F5344CB8AC3E}">
        <p14:creationId xmlns:p14="http://schemas.microsoft.com/office/powerpoint/2010/main" val="120571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1827CB-0C83-4280-827C-A5D544E1556C}"/>
              </a:ext>
            </a:extLst>
          </p:cNvPr>
          <p:cNvSpPr>
            <a:spLocks noGrp="1"/>
          </p:cNvSpPr>
          <p:nvPr>
            <p:ph type="dt" sz="half" idx="10"/>
          </p:nvPr>
        </p:nvSpPr>
        <p:spPr/>
        <p:txBody>
          <a:bodyPr/>
          <a:lstStyle>
            <a:lvl1pPr>
              <a:defRPr/>
            </a:lvl1pPr>
          </a:lstStyle>
          <a:p>
            <a:pPr>
              <a:defRPr/>
            </a:pPr>
            <a:endParaRPr lang="en-US" altLang="en-PR"/>
          </a:p>
        </p:txBody>
      </p:sp>
      <p:sp>
        <p:nvSpPr>
          <p:cNvPr id="5" name="Footer Placeholder 4">
            <a:extLst>
              <a:ext uri="{FF2B5EF4-FFF2-40B4-BE49-F238E27FC236}">
                <a16:creationId xmlns:a16="http://schemas.microsoft.com/office/drawing/2014/main" id="{2B631F56-E702-4FD6-83E2-3017D9CFCDB8}"/>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1A6529F7-A892-4649-9A6D-DFB564019AD7}"/>
              </a:ext>
            </a:extLst>
          </p:cNvPr>
          <p:cNvSpPr>
            <a:spLocks noGrp="1"/>
          </p:cNvSpPr>
          <p:nvPr>
            <p:ph type="sldNum" sz="quarter" idx="12"/>
          </p:nvPr>
        </p:nvSpPr>
        <p:spPr/>
        <p:txBody>
          <a:bodyPr/>
          <a:lstStyle>
            <a:lvl1pPr>
              <a:defRPr/>
            </a:lvl1pPr>
          </a:lstStyle>
          <a:p>
            <a:pPr>
              <a:defRPr/>
            </a:pPr>
            <a:fld id="{6163F406-B628-4AB4-98FF-4D638367E3ED}" type="slidenum">
              <a:rPr lang="en-US" altLang="en-PR"/>
              <a:pPr>
                <a:defRPr/>
              </a:pPr>
              <a:t>‹#›</a:t>
            </a:fld>
            <a:endParaRPr lang="en-US" altLang="en-PR"/>
          </a:p>
        </p:txBody>
      </p:sp>
    </p:spTree>
    <p:extLst>
      <p:ext uri="{BB962C8B-B14F-4D97-AF65-F5344CB8AC3E}">
        <p14:creationId xmlns:p14="http://schemas.microsoft.com/office/powerpoint/2010/main" val="215730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EE2BB9-24CA-4CBE-B002-AB8B99330911}"/>
              </a:ext>
            </a:extLst>
          </p:cNvPr>
          <p:cNvSpPr>
            <a:spLocks noGrp="1"/>
          </p:cNvSpPr>
          <p:nvPr>
            <p:ph type="dt" sz="half" idx="10"/>
          </p:nvPr>
        </p:nvSpPr>
        <p:spPr/>
        <p:txBody>
          <a:bodyPr/>
          <a:lstStyle>
            <a:lvl1pPr>
              <a:defRPr/>
            </a:lvl1pPr>
          </a:lstStyle>
          <a:p>
            <a:pPr>
              <a:defRPr/>
            </a:pPr>
            <a:endParaRPr lang="en-US" altLang="en-PR"/>
          </a:p>
        </p:txBody>
      </p:sp>
      <p:sp>
        <p:nvSpPr>
          <p:cNvPr id="5" name="Footer Placeholder 4">
            <a:extLst>
              <a:ext uri="{FF2B5EF4-FFF2-40B4-BE49-F238E27FC236}">
                <a16:creationId xmlns:a16="http://schemas.microsoft.com/office/drawing/2014/main" id="{12F9B2C7-0E2B-4561-BE07-108BAC9EF1C8}"/>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6683307A-C179-4E7C-94CE-DB0FE9C89499}"/>
              </a:ext>
            </a:extLst>
          </p:cNvPr>
          <p:cNvSpPr>
            <a:spLocks noGrp="1"/>
          </p:cNvSpPr>
          <p:nvPr>
            <p:ph type="sldNum" sz="quarter" idx="12"/>
          </p:nvPr>
        </p:nvSpPr>
        <p:spPr/>
        <p:txBody>
          <a:bodyPr/>
          <a:lstStyle>
            <a:lvl1pPr>
              <a:defRPr/>
            </a:lvl1pPr>
          </a:lstStyle>
          <a:p>
            <a:pPr>
              <a:defRPr/>
            </a:pPr>
            <a:fld id="{4F4D0701-0708-4C61-B4D2-8D8381079B09}" type="slidenum">
              <a:rPr lang="en-US" altLang="en-PR"/>
              <a:pPr>
                <a:defRPr/>
              </a:pPr>
              <a:t>‹#›</a:t>
            </a:fld>
            <a:endParaRPr lang="en-US" altLang="en-PR"/>
          </a:p>
        </p:txBody>
      </p:sp>
    </p:spTree>
    <p:extLst>
      <p:ext uri="{BB962C8B-B14F-4D97-AF65-F5344CB8AC3E}">
        <p14:creationId xmlns:p14="http://schemas.microsoft.com/office/powerpoint/2010/main" val="6509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1947-9355-4DFD-925B-08CD000B8150}"/>
              </a:ext>
            </a:extLst>
          </p:cNvPr>
          <p:cNvSpPr>
            <a:spLocks noGrp="1"/>
          </p:cNvSpPr>
          <p:nvPr>
            <p:ph type="title"/>
          </p:nvPr>
        </p:nvSpPr>
        <p:spPr>
          <a:xfrm>
            <a:off x="1016000" y="533400"/>
            <a:ext cx="10261600" cy="1143000"/>
          </a:xfrm>
        </p:spPr>
        <p:txBody>
          <a:bodyPr/>
          <a:lstStyle/>
          <a:p>
            <a:r>
              <a:rPr lang="en-US"/>
              <a:t>Click to edit Master title style</a:t>
            </a:r>
            <a:endParaRPr lang="en-PR"/>
          </a:p>
        </p:txBody>
      </p:sp>
      <p:sp>
        <p:nvSpPr>
          <p:cNvPr id="3" name="Table Placeholder 2">
            <a:extLst>
              <a:ext uri="{FF2B5EF4-FFF2-40B4-BE49-F238E27FC236}">
                <a16:creationId xmlns:a16="http://schemas.microsoft.com/office/drawing/2014/main" id="{7E88C4CA-9F86-44A5-8E45-F0A3292B920B}"/>
              </a:ext>
            </a:extLst>
          </p:cNvPr>
          <p:cNvSpPr>
            <a:spLocks noGrp="1"/>
          </p:cNvSpPr>
          <p:nvPr>
            <p:ph type="tbl" idx="1"/>
          </p:nvPr>
        </p:nvSpPr>
        <p:spPr>
          <a:xfrm>
            <a:off x="1016000" y="1905000"/>
            <a:ext cx="10261600" cy="4038600"/>
          </a:xfrm>
        </p:spPr>
        <p:txBody>
          <a:bodyPr rtlCol="0">
            <a:normAutofit/>
          </a:bodyPr>
          <a:lstStyle/>
          <a:p>
            <a:pPr lvl="0"/>
            <a:endParaRPr lang="en-PR" noProof="0"/>
          </a:p>
        </p:txBody>
      </p:sp>
      <p:sp>
        <p:nvSpPr>
          <p:cNvPr id="4" name="Date Placeholder 3">
            <a:extLst>
              <a:ext uri="{FF2B5EF4-FFF2-40B4-BE49-F238E27FC236}">
                <a16:creationId xmlns:a16="http://schemas.microsoft.com/office/drawing/2014/main" id="{101F96DB-13B9-4B5F-B2E9-44FD1C163529}"/>
              </a:ext>
            </a:extLst>
          </p:cNvPr>
          <p:cNvSpPr>
            <a:spLocks noGrp="1"/>
          </p:cNvSpPr>
          <p:nvPr>
            <p:ph type="dt" sz="half" idx="10"/>
          </p:nvPr>
        </p:nvSpPr>
        <p:spPr/>
        <p:txBody>
          <a:bodyPr/>
          <a:lstStyle>
            <a:lvl1pPr>
              <a:defRPr/>
            </a:lvl1pPr>
          </a:lstStyle>
          <a:p>
            <a:pPr>
              <a:defRPr/>
            </a:pPr>
            <a:endParaRPr lang="en-US" altLang="en-PR"/>
          </a:p>
        </p:txBody>
      </p:sp>
      <p:sp>
        <p:nvSpPr>
          <p:cNvPr id="5" name="Footer Placeholder 4">
            <a:extLst>
              <a:ext uri="{FF2B5EF4-FFF2-40B4-BE49-F238E27FC236}">
                <a16:creationId xmlns:a16="http://schemas.microsoft.com/office/drawing/2014/main" id="{A3685A0F-CDFF-480E-817A-AC6C5C07BE6E}"/>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F5D765A0-FEC8-4DF0-A8CB-5E0F65F1F888}"/>
              </a:ext>
            </a:extLst>
          </p:cNvPr>
          <p:cNvSpPr>
            <a:spLocks noGrp="1"/>
          </p:cNvSpPr>
          <p:nvPr>
            <p:ph type="sldNum" sz="quarter" idx="12"/>
          </p:nvPr>
        </p:nvSpPr>
        <p:spPr/>
        <p:txBody>
          <a:bodyPr/>
          <a:lstStyle>
            <a:lvl1pPr>
              <a:defRPr/>
            </a:lvl1pPr>
          </a:lstStyle>
          <a:p>
            <a:pPr>
              <a:defRPr/>
            </a:pPr>
            <a:fld id="{120F6709-54DD-49D6-8CDF-831FF42E1677}" type="slidenum">
              <a:rPr lang="en-US" altLang="en-PR"/>
              <a:pPr>
                <a:defRPr/>
              </a:pPr>
              <a:t>‹#›</a:t>
            </a:fld>
            <a:endParaRPr lang="en-US" altLang="en-PR"/>
          </a:p>
        </p:txBody>
      </p:sp>
    </p:spTree>
    <p:extLst>
      <p:ext uri="{BB962C8B-B14F-4D97-AF65-F5344CB8AC3E}">
        <p14:creationId xmlns:p14="http://schemas.microsoft.com/office/powerpoint/2010/main" val="181475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698-2568-408D-A8A4-48C6F006B518}"/>
              </a:ext>
            </a:extLst>
          </p:cNvPr>
          <p:cNvSpPr>
            <a:spLocks noGrp="1"/>
          </p:cNvSpPr>
          <p:nvPr>
            <p:ph type="title"/>
          </p:nvPr>
        </p:nvSpPr>
        <p:spPr>
          <a:xfrm>
            <a:off x="1016000" y="533400"/>
            <a:ext cx="10261600" cy="1143000"/>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D8AA0F4F-1872-436B-83A5-859786EB73D0}"/>
              </a:ext>
            </a:extLst>
          </p:cNvPr>
          <p:cNvSpPr>
            <a:spLocks noGrp="1"/>
          </p:cNvSpPr>
          <p:nvPr>
            <p:ph type="body" sz="half" idx="1"/>
          </p:nvPr>
        </p:nvSpPr>
        <p:spPr>
          <a:xfrm>
            <a:off x="1016000" y="1905000"/>
            <a:ext cx="50292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6C0C551E-3D76-4967-B588-5C42CF45D91D}"/>
              </a:ext>
            </a:extLst>
          </p:cNvPr>
          <p:cNvSpPr>
            <a:spLocks noGrp="1"/>
          </p:cNvSpPr>
          <p:nvPr>
            <p:ph sz="half" idx="2"/>
          </p:nvPr>
        </p:nvSpPr>
        <p:spPr>
          <a:xfrm>
            <a:off x="6248400" y="1905000"/>
            <a:ext cx="50292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3">
            <a:extLst>
              <a:ext uri="{FF2B5EF4-FFF2-40B4-BE49-F238E27FC236}">
                <a16:creationId xmlns:a16="http://schemas.microsoft.com/office/drawing/2014/main" id="{614696CF-5B2C-445E-9720-2426EFEE7FDD}"/>
              </a:ext>
            </a:extLst>
          </p:cNvPr>
          <p:cNvSpPr>
            <a:spLocks noGrp="1"/>
          </p:cNvSpPr>
          <p:nvPr>
            <p:ph type="dt" sz="half" idx="10"/>
          </p:nvPr>
        </p:nvSpPr>
        <p:spPr/>
        <p:txBody>
          <a:bodyPr/>
          <a:lstStyle>
            <a:lvl1pPr>
              <a:defRPr/>
            </a:lvl1pPr>
          </a:lstStyle>
          <a:p>
            <a:pPr>
              <a:defRPr/>
            </a:pPr>
            <a:endParaRPr lang="en-US" altLang="en-PR"/>
          </a:p>
        </p:txBody>
      </p:sp>
      <p:sp>
        <p:nvSpPr>
          <p:cNvPr id="6" name="Footer Placeholder 4">
            <a:extLst>
              <a:ext uri="{FF2B5EF4-FFF2-40B4-BE49-F238E27FC236}">
                <a16:creationId xmlns:a16="http://schemas.microsoft.com/office/drawing/2014/main" id="{4549C5AD-50F2-4099-8AD4-A3231ED1B315}"/>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7" name="Slide Number Placeholder 5">
            <a:extLst>
              <a:ext uri="{FF2B5EF4-FFF2-40B4-BE49-F238E27FC236}">
                <a16:creationId xmlns:a16="http://schemas.microsoft.com/office/drawing/2014/main" id="{2D895EAC-779B-4637-82A8-4AA7B0DA3374}"/>
              </a:ext>
            </a:extLst>
          </p:cNvPr>
          <p:cNvSpPr>
            <a:spLocks noGrp="1"/>
          </p:cNvSpPr>
          <p:nvPr>
            <p:ph type="sldNum" sz="quarter" idx="12"/>
          </p:nvPr>
        </p:nvSpPr>
        <p:spPr/>
        <p:txBody>
          <a:bodyPr/>
          <a:lstStyle>
            <a:lvl1pPr>
              <a:defRPr/>
            </a:lvl1pPr>
          </a:lstStyle>
          <a:p>
            <a:pPr>
              <a:defRPr/>
            </a:pPr>
            <a:fld id="{E0049A35-CCE6-4E0C-8461-EE0369427234}" type="slidenum">
              <a:rPr lang="en-US" altLang="en-PR"/>
              <a:pPr>
                <a:defRPr/>
              </a:pPr>
              <a:t>‹#›</a:t>
            </a:fld>
            <a:endParaRPr lang="en-US" altLang="en-PR"/>
          </a:p>
        </p:txBody>
      </p:sp>
    </p:spTree>
    <p:extLst>
      <p:ext uri="{BB962C8B-B14F-4D97-AF65-F5344CB8AC3E}">
        <p14:creationId xmlns:p14="http://schemas.microsoft.com/office/powerpoint/2010/main" val="26185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23108F2-4224-4FEC-8529-1CB3EB4748C7}"/>
              </a:ext>
            </a:extLst>
          </p:cNvPr>
          <p:cNvSpPr>
            <a:spLocks noGrp="1"/>
          </p:cNvSpPr>
          <p:nvPr>
            <p:ph type="dt" sz="half" idx="10"/>
          </p:nvPr>
        </p:nvSpPr>
        <p:spPr/>
        <p:txBody>
          <a:bodyPr/>
          <a:lstStyle>
            <a:lvl1pPr>
              <a:defRPr/>
            </a:lvl1pPr>
          </a:lstStyle>
          <a:p>
            <a:pPr>
              <a:defRPr/>
            </a:pPr>
            <a:endParaRPr lang="en-US" altLang="en-PR"/>
          </a:p>
        </p:txBody>
      </p:sp>
      <p:sp>
        <p:nvSpPr>
          <p:cNvPr id="5" name="Footer Placeholder 4">
            <a:extLst>
              <a:ext uri="{FF2B5EF4-FFF2-40B4-BE49-F238E27FC236}">
                <a16:creationId xmlns:a16="http://schemas.microsoft.com/office/drawing/2014/main" id="{E7C238DD-2B91-4F3D-B303-54796981CD1B}"/>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17CF611C-1AD7-43AC-B184-3EF6801E1594}"/>
              </a:ext>
            </a:extLst>
          </p:cNvPr>
          <p:cNvSpPr>
            <a:spLocks noGrp="1"/>
          </p:cNvSpPr>
          <p:nvPr>
            <p:ph type="sldNum" sz="quarter" idx="12"/>
          </p:nvPr>
        </p:nvSpPr>
        <p:spPr/>
        <p:txBody>
          <a:bodyPr/>
          <a:lstStyle>
            <a:lvl1pPr>
              <a:defRPr/>
            </a:lvl1pPr>
          </a:lstStyle>
          <a:p>
            <a:pPr>
              <a:defRPr/>
            </a:pPr>
            <a:fld id="{67B35E03-1669-4F29-8DDC-B514F9EB60F5}" type="slidenum">
              <a:rPr lang="en-US" altLang="en-PR"/>
              <a:pPr>
                <a:defRPr/>
              </a:pPr>
              <a:t>‹#›</a:t>
            </a:fld>
            <a:endParaRPr lang="en-US" altLang="en-PR"/>
          </a:p>
        </p:txBody>
      </p:sp>
    </p:spTree>
    <p:extLst>
      <p:ext uri="{BB962C8B-B14F-4D97-AF65-F5344CB8AC3E}">
        <p14:creationId xmlns:p14="http://schemas.microsoft.com/office/powerpoint/2010/main" val="40646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D336A2-1E88-447B-90BC-1D0E748D3C00}"/>
              </a:ext>
            </a:extLst>
          </p:cNvPr>
          <p:cNvSpPr>
            <a:spLocks noGrp="1"/>
          </p:cNvSpPr>
          <p:nvPr>
            <p:ph type="dt" sz="half" idx="10"/>
          </p:nvPr>
        </p:nvSpPr>
        <p:spPr/>
        <p:txBody>
          <a:bodyPr/>
          <a:lstStyle>
            <a:lvl1pPr>
              <a:defRPr/>
            </a:lvl1pPr>
          </a:lstStyle>
          <a:p>
            <a:pPr>
              <a:defRPr/>
            </a:pPr>
            <a:endParaRPr lang="en-US" altLang="en-PR"/>
          </a:p>
        </p:txBody>
      </p:sp>
      <p:sp>
        <p:nvSpPr>
          <p:cNvPr id="5" name="Footer Placeholder 4">
            <a:extLst>
              <a:ext uri="{FF2B5EF4-FFF2-40B4-BE49-F238E27FC236}">
                <a16:creationId xmlns:a16="http://schemas.microsoft.com/office/drawing/2014/main" id="{AEAE8482-B3CE-42B4-8156-F20D36C4084B}"/>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15B8F064-5745-4591-B36C-145944FE35D7}"/>
              </a:ext>
            </a:extLst>
          </p:cNvPr>
          <p:cNvSpPr>
            <a:spLocks noGrp="1"/>
          </p:cNvSpPr>
          <p:nvPr>
            <p:ph type="sldNum" sz="quarter" idx="12"/>
          </p:nvPr>
        </p:nvSpPr>
        <p:spPr/>
        <p:txBody>
          <a:bodyPr/>
          <a:lstStyle>
            <a:lvl1pPr>
              <a:defRPr/>
            </a:lvl1pPr>
          </a:lstStyle>
          <a:p>
            <a:pPr>
              <a:defRPr/>
            </a:pPr>
            <a:fld id="{A4A95F70-D866-4B7F-814E-44B1A705FF70}" type="slidenum">
              <a:rPr lang="en-US" altLang="en-PR"/>
              <a:pPr>
                <a:defRPr/>
              </a:pPr>
              <a:t>‹#›</a:t>
            </a:fld>
            <a:endParaRPr lang="en-US" altLang="en-PR"/>
          </a:p>
        </p:txBody>
      </p:sp>
    </p:spTree>
    <p:extLst>
      <p:ext uri="{BB962C8B-B14F-4D97-AF65-F5344CB8AC3E}">
        <p14:creationId xmlns:p14="http://schemas.microsoft.com/office/powerpoint/2010/main" val="293684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59EA8EB-C804-41E3-B381-91ADDBA7289C}"/>
              </a:ext>
            </a:extLst>
          </p:cNvPr>
          <p:cNvSpPr>
            <a:spLocks noGrp="1"/>
          </p:cNvSpPr>
          <p:nvPr>
            <p:ph type="dt" sz="half" idx="10"/>
          </p:nvPr>
        </p:nvSpPr>
        <p:spPr/>
        <p:txBody>
          <a:bodyPr/>
          <a:lstStyle>
            <a:lvl1pPr>
              <a:defRPr/>
            </a:lvl1pPr>
          </a:lstStyle>
          <a:p>
            <a:pPr>
              <a:defRPr/>
            </a:pPr>
            <a:endParaRPr lang="en-US" altLang="en-PR"/>
          </a:p>
        </p:txBody>
      </p:sp>
      <p:sp>
        <p:nvSpPr>
          <p:cNvPr id="6" name="Footer Placeholder 4">
            <a:extLst>
              <a:ext uri="{FF2B5EF4-FFF2-40B4-BE49-F238E27FC236}">
                <a16:creationId xmlns:a16="http://schemas.microsoft.com/office/drawing/2014/main" id="{88C73565-6C46-4EEA-9AC6-D208785EB566}"/>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7" name="Slide Number Placeholder 5">
            <a:extLst>
              <a:ext uri="{FF2B5EF4-FFF2-40B4-BE49-F238E27FC236}">
                <a16:creationId xmlns:a16="http://schemas.microsoft.com/office/drawing/2014/main" id="{04B6F501-A248-40FB-B33D-8C2F93BD5FFB}"/>
              </a:ext>
            </a:extLst>
          </p:cNvPr>
          <p:cNvSpPr>
            <a:spLocks noGrp="1"/>
          </p:cNvSpPr>
          <p:nvPr>
            <p:ph type="sldNum" sz="quarter" idx="12"/>
          </p:nvPr>
        </p:nvSpPr>
        <p:spPr/>
        <p:txBody>
          <a:bodyPr/>
          <a:lstStyle>
            <a:lvl1pPr>
              <a:defRPr/>
            </a:lvl1pPr>
          </a:lstStyle>
          <a:p>
            <a:pPr>
              <a:defRPr/>
            </a:pPr>
            <a:fld id="{8F899FE1-954C-496E-B898-6DB20890C8EC}" type="slidenum">
              <a:rPr lang="en-US" altLang="en-PR"/>
              <a:pPr>
                <a:defRPr/>
              </a:pPr>
              <a:t>‹#›</a:t>
            </a:fld>
            <a:endParaRPr lang="en-US" altLang="en-PR"/>
          </a:p>
        </p:txBody>
      </p:sp>
    </p:spTree>
    <p:extLst>
      <p:ext uri="{BB962C8B-B14F-4D97-AF65-F5344CB8AC3E}">
        <p14:creationId xmlns:p14="http://schemas.microsoft.com/office/powerpoint/2010/main" val="106753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ACE4B30-F6BB-4CAE-AFB1-D556C019D287}"/>
              </a:ext>
            </a:extLst>
          </p:cNvPr>
          <p:cNvSpPr>
            <a:spLocks noGrp="1"/>
          </p:cNvSpPr>
          <p:nvPr>
            <p:ph type="dt" sz="half" idx="10"/>
          </p:nvPr>
        </p:nvSpPr>
        <p:spPr/>
        <p:txBody>
          <a:bodyPr/>
          <a:lstStyle>
            <a:lvl1pPr>
              <a:defRPr/>
            </a:lvl1pPr>
          </a:lstStyle>
          <a:p>
            <a:pPr>
              <a:defRPr/>
            </a:pPr>
            <a:endParaRPr lang="en-US" altLang="en-PR"/>
          </a:p>
        </p:txBody>
      </p:sp>
      <p:sp>
        <p:nvSpPr>
          <p:cNvPr id="8" name="Footer Placeholder 4">
            <a:extLst>
              <a:ext uri="{FF2B5EF4-FFF2-40B4-BE49-F238E27FC236}">
                <a16:creationId xmlns:a16="http://schemas.microsoft.com/office/drawing/2014/main" id="{3D0709AA-EBAF-49F7-BB76-585179D40CC6}"/>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9" name="Slide Number Placeholder 5">
            <a:extLst>
              <a:ext uri="{FF2B5EF4-FFF2-40B4-BE49-F238E27FC236}">
                <a16:creationId xmlns:a16="http://schemas.microsoft.com/office/drawing/2014/main" id="{86302A31-111C-4BB0-A5C5-A399C001EA94}"/>
              </a:ext>
            </a:extLst>
          </p:cNvPr>
          <p:cNvSpPr>
            <a:spLocks noGrp="1"/>
          </p:cNvSpPr>
          <p:nvPr>
            <p:ph type="sldNum" sz="quarter" idx="12"/>
          </p:nvPr>
        </p:nvSpPr>
        <p:spPr/>
        <p:txBody>
          <a:bodyPr/>
          <a:lstStyle>
            <a:lvl1pPr>
              <a:defRPr/>
            </a:lvl1pPr>
          </a:lstStyle>
          <a:p>
            <a:pPr>
              <a:defRPr/>
            </a:pPr>
            <a:fld id="{8F8517A9-8F34-49F9-862A-B0E359217F26}" type="slidenum">
              <a:rPr lang="en-US" altLang="en-PR"/>
              <a:pPr>
                <a:defRPr/>
              </a:pPr>
              <a:t>‹#›</a:t>
            </a:fld>
            <a:endParaRPr lang="en-US" altLang="en-PR"/>
          </a:p>
        </p:txBody>
      </p:sp>
    </p:spTree>
    <p:extLst>
      <p:ext uri="{BB962C8B-B14F-4D97-AF65-F5344CB8AC3E}">
        <p14:creationId xmlns:p14="http://schemas.microsoft.com/office/powerpoint/2010/main" val="192958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A93CAA4-C347-4E2A-B1C6-15E18AAAE3BD}"/>
              </a:ext>
            </a:extLst>
          </p:cNvPr>
          <p:cNvSpPr>
            <a:spLocks noGrp="1"/>
          </p:cNvSpPr>
          <p:nvPr>
            <p:ph type="dt" sz="half" idx="10"/>
          </p:nvPr>
        </p:nvSpPr>
        <p:spPr/>
        <p:txBody>
          <a:bodyPr/>
          <a:lstStyle>
            <a:lvl1pPr>
              <a:defRPr/>
            </a:lvl1pPr>
          </a:lstStyle>
          <a:p>
            <a:pPr>
              <a:defRPr/>
            </a:pPr>
            <a:endParaRPr lang="en-US" altLang="en-PR"/>
          </a:p>
        </p:txBody>
      </p:sp>
      <p:sp>
        <p:nvSpPr>
          <p:cNvPr id="4" name="Footer Placeholder 4">
            <a:extLst>
              <a:ext uri="{FF2B5EF4-FFF2-40B4-BE49-F238E27FC236}">
                <a16:creationId xmlns:a16="http://schemas.microsoft.com/office/drawing/2014/main" id="{D98866AC-06B8-4E6B-B457-B1B6518D3FB7}"/>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5" name="Slide Number Placeholder 5">
            <a:extLst>
              <a:ext uri="{FF2B5EF4-FFF2-40B4-BE49-F238E27FC236}">
                <a16:creationId xmlns:a16="http://schemas.microsoft.com/office/drawing/2014/main" id="{092F5D17-B134-4895-B3F2-74403CB84E02}"/>
              </a:ext>
            </a:extLst>
          </p:cNvPr>
          <p:cNvSpPr>
            <a:spLocks noGrp="1"/>
          </p:cNvSpPr>
          <p:nvPr>
            <p:ph type="sldNum" sz="quarter" idx="12"/>
          </p:nvPr>
        </p:nvSpPr>
        <p:spPr/>
        <p:txBody>
          <a:bodyPr/>
          <a:lstStyle>
            <a:lvl1pPr>
              <a:defRPr/>
            </a:lvl1pPr>
          </a:lstStyle>
          <a:p>
            <a:pPr>
              <a:defRPr/>
            </a:pPr>
            <a:fld id="{A559C9C9-7072-4F26-8E25-7BD5C7BFE31E}" type="slidenum">
              <a:rPr lang="en-US" altLang="en-PR"/>
              <a:pPr>
                <a:defRPr/>
              </a:pPr>
              <a:t>‹#›</a:t>
            </a:fld>
            <a:endParaRPr lang="en-US" altLang="en-PR"/>
          </a:p>
        </p:txBody>
      </p:sp>
    </p:spTree>
    <p:extLst>
      <p:ext uri="{BB962C8B-B14F-4D97-AF65-F5344CB8AC3E}">
        <p14:creationId xmlns:p14="http://schemas.microsoft.com/office/powerpoint/2010/main" val="7148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8280764-AA78-41D4-9606-69166F1217BC}"/>
              </a:ext>
            </a:extLst>
          </p:cNvPr>
          <p:cNvSpPr>
            <a:spLocks noGrp="1"/>
          </p:cNvSpPr>
          <p:nvPr>
            <p:ph type="dt" sz="half" idx="10"/>
          </p:nvPr>
        </p:nvSpPr>
        <p:spPr/>
        <p:txBody>
          <a:bodyPr/>
          <a:lstStyle>
            <a:lvl1pPr>
              <a:defRPr/>
            </a:lvl1pPr>
          </a:lstStyle>
          <a:p>
            <a:pPr>
              <a:defRPr/>
            </a:pPr>
            <a:endParaRPr lang="en-US" altLang="en-PR"/>
          </a:p>
        </p:txBody>
      </p:sp>
      <p:sp>
        <p:nvSpPr>
          <p:cNvPr id="3" name="Footer Placeholder 4">
            <a:extLst>
              <a:ext uri="{FF2B5EF4-FFF2-40B4-BE49-F238E27FC236}">
                <a16:creationId xmlns:a16="http://schemas.microsoft.com/office/drawing/2014/main" id="{D937C205-685E-44AB-B4B5-4302BC5574BC}"/>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4" name="Slide Number Placeholder 5">
            <a:extLst>
              <a:ext uri="{FF2B5EF4-FFF2-40B4-BE49-F238E27FC236}">
                <a16:creationId xmlns:a16="http://schemas.microsoft.com/office/drawing/2014/main" id="{E98A83F1-55E1-425A-88C1-C8463711F0B2}"/>
              </a:ext>
            </a:extLst>
          </p:cNvPr>
          <p:cNvSpPr>
            <a:spLocks noGrp="1"/>
          </p:cNvSpPr>
          <p:nvPr>
            <p:ph type="sldNum" sz="quarter" idx="12"/>
          </p:nvPr>
        </p:nvSpPr>
        <p:spPr/>
        <p:txBody>
          <a:bodyPr/>
          <a:lstStyle>
            <a:lvl1pPr>
              <a:defRPr/>
            </a:lvl1pPr>
          </a:lstStyle>
          <a:p>
            <a:pPr>
              <a:defRPr/>
            </a:pPr>
            <a:fld id="{FA517937-DB34-4D9E-9B22-AC5A9E4AEC24}" type="slidenum">
              <a:rPr lang="en-US" altLang="en-PR"/>
              <a:pPr>
                <a:defRPr/>
              </a:pPr>
              <a:t>‹#›</a:t>
            </a:fld>
            <a:endParaRPr lang="en-US" altLang="en-PR"/>
          </a:p>
        </p:txBody>
      </p:sp>
    </p:spTree>
    <p:extLst>
      <p:ext uri="{BB962C8B-B14F-4D97-AF65-F5344CB8AC3E}">
        <p14:creationId xmlns:p14="http://schemas.microsoft.com/office/powerpoint/2010/main" val="230183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0E8EDC5-0829-4A40-BD46-9CD292D23866}"/>
              </a:ext>
            </a:extLst>
          </p:cNvPr>
          <p:cNvSpPr>
            <a:spLocks noGrp="1"/>
          </p:cNvSpPr>
          <p:nvPr>
            <p:ph type="dt" sz="half" idx="10"/>
          </p:nvPr>
        </p:nvSpPr>
        <p:spPr/>
        <p:txBody>
          <a:bodyPr/>
          <a:lstStyle>
            <a:lvl1pPr>
              <a:defRPr/>
            </a:lvl1pPr>
          </a:lstStyle>
          <a:p>
            <a:pPr>
              <a:defRPr/>
            </a:pPr>
            <a:endParaRPr lang="en-US" altLang="en-PR"/>
          </a:p>
        </p:txBody>
      </p:sp>
      <p:sp>
        <p:nvSpPr>
          <p:cNvPr id="6" name="Footer Placeholder 4">
            <a:extLst>
              <a:ext uri="{FF2B5EF4-FFF2-40B4-BE49-F238E27FC236}">
                <a16:creationId xmlns:a16="http://schemas.microsoft.com/office/drawing/2014/main" id="{CFE77291-F4CE-4642-A437-3D52F213B32D}"/>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7" name="Slide Number Placeholder 5">
            <a:extLst>
              <a:ext uri="{FF2B5EF4-FFF2-40B4-BE49-F238E27FC236}">
                <a16:creationId xmlns:a16="http://schemas.microsoft.com/office/drawing/2014/main" id="{212D9BCE-A0ED-4D33-BBC8-0DDB3A4D1FF3}"/>
              </a:ext>
            </a:extLst>
          </p:cNvPr>
          <p:cNvSpPr>
            <a:spLocks noGrp="1"/>
          </p:cNvSpPr>
          <p:nvPr>
            <p:ph type="sldNum" sz="quarter" idx="12"/>
          </p:nvPr>
        </p:nvSpPr>
        <p:spPr/>
        <p:txBody>
          <a:bodyPr/>
          <a:lstStyle>
            <a:lvl1pPr>
              <a:defRPr/>
            </a:lvl1pPr>
          </a:lstStyle>
          <a:p>
            <a:pPr>
              <a:defRPr/>
            </a:pPr>
            <a:fld id="{A5EA6565-39D0-4690-BD8B-58AE0D3B7AEE}" type="slidenum">
              <a:rPr lang="en-US" altLang="en-PR"/>
              <a:pPr>
                <a:defRPr/>
              </a:pPr>
              <a:t>‹#›</a:t>
            </a:fld>
            <a:endParaRPr lang="en-US" altLang="en-PR"/>
          </a:p>
        </p:txBody>
      </p:sp>
    </p:spTree>
    <p:extLst>
      <p:ext uri="{BB962C8B-B14F-4D97-AF65-F5344CB8AC3E}">
        <p14:creationId xmlns:p14="http://schemas.microsoft.com/office/powerpoint/2010/main" val="388158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9A1C364-820F-489B-B0A1-F392955EB6A6}"/>
              </a:ext>
            </a:extLst>
          </p:cNvPr>
          <p:cNvSpPr>
            <a:spLocks noGrp="1"/>
          </p:cNvSpPr>
          <p:nvPr>
            <p:ph type="dt" sz="half" idx="10"/>
          </p:nvPr>
        </p:nvSpPr>
        <p:spPr/>
        <p:txBody>
          <a:bodyPr/>
          <a:lstStyle>
            <a:lvl1pPr>
              <a:defRPr/>
            </a:lvl1pPr>
          </a:lstStyle>
          <a:p>
            <a:pPr>
              <a:defRPr/>
            </a:pPr>
            <a:endParaRPr lang="en-US" altLang="en-PR"/>
          </a:p>
        </p:txBody>
      </p:sp>
      <p:sp>
        <p:nvSpPr>
          <p:cNvPr id="6" name="Footer Placeholder 4">
            <a:extLst>
              <a:ext uri="{FF2B5EF4-FFF2-40B4-BE49-F238E27FC236}">
                <a16:creationId xmlns:a16="http://schemas.microsoft.com/office/drawing/2014/main" id="{231D7D00-F52B-4749-8985-19A847A5A34A}"/>
              </a:ext>
            </a:extLst>
          </p:cNvPr>
          <p:cNvSpPr>
            <a:spLocks noGrp="1"/>
          </p:cNvSpPr>
          <p:nvPr>
            <p:ph type="ftr" sz="quarter" idx="11"/>
          </p:nvPr>
        </p:nvSpPr>
        <p:spPr/>
        <p:txBody>
          <a:bodyPr/>
          <a:lstStyle>
            <a:lvl1pPr>
              <a:defRPr/>
            </a:lvl1pPr>
          </a:lstStyle>
          <a:p>
            <a:pPr>
              <a:defRPr/>
            </a:pPr>
            <a:r>
              <a:rPr lang="en-US" altLang="en-PR"/>
              <a:t>ESMA4016                  Edgar Acuna</a:t>
            </a:r>
          </a:p>
        </p:txBody>
      </p:sp>
      <p:sp>
        <p:nvSpPr>
          <p:cNvPr id="7" name="Slide Number Placeholder 5">
            <a:extLst>
              <a:ext uri="{FF2B5EF4-FFF2-40B4-BE49-F238E27FC236}">
                <a16:creationId xmlns:a16="http://schemas.microsoft.com/office/drawing/2014/main" id="{89A0CA1F-2DFD-4CD7-9169-BF11D7B983AA}"/>
              </a:ext>
            </a:extLst>
          </p:cNvPr>
          <p:cNvSpPr>
            <a:spLocks noGrp="1"/>
          </p:cNvSpPr>
          <p:nvPr>
            <p:ph type="sldNum" sz="quarter" idx="12"/>
          </p:nvPr>
        </p:nvSpPr>
        <p:spPr/>
        <p:txBody>
          <a:bodyPr/>
          <a:lstStyle>
            <a:lvl1pPr>
              <a:defRPr/>
            </a:lvl1pPr>
          </a:lstStyle>
          <a:p>
            <a:pPr>
              <a:defRPr/>
            </a:pPr>
            <a:fld id="{2E66F185-005A-490F-827E-B89E8B5E7218}" type="slidenum">
              <a:rPr lang="en-US" altLang="en-PR"/>
              <a:pPr>
                <a:defRPr/>
              </a:pPr>
              <a:t>‹#›</a:t>
            </a:fld>
            <a:endParaRPr lang="en-US" altLang="en-PR"/>
          </a:p>
        </p:txBody>
      </p:sp>
    </p:spTree>
    <p:extLst>
      <p:ext uri="{BB962C8B-B14F-4D97-AF65-F5344CB8AC3E}">
        <p14:creationId xmlns:p14="http://schemas.microsoft.com/office/powerpoint/2010/main" val="34986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F56D9C-5C77-4932-9088-29564D512F9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PR"/>
              <a:t>Click to edit Master title style</a:t>
            </a:r>
          </a:p>
        </p:txBody>
      </p:sp>
      <p:sp>
        <p:nvSpPr>
          <p:cNvPr id="1027" name="Text Placeholder 2">
            <a:extLst>
              <a:ext uri="{FF2B5EF4-FFF2-40B4-BE49-F238E27FC236}">
                <a16:creationId xmlns:a16="http://schemas.microsoft.com/office/drawing/2014/main" id="{9980141E-09EC-415B-A5DD-1A64CE89460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R"/>
              <a:t>Edit Master text styles</a:t>
            </a:r>
          </a:p>
          <a:p>
            <a:pPr lvl="1"/>
            <a:r>
              <a:rPr lang="en-US" altLang="en-PR"/>
              <a:t>Second level</a:t>
            </a:r>
          </a:p>
          <a:p>
            <a:pPr lvl="2"/>
            <a:r>
              <a:rPr lang="en-US" altLang="en-PR"/>
              <a:t>Third level</a:t>
            </a:r>
          </a:p>
          <a:p>
            <a:pPr lvl="3"/>
            <a:r>
              <a:rPr lang="en-US" altLang="en-PR"/>
              <a:t>Fourth level</a:t>
            </a:r>
          </a:p>
          <a:p>
            <a:pPr lvl="4"/>
            <a:r>
              <a:rPr lang="en-US" altLang="en-PR"/>
              <a:t>Fifth level</a:t>
            </a:r>
          </a:p>
        </p:txBody>
      </p:sp>
      <p:sp>
        <p:nvSpPr>
          <p:cNvPr id="4" name="Date Placeholder 3">
            <a:extLst>
              <a:ext uri="{FF2B5EF4-FFF2-40B4-BE49-F238E27FC236}">
                <a16:creationId xmlns:a16="http://schemas.microsoft.com/office/drawing/2014/main" id="{64FE6864-2769-4722-8C35-97BD8104D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en-PR"/>
          </a:p>
        </p:txBody>
      </p:sp>
      <p:sp>
        <p:nvSpPr>
          <p:cNvPr id="5" name="Footer Placeholder 4">
            <a:extLst>
              <a:ext uri="{FF2B5EF4-FFF2-40B4-BE49-F238E27FC236}">
                <a16:creationId xmlns:a16="http://schemas.microsoft.com/office/drawing/2014/main" id="{3D1485EF-37A0-4F1A-809C-457F5A948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ltLang="en-PR"/>
              <a:t>ESMA4016                  Edgar Acuna</a:t>
            </a:r>
          </a:p>
        </p:txBody>
      </p:sp>
      <p:sp>
        <p:nvSpPr>
          <p:cNvPr id="6" name="Slide Number Placeholder 5">
            <a:extLst>
              <a:ext uri="{FF2B5EF4-FFF2-40B4-BE49-F238E27FC236}">
                <a16:creationId xmlns:a16="http://schemas.microsoft.com/office/drawing/2014/main" id="{D7597982-BC3E-4D8E-AC52-B779EFF98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7CB2BA41-877F-4C66-BBA4-66EB80EBA7B7}" type="slidenum">
              <a:rPr lang="en-US" altLang="en-PR"/>
              <a:pPr>
                <a:defRPr/>
              </a:pPr>
              <a:t>‹#›</a:t>
            </a:fld>
            <a:endParaRPr lang="en-US" altLang="en-PR"/>
          </a:p>
        </p:txBody>
      </p:sp>
    </p:spTree>
  </p:cSld>
  <p:clrMap bg1="lt1" tx1="dk1" bg2="lt2" tx2="dk2" accent1="accent1" accent2="accent2" accent3="accent3" accent4="accent4" accent5="accent5" accent6="accent6" hlink="hlink" folHlink="folHlink"/>
  <p:sldLayoutIdLst>
    <p:sldLayoutId id="2147483804"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13.x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featureselection.asu.edu/"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a:extLst>
              <a:ext uri="{FF2B5EF4-FFF2-40B4-BE49-F238E27FC236}">
                <a16:creationId xmlns:a16="http://schemas.microsoft.com/office/drawing/2014/main" id="{D39A4A87-BA3C-4597-98BC-A5E480DB2D99}"/>
              </a:ext>
            </a:extLst>
          </p:cNvPr>
          <p:cNvSpPr>
            <a:spLocks noGrp="1" noChangeArrowheads="1"/>
          </p:cNvSpPr>
          <p:nvPr>
            <p:ph type="ftr" sz="quarter" idx="11"/>
          </p:nvPr>
        </p:nvSpPr>
        <p:spPr bwMode="auto">
          <a:xfrm>
            <a:off x="3810000" y="6403975"/>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5123" name="Slide Number Placeholder 2">
            <a:extLst>
              <a:ext uri="{FF2B5EF4-FFF2-40B4-BE49-F238E27FC236}">
                <a16:creationId xmlns:a16="http://schemas.microsoft.com/office/drawing/2014/main" id="{77B4B36A-A3AB-43C1-BAB1-A83854D79C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C2159BCE-69BC-4FF1-B063-2E6171F96DDC}" type="slidenum">
              <a:rPr lang="en-US" altLang="en-PR" sz="1400" smtClean="0">
                <a:latin typeface="Arial" panose="020B0604020202020204" pitchFamily="34" charset="0"/>
              </a:rPr>
              <a:pPr fontAlgn="base">
                <a:lnSpc>
                  <a:spcPct val="100000"/>
                </a:lnSpc>
                <a:spcBef>
                  <a:spcPct val="0"/>
                </a:spcBef>
                <a:spcAft>
                  <a:spcPct val="0"/>
                </a:spcAft>
                <a:buFontTx/>
                <a:buNone/>
              </a:pPr>
              <a:t>1</a:t>
            </a:fld>
            <a:endParaRPr lang="en-US" altLang="en-PR" sz="1400">
              <a:latin typeface="Arial" panose="020B0604020202020204" pitchFamily="34" charset="0"/>
            </a:endParaRPr>
          </a:p>
        </p:txBody>
      </p:sp>
      <p:sp>
        <p:nvSpPr>
          <p:cNvPr id="5124" name="Rectangle 2">
            <a:extLst>
              <a:ext uri="{FF2B5EF4-FFF2-40B4-BE49-F238E27FC236}">
                <a16:creationId xmlns:a16="http://schemas.microsoft.com/office/drawing/2014/main" id="{394523E2-BF6E-4ACA-9CAF-D55ADDC0A25C}"/>
              </a:ext>
            </a:extLst>
          </p:cNvPr>
          <p:cNvSpPr>
            <a:spLocks noGrp="1" noChangeArrowheads="1"/>
          </p:cNvSpPr>
          <p:nvPr>
            <p:ph type="ctrTitle" idx="4294967295"/>
          </p:nvPr>
        </p:nvSpPr>
        <p:spPr>
          <a:xfrm>
            <a:off x="1219200" y="457200"/>
            <a:ext cx="10972800" cy="1066800"/>
          </a:xfrm>
        </p:spPr>
        <p:txBody>
          <a:bodyPr/>
          <a:lstStyle/>
          <a:p>
            <a:pPr algn="ctr" eaLnBrk="1" hangingPunct="1"/>
            <a:r>
              <a:rPr lang="en-US" altLang="en-PR" sz="4000" b="1">
                <a:latin typeface="Times New Roman" panose="02020603050405020304" pitchFamily="18" charset="0"/>
                <a:cs typeface="Times New Roman" panose="02020603050405020304" pitchFamily="18" charset="0"/>
              </a:rPr>
              <a:t>Data Mining and Machine Learning</a:t>
            </a:r>
          </a:p>
        </p:txBody>
      </p:sp>
      <p:sp>
        <p:nvSpPr>
          <p:cNvPr id="2" name="Rectangle 3">
            <a:extLst>
              <a:ext uri="{FF2B5EF4-FFF2-40B4-BE49-F238E27FC236}">
                <a16:creationId xmlns:a16="http://schemas.microsoft.com/office/drawing/2014/main" id="{7168F095-503B-40BE-99B4-893AF118F5CD}"/>
              </a:ext>
            </a:extLst>
          </p:cNvPr>
          <p:cNvSpPr>
            <a:spLocks noGrp="1" noChangeArrowheads="1"/>
          </p:cNvSpPr>
          <p:nvPr>
            <p:ph type="subTitle" idx="4294967295"/>
          </p:nvPr>
        </p:nvSpPr>
        <p:spPr>
          <a:xfrm>
            <a:off x="1828800" y="2452688"/>
            <a:ext cx="8153400" cy="3260725"/>
          </a:xfrm>
        </p:spPr>
        <p:txBody>
          <a:bodyPr rtlCol="0">
            <a:normAutofit fontScale="92500" lnSpcReduction="10000"/>
          </a:bodyPr>
          <a:lstStyle/>
          <a:p>
            <a:pPr marL="0" indent="0" algn="ctr" eaLnBrk="1" fontAlgn="auto" hangingPunct="1">
              <a:lnSpc>
                <a:spcPct val="80000"/>
              </a:lnSpc>
              <a:spcAft>
                <a:spcPts val="0"/>
              </a:spcAft>
              <a:buFont typeface="Arial" panose="020B0604020202020204" pitchFamily="34" charset="0"/>
              <a:buNone/>
              <a:defRPr/>
            </a:pPr>
            <a:r>
              <a:rPr lang="en-US" altLang="en-PR" sz="2600" dirty="0"/>
              <a:t>LECTURE 5: </a:t>
            </a:r>
          </a:p>
          <a:p>
            <a:pPr marL="0" indent="0" algn="ctr" eaLnBrk="1" fontAlgn="auto" hangingPunct="1">
              <a:lnSpc>
                <a:spcPct val="80000"/>
              </a:lnSpc>
              <a:spcAft>
                <a:spcPts val="0"/>
              </a:spcAft>
              <a:buFont typeface="Arial" panose="020B0604020202020204" pitchFamily="34" charset="0"/>
              <a:buNone/>
              <a:defRPr/>
            </a:pPr>
            <a:r>
              <a:rPr lang="en-US" altLang="en-PR" sz="2600" dirty="0"/>
              <a:t>Feature Engineering: Data Reduction-Dimension Reduction</a:t>
            </a:r>
          </a:p>
          <a:p>
            <a:pPr marL="0" indent="0" algn="ctr" eaLnBrk="1" fontAlgn="auto" hangingPunct="1">
              <a:lnSpc>
                <a:spcPct val="80000"/>
              </a:lnSpc>
              <a:spcAft>
                <a:spcPts val="0"/>
              </a:spcAft>
              <a:buFont typeface="Arial" panose="020B0604020202020204" pitchFamily="34" charset="0"/>
              <a:buNone/>
              <a:defRPr/>
            </a:pPr>
            <a:endParaRPr lang="en-US" altLang="en-PR" sz="2600" dirty="0"/>
          </a:p>
          <a:p>
            <a:pPr marL="0" indent="0" algn="ctr" eaLnBrk="1" fontAlgn="auto" hangingPunct="1">
              <a:lnSpc>
                <a:spcPct val="80000"/>
              </a:lnSpc>
              <a:spcAft>
                <a:spcPts val="0"/>
              </a:spcAft>
              <a:buFont typeface="Arial" panose="020B0604020202020204" pitchFamily="34" charset="0"/>
              <a:buNone/>
              <a:defRPr/>
            </a:pPr>
            <a:r>
              <a:rPr lang="en-US" altLang="en-PR" sz="2600" dirty="0"/>
              <a:t>Dr. Edgar Acuna </a:t>
            </a:r>
          </a:p>
          <a:p>
            <a:pPr marL="0" indent="0" algn="ctr" eaLnBrk="1" fontAlgn="auto" hangingPunct="1">
              <a:lnSpc>
                <a:spcPct val="80000"/>
              </a:lnSpc>
              <a:spcAft>
                <a:spcPts val="0"/>
              </a:spcAft>
              <a:buFont typeface="Arial" panose="020B0604020202020204" pitchFamily="34" charset="0"/>
              <a:buNone/>
              <a:defRPr/>
            </a:pPr>
            <a:r>
              <a:rPr lang="en-US" altLang="en-PR" sz="2600" dirty="0"/>
              <a:t>Department of Mathematics</a:t>
            </a:r>
          </a:p>
          <a:p>
            <a:pPr marL="0" indent="0" algn="ctr" eaLnBrk="1" fontAlgn="auto" hangingPunct="1">
              <a:lnSpc>
                <a:spcPct val="80000"/>
              </a:lnSpc>
              <a:spcAft>
                <a:spcPts val="0"/>
              </a:spcAft>
              <a:buFont typeface="Arial" panose="020B0604020202020204" pitchFamily="34" charset="0"/>
              <a:buNone/>
              <a:defRPr/>
            </a:pPr>
            <a:endParaRPr lang="en-US" altLang="en-PR" sz="2600" dirty="0"/>
          </a:p>
          <a:p>
            <a:pPr marL="0" indent="0" algn="ctr" eaLnBrk="1" fontAlgn="auto" hangingPunct="1">
              <a:lnSpc>
                <a:spcPct val="80000"/>
              </a:lnSpc>
              <a:spcAft>
                <a:spcPts val="0"/>
              </a:spcAft>
              <a:buFont typeface="Arial" panose="020B0604020202020204" pitchFamily="34" charset="0"/>
              <a:buNone/>
              <a:defRPr/>
            </a:pPr>
            <a:r>
              <a:rPr lang="en-US" altLang="en-PR" sz="2600" dirty="0"/>
              <a:t> Universidad de Puerto Rico- Mayaguez</a:t>
            </a:r>
            <a:br>
              <a:rPr lang="en-US" altLang="en-PR" sz="2600" dirty="0"/>
            </a:br>
            <a:br>
              <a:rPr lang="en-US" altLang="en-PR" sz="2600" dirty="0"/>
            </a:br>
            <a:r>
              <a:rPr lang="en-US" altLang="en-PR" sz="2600" dirty="0"/>
              <a:t>academic.uprm.edu/</a:t>
            </a:r>
            <a:r>
              <a:rPr lang="en-US" altLang="en-PR" sz="2600" dirty="0" err="1"/>
              <a:t>eacuna</a:t>
            </a:r>
            <a:endParaRPr lang="en-US" altLang="en-PR" sz="2600" dirty="0"/>
          </a:p>
          <a:p>
            <a:pPr marL="0" indent="0" algn="ctr" eaLnBrk="1" fontAlgn="auto" hangingPunct="1">
              <a:lnSpc>
                <a:spcPct val="80000"/>
              </a:lnSpc>
              <a:spcAft>
                <a:spcPts val="0"/>
              </a:spcAft>
              <a:buFont typeface="Arial" panose="020B0604020202020204" pitchFamily="34" charset="0"/>
              <a:buNone/>
              <a:defRPr/>
            </a:pPr>
            <a:endParaRPr lang="en-US" altLang="en-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2D5A4E9-3025-45D4-AEC7-59A5E188D2B5}"/>
              </a:ext>
            </a:extLst>
          </p:cNvPr>
          <p:cNvSpPr>
            <a:spLocks noGrp="1" noChangeArrowheads="1"/>
          </p:cNvSpPr>
          <p:nvPr>
            <p:ph type="title"/>
          </p:nvPr>
        </p:nvSpPr>
        <p:spPr/>
        <p:txBody>
          <a:bodyPr/>
          <a:lstStyle/>
          <a:p>
            <a:pPr eaLnBrk="1" hangingPunct="1"/>
            <a:r>
              <a:rPr lang="en-US" altLang="en-PR" sz="3200" b="1"/>
              <a:t>Finding the best predictors for Diabetes</a:t>
            </a:r>
          </a:p>
        </p:txBody>
      </p:sp>
      <p:sp>
        <p:nvSpPr>
          <p:cNvPr id="3" name="Footer Placeholder 2">
            <a:extLst>
              <a:ext uri="{FF2B5EF4-FFF2-40B4-BE49-F238E27FC236}">
                <a16:creationId xmlns:a16="http://schemas.microsoft.com/office/drawing/2014/main" id="{08ECC1BE-EF3F-49BF-B8ED-245EF01005F6}"/>
              </a:ext>
            </a:extLst>
          </p:cNvPr>
          <p:cNvSpPr>
            <a:spLocks noGrp="1"/>
          </p:cNvSpPr>
          <p:nvPr>
            <p:ph type="ftr" sz="quarter" idx="11"/>
          </p:nvPr>
        </p:nvSpPr>
        <p:spPr/>
        <p:txBody>
          <a:bodyPr/>
          <a:lstStyle/>
          <a:p>
            <a:pPr>
              <a:defRPr/>
            </a:pPr>
            <a:r>
              <a:rPr lang="es-ES"/>
              <a:t>ESMA4016                  Edgar Acuna</a:t>
            </a:r>
            <a:endParaRPr lang="es-PE"/>
          </a:p>
        </p:txBody>
      </p:sp>
      <p:sp>
        <p:nvSpPr>
          <p:cNvPr id="4" name="Slide Number Placeholder 3">
            <a:extLst>
              <a:ext uri="{FF2B5EF4-FFF2-40B4-BE49-F238E27FC236}">
                <a16:creationId xmlns:a16="http://schemas.microsoft.com/office/drawing/2014/main" id="{099F938E-203A-4BAA-9620-66F3CE4A86A6}"/>
              </a:ext>
            </a:extLst>
          </p:cNvPr>
          <p:cNvSpPr>
            <a:spLocks noGrp="1"/>
          </p:cNvSpPr>
          <p:nvPr>
            <p:ph type="sldNum" sz="quarter" idx="12"/>
          </p:nvPr>
        </p:nvSpPr>
        <p:spPr/>
        <p:txBody>
          <a:bodyPr/>
          <a:lstStyle/>
          <a:p>
            <a:pPr>
              <a:defRPr/>
            </a:pPr>
            <a:fld id="{BA0273E9-CCF3-47B1-BE17-8A0457BDCA2E}" type="slidenum">
              <a:rPr lang="en-US" smtClean="0"/>
              <a:pPr>
                <a:defRPr/>
              </a:pPr>
              <a:t>10</a:t>
            </a:fld>
            <a:endParaRPr lang="en-US" dirty="0"/>
          </a:p>
        </p:txBody>
      </p:sp>
      <p:sp>
        <p:nvSpPr>
          <p:cNvPr id="15365" name="TextBox 4">
            <a:extLst>
              <a:ext uri="{FF2B5EF4-FFF2-40B4-BE49-F238E27FC236}">
                <a16:creationId xmlns:a16="http://schemas.microsoft.com/office/drawing/2014/main" id="{C87DBA42-D1C9-4732-9101-9C689B715657}"/>
              </a:ext>
            </a:extLst>
          </p:cNvPr>
          <p:cNvSpPr txBox="1">
            <a:spLocks noChangeArrowheads="1"/>
          </p:cNvSpPr>
          <p:nvPr/>
        </p:nvSpPr>
        <p:spPr bwMode="auto">
          <a:xfrm>
            <a:off x="1371600" y="5719763"/>
            <a:ext cx="861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PR" sz="1800"/>
              <a:t>V2(plas), V8(age), V1(preg),V6(preg) y V7(predi) seems to be the best predictors because their boxplots show differente behavior among the two classes</a:t>
            </a:r>
          </a:p>
        </p:txBody>
      </p:sp>
      <p:pic>
        <p:nvPicPr>
          <p:cNvPr id="15366" name="Picture 4">
            <a:extLst>
              <a:ext uri="{FF2B5EF4-FFF2-40B4-BE49-F238E27FC236}">
                <a16:creationId xmlns:a16="http://schemas.microsoft.com/office/drawing/2014/main" id="{366B51F1-E8F6-4846-94EB-00D8B844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8763"/>
            <a:ext cx="7239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6AA4F11-C92E-451E-A394-D8A297340FE6}"/>
              </a:ext>
            </a:extLst>
          </p:cNvPr>
          <p:cNvSpPr>
            <a:spLocks noGrp="1" noChangeArrowheads="1"/>
          </p:cNvSpPr>
          <p:nvPr>
            <p:ph type="title"/>
          </p:nvPr>
        </p:nvSpPr>
        <p:spPr/>
        <p:txBody>
          <a:bodyPr/>
          <a:lstStyle/>
          <a:p>
            <a:pPr eaLnBrk="1" hangingPunct="1"/>
            <a:r>
              <a:rPr lang="en-US" altLang="en-PR"/>
              <a:t>Feature selection using statistical tests</a:t>
            </a:r>
          </a:p>
        </p:txBody>
      </p:sp>
      <p:sp>
        <p:nvSpPr>
          <p:cNvPr id="3" name="Footer Placeholder 2">
            <a:extLst>
              <a:ext uri="{FF2B5EF4-FFF2-40B4-BE49-F238E27FC236}">
                <a16:creationId xmlns:a16="http://schemas.microsoft.com/office/drawing/2014/main" id="{DA8AA25D-278C-4499-B169-A648A7950470}"/>
              </a:ext>
            </a:extLst>
          </p:cNvPr>
          <p:cNvSpPr>
            <a:spLocks noGrp="1"/>
          </p:cNvSpPr>
          <p:nvPr>
            <p:ph type="ftr" sz="quarter" idx="11"/>
          </p:nvPr>
        </p:nvSpPr>
        <p:spPr/>
        <p:txBody>
          <a:bodyPr/>
          <a:lstStyle/>
          <a:p>
            <a:pPr>
              <a:defRPr/>
            </a:pPr>
            <a:r>
              <a:rPr lang="es-ES"/>
              <a:t>ESMA4016                  Edgar Acuna</a:t>
            </a:r>
            <a:endParaRPr lang="es-PE"/>
          </a:p>
        </p:txBody>
      </p:sp>
      <p:sp>
        <p:nvSpPr>
          <p:cNvPr id="4" name="Slide Number Placeholder 3">
            <a:extLst>
              <a:ext uri="{FF2B5EF4-FFF2-40B4-BE49-F238E27FC236}">
                <a16:creationId xmlns:a16="http://schemas.microsoft.com/office/drawing/2014/main" id="{1242F201-B815-4F7A-BA1C-C3BDCCEC8D3E}"/>
              </a:ext>
            </a:extLst>
          </p:cNvPr>
          <p:cNvSpPr>
            <a:spLocks noGrp="1"/>
          </p:cNvSpPr>
          <p:nvPr>
            <p:ph type="sldNum" sz="quarter" idx="12"/>
          </p:nvPr>
        </p:nvSpPr>
        <p:spPr/>
        <p:txBody>
          <a:bodyPr/>
          <a:lstStyle/>
          <a:p>
            <a:pPr>
              <a:defRPr/>
            </a:pPr>
            <a:fld id="{C5DED86C-5C95-4E16-BE35-99C5E7878E7F}" type="slidenum">
              <a:rPr lang="en-US" smtClean="0"/>
              <a:pPr>
                <a:defRPr/>
              </a:pPr>
              <a:t>11</a:t>
            </a:fld>
            <a:endParaRPr lang="en-US" dirty="0"/>
          </a:p>
        </p:txBody>
      </p:sp>
      <p:sp>
        <p:nvSpPr>
          <p:cNvPr id="16389" name="TextBox 4">
            <a:extLst>
              <a:ext uri="{FF2B5EF4-FFF2-40B4-BE49-F238E27FC236}">
                <a16:creationId xmlns:a16="http://schemas.microsoft.com/office/drawing/2014/main" id="{29ABEABF-1751-44A3-BB70-92599547A68A}"/>
              </a:ext>
            </a:extLst>
          </p:cNvPr>
          <p:cNvSpPr txBox="1">
            <a:spLocks noChangeArrowheads="1"/>
          </p:cNvSpPr>
          <p:nvPr/>
        </p:nvSpPr>
        <p:spPr bwMode="auto">
          <a:xfrm>
            <a:off x="990600" y="1600200"/>
            <a:ext cx="9982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PR" sz="2000"/>
              <a:t>For two-class problem and continuous attributes the two-sample t-test can be used to detect best features. For the multiclass problem the F-test is suitable. In both cases the best attributes are the ones with the highest values for the statistical  test values. When the p-values of the test are used we have to look for the features with the lowest p-values.</a:t>
            </a:r>
            <a:br>
              <a:rPr lang="en-US" altLang="en-PR" sz="2000"/>
            </a:br>
            <a:r>
              <a:rPr lang="en-US" altLang="en-PR" sz="2000"/>
              <a:t>  </a:t>
            </a:r>
          </a:p>
          <a:p>
            <a:pPr>
              <a:lnSpc>
                <a:spcPct val="100000"/>
              </a:lnSpc>
              <a:spcBef>
                <a:spcPct val="0"/>
              </a:spcBef>
              <a:buFontTx/>
              <a:buNone/>
            </a:pPr>
            <a:r>
              <a:rPr lang="en-US" altLang="en-PR" sz="2000"/>
              <a:t>Similarly, for nominal o categorical attributes the Chi-Square test can be used. </a:t>
            </a:r>
          </a:p>
          <a:p>
            <a:pPr>
              <a:lnSpc>
                <a:spcPct val="100000"/>
              </a:lnSpc>
              <a:spcBef>
                <a:spcPct val="0"/>
              </a:spcBef>
              <a:buFontTx/>
              <a:buNone/>
            </a:pPr>
            <a:r>
              <a:rPr lang="en-US" altLang="en-PR" sz="2000"/>
              <a:t>All the above statistical tests assume distributional  properties of the data, something that rarely holds, in spite of that their use continue.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BE98C8-C94D-4BDC-AB1D-220E80794E94}"/>
              </a:ext>
            </a:extLst>
          </p:cNvPr>
          <p:cNvSpPr>
            <a:spLocks noGrp="1" noChangeArrowheads="1"/>
          </p:cNvSpPr>
          <p:nvPr>
            <p:ph type="title"/>
          </p:nvPr>
        </p:nvSpPr>
        <p:spPr>
          <a:xfrm>
            <a:off x="2209800" y="304800"/>
            <a:ext cx="7772400" cy="1143000"/>
          </a:xfrm>
          <a:noFill/>
        </p:spPr>
        <p:txBody>
          <a:bodyPr/>
          <a:lstStyle/>
          <a:p>
            <a:pPr eaLnBrk="1" hangingPunct="1"/>
            <a:r>
              <a:rPr lang="en-US" altLang="en-PR" b="1">
                <a:solidFill>
                  <a:srgbClr val="003399"/>
                </a:solidFill>
              </a:rPr>
              <a:t>Filter methods</a:t>
            </a:r>
            <a:endParaRPr lang="en-US" altLang="en-PR">
              <a:solidFill>
                <a:srgbClr val="003399"/>
              </a:solidFill>
            </a:endParaRPr>
          </a:p>
        </p:txBody>
      </p:sp>
      <p:sp>
        <p:nvSpPr>
          <p:cNvPr id="17411" name="Rectangle 3">
            <a:extLst>
              <a:ext uri="{FF2B5EF4-FFF2-40B4-BE49-F238E27FC236}">
                <a16:creationId xmlns:a16="http://schemas.microsoft.com/office/drawing/2014/main" id="{8CA1B4A9-85B5-4608-BF81-F7A885FC4B9D}"/>
              </a:ext>
            </a:extLst>
          </p:cNvPr>
          <p:cNvSpPr>
            <a:spLocks noGrp="1" noChangeArrowheads="1"/>
          </p:cNvSpPr>
          <p:nvPr>
            <p:ph idx="1"/>
          </p:nvPr>
        </p:nvSpPr>
        <p:spPr>
          <a:xfrm>
            <a:off x="1524000" y="1600200"/>
            <a:ext cx="9525000" cy="4495800"/>
          </a:xfrm>
        </p:spPr>
        <p:txBody>
          <a:bodyPr/>
          <a:lstStyle/>
          <a:p>
            <a:pPr eaLnBrk="1" hangingPunct="1">
              <a:buFont typeface="Wingdings" panose="05000000000000000000" pitchFamily="2" charset="2"/>
              <a:buNone/>
              <a:defRPr/>
            </a:pPr>
            <a:r>
              <a:rPr lang="en-US" altLang="en-PR" dirty="0"/>
              <a:t>They do not require a classifier, instead they use measures that allow us to select the features distinguishing the classes most.</a:t>
            </a:r>
          </a:p>
          <a:p>
            <a:pPr eaLnBrk="1" hangingPunct="1">
              <a:defRPr/>
            </a:pPr>
            <a:r>
              <a:rPr lang="en-US" altLang="en-PR" dirty="0"/>
              <a:t>RELIEF</a:t>
            </a:r>
          </a:p>
          <a:p>
            <a:pPr eaLnBrk="1" hangingPunct="1">
              <a:defRPr/>
            </a:pPr>
            <a:r>
              <a:rPr lang="en-US" altLang="en-PR" dirty="0"/>
              <a:t>Las Vegas Filter (LVF)</a:t>
            </a:r>
          </a:p>
          <a:p>
            <a:pPr eaLnBrk="1" hangingPunct="1">
              <a:defRPr/>
            </a:pPr>
            <a:r>
              <a:rPr lang="en-US" altLang="en-PR" dirty="0"/>
              <a:t>Others: Branch &amp; Bound, Focus,</a:t>
            </a:r>
          </a:p>
          <a:p>
            <a:pPr eaLnBrk="1" hangingPunct="1">
              <a:defRPr/>
            </a:pPr>
            <a:endParaRPr lang="en-US" altLang="en-PR" dirty="0"/>
          </a:p>
          <a:p>
            <a:pPr marL="0" indent="0" eaLnBrk="1" hangingPunct="1">
              <a:buFont typeface="Arial" panose="020B0604020202020204" pitchFamily="34" charset="0"/>
              <a:buNone/>
              <a:defRPr/>
            </a:pPr>
            <a:r>
              <a:rPr lang="en-US" altLang="en-PR" dirty="0"/>
              <a:t>These methods are used to remove irrelevant features.</a:t>
            </a:r>
          </a:p>
        </p:txBody>
      </p:sp>
      <p:sp>
        <p:nvSpPr>
          <p:cNvPr id="17412" name="Footer Placeholder 1">
            <a:extLst>
              <a:ext uri="{FF2B5EF4-FFF2-40B4-BE49-F238E27FC236}">
                <a16:creationId xmlns:a16="http://schemas.microsoft.com/office/drawing/2014/main" id="{8A8BAE3A-5A91-490F-A68C-4D3A506873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7413" name="Slide Number Placeholder 2">
            <a:extLst>
              <a:ext uri="{FF2B5EF4-FFF2-40B4-BE49-F238E27FC236}">
                <a16:creationId xmlns:a16="http://schemas.microsoft.com/office/drawing/2014/main" id="{AC655733-7469-4999-9137-7F6440E5CE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95F42A8-ED63-4612-B0EA-B8C9559D54BD}" type="slidenum">
              <a:rPr lang="en-US" altLang="en-PR" sz="1400" smtClean="0">
                <a:latin typeface="Arial" panose="020B0604020202020204" pitchFamily="34" charset="0"/>
              </a:rPr>
              <a:pPr fontAlgn="base">
                <a:lnSpc>
                  <a:spcPct val="100000"/>
                </a:lnSpc>
                <a:spcBef>
                  <a:spcPct val="0"/>
                </a:spcBef>
                <a:spcAft>
                  <a:spcPct val="0"/>
                </a:spcAft>
                <a:buFontTx/>
                <a:buNone/>
              </a:pPr>
              <a:t>12</a:t>
            </a:fld>
            <a:endParaRPr lang="en-US" altLang="en-PR" sz="1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85D2DEB-24D5-44EB-8A22-370E18CF1351}"/>
              </a:ext>
            </a:extLst>
          </p:cNvPr>
          <p:cNvSpPr>
            <a:spLocks noGrp="1" noChangeArrowheads="1"/>
          </p:cNvSpPr>
          <p:nvPr>
            <p:ph type="title"/>
          </p:nvPr>
        </p:nvSpPr>
        <p:spPr>
          <a:xfrm>
            <a:off x="2209800" y="228600"/>
            <a:ext cx="7772400" cy="1143000"/>
          </a:xfrm>
          <a:noFill/>
        </p:spPr>
        <p:txBody>
          <a:bodyPr/>
          <a:lstStyle/>
          <a:p>
            <a:pPr eaLnBrk="1" hangingPunct="1"/>
            <a:r>
              <a:rPr lang="en-US" altLang="en-PR" b="1">
                <a:solidFill>
                  <a:srgbClr val="003399"/>
                </a:solidFill>
              </a:rPr>
              <a:t>The RELIEF method</a:t>
            </a:r>
            <a:endParaRPr lang="en-US" altLang="en-PR">
              <a:solidFill>
                <a:srgbClr val="003399"/>
              </a:solidFill>
            </a:endParaRPr>
          </a:p>
        </p:txBody>
      </p:sp>
      <p:sp>
        <p:nvSpPr>
          <p:cNvPr id="18435" name="Rectangle 3">
            <a:extLst>
              <a:ext uri="{FF2B5EF4-FFF2-40B4-BE49-F238E27FC236}">
                <a16:creationId xmlns:a16="http://schemas.microsoft.com/office/drawing/2014/main" id="{0F16B4B0-C9DE-4EC4-8E4A-432CE85B56A4}"/>
              </a:ext>
            </a:extLst>
          </p:cNvPr>
          <p:cNvSpPr>
            <a:spLocks noGrp="1" noChangeArrowheads="1"/>
          </p:cNvSpPr>
          <p:nvPr>
            <p:ph idx="1"/>
          </p:nvPr>
        </p:nvSpPr>
        <p:spPr>
          <a:xfrm>
            <a:off x="1828800" y="1828800"/>
            <a:ext cx="9906000" cy="4648200"/>
          </a:xfrm>
        </p:spPr>
        <p:txBody>
          <a:bodyPr/>
          <a:lstStyle/>
          <a:p>
            <a:pPr eaLnBrk="1" hangingPunct="1"/>
            <a:r>
              <a:rPr lang="es-ES" altLang="en-PR"/>
              <a:t>Kira and Rendell (1992</a:t>
            </a:r>
            <a:r>
              <a:rPr lang="en-US" altLang="en-PR"/>
              <a:t>) for two-class problem and  generalized to multi-class problems by </a:t>
            </a:r>
            <a:r>
              <a:rPr lang="es-ES" altLang="en-PR"/>
              <a:t>Kononenko (1994) and Kononenko, et al. (1997).</a:t>
            </a:r>
          </a:p>
          <a:p>
            <a:pPr eaLnBrk="1" hangingPunct="1"/>
            <a:r>
              <a:rPr lang="es-ES" altLang="en-PR"/>
              <a:t>Generates subsets of features heuristically.</a:t>
            </a:r>
          </a:p>
          <a:p>
            <a:pPr eaLnBrk="1" hangingPunct="1"/>
            <a:r>
              <a:rPr lang="es-ES" altLang="en-PR"/>
              <a:t>A feature has a relevance weight  that is large if it  can  clearly distinguish two instances belonging to different classes but not two instances that are in the same class. </a:t>
            </a:r>
          </a:p>
          <a:p>
            <a:pPr eaLnBrk="1" hangingPunct="1"/>
            <a:r>
              <a:rPr lang="es-ES" altLang="en-PR"/>
              <a:t>Use a distance measure (Euclidean, Manhattan)</a:t>
            </a:r>
          </a:p>
          <a:p>
            <a:pPr eaLnBrk="1" hangingPunct="1"/>
            <a:endParaRPr lang="en-US" altLang="en-PR"/>
          </a:p>
        </p:txBody>
      </p:sp>
      <p:sp>
        <p:nvSpPr>
          <p:cNvPr id="18436" name="Footer Placeholder 1">
            <a:extLst>
              <a:ext uri="{FF2B5EF4-FFF2-40B4-BE49-F238E27FC236}">
                <a16:creationId xmlns:a16="http://schemas.microsoft.com/office/drawing/2014/main" id="{81AF6ED9-A05D-46E5-B1FC-B6F546B7E1A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8437" name="Slide Number Placeholder 2">
            <a:extLst>
              <a:ext uri="{FF2B5EF4-FFF2-40B4-BE49-F238E27FC236}">
                <a16:creationId xmlns:a16="http://schemas.microsoft.com/office/drawing/2014/main" id="{BBCA0544-ABBB-44DA-9C94-FD0F7060B1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3782D70-3E99-4166-9633-313483BF93D7}" type="slidenum">
              <a:rPr lang="en-US" altLang="en-PR" sz="1400" smtClean="0">
                <a:latin typeface="Arial" panose="020B0604020202020204" pitchFamily="34" charset="0"/>
              </a:rPr>
              <a:pPr fontAlgn="base">
                <a:lnSpc>
                  <a:spcPct val="100000"/>
                </a:lnSpc>
                <a:spcBef>
                  <a:spcPct val="0"/>
                </a:spcBef>
                <a:spcAft>
                  <a:spcPct val="0"/>
                </a:spcAft>
                <a:buFontTx/>
                <a:buNone/>
              </a:pPr>
              <a:t>13</a:t>
            </a:fld>
            <a:endParaRPr lang="en-US" altLang="en-PR"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24C4CE7-C133-45F0-BF3E-FD4CBEE6FF3E}"/>
              </a:ext>
            </a:extLst>
          </p:cNvPr>
          <p:cNvSpPr>
            <a:spLocks noGrp="1" noChangeArrowheads="1"/>
          </p:cNvSpPr>
          <p:nvPr>
            <p:ph type="title"/>
          </p:nvPr>
        </p:nvSpPr>
        <p:spPr>
          <a:xfrm>
            <a:off x="2209800" y="381000"/>
            <a:ext cx="8229600" cy="762000"/>
          </a:xfrm>
          <a:noFill/>
        </p:spPr>
        <p:txBody>
          <a:bodyPr/>
          <a:lstStyle/>
          <a:p>
            <a:pPr eaLnBrk="1" hangingPunct="1"/>
            <a:r>
              <a:rPr lang="es-ES" altLang="en-PR" sz="3200" b="1">
                <a:solidFill>
                  <a:srgbClr val="003399"/>
                </a:solidFill>
              </a:rPr>
              <a:t>The RELIEF method (procedure)</a:t>
            </a:r>
            <a:endParaRPr lang="en-US" altLang="en-PR" sz="3200" b="1">
              <a:solidFill>
                <a:srgbClr val="003399"/>
              </a:solidFill>
            </a:endParaRPr>
          </a:p>
        </p:txBody>
      </p:sp>
      <p:sp>
        <p:nvSpPr>
          <p:cNvPr id="19459" name="Rectangle 3">
            <a:extLst>
              <a:ext uri="{FF2B5EF4-FFF2-40B4-BE49-F238E27FC236}">
                <a16:creationId xmlns:a16="http://schemas.microsoft.com/office/drawing/2014/main" id="{FEADA676-5F05-4235-9182-4BF92921FD97}"/>
              </a:ext>
            </a:extLst>
          </p:cNvPr>
          <p:cNvSpPr>
            <a:spLocks noGrp="1" noChangeArrowheads="1"/>
          </p:cNvSpPr>
          <p:nvPr>
            <p:ph idx="1"/>
          </p:nvPr>
        </p:nvSpPr>
        <p:spPr>
          <a:xfrm>
            <a:off x="1143000" y="1905000"/>
            <a:ext cx="9296400" cy="3124200"/>
          </a:xfrm>
        </p:spPr>
        <p:txBody>
          <a:bodyPr/>
          <a:lstStyle/>
          <a:p>
            <a:pPr eaLnBrk="1" hangingPunct="1"/>
            <a:r>
              <a:rPr lang="es-ES" altLang="en-PR" sz="2400" dirty="0"/>
              <a:t> A </a:t>
            </a:r>
            <a:r>
              <a:rPr lang="es-ES" altLang="en-PR" sz="2400" dirty="0" err="1"/>
              <a:t>given</a:t>
            </a:r>
            <a:r>
              <a:rPr lang="es-ES" altLang="en-PR" sz="2400" dirty="0"/>
              <a:t> </a:t>
            </a:r>
            <a:r>
              <a:rPr lang="es-ES" altLang="en-PR" sz="2400" dirty="0" err="1"/>
              <a:t>number</a:t>
            </a:r>
            <a:r>
              <a:rPr lang="es-ES" altLang="en-PR" sz="2400" dirty="0"/>
              <a:t> </a:t>
            </a:r>
            <a:r>
              <a:rPr lang="es-ES" altLang="en-PR" sz="2400" b="1" i="1" dirty="0" err="1"/>
              <a:t>Nsample</a:t>
            </a:r>
            <a:r>
              <a:rPr lang="es-ES" altLang="en-PR" sz="2400" dirty="0"/>
              <a:t> (NS)  </a:t>
            </a:r>
            <a:r>
              <a:rPr lang="es-ES" altLang="en-PR" sz="2400" dirty="0" err="1"/>
              <a:t>of</a:t>
            </a:r>
            <a:r>
              <a:rPr lang="es-ES" altLang="en-PR" sz="2400" dirty="0"/>
              <a:t> </a:t>
            </a:r>
            <a:r>
              <a:rPr lang="es-ES" altLang="en-PR" sz="2400" dirty="0" err="1"/>
              <a:t>instances</a:t>
            </a:r>
            <a:r>
              <a:rPr lang="es-ES" altLang="en-PR" sz="2400" dirty="0"/>
              <a:t> are </a:t>
            </a:r>
            <a:r>
              <a:rPr lang="es-ES" altLang="en-PR" sz="2400" dirty="0" err="1"/>
              <a:t>selected</a:t>
            </a:r>
            <a:r>
              <a:rPr lang="es-ES" altLang="en-PR" sz="2400" dirty="0"/>
              <a:t> </a:t>
            </a:r>
            <a:r>
              <a:rPr lang="es-ES" altLang="en-PR" sz="2400" dirty="0" err="1"/>
              <a:t>randomly</a:t>
            </a:r>
            <a:r>
              <a:rPr lang="es-ES" altLang="en-PR" sz="2400" dirty="0"/>
              <a:t> </a:t>
            </a:r>
            <a:r>
              <a:rPr lang="es-ES" altLang="en-PR" sz="2400" dirty="0" err="1"/>
              <a:t>from</a:t>
            </a:r>
            <a:r>
              <a:rPr lang="es-ES" altLang="en-PR" sz="2400" dirty="0"/>
              <a:t> </a:t>
            </a:r>
            <a:r>
              <a:rPr lang="es-ES" altLang="en-PR" sz="2400" dirty="0" err="1"/>
              <a:t>the</a:t>
            </a:r>
            <a:r>
              <a:rPr lang="es-ES" altLang="en-PR" sz="2400" dirty="0"/>
              <a:t> training set D </a:t>
            </a:r>
            <a:r>
              <a:rPr lang="es-ES" altLang="en-PR" sz="2400" dirty="0" err="1"/>
              <a:t>containing</a:t>
            </a:r>
            <a:r>
              <a:rPr lang="es-ES" altLang="en-PR" sz="2400" dirty="0"/>
              <a:t> F </a:t>
            </a:r>
            <a:r>
              <a:rPr lang="es-ES" altLang="en-PR" sz="2400" dirty="0" err="1"/>
              <a:t>features</a:t>
            </a:r>
            <a:r>
              <a:rPr lang="es-ES" altLang="en-PR" sz="2400" dirty="0"/>
              <a:t>.</a:t>
            </a:r>
          </a:p>
          <a:p>
            <a:pPr eaLnBrk="1" hangingPunct="1"/>
            <a:r>
              <a:rPr lang="es-ES" altLang="en-PR" sz="2400" dirty="0" err="1"/>
              <a:t>The</a:t>
            </a:r>
            <a:r>
              <a:rPr lang="es-ES" altLang="en-PR" sz="2400" dirty="0"/>
              <a:t> </a:t>
            </a:r>
            <a:r>
              <a:rPr lang="es-ES" altLang="en-PR" sz="2400" dirty="0" err="1"/>
              <a:t>relevance’s</a:t>
            </a:r>
            <a:r>
              <a:rPr lang="es-ES" altLang="en-PR" sz="2400" dirty="0"/>
              <a:t> </a:t>
            </a:r>
            <a:r>
              <a:rPr lang="es-ES" altLang="en-PR" sz="2400" dirty="0" err="1"/>
              <a:t>weight</a:t>
            </a:r>
            <a:r>
              <a:rPr lang="es-ES" altLang="en-PR" sz="2400" dirty="0"/>
              <a:t> </a:t>
            </a:r>
            <a:r>
              <a:rPr lang="es-ES" altLang="en-PR" sz="2400" dirty="0" err="1"/>
              <a:t>W</a:t>
            </a:r>
            <a:r>
              <a:rPr lang="es-ES" altLang="en-PR" sz="2400" baseline="-25000" dirty="0" err="1"/>
              <a:t>j</a:t>
            </a:r>
            <a:r>
              <a:rPr lang="es-ES" altLang="en-PR" sz="2400" dirty="0"/>
              <a:t> </a:t>
            </a:r>
            <a:r>
              <a:rPr lang="es-ES" altLang="en-PR" sz="2400" dirty="0" err="1"/>
              <a:t>of</a:t>
            </a:r>
            <a:r>
              <a:rPr lang="es-ES" altLang="en-PR" sz="2400" dirty="0"/>
              <a:t> </a:t>
            </a:r>
            <a:r>
              <a:rPr lang="es-ES" altLang="en-PR" sz="2400" dirty="0" err="1"/>
              <a:t>each</a:t>
            </a:r>
            <a:r>
              <a:rPr lang="es-ES" altLang="en-PR" sz="2400" dirty="0"/>
              <a:t> </a:t>
            </a:r>
            <a:r>
              <a:rPr lang="es-ES" altLang="en-PR" sz="2400" dirty="0" err="1"/>
              <a:t>feature</a:t>
            </a:r>
            <a:r>
              <a:rPr lang="es-ES" altLang="en-PR" sz="2400" dirty="0"/>
              <a:t> </a:t>
            </a:r>
            <a:r>
              <a:rPr lang="es-ES" altLang="en-PR" sz="2400" dirty="0" err="1"/>
              <a:t>is</a:t>
            </a:r>
            <a:r>
              <a:rPr lang="es-ES" altLang="en-PR" sz="2400" dirty="0"/>
              <a:t> </a:t>
            </a:r>
            <a:r>
              <a:rPr lang="es-ES" altLang="en-PR" sz="2400" dirty="0" err="1"/>
              <a:t>initialized</a:t>
            </a:r>
            <a:r>
              <a:rPr lang="es-ES" altLang="en-PR" sz="2400" dirty="0"/>
              <a:t> </a:t>
            </a:r>
            <a:r>
              <a:rPr lang="es-ES" altLang="en-PR" sz="2400" dirty="0" err="1"/>
              <a:t>to</a:t>
            </a:r>
            <a:r>
              <a:rPr lang="es-ES" altLang="en-PR" sz="2400" dirty="0"/>
              <a:t> </a:t>
            </a:r>
            <a:r>
              <a:rPr lang="es-ES" altLang="en-PR" sz="2400" dirty="0" err="1"/>
              <a:t>zero</a:t>
            </a:r>
            <a:r>
              <a:rPr lang="es-ES" altLang="en-PR" sz="2400" dirty="0"/>
              <a:t>.</a:t>
            </a:r>
          </a:p>
          <a:p>
            <a:pPr eaLnBrk="1" hangingPunct="1"/>
            <a:r>
              <a:rPr lang="es-ES" altLang="en-PR" sz="2400" dirty="0" err="1"/>
              <a:t>For</a:t>
            </a:r>
            <a:r>
              <a:rPr lang="es-ES" altLang="en-PR" sz="2400" dirty="0"/>
              <a:t> </a:t>
            </a:r>
            <a:r>
              <a:rPr lang="es-ES" altLang="en-PR" sz="2400" dirty="0" err="1"/>
              <a:t>each</a:t>
            </a:r>
            <a:r>
              <a:rPr lang="es-ES" altLang="en-PR" sz="2400" dirty="0"/>
              <a:t> </a:t>
            </a:r>
            <a:r>
              <a:rPr lang="es-ES" altLang="en-PR" sz="2400" dirty="0" err="1"/>
              <a:t>instance</a:t>
            </a:r>
            <a:r>
              <a:rPr lang="es-ES" altLang="en-PR" sz="2400" dirty="0"/>
              <a:t> </a:t>
            </a:r>
            <a:r>
              <a:rPr lang="es-ES" altLang="en-PR" sz="2400" b="1" dirty="0"/>
              <a:t>x</a:t>
            </a:r>
            <a:r>
              <a:rPr lang="es-ES" altLang="en-PR" sz="2400" dirty="0"/>
              <a:t> </a:t>
            </a:r>
            <a:r>
              <a:rPr lang="es-ES" altLang="en-PR" sz="2400" dirty="0" err="1"/>
              <a:t>selected</a:t>
            </a:r>
            <a:r>
              <a:rPr lang="es-ES" altLang="en-PR" sz="2400" dirty="0"/>
              <a:t>, </a:t>
            </a:r>
            <a:r>
              <a:rPr lang="es-ES" altLang="en-PR" sz="2400" dirty="0" err="1"/>
              <a:t>one</a:t>
            </a:r>
            <a:r>
              <a:rPr lang="es-ES" altLang="en-PR" sz="2400" dirty="0"/>
              <a:t> </a:t>
            </a:r>
            <a:r>
              <a:rPr lang="es-ES" altLang="en-PR" sz="2400" dirty="0" err="1"/>
              <a:t>must</a:t>
            </a:r>
            <a:r>
              <a:rPr lang="es-ES" altLang="en-PR" sz="2400" dirty="0"/>
              <a:t> </a:t>
            </a:r>
            <a:r>
              <a:rPr lang="es-ES" altLang="en-PR" sz="2400" dirty="0" err="1"/>
              <a:t>identify</a:t>
            </a:r>
            <a:r>
              <a:rPr lang="es-ES" altLang="en-PR" sz="2400" dirty="0"/>
              <a:t> </a:t>
            </a:r>
            <a:r>
              <a:rPr lang="es-ES" altLang="en-PR" sz="2400" dirty="0" err="1"/>
              <a:t>two</a:t>
            </a:r>
            <a:r>
              <a:rPr lang="es-ES" altLang="en-PR" sz="2400" dirty="0"/>
              <a:t> particular </a:t>
            </a:r>
            <a:r>
              <a:rPr lang="es-ES" altLang="en-PR" sz="2400" dirty="0" err="1"/>
              <a:t>instances</a:t>
            </a:r>
            <a:r>
              <a:rPr lang="es-ES" altLang="en-PR" sz="2400" dirty="0"/>
              <a:t>:</a:t>
            </a:r>
          </a:p>
          <a:p>
            <a:pPr eaLnBrk="1" hangingPunct="1">
              <a:buFont typeface="Wingdings" panose="05000000000000000000" pitchFamily="2" charset="2"/>
              <a:buNone/>
            </a:pPr>
            <a:r>
              <a:rPr lang="es-ES" altLang="en-PR" sz="2400" dirty="0"/>
              <a:t>     </a:t>
            </a:r>
            <a:r>
              <a:rPr lang="es-ES" altLang="en-PR" sz="2400" b="1" i="1" dirty="0" err="1"/>
              <a:t>Nearhit</a:t>
            </a:r>
            <a:r>
              <a:rPr lang="es-ES" altLang="en-PR" sz="2400" dirty="0"/>
              <a:t>:   </a:t>
            </a:r>
            <a:r>
              <a:rPr lang="es-ES" altLang="en-PR" sz="2400" dirty="0" err="1"/>
              <a:t>The</a:t>
            </a:r>
            <a:r>
              <a:rPr lang="es-ES" altLang="en-PR" sz="2400" dirty="0"/>
              <a:t> </a:t>
            </a:r>
            <a:r>
              <a:rPr lang="es-ES" altLang="en-PR" sz="2400" dirty="0" err="1"/>
              <a:t>instance</a:t>
            </a:r>
            <a:r>
              <a:rPr lang="es-ES" altLang="en-PR" sz="2400" dirty="0"/>
              <a:t> </a:t>
            </a:r>
            <a:r>
              <a:rPr lang="es-ES" altLang="en-PR" sz="2400" dirty="0" err="1"/>
              <a:t>closest</a:t>
            </a:r>
            <a:r>
              <a:rPr lang="es-ES" altLang="en-PR" sz="2400" dirty="0"/>
              <a:t> </a:t>
            </a:r>
            <a:r>
              <a:rPr lang="es-ES" altLang="en-PR" sz="2400" dirty="0" err="1"/>
              <a:t>to</a:t>
            </a:r>
            <a:r>
              <a:rPr lang="es-ES" altLang="en-PR" sz="2400" dirty="0"/>
              <a:t> </a:t>
            </a:r>
            <a:r>
              <a:rPr lang="es-ES" altLang="en-PR" sz="2400" b="1" dirty="0"/>
              <a:t>x</a:t>
            </a:r>
            <a:r>
              <a:rPr lang="es-ES" altLang="en-PR" sz="2400" dirty="0"/>
              <a:t> </a:t>
            </a:r>
            <a:r>
              <a:rPr lang="es-ES" altLang="en-PR" sz="2400" dirty="0" err="1"/>
              <a:t>that</a:t>
            </a:r>
            <a:r>
              <a:rPr lang="es-ES" altLang="en-PR" sz="2400" dirty="0"/>
              <a:t> </a:t>
            </a:r>
            <a:r>
              <a:rPr lang="es-ES" altLang="en-PR" sz="2400" dirty="0" err="1"/>
              <a:t>belongs</a:t>
            </a:r>
            <a:r>
              <a:rPr lang="es-ES" altLang="en-PR" sz="2400" dirty="0"/>
              <a:t> </a:t>
            </a:r>
            <a:r>
              <a:rPr lang="es-ES" altLang="en-PR" sz="2400" dirty="0" err="1"/>
              <a:t>to</a:t>
            </a:r>
            <a:r>
              <a:rPr lang="es-ES" altLang="en-PR" sz="2400" dirty="0"/>
              <a:t> </a:t>
            </a:r>
            <a:r>
              <a:rPr lang="es-ES" altLang="en-PR" sz="2400" dirty="0" err="1"/>
              <a:t>its</a:t>
            </a:r>
            <a:r>
              <a:rPr lang="es-ES" altLang="en-PR" sz="2400" dirty="0"/>
              <a:t> </a:t>
            </a:r>
            <a:r>
              <a:rPr lang="es-ES" altLang="en-PR" sz="2400" dirty="0" err="1"/>
              <a:t>same</a:t>
            </a:r>
            <a:r>
              <a:rPr lang="es-ES" altLang="en-PR" sz="2400" dirty="0"/>
              <a:t> </a:t>
            </a:r>
            <a:r>
              <a:rPr lang="es-ES" altLang="en-PR" sz="2400" dirty="0" err="1"/>
              <a:t>class</a:t>
            </a:r>
            <a:r>
              <a:rPr lang="es-ES" altLang="en-PR" sz="2400" dirty="0"/>
              <a:t>.</a:t>
            </a:r>
          </a:p>
          <a:p>
            <a:pPr eaLnBrk="1" hangingPunct="1">
              <a:buFont typeface="Wingdings" panose="05000000000000000000" pitchFamily="2" charset="2"/>
              <a:buNone/>
            </a:pPr>
            <a:r>
              <a:rPr lang="es-ES" altLang="en-PR" sz="2400" dirty="0"/>
              <a:t>    </a:t>
            </a:r>
            <a:r>
              <a:rPr lang="es-ES" altLang="en-PR" sz="2400" b="1" i="1" dirty="0" err="1"/>
              <a:t>Nearmiss</a:t>
            </a:r>
            <a:r>
              <a:rPr lang="es-ES" altLang="en-PR" sz="2400" b="1" i="1" dirty="0"/>
              <a:t>:</a:t>
            </a:r>
            <a:r>
              <a:rPr lang="es-ES" altLang="en-PR" sz="2400" dirty="0"/>
              <a:t> </a:t>
            </a:r>
            <a:r>
              <a:rPr lang="es-ES" altLang="en-PR" sz="2400" dirty="0" err="1"/>
              <a:t>The</a:t>
            </a:r>
            <a:r>
              <a:rPr lang="es-ES" altLang="en-PR" sz="2400" dirty="0"/>
              <a:t> </a:t>
            </a:r>
            <a:r>
              <a:rPr lang="es-ES" altLang="en-PR" sz="2400" dirty="0" err="1"/>
              <a:t>instance</a:t>
            </a:r>
            <a:r>
              <a:rPr lang="es-ES" altLang="en-PR" sz="2400" dirty="0"/>
              <a:t> </a:t>
            </a:r>
            <a:r>
              <a:rPr lang="es-ES" altLang="en-PR" sz="2400" dirty="0" err="1"/>
              <a:t>closest</a:t>
            </a:r>
            <a:r>
              <a:rPr lang="es-ES" altLang="en-PR" sz="2400" dirty="0"/>
              <a:t> </a:t>
            </a:r>
            <a:r>
              <a:rPr lang="es-ES" altLang="en-PR" sz="2400" dirty="0" err="1"/>
              <a:t>to</a:t>
            </a:r>
            <a:r>
              <a:rPr lang="es-ES" altLang="en-PR" sz="2400" dirty="0"/>
              <a:t> </a:t>
            </a:r>
            <a:r>
              <a:rPr lang="es-ES" altLang="en-PR" sz="2400" b="1" dirty="0"/>
              <a:t>x</a:t>
            </a:r>
            <a:r>
              <a:rPr lang="es-ES" altLang="en-PR" sz="2400" dirty="0"/>
              <a:t> </a:t>
            </a:r>
            <a:r>
              <a:rPr lang="es-ES" altLang="en-PR" sz="2400" dirty="0" err="1"/>
              <a:t>that</a:t>
            </a:r>
            <a:r>
              <a:rPr lang="es-ES" altLang="en-PR" sz="2400" dirty="0"/>
              <a:t> </a:t>
            </a:r>
            <a:r>
              <a:rPr lang="es-ES" altLang="en-PR" sz="2400" dirty="0" err="1"/>
              <a:t>belongs</a:t>
            </a:r>
            <a:r>
              <a:rPr lang="es-ES" altLang="en-PR" sz="2400" dirty="0"/>
              <a:t> </a:t>
            </a:r>
            <a:r>
              <a:rPr lang="es-ES" altLang="en-PR" sz="2400" dirty="0" err="1"/>
              <a:t>to</a:t>
            </a:r>
            <a:r>
              <a:rPr lang="es-ES" altLang="en-PR" sz="2400" dirty="0"/>
              <a:t> a </a:t>
            </a:r>
            <a:r>
              <a:rPr lang="es-ES" altLang="en-PR" sz="2400" dirty="0" err="1"/>
              <a:t>different</a:t>
            </a:r>
            <a:r>
              <a:rPr lang="es-ES" altLang="en-PR" sz="2400" dirty="0"/>
              <a:t> </a:t>
            </a:r>
            <a:r>
              <a:rPr lang="es-ES" altLang="en-PR" sz="2400" dirty="0" err="1"/>
              <a:t>class</a:t>
            </a:r>
            <a:r>
              <a:rPr lang="es-ES" altLang="en-PR" sz="2400" dirty="0"/>
              <a:t>.</a:t>
            </a:r>
          </a:p>
        </p:txBody>
      </p:sp>
      <p:sp>
        <p:nvSpPr>
          <p:cNvPr id="19460" name="Footer Placeholder 1">
            <a:extLst>
              <a:ext uri="{FF2B5EF4-FFF2-40B4-BE49-F238E27FC236}">
                <a16:creationId xmlns:a16="http://schemas.microsoft.com/office/drawing/2014/main" id="{E02E1BD2-4FCB-4307-ABB7-7ED257F15CA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9461" name="Slide Number Placeholder 2">
            <a:extLst>
              <a:ext uri="{FF2B5EF4-FFF2-40B4-BE49-F238E27FC236}">
                <a16:creationId xmlns:a16="http://schemas.microsoft.com/office/drawing/2014/main" id="{2BCD743A-FF9D-41C7-9C2E-5355441D98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7502AC6-0504-488B-88D6-2B5A496CB789}" type="slidenum">
              <a:rPr lang="en-US" altLang="en-PR" sz="1400" smtClean="0">
                <a:latin typeface="Arial" panose="020B0604020202020204" pitchFamily="34" charset="0"/>
              </a:rPr>
              <a:pPr fontAlgn="base">
                <a:lnSpc>
                  <a:spcPct val="100000"/>
                </a:lnSpc>
                <a:spcBef>
                  <a:spcPct val="0"/>
                </a:spcBef>
                <a:spcAft>
                  <a:spcPct val="0"/>
                </a:spcAft>
                <a:buFontTx/>
                <a:buNone/>
              </a:pPr>
              <a:t>14</a:t>
            </a:fld>
            <a:endParaRPr lang="en-US" altLang="en-PR" sz="14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E30BAA-3E64-4F01-BE4D-C0CD677BB85C}"/>
              </a:ext>
            </a:extLst>
          </p:cNvPr>
          <p:cNvSpPr>
            <a:spLocks noGrp="1" noChangeArrowheads="1"/>
          </p:cNvSpPr>
          <p:nvPr>
            <p:ph type="title"/>
          </p:nvPr>
        </p:nvSpPr>
        <p:spPr>
          <a:xfrm>
            <a:off x="2500313" y="639763"/>
            <a:ext cx="7267575" cy="609600"/>
          </a:xfrm>
          <a:noFill/>
        </p:spPr>
        <p:txBody>
          <a:bodyPr/>
          <a:lstStyle/>
          <a:p>
            <a:pPr eaLnBrk="1" hangingPunct="1"/>
            <a:r>
              <a:rPr lang="es-ES" altLang="en-PR" sz="2900" b="1">
                <a:solidFill>
                  <a:srgbClr val="003399"/>
                </a:solidFill>
              </a:rPr>
              <a:t>The RELIEF</a:t>
            </a:r>
            <a:r>
              <a:rPr lang="en-US" altLang="en-PR" sz="2900" b="1">
                <a:solidFill>
                  <a:srgbClr val="003399"/>
                </a:solidFill>
              </a:rPr>
              <a:t> method (distances)</a:t>
            </a:r>
          </a:p>
        </p:txBody>
      </p:sp>
      <p:sp>
        <p:nvSpPr>
          <p:cNvPr id="20483" name="Rectangle 3">
            <a:extLst>
              <a:ext uri="{FF2B5EF4-FFF2-40B4-BE49-F238E27FC236}">
                <a16:creationId xmlns:a16="http://schemas.microsoft.com/office/drawing/2014/main" id="{F9CEC090-1E5B-4B77-816A-A443C18B9004}"/>
              </a:ext>
            </a:extLst>
          </p:cNvPr>
          <p:cNvSpPr>
            <a:spLocks noGrp="1" noChangeArrowheads="1"/>
          </p:cNvSpPr>
          <p:nvPr>
            <p:ph idx="1"/>
          </p:nvPr>
        </p:nvSpPr>
        <p:spPr>
          <a:xfrm>
            <a:off x="1752600" y="1524000"/>
            <a:ext cx="9296400" cy="4343400"/>
          </a:xfrm>
        </p:spPr>
        <p:txBody>
          <a:bodyPr/>
          <a:lstStyle/>
          <a:p>
            <a:pPr eaLnBrk="1" hangingPunct="1">
              <a:lnSpc>
                <a:spcPct val="80000"/>
              </a:lnSpc>
            </a:pPr>
            <a:r>
              <a:rPr lang="es-ES" altLang="en-PR" sz="2400"/>
              <a:t>Then the weigths W</a:t>
            </a:r>
            <a:r>
              <a:rPr lang="es-ES" altLang="en-PR" sz="2400" baseline="-25000"/>
              <a:t>j</a:t>
            </a:r>
            <a:r>
              <a:rPr lang="es-ES" altLang="en-PR" sz="2400"/>
              <a:t>’s (i=1,..F) are updated using the relation</a:t>
            </a:r>
          </a:p>
          <a:p>
            <a:pPr eaLnBrk="1" hangingPunct="1">
              <a:lnSpc>
                <a:spcPct val="80000"/>
              </a:lnSpc>
              <a:buFont typeface="Wingdings" panose="05000000000000000000" pitchFamily="2" charset="2"/>
              <a:buNone/>
            </a:pPr>
            <a:r>
              <a:rPr lang="es-ES" altLang="en-PR" sz="2400"/>
              <a:t>           W</a:t>
            </a:r>
            <a:r>
              <a:rPr lang="es-ES" altLang="en-PR" sz="2400" baseline="-25000"/>
              <a:t>j</a:t>
            </a:r>
            <a:r>
              <a:rPr lang="es-ES" altLang="en-PR" sz="2400"/>
              <a:t> = W</a:t>
            </a:r>
            <a:r>
              <a:rPr lang="es-ES" altLang="en-PR" sz="2400" baseline="-25000"/>
              <a:t>j</a:t>
            </a:r>
            <a:r>
              <a:rPr lang="es-ES" altLang="en-PR" sz="2400"/>
              <a:t>- diff(x</a:t>
            </a:r>
            <a:r>
              <a:rPr lang="es-ES" altLang="en-PR" sz="2400" baseline="-25000"/>
              <a:t>j</a:t>
            </a:r>
            <a:r>
              <a:rPr lang="es-ES" altLang="en-PR" sz="2400"/>
              <a:t>, Nearhit</a:t>
            </a:r>
            <a:r>
              <a:rPr lang="es-ES" altLang="en-PR" sz="2400" baseline="-25000"/>
              <a:t>j</a:t>
            </a:r>
            <a:r>
              <a:rPr lang="es-ES" altLang="en-PR" sz="2400"/>
              <a:t>)</a:t>
            </a:r>
            <a:r>
              <a:rPr lang="es-ES" altLang="en-PR" sz="2400" baseline="30000"/>
              <a:t>2</a:t>
            </a:r>
            <a:r>
              <a:rPr lang="es-ES" altLang="en-PR" sz="2400"/>
              <a:t>/NS+ diff(x</a:t>
            </a:r>
            <a:r>
              <a:rPr lang="es-ES" altLang="en-PR" sz="2400" baseline="-25000"/>
              <a:t>j</a:t>
            </a:r>
            <a:r>
              <a:rPr lang="es-ES" altLang="en-PR" sz="2400"/>
              <a:t>, Nearmiss</a:t>
            </a:r>
            <a:r>
              <a:rPr lang="es-ES" altLang="en-PR" sz="2400" baseline="-25000"/>
              <a:t>j</a:t>
            </a:r>
            <a:r>
              <a:rPr lang="es-ES" altLang="en-PR" sz="2400"/>
              <a:t>)</a:t>
            </a:r>
            <a:r>
              <a:rPr lang="es-ES" altLang="en-PR" sz="2400" baseline="30000"/>
              <a:t>2</a:t>
            </a:r>
            <a:r>
              <a:rPr lang="es-ES" altLang="en-PR" sz="2400"/>
              <a:t>/NS </a:t>
            </a:r>
          </a:p>
          <a:p>
            <a:pPr eaLnBrk="1" hangingPunct="1">
              <a:lnSpc>
                <a:spcPct val="80000"/>
              </a:lnSpc>
              <a:buFont typeface="Wingdings" panose="05000000000000000000" pitchFamily="2" charset="2"/>
              <a:buNone/>
            </a:pPr>
            <a:endParaRPr lang="en-US" altLang="en-PR" sz="2400"/>
          </a:p>
          <a:p>
            <a:pPr eaLnBrk="1" hangingPunct="1">
              <a:lnSpc>
                <a:spcPct val="80000"/>
              </a:lnSpc>
              <a:buFont typeface="Wingdings" panose="05000000000000000000" pitchFamily="2" charset="2"/>
              <a:buNone/>
            </a:pPr>
            <a:r>
              <a:rPr lang="en-US" altLang="en-PR" sz="2400"/>
              <a:t>If the feature X</a:t>
            </a:r>
            <a:r>
              <a:rPr lang="en-US" altLang="en-PR" sz="2400" baseline="-25000"/>
              <a:t>k</a:t>
            </a:r>
            <a:r>
              <a:rPr lang="en-US" altLang="en-PR" sz="2400"/>
              <a:t> is either nominal or binary then</a:t>
            </a:r>
          </a:p>
          <a:p>
            <a:pPr lvl="1" eaLnBrk="1" hangingPunct="1">
              <a:lnSpc>
                <a:spcPct val="80000"/>
              </a:lnSpc>
            </a:pPr>
            <a:r>
              <a:rPr lang="es-ES" altLang="en-PR"/>
              <a:t>diff(x</a:t>
            </a:r>
            <a:r>
              <a:rPr lang="es-ES" altLang="en-PR" baseline="-25000"/>
              <a:t>ik</a:t>
            </a:r>
            <a:r>
              <a:rPr lang="es-ES" altLang="en-PR"/>
              <a:t>,x</a:t>
            </a:r>
            <a:r>
              <a:rPr lang="es-ES" altLang="en-PR" baseline="-25000"/>
              <a:t>jk</a:t>
            </a:r>
            <a:r>
              <a:rPr lang="es-ES" altLang="en-PR"/>
              <a:t>)  =1  for x</a:t>
            </a:r>
            <a:r>
              <a:rPr lang="es-ES" altLang="en-PR" baseline="-25000"/>
              <a:t>ik</a:t>
            </a:r>
            <a:r>
              <a:rPr lang="es-ES" altLang="en-PR"/>
              <a:t> </a:t>
            </a:r>
            <a:r>
              <a:rPr lang="es-ES" altLang="en-PR">
                <a:sym typeface="Symbol" panose="05050102010706020507" pitchFamily="18" charset="2"/>
              </a:rPr>
              <a:t></a:t>
            </a:r>
            <a:r>
              <a:rPr lang="es-ES" altLang="en-PR"/>
              <a:t>x</a:t>
            </a:r>
            <a:r>
              <a:rPr lang="es-ES" altLang="en-PR" baseline="-25000"/>
              <a:t>jk</a:t>
            </a:r>
            <a:r>
              <a:rPr lang="es-ES" altLang="en-PR"/>
              <a:t>                          </a:t>
            </a:r>
          </a:p>
          <a:p>
            <a:pPr eaLnBrk="1" hangingPunct="1">
              <a:lnSpc>
                <a:spcPct val="80000"/>
              </a:lnSpc>
              <a:buFont typeface="Wingdings" panose="05000000000000000000" pitchFamily="2" charset="2"/>
              <a:buNone/>
            </a:pPr>
            <a:r>
              <a:rPr lang="es-ES" altLang="en-PR" sz="2400"/>
              <a:t>                            =0   for the contrary case.</a:t>
            </a:r>
          </a:p>
          <a:p>
            <a:pPr eaLnBrk="1" hangingPunct="1">
              <a:lnSpc>
                <a:spcPct val="80000"/>
              </a:lnSpc>
              <a:buFont typeface="Wingdings" panose="05000000000000000000" pitchFamily="2" charset="2"/>
              <a:buNone/>
            </a:pPr>
            <a:r>
              <a:rPr lang="es-ES" altLang="en-PR" sz="2400"/>
              <a:t>If the feature </a:t>
            </a:r>
            <a:r>
              <a:rPr lang="en-US" altLang="en-PR" sz="2400"/>
              <a:t>X</a:t>
            </a:r>
            <a:r>
              <a:rPr lang="en-US" altLang="en-PR" sz="2400" baseline="-25000"/>
              <a:t>k</a:t>
            </a:r>
            <a:r>
              <a:rPr lang="es-ES" altLang="en-PR" sz="2400"/>
              <a:t> is either continuous or ordinal then:</a:t>
            </a:r>
          </a:p>
          <a:p>
            <a:pPr lvl="1" eaLnBrk="1" hangingPunct="1">
              <a:lnSpc>
                <a:spcPct val="80000"/>
              </a:lnSpc>
            </a:pPr>
            <a:r>
              <a:rPr lang="es-ES" altLang="en-PR"/>
              <a:t>diff(x</a:t>
            </a:r>
            <a:r>
              <a:rPr lang="es-ES" altLang="en-PR" baseline="-25000"/>
              <a:t>ik</a:t>
            </a:r>
            <a:r>
              <a:rPr lang="es-ES" altLang="en-PR"/>
              <a:t>,x</a:t>
            </a:r>
            <a:r>
              <a:rPr lang="es-ES" altLang="en-PR" baseline="-25000"/>
              <a:t>jk</a:t>
            </a:r>
            <a:r>
              <a:rPr lang="es-ES" altLang="en-PR"/>
              <a:t>) = (x</a:t>
            </a:r>
            <a:r>
              <a:rPr lang="es-ES" altLang="en-PR" baseline="-25000"/>
              <a:t>ik</a:t>
            </a:r>
            <a:r>
              <a:rPr lang="es-ES" altLang="en-PR"/>
              <a:t>-x</a:t>
            </a:r>
            <a:r>
              <a:rPr lang="es-ES" altLang="en-PR" baseline="-25000"/>
              <a:t>jk</a:t>
            </a:r>
            <a:r>
              <a:rPr lang="es-ES" altLang="en-PR"/>
              <a:t>)/c</a:t>
            </a:r>
            <a:r>
              <a:rPr lang="es-ES" altLang="en-PR" baseline="-25000"/>
              <a:t>k</a:t>
            </a:r>
            <a:r>
              <a:rPr lang="es-ES" altLang="en-PR"/>
              <a:t> , where c</a:t>
            </a:r>
            <a:r>
              <a:rPr lang="es-ES" altLang="en-PR" baseline="-25000"/>
              <a:t>k </a:t>
            </a:r>
            <a:r>
              <a:rPr lang="es-ES" altLang="en-PR"/>
              <a:t>=range(X</a:t>
            </a:r>
            <a:r>
              <a:rPr lang="es-ES" altLang="en-PR" baseline="-25000"/>
              <a:t>k</a:t>
            </a:r>
            <a:r>
              <a:rPr lang="es-ES" altLang="en-PR"/>
              <a:t>)</a:t>
            </a:r>
            <a:endParaRPr lang="en-US" altLang="en-PR"/>
          </a:p>
          <a:p>
            <a:pPr eaLnBrk="1" hangingPunct="1">
              <a:lnSpc>
                <a:spcPct val="80000"/>
              </a:lnSpc>
              <a:buFont typeface="Wingdings" panose="05000000000000000000" pitchFamily="2" charset="2"/>
              <a:buNone/>
            </a:pPr>
            <a:r>
              <a:rPr lang="es-ES" altLang="en-PR" sz="2400"/>
              <a:t>    </a:t>
            </a:r>
          </a:p>
          <a:p>
            <a:pPr eaLnBrk="1" hangingPunct="1">
              <a:lnSpc>
                <a:spcPct val="80000"/>
              </a:lnSpc>
              <a:buFont typeface="Wingdings" panose="05000000000000000000" pitchFamily="2" charset="2"/>
              <a:buNone/>
            </a:pPr>
            <a:r>
              <a:rPr lang="es-ES" altLang="ko-KR" sz="2400">
                <a:ea typeface="굴림" panose="020B0600000101010101" pitchFamily="34" charset="-127"/>
              </a:rPr>
              <a:t> Decision: </a:t>
            </a:r>
            <a:r>
              <a:rPr lang="en-US" altLang="ko-KR" sz="2400">
                <a:ea typeface="굴림" panose="020B0600000101010101" pitchFamily="34" charset="-127"/>
              </a:rPr>
              <a:t>If  W</a:t>
            </a:r>
            <a:r>
              <a:rPr lang="en-US" altLang="ko-KR" sz="2400" baseline="-25000">
                <a:ea typeface="굴림" panose="020B0600000101010101" pitchFamily="34" charset="-127"/>
              </a:rPr>
              <a:t>j</a:t>
            </a:r>
            <a:r>
              <a:rPr lang="en-US" altLang="ko-KR" sz="2400">
                <a:ea typeface="굴림" panose="020B0600000101010101" pitchFamily="34" charset="-127"/>
                <a:sym typeface="Symbol" panose="05050102010706020507" pitchFamily="18" charset="2"/>
              </a:rPr>
              <a:t>  (a prefixed threshold) then  the feature f</a:t>
            </a:r>
            <a:r>
              <a:rPr lang="en-US" altLang="ko-KR" sz="2400" baseline="-25000">
                <a:ea typeface="굴림" panose="020B0600000101010101" pitchFamily="34" charset="-127"/>
                <a:sym typeface="Symbol" panose="05050102010706020507" pitchFamily="18" charset="2"/>
              </a:rPr>
              <a:t>j</a:t>
            </a:r>
            <a:r>
              <a:rPr lang="en-US" altLang="ko-KR" sz="2400">
                <a:ea typeface="굴림" panose="020B0600000101010101" pitchFamily="34" charset="-127"/>
                <a:sym typeface="Symbol" panose="05050102010706020507" pitchFamily="18" charset="2"/>
              </a:rPr>
              <a:t> is selected</a:t>
            </a:r>
            <a:br>
              <a:rPr lang="en-US" altLang="ko-KR" sz="2400">
                <a:ea typeface="굴림" panose="020B0600000101010101" pitchFamily="34" charset="-127"/>
                <a:sym typeface="Symbol" panose="05050102010706020507" pitchFamily="18" charset="2"/>
              </a:rPr>
            </a:br>
            <a:endParaRPr lang="es-ES" altLang="en-PR" sz="2400"/>
          </a:p>
        </p:txBody>
      </p:sp>
      <p:sp>
        <p:nvSpPr>
          <p:cNvPr id="20484" name="Footer Placeholder 1">
            <a:extLst>
              <a:ext uri="{FF2B5EF4-FFF2-40B4-BE49-F238E27FC236}">
                <a16:creationId xmlns:a16="http://schemas.microsoft.com/office/drawing/2014/main" id="{4884576C-2D1F-4BC4-9BBC-882645D879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0485" name="Slide Number Placeholder 2">
            <a:extLst>
              <a:ext uri="{FF2B5EF4-FFF2-40B4-BE49-F238E27FC236}">
                <a16:creationId xmlns:a16="http://schemas.microsoft.com/office/drawing/2014/main" id="{3EB5DCD1-6BC6-44C2-83E6-F3C32F7B9D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C30E35A-A40C-428C-BC22-7120E9024EBA}" type="slidenum">
              <a:rPr lang="en-US" altLang="en-PR" sz="1400" smtClean="0">
                <a:latin typeface="Arial" panose="020B0604020202020204" pitchFamily="34" charset="0"/>
              </a:rPr>
              <a:pPr fontAlgn="base">
                <a:lnSpc>
                  <a:spcPct val="100000"/>
                </a:lnSpc>
                <a:spcBef>
                  <a:spcPct val="0"/>
                </a:spcBef>
                <a:spcAft>
                  <a:spcPct val="0"/>
                </a:spcAft>
                <a:buFontTx/>
                <a:buNone/>
              </a:pPr>
              <a:t>15</a:t>
            </a:fld>
            <a:endParaRPr lang="en-US" altLang="en-PR" sz="14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2FFCA8C-AF78-4D04-AC2C-7C54AD244F25}"/>
              </a:ext>
            </a:extLst>
          </p:cNvPr>
          <p:cNvSpPr>
            <a:spLocks noGrp="1" noChangeArrowheads="1"/>
          </p:cNvSpPr>
          <p:nvPr>
            <p:ph type="title"/>
          </p:nvPr>
        </p:nvSpPr>
        <p:spPr/>
        <p:txBody>
          <a:bodyPr/>
          <a:lstStyle/>
          <a:p>
            <a:pPr eaLnBrk="1" hangingPunct="1"/>
            <a:r>
              <a:rPr lang="en-US" altLang="en-PR"/>
              <a:t>Breast-Wisconsin dataset</a:t>
            </a:r>
          </a:p>
        </p:txBody>
      </p:sp>
      <p:sp>
        <p:nvSpPr>
          <p:cNvPr id="21507" name="Rectangle 3">
            <a:extLst>
              <a:ext uri="{FF2B5EF4-FFF2-40B4-BE49-F238E27FC236}">
                <a16:creationId xmlns:a16="http://schemas.microsoft.com/office/drawing/2014/main" id="{C7FBA2D2-4228-4D52-B7D0-D166A9852A3A}"/>
              </a:ext>
            </a:extLst>
          </p:cNvPr>
          <p:cNvSpPr>
            <a:spLocks noGrp="1" noChangeArrowheads="1"/>
          </p:cNvSpPr>
          <p:nvPr>
            <p:ph idx="1"/>
          </p:nvPr>
        </p:nvSpPr>
        <p:spPr/>
        <p:txBody>
          <a:bodyPr/>
          <a:lstStyle/>
          <a:p>
            <a:pPr eaLnBrk="1" hangingPunct="1"/>
            <a:r>
              <a:rPr lang="en-US" altLang="en-PR" sz="2400"/>
              <a:t>699 instances, 9 features and two classes (benign or malign). 16 instances have been deleted because contain missing values.</a:t>
            </a:r>
          </a:p>
          <a:p>
            <a:pPr eaLnBrk="1" hangingPunct="1"/>
            <a:r>
              <a:rPr lang="en-US" altLang="en-PR" sz="2400"/>
              <a:t>1. Clump Thickness 2. Uniformity of Cell Size, 3. Uniformity of Cell Shape, 4. Adhesion Marginal Adhesion, 5. Single Epithelial Cell Size, 6.  Bare Nuclei, 7. Bland Chromatin 8. Normal. nucleoli 9. Mitoses. </a:t>
            </a:r>
          </a:p>
          <a:p>
            <a:pPr eaLnBrk="1" hangingPunct="1"/>
            <a:r>
              <a:rPr lang="en-US" altLang="en-PR" sz="2400"/>
              <a:t> Each feature has values ranging from 0 to 10.</a:t>
            </a:r>
          </a:p>
        </p:txBody>
      </p:sp>
      <p:sp>
        <p:nvSpPr>
          <p:cNvPr id="21508" name="Footer Placeholder 1">
            <a:extLst>
              <a:ext uri="{FF2B5EF4-FFF2-40B4-BE49-F238E27FC236}">
                <a16:creationId xmlns:a16="http://schemas.microsoft.com/office/drawing/2014/main" id="{890A378F-69AF-405C-B974-D01DB6316AF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1509" name="Slide Number Placeholder 2">
            <a:extLst>
              <a:ext uri="{FF2B5EF4-FFF2-40B4-BE49-F238E27FC236}">
                <a16:creationId xmlns:a16="http://schemas.microsoft.com/office/drawing/2014/main" id="{E15F86A8-13A1-42E5-B1FF-645F2814731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F31A80B-E88C-4903-9A68-188260A52008}" type="slidenum">
              <a:rPr lang="en-US" altLang="en-PR" sz="1400" smtClean="0">
                <a:latin typeface="Arial" panose="020B0604020202020204" pitchFamily="34" charset="0"/>
              </a:rPr>
              <a:pPr fontAlgn="base">
                <a:lnSpc>
                  <a:spcPct val="100000"/>
                </a:lnSpc>
                <a:spcBef>
                  <a:spcPct val="0"/>
                </a:spcBef>
                <a:spcAft>
                  <a:spcPct val="0"/>
                </a:spcAft>
                <a:buFontTx/>
                <a:buNone/>
              </a:pPr>
              <a:t>16</a:t>
            </a:fld>
            <a:endParaRPr lang="en-US" altLang="en-PR" sz="14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19F60FB-52BB-4644-A928-3B42EFB03B6A}"/>
              </a:ext>
            </a:extLst>
          </p:cNvPr>
          <p:cNvSpPr>
            <a:spLocks noGrp="1" noChangeArrowheads="1"/>
          </p:cNvSpPr>
          <p:nvPr>
            <p:ph type="title"/>
          </p:nvPr>
        </p:nvSpPr>
        <p:spPr/>
        <p:txBody>
          <a:bodyPr/>
          <a:lstStyle/>
          <a:p>
            <a:pPr eaLnBrk="1" hangingPunct="1"/>
            <a:r>
              <a:rPr lang="en-US" altLang="en-PR"/>
              <a:t>Heart-Cleveland dataset</a:t>
            </a:r>
          </a:p>
        </p:txBody>
      </p:sp>
      <p:sp>
        <p:nvSpPr>
          <p:cNvPr id="22531" name="Rectangle 3">
            <a:extLst>
              <a:ext uri="{FF2B5EF4-FFF2-40B4-BE49-F238E27FC236}">
                <a16:creationId xmlns:a16="http://schemas.microsoft.com/office/drawing/2014/main" id="{7BC13D0E-7915-4615-8F7C-E16D74446AF5}"/>
              </a:ext>
            </a:extLst>
          </p:cNvPr>
          <p:cNvSpPr>
            <a:spLocks noGrp="1" noChangeArrowheads="1"/>
          </p:cNvSpPr>
          <p:nvPr>
            <p:ph idx="1"/>
          </p:nvPr>
        </p:nvSpPr>
        <p:spPr/>
        <p:txBody>
          <a:bodyPr/>
          <a:lstStyle/>
          <a:p>
            <a:pPr eaLnBrk="1" hangingPunct="1"/>
            <a:r>
              <a:rPr lang="en-US" altLang="en-PR" sz="2400"/>
              <a:t>303 instances, 13 features and two classes. 6 instances have been deleted because contain missing values.</a:t>
            </a:r>
          </a:p>
          <a:p>
            <a:pPr eaLnBrk="1" hangingPunct="1"/>
            <a:r>
              <a:rPr lang="en-US" altLang="en-PR" sz="2400"/>
              <a:t>1. age, 2. sex,  3. type of chest pain,  4. trestbps,  5. chol, 6, fbs&gt;120?, 7. estecg,  8. thalach, 9. exang(T/F), 10. oldpeak, 11.  slope, 12. ca(number of vessels), 13. thal(normal, fixed, reversable). </a:t>
            </a:r>
          </a:p>
          <a:p>
            <a:pPr eaLnBrk="1" hangingPunct="1"/>
            <a:r>
              <a:rPr lang="en-US" altLang="en-PR" sz="2400"/>
              <a:t> Continuous:1,4,5,8,10, Binaries: 2,6,9, Ordinals:12, Nominals:3,7,11,13</a:t>
            </a:r>
          </a:p>
        </p:txBody>
      </p:sp>
      <p:sp>
        <p:nvSpPr>
          <p:cNvPr id="22532" name="Footer Placeholder 1">
            <a:extLst>
              <a:ext uri="{FF2B5EF4-FFF2-40B4-BE49-F238E27FC236}">
                <a16:creationId xmlns:a16="http://schemas.microsoft.com/office/drawing/2014/main" id="{F1598B36-CBB9-451A-96F8-5E81AD73D3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2533" name="Slide Number Placeholder 2">
            <a:extLst>
              <a:ext uri="{FF2B5EF4-FFF2-40B4-BE49-F238E27FC236}">
                <a16:creationId xmlns:a16="http://schemas.microsoft.com/office/drawing/2014/main" id="{21CA55EE-7CC1-42D6-B978-482547CAD9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249EBBE-C411-4CA5-B5E1-FA249B194A6D}" type="slidenum">
              <a:rPr lang="en-US" altLang="en-PR" sz="1400" smtClean="0">
                <a:latin typeface="Arial" panose="020B0604020202020204" pitchFamily="34" charset="0"/>
              </a:rPr>
              <a:pPr fontAlgn="base">
                <a:lnSpc>
                  <a:spcPct val="100000"/>
                </a:lnSpc>
                <a:spcBef>
                  <a:spcPct val="0"/>
                </a:spcBef>
                <a:spcAft>
                  <a:spcPct val="0"/>
                </a:spcAft>
                <a:buFontTx/>
                <a:buNone/>
              </a:pPr>
              <a:t>17</a:t>
            </a:fld>
            <a:endParaRPr lang="en-US" altLang="en-PR" sz="14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77DF324-96CD-4334-B44E-67821A68DCB5}"/>
              </a:ext>
            </a:extLst>
          </p:cNvPr>
          <p:cNvSpPr>
            <a:spLocks noGrp="1" noChangeArrowheads="1"/>
          </p:cNvSpPr>
          <p:nvPr>
            <p:ph type="title"/>
          </p:nvPr>
        </p:nvSpPr>
        <p:spPr>
          <a:xfrm>
            <a:off x="1828800" y="304800"/>
            <a:ext cx="8839200" cy="1143000"/>
          </a:xfrm>
          <a:extLst>
            <a:ext uri="{909E8E84-426E-40DD-AFC4-6F175D3DCCD1}">
              <a14:hiddenFill xmlns:a14="http://schemas.microsoft.com/office/drawing/2010/main">
                <a:solidFill>
                  <a:srgbClr val="FFFFCC"/>
                </a:solidFill>
              </a14:hiddenFill>
            </a:ext>
          </a:extLst>
        </p:spPr>
        <p:txBody>
          <a:bodyPr/>
          <a:lstStyle/>
          <a:p>
            <a:pPr eaLnBrk="1" hangingPunct="1"/>
            <a:br>
              <a:rPr lang="es-ES" altLang="en-PR" b="1">
                <a:solidFill>
                  <a:srgbClr val="003399"/>
                </a:solidFill>
              </a:rPr>
            </a:br>
            <a:r>
              <a:rPr lang="es-ES" altLang="en-PR" sz="3200" b="1">
                <a:solidFill>
                  <a:srgbClr val="003399"/>
                </a:solidFill>
              </a:rPr>
              <a:t>The refief method: multiclass problem</a:t>
            </a:r>
            <a:endParaRPr lang="en-US" altLang="en-PR" sz="3200" b="1">
              <a:solidFill>
                <a:srgbClr val="003399"/>
              </a:solidFill>
            </a:endParaRPr>
          </a:p>
        </p:txBody>
      </p:sp>
      <p:sp>
        <p:nvSpPr>
          <p:cNvPr id="23555" name="Rectangle 3">
            <a:extLst>
              <a:ext uri="{FF2B5EF4-FFF2-40B4-BE49-F238E27FC236}">
                <a16:creationId xmlns:a16="http://schemas.microsoft.com/office/drawing/2014/main" id="{BFDA873A-EE13-492F-837F-97EA39F7F970}"/>
              </a:ext>
            </a:extLst>
          </p:cNvPr>
          <p:cNvSpPr>
            <a:spLocks noGrp="1" noChangeArrowheads="1"/>
          </p:cNvSpPr>
          <p:nvPr>
            <p:ph idx="1"/>
          </p:nvPr>
        </p:nvSpPr>
        <p:spPr>
          <a:xfrm>
            <a:off x="1524000" y="1905000"/>
            <a:ext cx="9220200" cy="4953000"/>
          </a:xfrm>
        </p:spPr>
        <p:txBody>
          <a:bodyPr/>
          <a:lstStyle/>
          <a:p>
            <a:pPr eaLnBrk="1" hangingPunct="1">
              <a:buFont typeface="Wingdings" panose="05000000000000000000" pitchFamily="2" charset="2"/>
              <a:buNone/>
            </a:pPr>
            <a:r>
              <a:rPr lang="es-ES" altLang="en-PR"/>
              <a:t>   First a </a:t>
            </a:r>
            <a:r>
              <a:rPr lang="es-ES" altLang="en-PR" b="1" i="1"/>
              <a:t>Nearmiss</a:t>
            </a:r>
            <a:r>
              <a:rPr lang="es-ES" altLang="en-PR"/>
              <a:t> has to be found for each class different from </a:t>
            </a:r>
            <a:r>
              <a:rPr lang="es-ES" altLang="en-PR" b="1"/>
              <a:t>x</a:t>
            </a:r>
            <a:r>
              <a:rPr lang="es-ES" altLang="en-PR"/>
              <a:t>, and then their contribution is averaged using weights based on priors. The weights are updated using: </a:t>
            </a:r>
          </a:p>
          <a:p>
            <a:pPr eaLnBrk="1" hangingPunct="1">
              <a:buFont typeface="Wingdings" panose="05000000000000000000" pitchFamily="2" charset="2"/>
              <a:buNone/>
            </a:pPr>
            <a:endParaRPr lang="en-US" altLang="en-PR"/>
          </a:p>
        </p:txBody>
      </p:sp>
      <p:sp>
        <p:nvSpPr>
          <p:cNvPr id="23556" name="Footer Placeholder 1">
            <a:extLst>
              <a:ext uri="{FF2B5EF4-FFF2-40B4-BE49-F238E27FC236}">
                <a16:creationId xmlns:a16="http://schemas.microsoft.com/office/drawing/2014/main" id="{4C4AB80C-5C11-4C69-ADAF-D84F21F9213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3557" name="Slide Number Placeholder 2">
            <a:extLst>
              <a:ext uri="{FF2B5EF4-FFF2-40B4-BE49-F238E27FC236}">
                <a16:creationId xmlns:a16="http://schemas.microsoft.com/office/drawing/2014/main" id="{93B47B5B-08E8-4AB2-BC46-A62DFBF1E7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78ACEAD-4BFE-4A32-9A3E-98FE8BE640B7}" type="slidenum">
              <a:rPr lang="en-US" altLang="en-PR" sz="1400" smtClean="0">
                <a:latin typeface="Arial" panose="020B0604020202020204" pitchFamily="34" charset="0"/>
              </a:rPr>
              <a:pPr fontAlgn="base">
                <a:lnSpc>
                  <a:spcPct val="100000"/>
                </a:lnSpc>
                <a:spcBef>
                  <a:spcPct val="0"/>
                </a:spcBef>
                <a:spcAft>
                  <a:spcPct val="0"/>
                </a:spcAft>
                <a:buFontTx/>
                <a:buNone/>
              </a:pPr>
              <a:t>18</a:t>
            </a:fld>
            <a:endParaRPr lang="en-US" altLang="en-PR" sz="1400">
              <a:latin typeface="Arial" panose="020B0604020202020204" pitchFamily="34" charset="0"/>
            </a:endParaRPr>
          </a:p>
        </p:txBody>
      </p:sp>
      <p:sp>
        <p:nvSpPr>
          <p:cNvPr id="23558" name="Rectangle 4">
            <a:extLst>
              <a:ext uri="{FF2B5EF4-FFF2-40B4-BE49-F238E27FC236}">
                <a16:creationId xmlns:a16="http://schemas.microsoft.com/office/drawing/2014/main" id="{550FF4FB-5DE3-43C3-B372-6F77E6D132F2}"/>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3559" name="Rectangle 5">
            <a:extLst>
              <a:ext uri="{FF2B5EF4-FFF2-40B4-BE49-F238E27FC236}">
                <a16:creationId xmlns:a16="http://schemas.microsoft.com/office/drawing/2014/main" id="{18978CC9-4342-4B94-AB87-F76246E0D608}"/>
              </a:ext>
            </a:extLst>
          </p:cNvPr>
          <p:cNvSpPr>
            <a:spLocks noChangeArrowheads="1"/>
          </p:cNvSpPr>
          <p:nvPr/>
        </p:nvSpPr>
        <p:spPr bwMode="auto">
          <a:xfrm>
            <a:off x="1524000" y="425450"/>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3560" name="Rectangle 6">
            <a:extLst>
              <a:ext uri="{FF2B5EF4-FFF2-40B4-BE49-F238E27FC236}">
                <a16:creationId xmlns:a16="http://schemas.microsoft.com/office/drawing/2014/main" id="{9BAD39EC-C994-4B98-9856-F56FF519CC10}"/>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3561" name="Rectangle 7">
            <a:extLst>
              <a:ext uri="{FF2B5EF4-FFF2-40B4-BE49-F238E27FC236}">
                <a16:creationId xmlns:a16="http://schemas.microsoft.com/office/drawing/2014/main" id="{44C46F31-5B46-408A-A374-D6A4E124F18B}"/>
              </a:ext>
            </a:extLst>
          </p:cNvPr>
          <p:cNvSpPr>
            <a:spLocks noChangeArrowheads="1"/>
          </p:cNvSpPr>
          <p:nvPr/>
        </p:nvSpPr>
        <p:spPr bwMode="auto">
          <a:xfrm>
            <a:off x="1524000" y="22542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3562" name="Rectangle 8">
            <a:extLst>
              <a:ext uri="{FF2B5EF4-FFF2-40B4-BE49-F238E27FC236}">
                <a16:creationId xmlns:a16="http://schemas.microsoft.com/office/drawing/2014/main" id="{B9066BF5-29AA-4DFD-8512-57196B16510B}"/>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graphicFrame>
        <p:nvGraphicFramePr>
          <p:cNvPr id="23563" name="Object 9">
            <a:extLst>
              <a:ext uri="{FF2B5EF4-FFF2-40B4-BE49-F238E27FC236}">
                <a16:creationId xmlns:a16="http://schemas.microsoft.com/office/drawing/2014/main" id="{B9F0A7AE-D6C7-4383-B740-94E84714829E}"/>
              </a:ext>
            </a:extLst>
          </p:cNvPr>
          <p:cNvGraphicFramePr>
            <a:graphicFrameLocks noChangeAspect="1"/>
          </p:cNvGraphicFramePr>
          <p:nvPr/>
        </p:nvGraphicFramePr>
        <p:xfrm>
          <a:off x="2133600" y="3263900"/>
          <a:ext cx="8610600" cy="1981200"/>
        </p:xfrm>
        <a:graphic>
          <a:graphicData uri="http://schemas.openxmlformats.org/presentationml/2006/ole">
            <mc:AlternateContent xmlns:mc="http://schemas.openxmlformats.org/markup-compatibility/2006">
              <mc:Choice xmlns:v="urn:schemas-microsoft-com:vml" Requires="v">
                <p:oleObj name="Equation" r:id="rId2" imgW="2921000" imgH="660400" progId="Equation.3">
                  <p:embed/>
                </p:oleObj>
              </mc:Choice>
              <mc:Fallback>
                <p:oleObj name="Equation" r:id="rId2" imgW="2921000" imgH="6604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63900"/>
                        <a:ext cx="8610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Rectangle 10">
            <a:extLst>
              <a:ext uri="{FF2B5EF4-FFF2-40B4-BE49-F238E27FC236}">
                <a16:creationId xmlns:a16="http://schemas.microsoft.com/office/drawing/2014/main" id="{9CA9F81F-4A89-4C25-9B50-6BD27D725750}"/>
              </a:ext>
            </a:extLst>
          </p:cNvPr>
          <p:cNvSpPr>
            <a:spLocks noChangeArrowheads="1"/>
          </p:cNvSpPr>
          <p:nvPr/>
        </p:nvSpPr>
        <p:spPr bwMode="auto">
          <a:xfrm>
            <a:off x="1524000" y="22542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143AE89-AD58-48A9-90E0-6B1014161C85}"/>
              </a:ext>
            </a:extLst>
          </p:cNvPr>
          <p:cNvSpPr>
            <a:spLocks noGrp="1" noChangeArrowheads="1"/>
          </p:cNvSpPr>
          <p:nvPr>
            <p:ph type="title"/>
          </p:nvPr>
        </p:nvSpPr>
        <p:spPr/>
        <p:txBody>
          <a:bodyPr/>
          <a:lstStyle/>
          <a:p>
            <a:pPr eaLnBrk="1" hangingPunct="1"/>
            <a:r>
              <a:rPr lang="en-US" altLang="en-PR"/>
              <a:t>Vehicle dataset</a:t>
            </a:r>
          </a:p>
        </p:txBody>
      </p:sp>
      <p:sp>
        <p:nvSpPr>
          <p:cNvPr id="24579" name="Rectangle 3">
            <a:extLst>
              <a:ext uri="{FF2B5EF4-FFF2-40B4-BE49-F238E27FC236}">
                <a16:creationId xmlns:a16="http://schemas.microsoft.com/office/drawing/2014/main" id="{E100A002-CEBA-4088-8A12-9A1BE1CF41BF}"/>
              </a:ext>
            </a:extLst>
          </p:cNvPr>
          <p:cNvSpPr>
            <a:spLocks noGrp="1" noChangeArrowheads="1"/>
          </p:cNvSpPr>
          <p:nvPr>
            <p:ph idx="1"/>
          </p:nvPr>
        </p:nvSpPr>
        <p:spPr/>
        <p:txBody>
          <a:bodyPr/>
          <a:lstStyle/>
          <a:p>
            <a:pPr eaLnBrk="1" hangingPunct="1"/>
            <a:r>
              <a:rPr lang="en-US" altLang="en-PR" sz="2400"/>
              <a:t>846 instances, 18 continuous features and four classes(double decker bus, Cheverolet van, Saab 9000 and an Opel Manta 400).</a:t>
            </a:r>
          </a:p>
          <a:p>
            <a:pPr eaLnBrk="1" hangingPunct="1"/>
            <a:r>
              <a:rPr lang="en-US" altLang="en-PR" sz="2400"/>
              <a:t>[,1] Compactness [,2] Circularity [,3] Distance Circularity [,4] Radius ratio [,5] p.axis aspect ratio [,6] max.length aspect ratio[,7] scatter ratio [,8]  elongatedness [,9] pr.axis rectangularity [,10] max.length rectangularity [,11] scaled variance along major axis[,12] scaled variance along minor axis[,13] scaled radius of gyration[,14] skewness about major axis[,15] skewness about minor axis[,16] kurtosis about minor axis[,17] kurtosis about major axis[,18]  hollows ratio.</a:t>
            </a:r>
          </a:p>
          <a:p>
            <a:pPr eaLnBrk="1" hangingPunct="1">
              <a:buFont typeface="Wingdings" panose="05000000000000000000" pitchFamily="2" charset="2"/>
              <a:buNone/>
            </a:pPr>
            <a:endParaRPr lang="en-US" altLang="en-PR" sz="2400"/>
          </a:p>
        </p:txBody>
      </p:sp>
      <p:sp>
        <p:nvSpPr>
          <p:cNvPr id="24580" name="Footer Placeholder 1">
            <a:extLst>
              <a:ext uri="{FF2B5EF4-FFF2-40B4-BE49-F238E27FC236}">
                <a16:creationId xmlns:a16="http://schemas.microsoft.com/office/drawing/2014/main" id="{CDB38ED9-3C07-480F-B3BD-46E7128F943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4581" name="Slide Number Placeholder 2">
            <a:extLst>
              <a:ext uri="{FF2B5EF4-FFF2-40B4-BE49-F238E27FC236}">
                <a16:creationId xmlns:a16="http://schemas.microsoft.com/office/drawing/2014/main" id="{5A5D7B41-900D-43DC-8A25-BCD2CCBD1F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11A6B9C-0943-4237-857A-0CE5352DC758}" type="slidenum">
              <a:rPr lang="en-US" altLang="en-PR" sz="1400" smtClean="0">
                <a:latin typeface="Arial" panose="020B0604020202020204" pitchFamily="34" charset="0"/>
              </a:rPr>
              <a:pPr fontAlgn="base">
                <a:lnSpc>
                  <a:spcPct val="100000"/>
                </a:lnSpc>
                <a:spcBef>
                  <a:spcPct val="0"/>
                </a:spcBef>
                <a:spcAft>
                  <a:spcPct val="0"/>
                </a:spcAft>
                <a:buFontTx/>
                <a:buNone/>
              </a:pPr>
              <a:t>19</a:t>
            </a:fld>
            <a:endParaRPr lang="en-US" altLang="en-PR"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320D8A9-6499-410A-8BD7-8CFBEC9C4B22}"/>
              </a:ext>
            </a:extLst>
          </p:cNvPr>
          <p:cNvSpPr>
            <a:spLocks noGrp="1" noChangeArrowheads="1"/>
          </p:cNvSpPr>
          <p:nvPr>
            <p:ph type="title"/>
          </p:nvPr>
        </p:nvSpPr>
        <p:spPr/>
        <p:txBody>
          <a:bodyPr/>
          <a:lstStyle/>
          <a:p>
            <a:pPr eaLnBrk="1" hangingPunct="1"/>
            <a:r>
              <a:rPr lang="en-US" altLang="en-PR"/>
              <a:t>Dimension Reduction</a:t>
            </a:r>
          </a:p>
        </p:txBody>
      </p:sp>
      <p:sp>
        <p:nvSpPr>
          <p:cNvPr id="7171" name="Rectangle 3">
            <a:extLst>
              <a:ext uri="{FF2B5EF4-FFF2-40B4-BE49-F238E27FC236}">
                <a16:creationId xmlns:a16="http://schemas.microsoft.com/office/drawing/2014/main" id="{89938FE6-BC08-4E69-9CD2-C559A93F11EF}"/>
              </a:ext>
            </a:extLst>
          </p:cNvPr>
          <p:cNvSpPr>
            <a:spLocks noGrp="1" noChangeArrowheads="1"/>
          </p:cNvSpPr>
          <p:nvPr>
            <p:ph idx="1"/>
          </p:nvPr>
        </p:nvSpPr>
        <p:spPr/>
        <p:txBody>
          <a:bodyPr/>
          <a:lstStyle/>
          <a:p>
            <a:pPr eaLnBrk="1" hangingPunct="1">
              <a:lnSpc>
                <a:spcPct val="80000"/>
              </a:lnSpc>
            </a:pPr>
            <a:r>
              <a:rPr lang="en-US" altLang="en-PR" sz="2200" i="1" dirty="0"/>
              <a:t>Feature Selection</a:t>
            </a:r>
            <a:r>
              <a:rPr lang="en-US" altLang="en-PR" sz="2200" dirty="0"/>
              <a:t>: The main aim of doing feature selection is to reduce the dimensionality of the feature space, by selecting relevant and no redundant features. A feature is redundant when gives information contained in any other feature. A feature is irrelevant if gives very small amount of information. That is, feature selection selects “q" features from the entire set of “p" features such that q ≤ p. Ideally q &lt;&lt;&lt; p.</a:t>
            </a:r>
          </a:p>
          <a:p>
            <a:pPr eaLnBrk="1" hangingPunct="1">
              <a:lnSpc>
                <a:spcPct val="80000"/>
              </a:lnSpc>
              <a:buFont typeface="Wingdings" panose="05000000000000000000" pitchFamily="2" charset="2"/>
              <a:buNone/>
            </a:pPr>
            <a:r>
              <a:rPr lang="en-US" altLang="en-PR" sz="2200" dirty="0"/>
              <a:t> </a:t>
            </a:r>
          </a:p>
          <a:p>
            <a:pPr eaLnBrk="1" hangingPunct="1">
              <a:lnSpc>
                <a:spcPct val="80000"/>
              </a:lnSpc>
            </a:pPr>
            <a:r>
              <a:rPr lang="en-US" altLang="en-PR" sz="2200" i="1" dirty="0"/>
              <a:t>Feature Extraction</a:t>
            </a:r>
            <a:r>
              <a:rPr lang="en-US" altLang="en-PR" sz="2200" dirty="0"/>
              <a:t>: A smaller set of features is constructed by applying a linear (or nonlinear) transformation to the original set of features.  The best known methods are principal components analysis (PCA). Others: </a:t>
            </a:r>
            <a:r>
              <a:rPr lang="en-US" altLang="en-PR" sz="2200" dirty="0" err="1"/>
              <a:t>Isomap</a:t>
            </a:r>
            <a:r>
              <a:rPr lang="en-US" altLang="en-PR" sz="2200" dirty="0"/>
              <a:t>, Independent Component Analysis (ICA), PLS.      </a:t>
            </a:r>
          </a:p>
          <a:p>
            <a:pPr eaLnBrk="1" hangingPunct="1">
              <a:lnSpc>
                <a:spcPct val="80000"/>
              </a:lnSpc>
            </a:pPr>
            <a:endParaRPr lang="en-US" altLang="en-PR" sz="2200" dirty="0"/>
          </a:p>
        </p:txBody>
      </p:sp>
      <p:sp>
        <p:nvSpPr>
          <p:cNvPr id="7172" name="Footer Placeholder 1">
            <a:extLst>
              <a:ext uri="{FF2B5EF4-FFF2-40B4-BE49-F238E27FC236}">
                <a16:creationId xmlns:a16="http://schemas.microsoft.com/office/drawing/2014/main" id="{CE8AF45D-CD43-4FB6-B212-1CCDBF53727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7173" name="Slide Number Placeholder 2">
            <a:extLst>
              <a:ext uri="{FF2B5EF4-FFF2-40B4-BE49-F238E27FC236}">
                <a16:creationId xmlns:a16="http://schemas.microsoft.com/office/drawing/2014/main" id="{D46E23A2-0370-4D2E-9EB3-AC6B4E1E60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FA51EC6-9CCA-4715-AD46-F472AEDD23FC}" type="slidenum">
              <a:rPr lang="en-US" altLang="en-PR" sz="1400" smtClean="0">
                <a:latin typeface="Arial" panose="020B0604020202020204" pitchFamily="34" charset="0"/>
              </a:rPr>
              <a:pPr fontAlgn="base">
                <a:lnSpc>
                  <a:spcPct val="100000"/>
                </a:lnSpc>
                <a:spcBef>
                  <a:spcPct val="0"/>
                </a:spcBef>
                <a:spcAft>
                  <a:spcPct val="0"/>
                </a:spcAft>
                <a:buFontTx/>
                <a:buNone/>
              </a:pPr>
              <a:t>2</a:t>
            </a:fld>
            <a:endParaRPr lang="en-US" altLang="en-PR" sz="1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22356ED-9BBE-4BA5-BF79-ED3C36CAABB2}"/>
              </a:ext>
            </a:extLst>
          </p:cNvPr>
          <p:cNvSpPr>
            <a:spLocks noGrp="1" noChangeArrowheads="1"/>
          </p:cNvSpPr>
          <p:nvPr>
            <p:ph type="title"/>
          </p:nvPr>
        </p:nvSpPr>
        <p:spPr>
          <a:xfrm>
            <a:off x="1981200" y="457200"/>
            <a:ext cx="7620000" cy="838200"/>
          </a:xfrm>
        </p:spPr>
        <p:txBody>
          <a:bodyPr rtlCol="0">
            <a:normAutofit fontScale="90000"/>
          </a:bodyPr>
          <a:lstStyle/>
          <a:p>
            <a:pPr eaLnBrk="1" fontAlgn="auto" hangingPunct="1">
              <a:spcAft>
                <a:spcPts val="0"/>
              </a:spcAft>
              <a:defRPr/>
            </a:pPr>
            <a:r>
              <a:rPr lang="ko-KR" altLang="en-US">
                <a:solidFill>
                  <a:srgbClr val="003399"/>
                </a:solidFill>
                <a:ea typeface="굴림" panose="020B0600000101010101" pitchFamily="34" charset="-127"/>
              </a:rPr>
              <a:t>                   </a:t>
            </a:r>
            <a:r>
              <a:rPr lang="en-US" altLang="ko-KR" b="1">
                <a:solidFill>
                  <a:srgbClr val="003399"/>
                </a:solidFill>
                <a:ea typeface="굴림" panose="020B0600000101010101" pitchFamily="34" charset="-127"/>
              </a:rPr>
              <a:t> </a:t>
            </a:r>
            <a:br>
              <a:rPr lang="en-US" altLang="ko-KR">
                <a:solidFill>
                  <a:srgbClr val="003399"/>
                </a:solidFill>
                <a:ea typeface="굴림" panose="020B0600000101010101" pitchFamily="34" charset="-127"/>
              </a:rPr>
            </a:br>
            <a:r>
              <a:rPr lang="en-US" altLang="ko-KR">
                <a:solidFill>
                  <a:srgbClr val="003399"/>
                </a:solidFill>
                <a:ea typeface="굴림" panose="020B0600000101010101" pitchFamily="34" charset="-127"/>
              </a:rPr>
              <a:t>The Relief method (Cont)</a:t>
            </a:r>
          </a:p>
        </p:txBody>
      </p:sp>
      <p:sp>
        <p:nvSpPr>
          <p:cNvPr id="25603" name="Footer Placeholder 1">
            <a:extLst>
              <a:ext uri="{FF2B5EF4-FFF2-40B4-BE49-F238E27FC236}">
                <a16:creationId xmlns:a16="http://schemas.microsoft.com/office/drawing/2014/main" id="{432480D2-E299-4FB1-B436-B2A8098ED5B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5604" name="Slide Number Placeholder 2">
            <a:extLst>
              <a:ext uri="{FF2B5EF4-FFF2-40B4-BE49-F238E27FC236}">
                <a16:creationId xmlns:a16="http://schemas.microsoft.com/office/drawing/2014/main" id="{3278B2E7-87D1-4C30-A26F-ADA2A3A9BC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9AFC3AD-BB72-4D5E-B71D-1FACF490AC47}" type="slidenum">
              <a:rPr lang="en-US" altLang="en-PR" sz="1400" smtClean="0">
                <a:latin typeface="Arial" panose="020B0604020202020204" pitchFamily="34" charset="0"/>
              </a:rPr>
              <a:pPr fontAlgn="base">
                <a:lnSpc>
                  <a:spcPct val="100000"/>
                </a:lnSpc>
                <a:spcBef>
                  <a:spcPct val="0"/>
                </a:spcBef>
                <a:spcAft>
                  <a:spcPct val="0"/>
                </a:spcAft>
                <a:buFontTx/>
                <a:buNone/>
              </a:pPr>
              <a:t>20</a:t>
            </a:fld>
            <a:endParaRPr lang="en-US" altLang="en-PR" sz="1400">
              <a:latin typeface="Arial" panose="020B0604020202020204" pitchFamily="34" charset="0"/>
            </a:endParaRPr>
          </a:p>
        </p:txBody>
      </p:sp>
      <p:sp>
        <p:nvSpPr>
          <p:cNvPr id="25605" name="Text Box 3">
            <a:extLst>
              <a:ext uri="{FF2B5EF4-FFF2-40B4-BE49-F238E27FC236}">
                <a16:creationId xmlns:a16="http://schemas.microsoft.com/office/drawing/2014/main" id="{FB1DA849-5652-4D64-84C0-29227FBE10C3}"/>
              </a:ext>
            </a:extLst>
          </p:cNvPr>
          <p:cNvSpPr txBox="1">
            <a:spLocks noChangeArrowheads="1"/>
          </p:cNvSpPr>
          <p:nvPr/>
        </p:nvSpPr>
        <p:spPr bwMode="auto">
          <a:xfrm>
            <a:off x="1066800" y="1752600"/>
            <a:ext cx="10134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ko-KR" b="1" dirty="0">
                <a:solidFill>
                  <a:srgbClr val="FF0000"/>
                </a:solidFill>
                <a:latin typeface="Times New Roman" panose="02020603050405020304" pitchFamily="18" charset="0"/>
                <a:ea typeface="굴림" panose="020B0600000101010101" pitchFamily="34" charset="-127"/>
              </a:rPr>
              <a:t>Advantages:</a:t>
            </a:r>
            <a:r>
              <a:rPr lang="en-US" altLang="ko-KR" b="1" dirty="0">
                <a:latin typeface="Times New Roman" panose="02020603050405020304" pitchFamily="18" charset="0"/>
                <a:ea typeface="굴림" panose="020B0600000101010101" pitchFamily="34" charset="-127"/>
              </a:rPr>
              <a:t> </a:t>
            </a:r>
            <a:br>
              <a:rPr lang="en-US" altLang="ko-KR" b="1"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It works well for noisy and correlated features.</a:t>
            </a:r>
            <a:br>
              <a:rPr lang="en-US" altLang="ko-KR"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Time complexity is linear on the number of features and on </a:t>
            </a:r>
            <a:r>
              <a:rPr lang="en-US" altLang="ko-KR" dirty="0" err="1">
                <a:latin typeface="Times New Roman" panose="02020603050405020304" pitchFamily="18" charset="0"/>
                <a:ea typeface="굴림" panose="020B0600000101010101" pitchFamily="34" charset="-127"/>
              </a:rPr>
              <a:t>Nsample</a:t>
            </a:r>
            <a:r>
              <a:rPr lang="en-US" altLang="ko-KR" dirty="0">
                <a:latin typeface="Times New Roman" panose="02020603050405020304" pitchFamily="18" charset="0"/>
                <a:ea typeface="굴림" panose="020B0600000101010101" pitchFamily="34" charset="-127"/>
              </a:rPr>
              <a:t>.</a:t>
            </a:r>
            <a:br>
              <a:rPr lang="en-US" altLang="ko-KR"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It works for any type of feature.</a:t>
            </a:r>
            <a:br>
              <a:rPr lang="en-US" altLang="ko-KR" b="1" dirty="0">
                <a:latin typeface="Times New Roman" panose="02020603050405020304" pitchFamily="18" charset="0"/>
                <a:ea typeface="굴림" panose="020B0600000101010101" pitchFamily="34" charset="-127"/>
              </a:rPr>
            </a:br>
            <a:r>
              <a:rPr lang="en-US" altLang="ko-KR" b="1" dirty="0">
                <a:solidFill>
                  <a:srgbClr val="FF0000"/>
                </a:solidFill>
                <a:latin typeface="Times New Roman" panose="02020603050405020304" pitchFamily="18" charset="0"/>
                <a:ea typeface="굴림" panose="020B0600000101010101" pitchFamily="34" charset="-127"/>
              </a:rPr>
              <a:t>Disadvantages:</a:t>
            </a:r>
            <a:br>
              <a:rPr lang="en-US" altLang="ko-KR" b="1"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Removes  irrelevant features but does not remove redundant features.</a:t>
            </a:r>
            <a:br>
              <a:rPr lang="en-US" altLang="ko-KR"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Choice of the threshold.</a:t>
            </a:r>
            <a:br>
              <a:rPr lang="en-US" altLang="ko-KR" dirty="0">
                <a:latin typeface="Times New Roman" panose="02020603050405020304" pitchFamily="18" charset="0"/>
                <a:ea typeface="굴림" panose="020B0600000101010101" pitchFamily="34" charset="-127"/>
              </a:rPr>
            </a:br>
            <a:r>
              <a:rPr lang="en-US" altLang="ko-KR" dirty="0">
                <a:latin typeface="Times New Roman" panose="02020603050405020304" pitchFamily="18" charset="0"/>
                <a:ea typeface="굴림" panose="020B0600000101010101" pitchFamily="34" charset="-127"/>
              </a:rPr>
              <a:t>Choice of the </a:t>
            </a:r>
            <a:r>
              <a:rPr lang="en-US" altLang="ko-KR" dirty="0" err="1">
                <a:latin typeface="Times New Roman" panose="02020603050405020304" pitchFamily="18" charset="0"/>
                <a:ea typeface="굴림" panose="020B0600000101010101" pitchFamily="34" charset="-127"/>
              </a:rPr>
              <a:t>Nsample</a:t>
            </a:r>
            <a:r>
              <a:rPr lang="en-US" altLang="ko-KR" dirty="0">
                <a:latin typeface="Times New Roman" panose="02020603050405020304" pitchFamily="18" charset="0"/>
                <a:ea typeface="굴림" panose="020B0600000101010101" pitchFamily="34" charset="-127"/>
              </a:rPr>
              <a:t>.</a:t>
            </a:r>
            <a:br>
              <a:rPr lang="en-US" altLang="ko-KR" b="1" dirty="0">
                <a:latin typeface="Times New Roman" panose="02020603050405020304" pitchFamily="18" charset="0"/>
                <a:ea typeface="굴림" panose="020B0600000101010101" pitchFamily="34" charset="-127"/>
              </a:rPr>
            </a:br>
            <a:endParaRPr lang="es-PR" altLang="en-PR" b="1"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8E82D4A-9787-4F4D-B8E0-FA65F0164842}"/>
              </a:ext>
            </a:extLst>
          </p:cNvPr>
          <p:cNvSpPr>
            <a:spLocks noGrp="1" noChangeArrowheads="1"/>
          </p:cNvSpPr>
          <p:nvPr>
            <p:ph type="title"/>
          </p:nvPr>
        </p:nvSpPr>
        <p:spPr>
          <a:xfrm>
            <a:off x="2209800" y="762000"/>
            <a:ext cx="7924800" cy="609600"/>
          </a:xfrm>
          <a:noFill/>
        </p:spPr>
        <p:txBody>
          <a:bodyPr/>
          <a:lstStyle/>
          <a:p>
            <a:pPr eaLnBrk="1" hangingPunct="1"/>
            <a:r>
              <a:rPr lang="es-ES" altLang="en-PR" sz="3200" b="1">
                <a:solidFill>
                  <a:srgbClr val="003399"/>
                </a:solidFill>
              </a:rPr>
              <a:t>The Las Vegas Filter (LVF) method</a:t>
            </a:r>
            <a:endParaRPr lang="en-US" altLang="en-PR" sz="3200" b="1">
              <a:solidFill>
                <a:srgbClr val="003399"/>
              </a:solidFill>
            </a:endParaRPr>
          </a:p>
        </p:txBody>
      </p:sp>
      <p:sp>
        <p:nvSpPr>
          <p:cNvPr id="26627" name="Rectangle 3">
            <a:extLst>
              <a:ext uri="{FF2B5EF4-FFF2-40B4-BE49-F238E27FC236}">
                <a16:creationId xmlns:a16="http://schemas.microsoft.com/office/drawing/2014/main" id="{333306C4-14ED-4F4C-8B5D-3B7C517DEF8D}"/>
              </a:ext>
            </a:extLst>
          </p:cNvPr>
          <p:cNvSpPr>
            <a:spLocks noGrp="1" noChangeArrowheads="1"/>
          </p:cNvSpPr>
          <p:nvPr>
            <p:ph idx="1"/>
          </p:nvPr>
        </p:nvSpPr>
        <p:spPr>
          <a:xfrm>
            <a:off x="2209800" y="1752600"/>
            <a:ext cx="8610600" cy="4648200"/>
          </a:xfrm>
        </p:spPr>
        <p:txBody>
          <a:bodyPr/>
          <a:lstStyle/>
          <a:p>
            <a:pPr marL="609600" indent="-609600" eaLnBrk="1" hangingPunct="1">
              <a:buFont typeface="Arial" panose="020B0604020202020204" pitchFamily="34" charset="0"/>
              <a:buNone/>
            </a:pPr>
            <a:r>
              <a:rPr lang="es-ES" altLang="en-PR"/>
              <a:t>Liu and Setiono (1997</a:t>
            </a:r>
            <a:r>
              <a:rPr lang="en-US" altLang="en-PR"/>
              <a:t>)</a:t>
            </a:r>
          </a:p>
          <a:p>
            <a:pPr marL="609600" indent="-609600" eaLnBrk="1" hangingPunct="1"/>
            <a:r>
              <a:rPr lang="es-ES" altLang="en-PR"/>
              <a:t>The subset of features are choosen randomly.</a:t>
            </a:r>
          </a:p>
          <a:p>
            <a:pPr marL="609600" indent="-609600" eaLnBrk="1" hangingPunct="1"/>
            <a:r>
              <a:rPr lang="es-ES" altLang="en-PR"/>
              <a:t>The evaluation function used is an inconsistency measure.</a:t>
            </a:r>
          </a:p>
          <a:p>
            <a:pPr marL="609600" indent="-609600" eaLnBrk="1" hangingPunct="1"/>
            <a:r>
              <a:rPr lang="es-ES" altLang="en-PR"/>
              <a:t>Two instances are inconsistent if they have the same feature values but belong to different classes.</a:t>
            </a:r>
          </a:p>
          <a:p>
            <a:pPr marL="609600" indent="-609600" eaLnBrk="1" hangingPunct="1"/>
            <a:r>
              <a:rPr lang="es-ES" altLang="en-PR"/>
              <a:t>The continuous features of the dataset have to be discretized previously.</a:t>
            </a:r>
          </a:p>
        </p:txBody>
      </p:sp>
      <p:sp>
        <p:nvSpPr>
          <p:cNvPr id="26628" name="Footer Placeholder 1">
            <a:extLst>
              <a:ext uri="{FF2B5EF4-FFF2-40B4-BE49-F238E27FC236}">
                <a16:creationId xmlns:a16="http://schemas.microsoft.com/office/drawing/2014/main" id="{2AF26ABF-F466-4243-A4BB-628B4C24459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6629" name="Slide Number Placeholder 2">
            <a:extLst>
              <a:ext uri="{FF2B5EF4-FFF2-40B4-BE49-F238E27FC236}">
                <a16:creationId xmlns:a16="http://schemas.microsoft.com/office/drawing/2014/main" id="{08B29B63-2188-41E2-9C42-77B34A4967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59FF525-938B-49A4-9B17-066067DA5290}" type="slidenum">
              <a:rPr lang="en-US" altLang="en-PR" sz="1400" smtClean="0">
                <a:latin typeface="Arial" panose="020B0604020202020204" pitchFamily="34" charset="0"/>
              </a:rPr>
              <a:pPr fontAlgn="base">
                <a:lnSpc>
                  <a:spcPct val="100000"/>
                </a:lnSpc>
                <a:spcBef>
                  <a:spcPct val="0"/>
                </a:spcBef>
                <a:spcAft>
                  <a:spcPct val="0"/>
                </a:spcAft>
                <a:buFontTx/>
                <a:buNone/>
              </a:pPr>
              <a:t>21</a:t>
            </a:fld>
            <a:endParaRPr lang="en-US" altLang="en-PR"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96F8C55-DB51-437A-9451-8B7EFABAA048}"/>
              </a:ext>
            </a:extLst>
          </p:cNvPr>
          <p:cNvSpPr>
            <a:spLocks noGrp="1" noChangeArrowheads="1"/>
          </p:cNvSpPr>
          <p:nvPr>
            <p:ph type="title"/>
          </p:nvPr>
        </p:nvSpPr>
        <p:spPr>
          <a:xfrm>
            <a:off x="2500313" y="868363"/>
            <a:ext cx="7267575" cy="685800"/>
          </a:xfrm>
        </p:spPr>
        <p:txBody>
          <a:bodyPr rtlCol="0">
            <a:normAutofit fontScale="90000"/>
          </a:bodyPr>
          <a:lstStyle/>
          <a:p>
            <a:pPr eaLnBrk="1" fontAlgn="auto" hangingPunct="1">
              <a:spcAft>
                <a:spcPts val="0"/>
              </a:spcAft>
              <a:defRPr/>
            </a:pPr>
            <a:r>
              <a:rPr lang="es-ES" altLang="en-PR" b="1">
                <a:solidFill>
                  <a:srgbClr val="003399"/>
                </a:solidFill>
              </a:rPr>
              <a:t>The Inconsistency measure</a:t>
            </a:r>
            <a:endParaRPr lang="en-US" altLang="en-PR" b="1">
              <a:solidFill>
                <a:srgbClr val="003399"/>
              </a:solidFill>
            </a:endParaRPr>
          </a:p>
        </p:txBody>
      </p:sp>
      <p:sp>
        <p:nvSpPr>
          <p:cNvPr id="27651" name="Rectangle 3">
            <a:extLst>
              <a:ext uri="{FF2B5EF4-FFF2-40B4-BE49-F238E27FC236}">
                <a16:creationId xmlns:a16="http://schemas.microsoft.com/office/drawing/2014/main" id="{CF4E6E4B-C314-4D1A-98BD-7BF28959926D}"/>
              </a:ext>
            </a:extLst>
          </p:cNvPr>
          <p:cNvSpPr>
            <a:spLocks noGrp="1" noChangeArrowheads="1"/>
          </p:cNvSpPr>
          <p:nvPr>
            <p:ph idx="1"/>
          </p:nvPr>
        </p:nvSpPr>
        <p:spPr>
          <a:xfrm>
            <a:off x="2438400" y="1600200"/>
            <a:ext cx="9296400" cy="4572000"/>
          </a:xfrm>
        </p:spPr>
        <p:txBody>
          <a:bodyPr/>
          <a:lstStyle/>
          <a:p>
            <a:pPr marL="609600" indent="-609600" eaLnBrk="1" hangingPunct="1">
              <a:buFont typeface="Arial" panose="020B0604020202020204" pitchFamily="34" charset="0"/>
              <a:buNone/>
            </a:pPr>
            <a:r>
              <a:rPr lang="es-ES" altLang="en-PR"/>
              <a:t>The inconsistency of a dataset with only non-continuous features is given by</a:t>
            </a:r>
          </a:p>
          <a:p>
            <a:pPr marL="609600" indent="-609600" eaLnBrk="1" hangingPunct="1">
              <a:buFont typeface="Arial" panose="020B0604020202020204" pitchFamily="34" charset="0"/>
              <a:buNone/>
            </a:pPr>
            <a:r>
              <a:rPr lang="es-ES" altLang="en-PR"/>
              <a:t>      </a:t>
            </a:r>
            <a:endParaRPr lang="en-US" altLang="en-PR"/>
          </a:p>
          <a:p>
            <a:pPr marL="609600" indent="-609600" eaLnBrk="1" hangingPunct="1"/>
            <a:endParaRPr lang="es-ES" altLang="en-PR"/>
          </a:p>
          <a:p>
            <a:pPr marL="609600" indent="-609600" eaLnBrk="1" hangingPunct="1">
              <a:buFont typeface="Arial" panose="020B0604020202020204" pitchFamily="34" charset="0"/>
              <a:buNone/>
            </a:pPr>
            <a:r>
              <a:rPr lang="es-ES" altLang="en-PR"/>
              <a:t> K: number of the different combinations of the N instances</a:t>
            </a:r>
          </a:p>
          <a:p>
            <a:pPr marL="609600" indent="-609600" eaLnBrk="1" hangingPunct="1">
              <a:buFont typeface="Arial" panose="020B0604020202020204" pitchFamily="34" charset="0"/>
              <a:buNone/>
            </a:pPr>
            <a:r>
              <a:rPr lang="es-ES" altLang="en-PR"/>
              <a:t>|D</a:t>
            </a:r>
            <a:r>
              <a:rPr lang="es-ES" altLang="en-PR" baseline="-25000"/>
              <a:t>i</a:t>
            </a:r>
            <a:r>
              <a:rPr lang="es-ES" altLang="en-PR"/>
              <a:t>|: Cardinality of the  the i-th combination.</a:t>
            </a:r>
          </a:p>
          <a:p>
            <a:pPr marL="609600" indent="-609600" eaLnBrk="1" hangingPunct="1">
              <a:buFont typeface="Arial" panose="020B0604020202020204" pitchFamily="34" charset="0"/>
              <a:buNone/>
            </a:pPr>
            <a:r>
              <a:rPr lang="es-ES" altLang="en-PR"/>
              <a:t>h</a:t>
            </a:r>
            <a:r>
              <a:rPr lang="es-ES" altLang="en-PR" baseline="-25000"/>
              <a:t>i</a:t>
            </a:r>
            <a:r>
              <a:rPr lang="es-ES" altLang="en-PR"/>
              <a:t>: frecuency of the modal class on the i-th combination</a:t>
            </a:r>
          </a:p>
          <a:p>
            <a:pPr marL="609600" indent="-609600" eaLnBrk="1" hangingPunct="1">
              <a:buFont typeface="Arial" panose="020B0604020202020204" pitchFamily="34" charset="0"/>
              <a:buNone/>
            </a:pPr>
            <a:endParaRPr lang="es-ES" altLang="en-PR"/>
          </a:p>
        </p:txBody>
      </p:sp>
      <p:sp>
        <p:nvSpPr>
          <p:cNvPr id="27652" name="Footer Placeholder 1">
            <a:extLst>
              <a:ext uri="{FF2B5EF4-FFF2-40B4-BE49-F238E27FC236}">
                <a16:creationId xmlns:a16="http://schemas.microsoft.com/office/drawing/2014/main" id="{601A6DAB-515E-4EEA-936A-395CBFFF3B6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7653" name="Slide Number Placeholder 2">
            <a:extLst>
              <a:ext uri="{FF2B5EF4-FFF2-40B4-BE49-F238E27FC236}">
                <a16:creationId xmlns:a16="http://schemas.microsoft.com/office/drawing/2014/main" id="{127A870D-2A2D-4229-A726-8312B18C39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8DAAEC3-26C8-4E5A-910A-4E332BB6884F}" type="slidenum">
              <a:rPr lang="en-US" altLang="en-PR" sz="1400" smtClean="0">
                <a:latin typeface="Arial" panose="020B0604020202020204" pitchFamily="34" charset="0"/>
              </a:rPr>
              <a:pPr fontAlgn="base">
                <a:lnSpc>
                  <a:spcPct val="100000"/>
                </a:lnSpc>
                <a:spcBef>
                  <a:spcPct val="0"/>
                </a:spcBef>
                <a:spcAft>
                  <a:spcPct val="0"/>
                </a:spcAft>
                <a:buFontTx/>
                <a:buNone/>
              </a:pPr>
              <a:t>22</a:t>
            </a:fld>
            <a:endParaRPr lang="en-US" altLang="en-PR" sz="1400">
              <a:latin typeface="Arial" panose="020B0604020202020204" pitchFamily="34" charset="0"/>
            </a:endParaRPr>
          </a:p>
        </p:txBody>
      </p:sp>
      <p:graphicFrame>
        <p:nvGraphicFramePr>
          <p:cNvPr id="27654" name="Object 4">
            <a:extLst>
              <a:ext uri="{FF2B5EF4-FFF2-40B4-BE49-F238E27FC236}">
                <a16:creationId xmlns:a16="http://schemas.microsoft.com/office/drawing/2014/main" id="{827239E0-63BD-4BBE-BB7B-671ADAA5D46A}"/>
              </a:ext>
            </a:extLst>
          </p:cNvPr>
          <p:cNvGraphicFramePr>
            <a:graphicFrameLocks noChangeAspect="1"/>
          </p:cNvGraphicFramePr>
          <p:nvPr/>
        </p:nvGraphicFramePr>
        <p:xfrm>
          <a:off x="3730625" y="2514600"/>
          <a:ext cx="3311525" cy="1066800"/>
        </p:xfrm>
        <a:graphic>
          <a:graphicData uri="http://schemas.openxmlformats.org/presentationml/2006/ole">
            <mc:AlternateContent xmlns:mc="http://schemas.openxmlformats.org/markup-compatibility/2006">
              <mc:Choice xmlns:v="urn:schemas-microsoft-com:vml" Requires="v">
                <p:oleObj name="Equation" r:id="rId2" imgW="889000" imgH="685800" progId="Equation.3">
                  <p:embed/>
                </p:oleObj>
              </mc:Choice>
              <mc:Fallback>
                <p:oleObj name="Equation" r:id="rId2" imgW="889000" imgH="685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625" y="2514600"/>
                        <a:ext cx="3311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11F6933-47BE-4B71-A13F-F076D88030D2}"/>
              </a:ext>
            </a:extLst>
          </p:cNvPr>
          <p:cNvSpPr>
            <a:spLocks noGrp="1" noChangeArrowheads="1"/>
          </p:cNvSpPr>
          <p:nvPr>
            <p:ph type="title"/>
          </p:nvPr>
        </p:nvSpPr>
        <p:spPr/>
        <p:txBody>
          <a:bodyPr/>
          <a:lstStyle/>
          <a:p>
            <a:pPr eaLnBrk="1" hangingPunct="1"/>
            <a:r>
              <a:rPr lang="en-US" altLang="en-PR"/>
              <a:t>Inconsistency: Example</a:t>
            </a:r>
          </a:p>
        </p:txBody>
      </p:sp>
      <p:sp>
        <p:nvSpPr>
          <p:cNvPr id="28675" name="Rectangle 3">
            <a:extLst>
              <a:ext uri="{FF2B5EF4-FFF2-40B4-BE49-F238E27FC236}">
                <a16:creationId xmlns:a16="http://schemas.microsoft.com/office/drawing/2014/main" id="{2E711DD7-EF95-4658-BBC2-9D65812EE2D4}"/>
              </a:ext>
            </a:extLst>
          </p:cNvPr>
          <p:cNvSpPr>
            <a:spLocks noGrp="1" noChangeArrowheads="1"/>
          </p:cNvSpPr>
          <p:nvPr>
            <p:ph idx="1"/>
          </p:nvPr>
        </p:nvSpPr>
        <p:spPr/>
        <p:txBody>
          <a:bodyPr rtlCol="0">
            <a:normAutofit lnSpcReduction="10000"/>
          </a:bodyPr>
          <a:lstStyle/>
          <a:p>
            <a:pPr eaLnBrk="1" fontAlgn="auto" hangingPunct="1">
              <a:spcAft>
                <a:spcPts val="0"/>
              </a:spcAft>
              <a:buFont typeface="Wingdings" panose="05000000000000000000" pitchFamily="2" charset="2"/>
              <a:buNone/>
              <a:defRPr/>
            </a:pPr>
            <a:r>
              <a:rPr lang="it-IT" altLang="en-PR" sz="2000"/>
              <a:t>&gt; m1</a:t>
            </a:r>
          </a:p>
          <a:p>
            <a:pPr eaLnBrk="1" fontAlgn="auto" hangingPunct="1">
              <a:spcAft>
                <a:spcPts val="0"/>
              </a:spcAft>
              <a:buFont typeface="Wingdings" panose="05000000000000000000" pitchFamily="2" charset="2"/>
              <a:buNone/>
              <a:defRPr/>
            </a:pPr>
            <a:r>
              <a:rPr lang="it-IT" altLang="en-PR" sz="2000"/>
              <a:t>     col1 col2 col3 col4 class</a:t>
            </a:r>
          </a:p>
          <a:p>
            <a:pPr eaLnBrk="1" fontAlgn="auto" hangingPunct="1">
              <a:spcAft>
                <a:spcPts val="0"/>
              </a:spcAft>
              <a:buFont typeface="Wingdings" panose="05000000000000000000" pitchFamily="2" charset="2"/>
              <a:buNone/>
              <a:defRPr/>
            </a:pPr>
            <a:r>
              <a:rPr lang="it-IT" altLang="en-PR" sz="2000"/>
              <a:t>[1,]  1    2  2    1    1</a:t>
            </a:r>
          </a:p>
          <a:p>
            <a:pPr eaLnBrk="1" fontAlgn="auto" hangingPunct="1">
              <a:spcAft>
                <a:spcPts val="0"/>
              </a:spcAft>
              <a:buFont typeface="Wingdings" panose="05000000000000000000" pitchFamily="2" charset="2"/>
              <a:buNone/>
              <a:defRPr/>
            </a:pPr>
            <a:r>
              <a:rPr lang="it-IT" altLang="en-PR" sz="2000"/>
              <a:t>[2,]  4    3  2    2    2</a:t>
            </a:r>
          </a:p>
          <a:p>
            <a:pPr eaLnBrk="1" fontAlgn="auto" hangingPunct="1">
              <a:spcAft>
                <a:spcPts val="0"/>
              </a:spcAft>
              <a:buFont typeface="Wingdings" panose="05000000000000000000" pitchFamily="2" charset="2"/>
              <a:buNone/>
              <a:defRPr/>
            </a:pPr>
            <a:r>
              <a:rPr lang="it-IT" altLang="en-PR" sz="2000"/>
              <a:t>[3,]  4    3  2    2    1</a:t>
            </a:r>
          </a:p>
          <a:p>
            <a:pPr eaLnBrk="1" fontAlgn="auto" hangingPunct="1">
              <a:spcAft>
                <a:spcPts val="0"/>
              </a:spcAft>
              <a:buFont typeface="Wingdings" panose="05000000000000000000" pitchFamily="2" charset="2"/>
              <a:buNone/>
              <a:defRPr/>
            </a:pPr>
            <a:r>
              <a:rPr lang="it-IT" altLang="en-PR" sz="2000"/>
              <a:t>[4,]  1    3  8    1    1</a:t>
            </a:r>
          </a:p>
          <a:p>
            <a:pPr eaLnBrk="1" fontAlgn="auto" hangingPunct="1">
              <a:spcAft>
                <a:spcPts val="0"/>
              </a:spcAft>
              <a:buFont typeface="Wingdings" panose="05000000000000000000" pitchFamily="2" charset="2"/>
              <a:buNone/>
              <a:defRPr/>
            </a:pPr>
            <a:r>
              <a:rPr lang="it-IT" altLang="en-PR" sz="2000"/>
              <a:t>[5,]  9    3  8    2    2</a:t>
            </a:r>
          </a:p>
          <a:p>
            <a:pPr eaLnBrk="1" fontAlgn="auto" hangingPunct="1">
              <a:spcAft>
                <a:spcPts val="0"/>
              </a:spcAft>
              <a:buFont typeface="Wingdings" panose="05000000000000000000" pitchFamily="2" charset="2"/>
              <a:buNone/>
              <a:defRPr/>
            </a:pPr>
            <a:r>
              <a:rPr lang="it-IT" altLang="en-PR" sz="2000"/>
              <a:t>[6,]  9    3  8    1    2</a:t>
            </a:r>
          </a:p>
          <a:p>
            <a:pPr eaLnBrk="1" fontAlgn="auto" hangingPunct="1">
              <a:spcAft>
                <a:spcPts val="0"/>
              </a:spcAft>
              <a:buFont typeface="Wingdings" panose="05000000000000000000" pitchFamily="2" charset="2"/>
              <a:buNone/>
              <a:defRPr/>
            </a:pPr>
            <a:r>
              <a:rPr lang="it-IT" altLang="en-PR" sz="2000"/>
              <a:t>[7,]  9    3  1    2    1</a:t>
            </a:r>
          </a:p>
          <a:p>
            <a:pPr eaLnBrk="1" fontAlgn="auto" hangingPunct="1">
              <a:spcAft>
                <a:spcPts val="0"/>
              </a:spcAft>
              <a:buFont typeface="Wingdings" panose="05000000000000000000" pitchFamily="2" charset="2"/>
              <a:buNone/>
              <a:defRPr/>
            </a:pPr>
            <a:r>
              <a:rPr lang="it-IT" altLang="en-PR" sz="2000"/>
              <a:t>&gt; inconsist(m1)</a:t>
            </a:r>
          </a:p>
          <a:p>
            <a:pPr eaLnBrk="1" fontAlgn="auto" hangingPunct="1">
              <a:spcAft>
                <a:spcPts val="0"/>
              </a:spcAft>
              <a:buFont typeface="Wingdings" panose="05000000000000000000" pitchFamily="2" charset="2"/>
              <a:buNone/>
              <a:defRPr/>
            </a:pPr>
            <a:r>
              <a:rPr lang="it-IT" altLang="en-PR" sz="2000"/>
              <a:t>[1] 0.1428571</a:t>
            </a:r>
            <a:r>
              <a:rPr lang="it-IT" altLang="en-PR" sz="2400"/>
              <a:t> </a:t>
            </a:r>
          </a:p>
          <a:p>
            <a:pPr eaLnBrk="1" fontAlgn="auto" hangingPunct="1">
              <a:spcAft>
                <a:spcPts val="0"/>
              </a:spcAft>
              <a:buFont typeface="Wingdings" panose="05000000000000000000" pitchFamily="2" charset="2"/>
              <a:buNone/>
              <a:defRPr/>
            </a:pPr>
            <a:endParaRPr lang="it-IT" altLang="en-PR" sz="2400"/>
          </a:p>
          <a:p>
            <a:pPr eaLnBrk="1" fontAlgn="auto" hangingPunct="1">
              <a:spcAft>
                <a:spcPts val="0"/>
              </a:spcAft>
              <a:defRPr/>
            </a:pPr>
            <a:endParaRPr lang="en-US" altLang="en-PR" sz="2000"/>
          </a:p>
        </p:txBody>
      </p:sp>
      <p:sp>
        <p:nvSpPr>
          <p:cNvPr id="28676" name="Footer Placeholder 1">
            <a:extLst>
              <a:ext uri="{FF2B5EF4-FFF2-40B4-BE49-F238E27FC236}">
                <a16:creationId xmlns:a16="http://schemas.microsoft.com/office/drawing/2014/main" id="{493FF893-162F-4B2C-90E8-CD009C5B1EE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8677" name="Slide Number Placeholder 2">
            <a:extLst>
              <a:ext uri="{FF2B5EF4-FFF2-40B4-BE49-F238E27FC236}">
                <a16:creationId xmlns:a16="http://schemas.microsoft.com/office/drawing/2014/main" id="{3A440159-AA7A-46ED-9978-B89C145D94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C46958C6-E4C7-44B4-B89F-241221970F64}" type="slidenum">
              <a:rPr lang="en-US" altLang="en-PR" sz="1400" smtClean="0">
                <a:latin typeface="Arial" panose="020B0604020202020204" pitchFamily="34" charset="0"/>
              </a:rPr>
              <a:pPr fontAlgn="base">
                <a:lnSpc>
                  <a:spcPct val="100000"/>
                </a:lnSpc>
                <a:spcBef>
                  <a:spcPct val="0"/>
                </a:spcBef>
                <a:spcAft>
                  <a:spcPct val="0"/>
                </a:spcAft>
                <a:buFontTx/>
                <a:buNone/>
              </a:pPr>
              <a:t>23</a:t>
            </a:fld>
            <a:endParaRPr lang="en-US" altLang="en-PR" sz="14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721034C-ECE0-4403-9B56-D61E8F5F50F7}"/>
              </a:ext>
            </a:extLst>
          </p:cNvPr>
          <p:cNvSpPr>
            <a:spLocks noGrp="1" noChangeArrowheads="1"/>
          </p:cNvSpPr>
          <p:nvPr>
            <p:ph type="title"/>
          </p:nvPr>
        </p:nvSpPr>
        <p:spPr>
          <a:xfrm>
            <a:off x="2209800" y="76200"/>
            <a:ext cx="7772400" cy="838200"/>
          </a:xfrm>
          <a:noFill/>
        </p:spPr>
        <p:txBody>
          <a:bodyPr/>
          <a:lstStyle/>
          <a:p>
            <a:pPr eaLnBrk="1" hangingPunct="1"/>
            <a:r>
              <a:rPr lang="en-US" altLang="en-PR" b="1">
                <a:solidFill>
                  <a:srgbClr val="003399"/>
                </a:solidFill>
              </a:rPr>
              <a:t>The LVF Algorithm</a:t>
            </a:r>
          </a:p>
        </p:txBody>
      </p:sp>
      <p:sp>
        <p:nvSpPr>
          <p:cNvPr id="29699" name="Rectangle 3">
            <a:extLst>
              <a:ext uri="{FF2B5EF4-FFF2-40B4-BE49-F238E27FC236}">
                <a16:creationId xmlns:a16="http://schemas.microsoft.com/office/drawing/2014/main" id="{336FCD36-0AA5-41E0-A901-45A69DDAFD94}"/>
              </a:ext>
            </a:extLst>
          </p:cNvPr>
          <p:cNvSpPr>
            <a:spLocks noGrp="1" noChangeArrowheads="1"/>
          </p:cNvSpPr>
          <p:nvPr>
            <p:ph idx="1"/>
          </p:nvPr>
        </p:nvSpPr>
        <p:spPr>
          <a:xfrm>
            <a:off x="1752600" y="838200"/>
            <a:ext cx="9144000" cy="5867400"/>
          </a:xfrm>
        </p:spPr>
        <p:txBody>
          <a:bodyPr/>
          <a:lstStyle/>
          <a:p>
            <a:pPr eaLnBrk="1" hangingPunct="1">
              <a:lnSpc>
                <a:spcPct val="80000"/>
              </a:lnSpc>
              <a:buFont typeface="Wingdings" panose="05000000000000000000" pitchFamily="2" charset="2"/>
              <a:buNone/>
            </a:pPr>
            <a:r>
              <a:rPr lang="es-ES" altLang="en-PR" sz="2700" b="1"/>
              <a:t>Input</a:t>
            </a:r>
            <a:r>
              <a:rPr lang="es-ES" altLang="en-PR" sz="2700"/>
              <a:t> : D = Dataset , p = Number of features , S= set of all features, MaxTries  =Maximum number of trials , Threshold=</a:t>
            </a:r>
            <a:r>
              <a:rPr lang="es-ES" altLang="en-PR" sz="2700">
                <a:sym typeface="Symbol" panose="05050102010706020507" pitchFamily="18" charset="2"/>
              </a:rPr>
              <a:t></a:t>
            </a:r>
            <a:r>
              <a:rPr lang="es-ES" altLang="en-PR" sz="2700"/>
              <a:t> .</a:t>
            </a:r>
            <a:endParaRPr lang="en-US" altLang="en-PR" sz="2700"/>
          </a:p>
          <a:p>
            <a:pPr eaLnBrk="1" hangingPunct="1">
              <a:lnSpc>
                <a:spcPct val="80000"/>
              </a:lnSpc>
              <a:buFont typeface="Wingdings" panose="05000000000000000000" pitchFamily="2" charset="2"/>
              <a:buNone/>
            </a:pPr>
            <a:r>
              <a:rPr lang="en-US" altLang="en-PR" sz="2700"/>
              <a:t>C</a:t>
            </a:r>
            <a:r>
              <a:rPr lang="en-US" altLang="en-PR" sz="2700" baseline="-25000"/>
              <a:t>best</a:t>
            </a:r>
            <a:r>
              <a:rPr lang="en-US" altLang="en-PR" sz="2700"/>
              <a:t>=p , S</a:t>
            </a:r>
            <a:r>
              <a:rPr lang="en-US" altLang="en-PR" sz="2700" baseline="-25000"/>
              <a:t>best</a:t>
            </a:r>
            <a:r>
              <a:rPr lang="en-US" altLang="en-PR" sz="2700"/>
              <a:t> = S</a:t>
            </a:r>
          </a:p>
          <a:p>
            <a:pPr eaLnBrk="1" hangingPunct="1">
              <a:lnSpc>
                <a:spcPct val="80000"/>
              </a:lnSpc>
              <a:buFont typeface="Wingdings" panose="05000000000000000000" pitchFamily="2" charset="2"/>
              <a:buNone/>
            </a:pPr>
            <a:r>
              <a:rPr lang="en-US" altLang="en-PR" sz="2700"/>
              <a:t>For  i= 1 to MaxTries   </a:t>
            </a:r>
            <a:endParaRPr lang="es-ES" altLang="en-PR" sz="2700"/>
          </a:p>
          <a:p>
            <a:pPr eaLnBrk="1" hangingPunct="1">
              <a:lnSpc>
                <a:spcPct val="80000"/>
              </a:lnSpc>
              <a:buFont typeface="Wingdings" panose="05000000000000000000" pitchFamily="2" charset="2"/>
              <a:buNone/>
            </a:pPr>
            <a:r>
              <a:rPr lang="es-ES" altLang="en-PR" sz="2700"/>
              <a:t>  	S</a:t>
            </a:r>
            <a:r>
              <a:rPr lang="es-ES" altLang="en-PR" sz="2700" baseline="-25000"/>
              <a:t>i</a:t>
            </a:r>
            <a:r>
              <a:rPr lang="es-ES" altLang="en-PR" sz="2700"/>
              <a:t> =  Subset of S choosen randomly.</a:t>
            </a:r>
          </a:p>
          <a:p>
            <a:pPr eaLnBrk="1" hangingPunct="1">
              <a:lnSpc>
                <a:spcPct val="80000"/>
              </a:lnSpc>
              <a:buFont typeface="Wingdings" panose="05000000000000000000" pitchFamily="2" charset="2"/>
              <a:buNone/>
            </a:pPr>
            <a:r>
              <a:rPr lang="es-ES" altLang="en-PR" sz="2700"/>
              <a:t>	C = card(S</a:t>
            </a:r>
            <a:r>
              <a:rPr lang="es-ES" altLang="en-PR" sz="2700" baseline="-25000"/>
              <a:t>i</a:t>
            </a:r>
            <a:r>
              <a:rPr lang="es-ES" altLang="en-PR" sz="2700"/>
              <a:t>)</a:t>
            </a:r>
          </a:p>
          <a:p>
            <a:pPr eaLnBrk="1" hangingPunct="1">
              <a:lnSpc>
                <a:spcPct val="80000"/>
              </a:lnSpc>
              <a:buFont typeface="Wingdings" panose="05000000000000000000" pitchFamily="2" charset="2"/>
              <a:buNone/>
            </a:pPr>
            <a:r>
              <a:rPr lang="es-ES" altLang="en-PR" sz="2700"/>
              <a:t>            If(C &lt; C</a:t>
            </a:r>
            <a:r>
              <a:rPr lang="es-ES" altLang="en-PR" sz="2700" baseline="-25000"/>
              <a:t>best</a:t>
            </a:r>
            <a:r>
              <a:rPr lang="es-ES" altLang="en-PR" sz="2700"/>
              <a:t>)</a:t>
            </a:r>
          </a:p>
          <a:p>
            <a:pPr eaLnBrk="1" hangingPunct="1">
              <a:lnSpc>
                <a:spcPct val="80000"/>
              </a:lnSpc>
              <a:buFont typeface="Wingdings" panose="05000000000000000000" pitchFamily="2" charset="2"/>
              <a:buNone/>
            </a:pPr>
            <a:r>
              <a:rPr lang="es-ES" altLang="en-PR" sz="2700"/>
              <a:t>	     {If  Inconsistency(S</a:t>
            </a:r>
            <a:r>
              <a:rPr lang="es-ES" altLang="en-PR" sz="2700" baseline="-25000"/>
              <a:t>i</a:t>
            </a:r>
            <a:r>
              <a:rPr lang="es-ES" altLang="en-PR" sz="2700"/>
              <a:t>, D) &lt;</a:t>
            </a:r>
            <a:r>
              <a:rPr lang="es-ES" altLang="en-PR" sz="2700">
                <a:sym typeface="Symbol" panose="05050102010706020507" pitchFamily="18" charset="2"/>
              </a:rPr>
              <a:t></a:t>
            </a:r>
            <a:endParaRPr lang="es-ES" altLang="en-PR" sz="2700"/>
          </a:p>
          <a:p>
            <a:pPr eaLnBrk="1" hangingPunct="1">
              <a:lnSpc>
                <a:spcPct val="80000"/>
              </a:lnSpc>
              <a:buFont typeface="Wingdings" panose="05000000000000000000" pitchFamily="2" charset="2"/>
              <a:buNone/>
            </a:pPr>
            <a:r>
              <a:rPr lang="es-ES" altLang="en-PR" sz="2700"/>
              <a:t>   	                 S</a:t>
            </a:r>
            <a:r>
              <a:rPr lang="es-ES" altLang="en-PR" sz="2700" baseline="-25000"/>
              <a:t>best</a:t>
            </a:r>
            <a:r>
              <a:rPr lang="es-ES" altLang="en-PR" sz="2700"/>
              <a:t>= S</a:t>
            </a:r>
            <a:r>
              <a:rPr lang="es-ES" altLang="en-PR" sz="2700" baseline="-25000"/>
              <a:t>i</a:t>
            </a:r>
            <a:r>
              <a:rPr lang="es-ES" altLang="en-PR" sz="2700"/>
              <a:t>  , C</a:t>
            </a:r>
            <a:r>
              <a:rPr lang="es-ES" altLang="en-PR" sz="2700" baseline="-25000"/>
              <a:t>best </a:t>
            </a:r>
            <a:r>
              <a:rPr lang="es-ES" altLang="en-PR" sz="2700"/>
              <a:t>= C	}</a:t>
            </a:r>
          </a:p>
          <a:p>
            <a:pPr eaLnBrk="1" hangingPunct="1">
              <a:lnSpc>
                <a:spcPct val="80000"/>
              </a:lnSpc>
              <a:buFont typeface="Wingdings" panose="05000000000000000000" pitchFamily="2" charset="2"/>
              <a:buNone/>
            </a:pPr>
            <a:r>
              <a:rPr lang="es-ES" altLang="en-PR" sz="2700"/>
              <a:t>                If ( C = C</a:t>
            </a:r>
            <a:r>
              <a:rPr lang="es-ES" altLang="en-PR" sz="2700" baseline="-25000"/>
              <a:t>best</a:t>
            </a:r>
            <a:r>
              <a:rPr lang="es-ES" altLang="en-PR" sz="2700"/>
              <a:t>  and Inconsistency (S</a:t>
            </a:r>
            <a:r>
              <a:rPr lang="es-ES" altLang="en-PR" sz="2700" baseline="-25000"/>
              <a:t>i</a:t>
            </a:r>
            <a:r>
              <a:rPr lang="es-ES" altLang="en-PR" sz="2700"/>
              <a:t>, D)</a:t>
            </a:r>
            <a:r>
              <a:rPr lang="es-ES" altLang="en-PR" sz="2700">
                <a:sym typeface="Symbol" panose="05050102010706020507" pitchFamily="18" charset="2"/>
              </a:rPr>
              <a:t></a:t>
            </a:r>
            <a:r>
              <a:rPr lang="es-ES" altLang="en-PR" sz="2700"/>
              <a:t> </a:t>
            </a:r>
            <a:r>
              <a:rPr lang="es-ES" altLang="en-PR" sz="2700">
                <a:sym typeface="Symbol" panose="05050102010706020507" pitchFamily="18" charset="2"/>
              </a:rPr>
              <a:t></a:t>
            </a:r>
            <a:r>
              <a:rPr lang="es-ES" altLang="en-PR" sz="2700"/>
              <a:t>)</a:t>
            </a:r>
          </a:p>
          <a:p>
            <a:pPr eaLnBrk="1" hangingPunct="1">
              <a:lnSpc>
                <a:spcPct val="80000"/>
              </a:lnSpc>
              <a:buFont typeface="Wingdings" panose="05000000000000000000" pitchFamily="2" charset="2"/>
              <a:buNone/>
            </a:pPr>
            <a:r>
              <a:rPr lang="es-ES" altLang="en-PR" sz="2700"/>
              <a:t>                            S</a:t>
            </a:r>
            <a:r>
              <a:rPr lang="es-ES" altLang="en-PR" sz="2700" baseline="-25000"/>
              <a:t>best</a:t>
            </a:r>
            <a:r>
              <a:rPr lang="es-ES" altLang="en-PR" sz="2700"/>
              <a:t>=  S</a:t>
            </a:r>
            <a:r>
              <a:rPr lang="es-ES" altLang="en-PR" sz="2700" baseline="-25000"/>
              <a:t>i</a:t>
            </a:r>
            <a:r>
              <a:rPr lang="es-ES" altLang="en-PR" sz="2700"/>
              <a:t>.</a:t>
            </a:r>
          </a:p>
          <a:p>
            <a:pPr eaLnBrk="1" hangingPunct="1">
              <a:lnSpc>
                <a:spcPct val="80000"/>
              </a:lnSpc>
              <a:buFont typeface="Wingdings" panose="05000000000000000000" pitchFamily="2" charset="2"/>
              <a:buNone/>
            </a:pPr>
            <a:r>
              <a:rPr lang="es-ES" altLang="en-PR" sz="2700" b="1"/>
              <a:t>Output :  </a:t>
            </a:r>
            <a:r>
              <a:rPr lang="es-ES" altLang="en-PR" sz="2700"/>
              <a:t>S</a:t>
            </a:r>
            <a:r>
              <a:rPr lang="es-ES" altLang="en-PR" sz="2700" baseline="-25000"/>
              <a:t>best</a:t>
            </a:r>
            <a:r>
              <a:rPr lang="es-ES" altLang="en-PR" sz="2700"/>
              <a:t> </a:t>
            </a:r>
            <a:endParaRPr lang="en-US" altLang="en-PR" sz="2700"/>
          </a:p>
        </p:txBody>
      </p:sp>
      <p:sp>
        <p:nvSpPr>
          <p:cNvPr id="29700" name="Footer Placeholder 1">
            <a:extLst>
              <a:ext uri="{FF2B5EF4-FFF2-40B4-BE49-F238E27FC236}">
                <a16:creationId xmlns:a16="http://schemas.microsoft.com/office/drawing/2014/main" id="{08558000-D8EF-4A84-B5A6-A51BB0B1D8B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29701" name="Slide Number Placeholder 2">
            <a:extLst>
              <a:ext uri="{FF2B5EF4-FFF2-40B4-BE49-F238E27FC236}">
                <a16:creationId xmlns:a16="http://schemas.microsoft.com/office/drawing/2014/main" id="{7FDA8F33-F6D4-4B65-B15A-719B81DC31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C9C2691E-F4B6-4D35-B649-CEA636C0D7BA}" type="slidenum">
              <a:rPr lang="en-US" altLang="en-PR" sz="1400" smtClean="0">
                <a:latin typeface="Arial" panose="020B0604020202020204" pitchFamily="34" charset="0"/>
              </a:rPr>
              <a:pPr fontAlgn="base">
                <a:lnSpc>
                  <a:spcPct val="100000"/>
                </a:lnSpc>
                <a:spcBef>
                  <a:spcPct val="0"/>
                </a:spcBef>
                <a:spcAft>
                  <a:spcPct val="0"/>
                </a:spcAft>
                <a:buFontTx/>
                <a:buNone/>
              </a:pPr>
              <a:t>24</a:t>
            </a:fld>
            <a:endParaRPr lang="en-US" altLang="en-PR" sz="1400">
              <a:latin typeface="Arial" panose="020B0604020202020204" pitchFamily="34" charset="0"/>
            </a:endParaRPr>
          </a:p>
        </p:txBody>
      </p:sp>
      <p:sp>
        <p:nvSpPr>
          <p:cNvPr id="29702" name="Rectangle 4">
            <a:extLst>
              <a:ext uri="{FF2B5EF4-FFF2-40B4-BE49-F238E27FC236}">
                <a16:creationId xmlns:a16="http://schemas.microsoft.com/office/drawing/2014/main" id="{8147AF9B-D64B-432D-9997-057569D008BC}"/>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3" name="Rectangle 5">
            <a:extLst>
              <a:ext uri="{FF2B5EF4-FFF2-40B4-BE49-F238E27FC236}">
                <a16:creationId xmlns:a16="http://schemas.microsoft.com/office/drawing/2014/main" id="{24CDFD3F-CC50-4FA2-A5E2-87A5DC48CDB3}"/>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4" name="Rectangle 6">
            <a:extLst>
              <a:ext uri="{FF2B5EF4-FFF2-40B4-BE49-F238E27FC236}">
                <a16:creationId xmlns:a16="http://schemas.microsoft.com/office/drawing/2014/main" id="{ED34281F-A63F-43F5-A55D-5FC3C9D39135}"/>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5" name="Rectangle 7">
            <a:extLst>
              <a:ext uri="{FF2B5EF4-FFF2-40B4-BE49-F238E27FC236}">
                <a16:creationId xmlns:a16="http://schemas.microsoft.com/office/drawing/2014/main" id="{5158D399-9562-40EC-9B95-0DA8D7E7110F}"/>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6" name="Rectangle 8">
            <a:extLst>
              <a:ext uri="{FF2B5EF4-FFF2-40B4-BE49-F238E27FC236}">
                <a16:creationId xmlns:a16="http://schemas.microsoft.com/office/drawing/2014/main" id="{5C023BDB-9EF9-47E1-8BCE-39835E18B048}"/>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7" name="Rectangle 9">
            <a:extLst>
              <a:ext uri="{FF2B5EF4-FFF2-40B4-BE49-F238E27FC236}">
                <a16:creationId xmlns:a16="http://schemas.microsoft.com/office/drawing/2014/main" id="{EEEF2EB7-87E2-473A-8A5C-1F223F507C50}"/>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29708" name="Rectangle 10">
            <a:extLst>
              <a:ext uri="{FF2B5EF4-FFF2-40B4-BE49-F238E27FC236}">
                <a16:creationId xmlns:a16="http://schemas.microsoft.com/office/drawing/2014/main" id="{63FA12F9-B5A3-49C2-AE80-C118C0B45A24}"/>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70C4354-80BF-45EA-A22F-72B88C52B25E}"/>
              </a:ext>
            </a:extLst>
          </p:cNvPr>
          <p:cNvSpPr>
            <a:spLocks noGrp="1" noChangeArrowheads="1"/>
          </p:cNvSpPr>
          <p:nvPr>
            <p:ph type="title"/>
          </p:nvPr>
        </p:nvSpPr>
        <p:spPr/>
        <p:txBody>
          <a:bodyPr/>
          <a:lstStyle/>
          <a:p>
            <a:pPr eaLnBrk="1" hangingPunct="1"/>
            <a:r>
              <a:rPr lang="en-US" altLang="en-PR"/>
              <a:t>Disadvantages of LVF</a:t>
            </a:r>
          </a:p>
        </p:txBody>
      </p:sp>
      <p:sp>
        <p:nvSpPr>
          <p:cNvPr id="30723" name="Rectangle 3">
            <a:extLst>
              <a:ext uri="{FF2B5EF4-FFF2-40B4-BE49-F238E27FC236}">
                <a16:creationId xmlns:a16="http://schemas.microsoft.com/office/drawing/2014/main" id="{527996EE-92F7-4D48-8D38-C81B33F95566}"/>
              </a:ext>
            </a:extLst>
          </p:cNvPr>
          <p:cNvSpPr>
            <a:spLocks noGrp="1" noChangeArrowheads="1"/>
          </p:cNvSpPr>
          <p:nvPr>
            <p:ph idx="1"/>
          </p:nvPr>
        </p:nvSpPr>
        <p:spPr/>
        <p:txBody>
          <a:bodyPr/>
          <a:lstStyle/>
          <a:p>
            <a:pPr eaLnBrk="1" hangingPunct="1"/>
            <a:r>
              <a:rPr lang="en-US" altLang="en-PR"/>
              <a:t>Choice of threshold. A small threshold will imply the selection of  a larger number of features.</a:t>
            </a:r>
          </a:p>
          <a:p>
            <a:pPr eaLnBrk="1" hangingPunct="1"/>
            <a:r>
              <a:rPr lang="en-US" altLang="en-PR"/>
              <a:t>A large number of iterations decreases the variability of the chosen subset but it slow down the computation.  </a:t>
            </a:r>
          </a:p>
        </p:txBody>
      </p:sp>
      <p:sp>
        <p:nvSpPr>
          <p:cNvPr id="30724" name="Footer Placeholder 1">
            <a:extLst>
              <a:ext uri="{FF2B5EF4-FFF2-40B4-BE49-F238E27FC236}">
                <a16:creationId xmlns:a16="http://schemas.microsoft.com/office/drawing/2014/main" id="{B20A0B00-40D7-4BE3-99FC-3F13248EEBB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0725" name="Slide Number Placeholder 2">
            <a:extLst>
              <a:ext uri="{FF2B5EF4-FFF2-40B4-BE49-F238E27FC236}">
                <a16:creationId xmlns:a16="http://schemas.microsoft.com/office/drawing/2014/main" id="{DC7510A9-9916-40CC-A92E-6151BB98A5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F0A2B35-02B4-4FEC-B1D3-2D35736E0F14}" type="slidenum">
              <a:rPr lang="en-US" altLang="en-PR" sz="1400" smtClean="0">
                <a:latin typeface="Arial" panose="020B0604020202020204" pitchFamily="34" charset="0"/>
              </a:rPr>
              <a:pPr fontAlgn="base">
                <a:lnSpc>
                  <a:spcPct val="100000"/>
                </a:lnSpc>
                <a:spcBef>
                  <a:spcPct val="0"/>
                </a:spcBef>
                <a:spcAft>
                  <a:spcPct val="0"/>
                </a:spcAft>
                <a:buFontTx/>
                <a:buNone/>
              </a:pPr>
              <a:t>25</a:t>
            </a:fld>
            <a:endParaRPr lang="en-US" altLang="en-PR" sz="14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7011B37-A121-4E04-BCF7-52FDB1D2D5C9}"/>
              </a:ext>
            </a:extLst>
          </p:cNvPr>
          <p:cNvSpPr>
            <a:spLocks noGrp="1" noChangeArrowheads="1"/>
          </p:cNvSpPr>
          <p:nvPr>
            <p:ph type="title"/>
          </p:nvPr>
        </p:nvSpPr>
        <p:spPr>
          <a:xfrm>
            <a:off x="2500313" y="868363"/>
            <a:ext cx="7267575" cy="762000"/>
          </a:xfrm>
          <a:noFill/>
        </p:spPr>
        <p:txBody>
          <a:bodyPr/>
          <a:lstStyle/>
          <a:p>
            <a:pPr eaLnBrk="1" hangingPunct="1"/>
            <a:r>
              <a:rPr lang="en-US" altLang="en-PR" b="1">
                <a:solidFill>
                  <a:srgbClr val="003399"/>
                </a:solidFill>
              </a:rPr>
              <a:t>Wrapper methods</a:t>
            </a:r>
            <a:endParaRPr lang="en-US" altLang="en-PR">
              <a:solidFill>
                <a:srgbClr val="003399"/>
              </a:solidFill>
            </a:endParaRPr>
          </a:p>
        </p:txBody>
      </p:sp>
      <p:sp>
        <p:nvSpPr>
          <p:cNvPr id="31747" name="Rectangle 3">
            <a:extLst>
              <a:ext uri="{FF2B5EF4-FFF2-40B4-BE49-F238E27FC236}">
                <a16:creationId xmlns:a16="http://schemas.microsoft.com/office/drawing/2014/main" id="{55BE8394-3A92-44FF-BE3D-CF52F24C60B2}"/>
              </a:ext>
            </a:extLst>
          </p:cNvPr>
          <p:cNvSpPr>
            <a:spLocks noGrp="1" noChangeArrowheads="1"/>
          </p:cNvSpPr>
          <p:nvPr>
            <p:ph idx="1"/>
          </p:nvPr>
        </p:nvSpPr>
        <p:spPr>
          <a:xfrm>
            <a:off x="914400" y="1600200"/>
            <a:ext cx="9677400" cy="4495800"/>
          </a:xfrm>
        </p:spPr>
        <p:txBody>
          <a:bodyPr/>
          <a:lstStyle/>
          <a:p>
            <a:pPr eaLnBrk="1" hangingPunct="1">
              <a:buFont typeface="Wingdings" panose="05000000000000000000" pitchFamily="2" charset="2"/>
              <a:buNone/>
            </a:pPr>
            <a:r>
              <a:rPr lang="en-US" altLang="en-PR" b="1">
                <a:solidFill>
                  <a:srgbClr val="CC6600"/>
                </a:solidFill>
              </a:rPr>
              <a:t>Wrappers</a:t>
            </a:r>
            <a:r>
              <a:rPr lang="en-US" altLang="en-PR"/>
              <a:t> use the misclassification error rate as the evaluation function for the subsets of features. </a:t>
            </a:r>
          </a:p>
          <a:p>
            <a:pPr eaLnBrk="1" hangingPunct="1"/>
            <a:r>
              <a:rPr lang="en-US" altLang="en-PR"/>
              <a:t>Sequential Forward selection (SFS)</a:t>
            </a:r>
          </a:p>
          <a:p>
            <a:pPr eaLnBrk="1" hangingPunct="1"/>
            <a:r>
              <a:rPr lang="en-US" altLang="en-PR"/>
              <a:t>Sequential Backward selection (SBS)</a:t>
            </a:r>
          </a:p>
          <a:p>
            <a:pPr eaLnBrk="1" hangingPunct="1"/>
            <a:r>
              <a:rPr lang="en-US" altLang="en-PR"/>
              <a:t>Sequential Floating Forward selection (SFFS)</a:t>
            </a:r>
          </a:p>
          <a:p>
            <a:pPr eaLnBrk="1" hangingPunct="1"/>
            <a:r>
              <a:rPr lang="en-US" altLang="en-PR"/>
              <a:t>Others: SFBS, Take l-remove r, GSFS, GA, SA.</a:t>
            </a:r>
          </a:p>
        </p:txBody>
      </p:sp>
      <p:sp>
        <p:nvSpPr>
          <p:cNvPr id="31748" name="Footer Placeholder 1">
            <a:extLst>
              <a:ext uri="{FF2B5EF4-FFF2-40B4-BE49-F238E27FC236}">
                <a16:creationId xmlns:a16="http://schemas.microsoft.com/office/drawing/2014/main" id="{6FD80365-ABB1-4EF4-8F16-F24D477237A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1749" name="Slide Number Placeholder 2">
            <a:extLst>
              <a:ext uri="{FF2B5EF4-FFF2-40B4-BE49-F238E27FC236}">
                <a16:creationId xmlns:a16="http://schemas.microsoft.com/office/drawing/2014/main" id="{79EACC3A-0281-4443-8E43-091E9D6651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A6849BF-144D-4047-ABFC-C26FEAE1155B}" type="slidenum">
              <a:rPr lang="en-US" altLang="en-PR" sz="1400" smtClean="0">
                <a:latin typeface="Arial" panose="020B0604020202020204" pitchFamily="34" charset="0"/>
              </a:rPr>
              <a:pPr fontAlgn="base">
                <a:lnSpc>
                  <a:spcPct val="100000"/>
                </a:lnSpc>
                <a:spcBef>
                  <a:spcPct val="0"/>
                </a:spcBef>
                <a:spcAft>
                  <a:spcPct val="0"/>
                </a:spcAft>
                <a:buFontTx/>
                <a:buNone/>
              </a:pPr>
              <a:t>26</a:t>
            </a:fld>
            <a:endParaRPr lang="en-US" altLang="en-PR" sz="14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0F60A6B-538C-4E44-8DEE-45AF54853138}"/>
              </a:ext>
            </a:extLst>
          </p:cNvPr>
          <p:cNvSpPr>
            <a:spLocks noGrp="1" noChangeArrowheads="1"/>
          </p:cNvSpPr>
          <p:nvPr>
            <p:ph type="title"/>
          </p:nvPr>
        </p:nvSpPr>
        <p:spPr>
          <a:xfrm>
            <a:off x="2209800" y="609600"/>
            <a:ext cx="8153400" cy="685800"/>
          </a:xfrm>
          <a:noFill/>
        </p:spPr>
        <p:txBody>
          <a:bodyPr/>
          <a:lstStyle/>
          <a:p>
            <a:pPr eaLnBrk="1" hangingPunct="1"/>
            <a:r>
              <a:rPr lang="es-ES" altLang="en-PR" sz="3200" b="1">
                <a:solidFill>
                  <a:srgbClr val="003399"/>
                </a:solidFill>
              </a:rPr>
              <a:t>Sequential Forward Selection (SFS)</a:t>
            </a:r>
            <a:endParaRPr lang="en-US" altLang="en-PR" sz="3200" b="1">
              <a:solidFill>
                <a:srgbClr val="003399"/>
              </a:solidFill>
            </a:endParaRPr>
          </a:p>
        </p:txBody>
      </p:sp>
      <p:sp>
        <p:nvSpPr>
          <p:cNvPr id="32771" name="Rectangle 3">
            <a:extLst>
              <a:ext uri="{FF2B5EF4-FFF2-40B4-BE49-F238E27FC236}">
                <a16:creationId xmlns:a16="http://schemas.microsoft.com/office/drawing/2014/main" id="{17B31814-F72C-40FA-A30B-4E2A59867F12}"/>
              </a:ext>
            </a:extLst>
          </p:cNvPr>
          <p:cNvSpPr>
            <a:spLocks noGrp="1" noChangeArrowheads="1"/>
          </p:cNvSpPr>
          <p:nvPr>
            <p:ph idx="1"/>
          </p:nvPr>
        </p:nvSpPr>
        <p:spPr>
          <a:xfrm>
            <a:off x="990600" y="1752600"/>
            <a:ext cx="10058400" cy="4648200"/>
          </a:xfrm>
        </p:spPr>
        <p:txBody>
          <a:bodyPr/>
          <a:lstStyle/>
          <a:p>
            <a:pPr eaLnBrk="1" hangingPunct="1"/>
            <a:r>
              <a:rPr lang="es-ES" altLang="en-PR" sz="2400"/>
              <a:t>Initially the best subset of features T is set as the empty set.</a:t>
            </a:r>
          </a:p>
          <a:p>
            <a:pPr eaLnBrk="1" hangingPunct="1"/>
            <a:r>
              <a:rPr lang="es-ES" altLang="en-PR" sz="2400"/>
              <a:t>The first feature entering T is the one with the highest recognition rate with a given classifier.</a:t>
            </a:r>
          </a:p>
          <a:p>
            <a:pPr eaLnBrk="1" hangingPunct="1"/>
            <a:r>
              <a:rPr lang="es-ES" altLang="en-PR" sz="2400"/>
              <a:t>The second feature entering T will be the one that along with the feature selected in the previous step produces the highest recognition rate.</a:t>
            </a:r>
          </a:p>
          <a:p>
            <a:pPr eaLnBrk="1" hangingPunct="1"/>
            <a:r>
              <a:rPr lang="es-ES" altLang="en-PR" sz="2400"/>
              <a:t>The process continues and in each step only one feature enters T until the recognition rate does not increase when the classifier is built using the features already in T plus  each of the remaining features.</a:t>
            </a:r>
          </a:p>
        </p:txBody>
      </p:sp>
      <p:sp>
        <p:nvSpPr>
          <p:cNvPr id="32772" name="Footer Placeholder 1">
            <a:extLst>
              <a:ext uri="{FF2B5EF4-FFF2-40B4-BE49-F238E27FC236}">
                <a16:creationId xmlns:a16="http://schemas.microsoft.com/office/drawing/2014/main" id="{D9EF2327-7833-4F30-8344-C24D9CB580F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2773" name="Slide Number Placeholder 2">
            <a:extLst>
              <a:ext uri="{FF2B5EF4-FFF2-40B4-BE49-F238E27FC236}">
                <a16:creationId xmlns:a16="http://schemas.microsoft.com/office/drawing/2014/main" id="{AA5460CC-4FAA-4D7E-8943-1AB055EE86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106CEEE-3B51-4F56-A8CB-3C2C5931F663}" type="slidenum">
              <a:rPr lang="en-US" altLang="en-PR" sz="1400" smtClean="0">
                <a:latin typeface="Arial" panose="020B0604020202020204" pitchFamily="34" charset="0"/>
              </a:rPr>
              <a:pPr fontAlgn="base">
                <a:lnSpc>
                  <a:spcPct val="100000"/>
                </a:lnSpc>
                <a:spcBef>
                  <a:spcPct val="0"/>
                </a:spcBef>
                <a:spcAft>
                  <a:spcPct val="0"/>
                </a:spcAft>
                <a:buFontTx/>
                <a:buNone/>
              </a:pPr>
              <a:t>27</a:t>
            </a:fld>
            <a:endParaRPr lang="en-US" altLang="en-PR"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72A199FE-80BD-4225-86B8-023A1A8151FC}"/>
              </a:ext>
            </a:extLst>
          </p:cNvPr>
          <p:cNvSpPr>
            <a:spLocks noGrp="1" noChangeArrowheads="1"/>
          </p:cNvSpPr>
          <p:nvPr>
            <p:ph type="title"/>
          </p:nvPr>
        </p:nvSpPr>
        <p:spPr>
          <a:xfrm>
            <a:off x="2133600" y="457200"/>
            <a:ext cx="7848600" cy="868363"/>
          </a:xfrm>
        </p:spPr>
        <p:txBody>
          <a:bodyPr rtlCol="0">
            <a:normAutofit fontScale="90000"/>
          </a:bodyPr>
          <a:lstStyle/>
          <a:p>
            <a:pPr eaLnBrk="1" fontAlgn="auto" hangingPunct="1">
              <a:spcAft>
                <a:spcPts val="0"/>
              </a:spcAft>
              <a:defRPr/>
            </a:pPr>
            <a:br>
              <a:rPr lang="es-ES" altLang="en-PR" sz="2900" b="1" dirty="0">
                <a:solidFill>
                  <a:schemeClr val="accent2"/>
                </a:solidFill>
                <a:effectLst>
                  <a:outerShdw blurRad="38100" dist="38100" dir="2700000" algn="tl">
                    <a:srgbClr val="C0C0C0"/>
                  </a:outerShdw>
                </a:effectLst>
              </a:rPr>
            </a:br>
            <a:br>
              <a:rPr lang="es-ES" altLang="en-PR" sz="2900" b="1" dirty="0">
                <a:solidFill>
                  <a:srgbClr val="4119C3"/>
                </a:solidFill>
                <a:effectLst>
                  <a:outerShdw blurRad="38100" dist="38100" dir="2700000" algn="tl">
                    <a:srgbClr val="C0C0C0"/>
                  </a:outerShdw>
                </a:effectLst>
              </a:rPr>
            </a:br>
            <a:r>
              <a:rPr lang="es-ES" altLang="en-PR" sz="4000" b="1" dirty="0" err="1">
                <a:solidFill>
                  <a:srgbClr val="4119C3"/>
                </a:solidFill>
                <a:effectLst>
                  <a:outerShdw blurRad="38100" dist="38100" dir="2700000" algn="tl">
                    <a:srgbClr val="C0C0C0"/>
                  </a:outerShdw>
                </a:effectLst>
              </a:rPr>
              <a:t>Sequential</a:t>
            </a:r>
            <a:r>
              <a:rPr lang="es-ES" altLang="en-PR" sz="4000" b="1" dirty="0">
                <a:solidFill>
                  <a:srgbClr val="4119C3"/>
                </a:solidFill>
                <a:effectLst>
                  <a:outerShdw blurRad="38100" dist="38100" dir="2700000" algn="tl">
                    <a:srgbClr val="C0C0C0"/>
                  </a:outerShdw>
                </a:effectLst>
              </a:rPr>
              <a:t> </a:t>
            </a:r>
            <a:r>
              <a:rPr lang="es-ES" altLang="en-PR" sz="4000" b="1" dirty="0" err="1">
                <a:solidFill>
                  <a:srgbClr val="4119C3"/>
                </a:solidFill>
                <a:effectLst>
                  <a:outerShdw blurRad="38100" dist="38100" dir="2700000" algn="tl">
                    <a:srgbClr val="C0C0C0"/>
                  </a:outerShdw>
                </a:effectLst>
              </a:rPr>
              <a:t>Backward</a:t>
            </a:r>
            <a:r>
              <a:rPr lang="es-ES" altLang="en-PR" sz="4000" b="1" dirty="0">
                <a:solidFill>
                  <a:srgbClr val="4119C3"/>
                </a:solidFill>
                <a:effectLst>
                  <a:outerShdw blurRad="38100" dist="38100" dir="2700000" algn="tl">
                    <a:srgbClr val="C0C0C0"/>
                  </a:outerShdw>
                </a:effectLst>
              </a:rPr>
              <a:t> </a:t>
            </a:r>
            <a:r>
              <a:rPr lang="es-ES" altLang="en-PR" sz="4000" b="1" dirty="0" err="1">
                <a:solidFill>
                  <a:srgbClr val="4119C3"/>
                </a:solidFill>
                <a:effectLst>
                  <a:outerShdw blurRad="38100" dist="38100" dir="2700000" algn="tl">
                    <a:srgbClr val="C0C0C0"/>
                  </a:outerShdw>
                </a:effectLst>
              </a:rPr>
              <a:t>selection</a:t>
            </a:r>
            <a:r>
              <a:rPr lang="es-ES" altLang="en-PR" sz="4000" b="1" dirty="0">
                <a:solidFill>
                  <a:srgbClr val="4119C3"/>
                </a:solidFill>
                <a:effectLst>
                  <a:outerShdw blurRad="38100" dist="38100" dir="2700000" algn="tl">
                    <a:srgbClr val="C0C0C0"/>
                  </a:outerShdw>
                </a:effectLst>
              </a:rPr>
              <a:t>(SBS)</a:t>
            </a:r>
            <a:endParaRPr lang="en-US" altLang="en-PR" sz="4000" b="1" dirty="0">
              <a:solidFill>
                <a:srgbClr val="4119C3"/>
              </a:solidFill>
              <a:effectLst>
                <a:outerShdw blurRad="38100" dist="38100" dir="2700000" algn="tl">
                  <a:srgbClr val="C0C0C0"/>
                </a:outerShdw>
              </a:effectLst>
            </a:endParaRPr>
          </a:p>
        </p:txBody>
      </p:sp>
      <p:sp>
        <p:nvSpPr>
          <p:cNvPr id="33795" name="Rectangle 3">
            <a:extLst>
              <a:ext uri="{FF2B5EF4-FFF2-40B4-BE49-F238E27FC236}">
                <a16:creationId xmlns:a16="http://schemas.microsoft.com/office/drawing/2014/main" id="{56F812F5-6825-427B-A484-CEA27471AA47}"/>
              </a:ext>
            </a:extLst>
          </p:cNvPr>
          <p:cNvSpPr>
            <a:spLocks noGrp="1" noChangeArrowheads="1"/>
          </p:cNvSpPr>
          <p:nvPr>
            <p:ph idx="1"/>
          </p:nvPr>
        </p:nvSpPr>
        <p:spPr>
          <a:xfrm>
            <a:off x="1066800" y="1752600"/>
            <a:ext cx="9601200" cy="4343400"/>
          </a:xfrm>
        </p:spPr>
        <p:txBody>
          <a:bodyPr/>
          <a:lstStyle/>
          <a:p>
            <a:pPr eaLnBrk="1" hangingPunct="1"/>
            <a:r>
              <a:rPr lang="en-US" altLang="en-PR" sz="2400"/>
              <a:t>Initially the best subset of features T include all the features of the dataset</a:t>
            </a:r>
          </a:p>
          <a:p>
            <a:pPr eaLnBrk="1" hangingPunct="1"/>
            <a:r>
              <a:rPr lang="en-US" altLang="en-PR" sz="2400"/>
              <a:t>In the first step we perform the classification without considering each of the feature, and we remove the feature where the recognition rate is the highest.</a:t>
            </a:r>
          </a:p>
          <a:p>
            <a:pPr eaLnBrk="1" hangingPunct="1"/>
            <a:r>
              <a:rPr lang="en-US" altLang="en-PR" sz="2400"/>
              <a:t>The procedure continues removing one variable in each step until the recognition rates starts to decrease.</a:t>
            </a:r>
          </a:p>
          <a:p>
            <a:pPr eaLnBrk="1" hangingPunct="1">
              <a:buFont typeface="Wingdings" panose="05000000000000000000" pitchFamily="2" charset="2"/>
              <a:buNone/>
            </a:pPr>
            <a:r>
              <a:rPr lang="en-US" altLang="en-PR" sz="2400"/>
              <a:t>No efficient for nonparametric classifiers because has a high computing running time.</a:t>
            </a:r>
          </a:p>
        </p:txBody>
      </p:sp>
      <p:sp>
        <p:nvSpPr>
          <p:cNvPr id="33796" name="Footer Placeholder 1">
            <a:extLst>
              <a:ext uri="{FF2B5EF4-FFF2-40B4-BE49-F238E27FC236}">
                <a16:creationId xmlns:a16="http://schemas.microsoft.com/office/drawing/2014/main" id="{39923F9F-0017-4ED6-A99C-E711C202EE2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3797" name="Slide Number Placeholder 2">
            <a:extLst>
              <a:ext uri="{FF2B5EF4-FFF2-40B4-BE49-F238E27FC236}">
                <a16:creationId xmlns:a16="http://schemas.microsoft.com/office/drawing/2014/main" id="{CC594174-F608-4C59-B876-FC8832F5D3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D41BE54-D750-493D-9C2F-0C3A8EE3DEBE}" type="slidenum">
              <a:rPr lang="en-US" altLang="en-PR" sz="1400" smtClean="0">
                <a:latin typeface="Arial" panose="020B0604020202020204" pitchFamily="34" charset="0"/>
              </a:rPr>
              <a:pPr fontAlgn="base">
                <a:lnSpc>
                  <a:spcPct val="100000"/>
                </a:lnSpc>
                <a:spcBef>
                  <a:spcPct val="0"/>
                </a:spcBef>
                <a:spcAft>
                  <a:spcPct val="0"/>
                </a:spcAft>
                <a:buFontTx/>
                <a:buNone/>
              </a:pPr>
              <a:t>28</a:t>
            </a:fld>
            <a:endParaRPr lang="en-US" altLang="en-PR" sz="1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4A03ECD-2D85-4706-97E2-17B55AE1D8BF}"/>
              </a:ext>
            </a:extLst>
          </p:cNvPr>
          <p:cNvSpPr>
            <a:spLocks noGrp="1" noChangeArrowheads="1"/>
          </p:cNvSpPr>
          <p:nvPr>
            <p:ph type="title"/>
          </p:nvPr>
        </p:nvSpPr>
        <p:spPr>
          <a:xfrm>
            <a:off x="1905000" y="304800"/>
            <a:ext cx="8382000" cy="838200"/>
          </a:xfrm>
          <a:noFill/>
        </p:spPr>
        <p:txBody>
          <a:bodyPr/>
          <a:lstStyle/>
          <a:p>
            <a:pPr eaLnBrk="1" hangingPunct="1"/>
            <a:r>
              <a:rPr lang="es-ES" altLang="en-PR" sz="3200" b="1">
                <a:solidFill>
                  <a:srgbClr val="003399"/>
                </a:solidFill>
              </a:rPr>
              <a:t>Sequential Floating Forward Selection (SFFS)</a:t>
            </a:r>
            <a:endParaRPr lang="en-US" altLang="en-PR" sz="3200" b="1">
              <a:solidFill>
                <a:srgbClr val="003399"/>
              </a:solidFill>
            </a:endParaRPr>
          </a:p>
        </p:txBody>
      </p:sp>
      <p:sp>
        <p:nvSpPr>
          <p:cNvPr id="34819" name="Rectangle 3">
            <a:extLst>
              <a:ext uri="{FF2B5EF4-FFF2-40B4-BE49-F238E27FC236}">
                <a16:creationId xmlns:a16="http://schemas.microsoft.com/office/drawing/2014/main" id="{BF4C7626-AEFE-4853-BE8F-1AA88E8B23B1}"/>
              </a:ext>
            </a:extLst>
          </p:cNvPr>
          <p:cNvSpPr>
            <a:spLocks noGrp="1" noChangeArrowheads="1"/>
          </p:cNvSpPr>
          <p:nvPr>
            <p:ph idx="1"/>
          </p:nvPr>
        </p:nvSpPr>
        <p:spPr>
          <a:xfrm>
            <a:off x="1219200" y="1676400"/>
            <a:ext cx="9601200" cy="5105400"/>
          </a:xfrm>
        </p:spPr>
        <p:txBody>
          <a:bodyPr/>
          <a:lstStyle/>
          <a:p>
            <a:pPr eaLnBrk="1" hangingPunct="1">
              <a:buFont typeface="Wingdings" panose="05000000000000000000" pitchFamily="2" charset="2"/>
              <a:buNone/>
            </a:pPr>
            <a:r>
              <a:rPr lang="es-ES" altLang="en-PR" sz="2600"/>
              <a:t>     Pudil, et al (1994). It tries to solve the nesting problem that appears in SFS and SBS.</a:t>
            </a:r>
          </a:p>
          <a:p>
            <a:pPr eaLnBrk="1" hangingPunct="1"/>
            <a:r>
              <a:rPr lang="es-ES" altLang="en-PR" sz="2600"/>
              <a:t>Initially the best subset of features T is set as the empty set.</a:t>
            </a:r>
          </a:p>
          <a:p>
            <a:pPr eaLnBrk="1" hangingPunct="1"/>
            <a:r>
              <a:rPr lang="es-ES" altLang="en-PR" sz="2600"/>
              <a:t>In each step a new feature is included in T using SFS, but it is followed by a checking of a possible exclusion of features that are already in T. The features are excluded using SBS until the recognition rate starts to decrease.</a:t>
            </a:r>
          </a:p>
          <a:p>
            <a:pPr eaLnBrk="1" hangingPunct="1"/>
            <a:r>
              <a:rPr lang="es-ES" altLang="en-PR" sz="2600"/>
              <a:t>The process continues  until the SFS cannot be done.</a:t>
            </a:r>
          </a:p>
        </p:txBody>
      </p:sp>
      <p:sp>
        <p:nvSpPr>
          <p:cNvPr id="34820" name="Footer Placeholder 1">
            <a:extLst>
              <a:ext uri="{FF2B5EF4-FFF2-40B4-BE49-F238E27FC236}">
                <a16:creationId xmlns:a16="http://schemas.microsoft.com/office/drawing/2014/main" id="{FFA9A3C5-1FAC-4E87-B81B-627663FA644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4821" name="Slide Number Placeholder 2">
            <a:extLst>
              <a:ext uri="{FF2B5EF4-FFF2-40B4-BE49-F238E27FC236}">
                <a16:creationId xmlns:a16="http://schemas.microsoft.com/office/drawing/2014/main" id="{BA463906-8C06-49AA-BBC9-CEB44CF993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76E8DF5-DD30-4C23-A979-86D114CE2081}" type="slidenum">
              <a:rPr lang="en-US" altLang="en-PR" sz="1400" smtClean="0">
                <a:latin typeface="Arial" panose="020B0604020202020204" pitchFamily="34" charset="0"/>
              </a:rPr>
              <a:pPr fontAlgn="base">
                <a:lnSpc>
                  <a:spcPct val="100000"/>
                </a:lnSpc>
                <a:spcBef>
                  <a:spcPct val="0"/>
                </a:spcBef>
                <a:spcAft>
                  <a:spcPct val="0"/>
                </a:spcAft>
                <a:buFontTx/>
                <a:buNone/>
              </a:pPr>
              <a:t>29</a:t>
            </a:fld>
            <a:endParaRPr lang="en-US" altLang="en-PR"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CC1B1A1-B888-4156-9478-BBFE60676A7A}"/>
              </a:ext>
            </a:extLst>
          </p:cNvPr>
          <p:cNvSpPr>
            <a:spLocks noGrp="1" noChangeArrowheads="1"/>
          </p:cNvSpPr>
          <p:nvPr>
            <p:ph type="title"/>
          </p:nvPr>
        </p:nvSpPr>
        <p:spPr>
          <a:xfrm>
            <a:off x="2362200" y="838200"/>
            <a:ext cx="7620000" cy="533400"/>
          </a:xfrm>
        </p:spPr>
        <p:txBody>
          <a:bodyPr rtlCol="0">
            <a:normAutofit fontScale="90000"/>
          </a:bodyPr>
          <a:lstStyle/>
          <a:p>
            <a:pPr eaLnBrk="1" fontAlgn="auto" hangingPunct="1">
              <a:spcAft>
                <a:spcPts val="0"/>
              </a:spcAft>
              <a:defRPr/>
            </a:pP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r>
              <a:rPr lang="en-US" altLang="ko-KR" b="1" dirty="0">
                <a:solidFill>
                  <a:srgbClr val="003399"/>
                </a:solidFill>
                <a:ea typeface="굴림" panose="020B0600000101010101" pitchFamily="34" charset="-127"/>
              </a:rPr>
              <a:t>  </a:t>
            </a: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r>
              <a:rPr lang="en-US" altLang="ko-KR" b="1" dirty="0">
                <a:solidFill>
                  <a:srgbClr val="003399"/>
                </a:solidFill>
                <a:ea typeface="굴림" panose="020B0600000101010101" pitchFamily="34" charset="-127"/>
              </a:rPr>
              <a:t> </a:t>
            </a: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r>
              <a:rPr lang="en-US" altLang="ko-KR" b="1" dirty="0">
                <a:solidFill>
                  <a:srgbClr val="003399"/>
                </a:solidFill>
                <a:ea typeface="굴림" panose="020B0600000101010101" pitchFamily="34" charset="-127"/>
              </a:rPr>
              <a:t>                  </a:t>
            </a: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b="1" dirty="0">
                <a:solidFill>
                  <a:srgbClr val="003399"/>
                </a:solidFill>
                <a:ea typeface="굴림" panose="020B0600000101010101" pitchFamily="34" charset="-127"/>
              </a:rPr>
            </a:br>
            <a:br>
              <a:rPr lang="en-US" altLang="ko-KR" dirty="0">
                <a:solidFill>
                  <a:srgbClr val="003399"/>
                </a:solidFill>
                <a:ea typeface="굴림" panose="020B0600000101010101" pitchFamily="34" charset="-127"/>
              </a:rPr>
            </a:br>
            <a:br>
              <a:rPr lang="en-US" altLang="ko-KR" dirty="0">
                <a:solidFill>
                  <a:srgbClr val="003399"/>
                </a:solidFill>
                <a:ea typeface="굴림" panose="020B0600000101010101" pitchFamily="34" charset="-127"/>
              </a:rPr>
            </a:br>
            <a:endParaRPr lang="en-US" altLang="ko-KR" b="1" baseline="-25000" dirty="0">
              <a:solidFill>
                <a:srgbClr val="003399"/>
              </a:solidFill>
              <a:ea typeface="굴림" panose="020B0600000101010101" pitchFamily="34" charset="-127"/>
            </a:endParaRPr>
          </a:p>
        </p:txBody>
      </p:sp>
      <p:sp>
        <p:nvSpPr>
          <p:cNvPr id="8195" name="Footer Placeholder 1">
            <a:extLst>
              <a:ext uri="{FF2B5EF4-FFF2-40B4-BE49-F238E27FC236}">
                <a16:creationId xmlns:a16="http://schemas.microsoft.com/office/drawing/2014/main" id="{324BE270-0455-4763-83AE-756C4F4889F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8196" name="Slide Number Placeholder 2">
            <a:extLst>
              <a:ext uri="{FF2B5EF4-FFF2-40B4-BE49-F238E27FC236}">
                <a16:creationId xmlns:a16="http://schemas.microsoft.com/office/drawing/2014/main" id="{09CBCC99-8092-4E78-BE07-3FA007D42D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0B336BA-C1B0-4E1B-BA71-8ADDC2AA1CD5}" type="slidenum">
              <a:rPr lang="en-US" altLang="en-PR" sz="1400" smtClean="0">
                <a:latin typeface="Arial" panose="020B0604020202020204" pitchFamily="34" charset="0"/>
              </a:rPr>
              <a:pPr fontAlgn="base">
                <a:lnSpc>
                  <a:spcPct val="100000"/>
                </a:lnSpc>
                <a:spcBef>
                  <a:spcPct val="0"/>
                </a:spcBef>
                <a:spcAft>
                  <a:spcPct val="0"/>
                </a:spcAft>
                <a:buFontTx/>
                <a:buNone/>
              </a:pPr>
              <a:t>3</a:t>
            </a:fld>
            <a:endParaRPr lang="en-US" altLang="en-PR" sz="1400">
              <a:latin typeface="Arial" panose="020B0604020202020204" pitchFamily="34" charset="0"/>
            </a:endParaRPr>
          </a:p>
        </p:txBody>
      </p:sp>
      <p:sp>
        <p:nvSpPr>
          <p:cNvPr id="8197" name="Text Box 3">
            <a:extLst>
              <a:ext uri="{FF2B5EF4-FFF2-40B4-BE49-F238E27FC236}">
                <a16:creationId xmlns:a16="http://schemas.microsoft.com/office/drawing/2014/main" id="{E9D14576-CCA7-4973-9218-790CF8A4647B}"/>
              </a:ext>
            </a:extLst>
          </p:cNvPr>
          <p:cNvSpPr txBox="1">
            <a:spLocks noChangeArrowheads="1"/>
          </p:cNvSpPr>
          <p:nvPr/>
        </p:nvSpPr>
        <p:spPr bwMode="auto">
          <a:xfrm>
            <a:off x="990600" y="1676400"/>
            <a:ext cx="10668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Calibri" panose="020F0502020204030204" pitchFamily="34" charset="0"/>
              </a:defRPr>
            </a:lvl1pPr>
            <a:lvl2pPr marL="914400" indent="-457200">
              <a:defRPr>
                <a:solidFill>
                  <a:schemeClr val="tx1"/>
                </a:solidFill>
                <a:latin typeface="Calibri" panose="020F0502020204030204" pitchFamily="34" charset="0"/>
              </a:defRPr>
            </a:lvl2pPr>
            <a:lvl3pPr marL="1371600" indent="-457200">
              <a:defRPr>
                <a:solidFill>
                  <a:schemeClr val="tx1"/>
                </a:solidFill>
                <a:latin typeface="Calibri" panose="020F0502020204030204" pitchFamily="34" charset="0"/>
              </a:defRPr>
            </a:lvl3pPr>
            <a:lvl4pPr marL="1828800" indent="-457200">
              <a:defRPr>
                <a:solidFill>
                  <a:schemeClr val="tx1"/>
                </a:solidFill>
                <a:latin typeface="Calibri" panose="020F0502020204030204" pitchFamily="34" charset="0"/>
              </a:defRPr>
            </a:lvl4pPr>
            <a:lvl5pPr marL="2286000" indent="-457200">
              <a:defRPr>
                <a:solidFill>
                  <a:schemeClr val="tx1"/>
                </a:solidFill>
                <a:latin typeface="Calibri" panose="020F0502020204030204" pitchFamily="34" charset="0"/>
              </a:defRPr>
            </a:lvl5pPr>
            <a:lvl6pPr marL="2743200" indent="-457200" defTabSz="457200" eaLnBrk="0" fontAlgn="base" hangingPunct="0">
              <a:spcBef>
                <a:spcPct val="0"/>
              </a:spcBef>
              <a:spcAft>
                <a:spcPct val="0"/>
              </a:spcAft>
              <a:defRPr>
                <a:solidFill>
                  <a:schemeClr val="tx1"/>
                </a:solidFill>
                <a:latin typeface="Calibri" panose="020F0502020204030204" pitchFamily="34" charset="0"/>
              </a:defRPr>
            </a:lvl6pPr>
            <a:lvl7pPr marL="3200400" indent="-457200" defTabSz="457200" eaLnBrk="0" fontAlgn="base" hangingPunct="0">
              <a:spcBef>
                <a:spcPct val="0"/>
              </a:spcBef>
              <a:spcAft>
                <a:spcPct val="0"/>
              </a:spcAft>
              <a:defRPr>
                <a:solidFill>
                  <a:schemeClr val="tx1"/>
                </a:solidFill>
                <a:latin typeface="Calibri" panose="020F0502020204030204" pitchFamily="34" charset="0"/>
              </a:defRPr>
            </a:lvl7pPr>
            <a:lvl8pPr marL="3657600" indent="-457200" defTabSz="457200" eaLnBrk="0" fontAlgn="base" hangingPunct="0">
              <a:spcBef>
                <a:spcPct val="0"/>
              </a:spcBef>
              <a:spcAft>
                <a:spcPct val="0"/>
              </a:spcAft>
              <a:defRPr>
                <a:solidFill>
                  <a:schemeClr val="tx1"/>
                </a:solidFill>
                <a:latin typeface="Calibri" panose="020F0502020204030204" pitchFamily="34" charset="0"/>
              </a:defRPr>
            </a:lvl8pPr>
            <a:lvl9pPr marL="4114800" indent="-4572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ko-KR" sz="2800" dirty="0">
                <a:latin typeface="Times New Roman" panose="02020603050405020304" pitchFamily="18" charset="0"/>
                <a:ea typeface="굴림" panose="020B0600000101010101" pitchFamily="34" charset="-127"/>
              </a:rPr>
              <a:t>We will consider only supervised classification problems.</a:t>
            </a:r>
          </a:p>
          <a:p>
            <a:pPr eaLnBrk="1" hangingPunct="1">
              <a:spcBef>
                <a:spcPct val="50000"/>
              </a:spcBef>
            </a:pPr>
            <a:r>
              <a:rPr lang="en-US" altLang="ko-KR" sz="2800" dirty="0">
                <a:latin typeface="Times New Roman" panose="02020603050405020304" pitchFamily="18" charset="0"/>
                <a:ea typeface="굴림" panose="020B0600000101010101" pitchFamily="34" charset="-127"/>
              </a:rPr>
              <a:t>Goal: Choose a small subset of features such that:</a:t>
            </a:r>
          </a:p>
          <a:p>
            <a:pPr eaLnBrk="1" hangingPunct="1">
              <a:spcBef>
                <a:spcPct val="50000"/>
              </a:spcBef>
            </a:pPr>
            <a:r>
              <a:rPr lang="en-US" altLang="ko-KR" sz="2800" dirty="0">
                <a:latin typeface="Times New Roman" panose="02020603050405020304" pitchFamily="18" charset="0"/>
                <a:ea typeface="굴림" panose="020B0600000101010101" pitchFamily="34" charset="-127"/>
              </a:rPr>
              <a:t>     a) The  accuracy of the classifier on the dataset does not vary in a significant way.</a:t>
            </a:r>
            <a:br>
              <a:rPr lang="en-US" altLang="ko-KR" sz="2800" dirty="0">
                <a:latin typeface="Times New Roman" panose="02020603050405020304" pitchFamily="18" charset="0"/>
                <a:ea typeface="굴림" panose="020B0600000101010101" pitchFamily="34" charset="-127"/>
              </a:rPr>
            </a:br>
            <a:r>
              <a:rPr lang="en-US" altLang="ko-KR" sz="2800" dirty="0">
                <a:latin typeface="Times New Roman" panose="02020603050405020304" pitchFamily="18" charset="0"/>
                <a:ea typeface="굴림" panose="020B0600000101010101" pitchFamily="34" charset="-127"/>
              </a:rPr>
              <a:t>b) The resulting conditional distribution of a class C, given the selected vector feature G, is as close as possible to the original conditional distribution given all the features F.</a:t>
            </a:r>
            <a:endParaRPr lang="es-PR" altLang="en-PR" sz="2800" dirty="0">
              <a:latin typeface="Times New Roman" panose="02020603050405020304" pitchFamily="18" charset="0"/>
            </a:endParaRPr>
          </a:p>
        </p:txBody>
      </p:sp>
      <p:sp>
        <p:nvSpPr>
          <p:cNvPr id="2" name="TextBox 1">
            <a:extLst>
              <a:ext uri="{FF2B5EF4-FFF2-40B4-BE49-F238E27FC236}">
                <a16:creationId xmlns:a16="http://schemas.microsoft.com/office/drawing/2014/main" id="{8388B36E-DB70-42FE-A0ED-738DE5C3D6AF}"/>
              </a:ext>
            </a:extLst>
          </p:cNvPr>
          <p:cNvSpPr txBox="1"/>
          <p:nvPr/>
        </p:nvSpPr>
        <p:spPr>
          <a:xfrm>
            <a:off x="838200" y="533400"/>
            <a:ext cx="8991600" cy="369332"/>
          </a:xfrm>
          <a:prstGeom prst="rect">
            <a:avLst/>
          </a:prstGeom>
          <a:noFill/>
        </p:spPr>
        <p:txBody>
          <a:bodyPr wrap="square" rtlCol="0">
            <a:spAutoFit/>
          </a:bodyPr>
          <a:lstStyle/>
          <a:p>
            <a:r>
              <a:rPr lang="en-US" sz="3600" dirty="0">
                <a:latin typeface="Times New Roman" panose="02020603050405020304" pitchFamily="18" charset="0"/>
              </a:rPr>
              <a:t>Feature Selection</a:t>
            </a:r>
            <a:endParaRPr lang="en-PR" sz="36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69FF745-9A41-4D66-A57E-8AFEC0D7D93F}"/>
              </a:ext>
            </a:extLst>
          </p:cNvPr>
          <p:cNvSpPr>
            <a:spLocks noGrp="1" noChangeArrowheads="1"/>
          </p:cNvSpPr>
          <p:nvPr>
            <p:ph type="title"/>
          </p:nvPr>
        </p:nvSpPr>
        <p:spPr>
          <a:xfrm>
            <a:off x="2209800" y="457200"/>
            <a:ext cx="7772400" cy="762000"/>
          </a:xfrm>
        </p:spPr>
        <p:txBody>
          <a:bodyPr/>
          <a:lstStyle/>
          <a:p>
            <a:r>
              <a:rPr lang="es-PE" altLang="ko-KR">
                <a:ea typeface="굴림" panose="020B0600000101010101" pitchFamily="34" charset="-127"/>
              </a:rPr>
              <a:t>Recursive Feature Elimination</a:t>
            </a:r>
          </a:p>
        </p:txBody>
      </p:sp>
      <p:sp>
        <p:nvSpPr>
          <p:cNvPr id="35843" name="Rectangle 3">
            <a:extLst>
              <a:ext uri="{FF2B5EF4-FFF2-40B4-BE49-F238E27FC236}">
                <a16:creationId xmlns:a16="http://schemas.microsoft.com/office/drawing/2014/main" id="{F7FE56CF-DDC2-475B-A13C-6610B529969A}"/>
              </a:ext>
            </a:extLst>
          </p:cNvPr>
          <p:cNvSpPr>
            <a:spLocks noGrp="1" noChangeArrowheads="1"/>
          </p:cNvSpPr>
          <p:nvPr>
            <p:ph type="body" idx="1"/>
          </p:nvPr>
        </p:nvSpPr>
        <p:spPr>
          <a:xfrm>
            <a:off x="990600" y="1447800"/>
            <a:ext cx="10287000" cy="4495800"/>
          </a:xfrm>
        </p:spPr>
        <p:txBody>
          <a:bodyPr/>
          <a:lstStyle/>
          <a:p>
            <a:pPr>
              <a:spcBef>
                <a:spcPts val="1200"/>
              </a:spcBef>
              <a:buFont typeface="Arial" panose="020B0604020202020204" pitchFamily="34" charset="0"/>
              <a:buNone/>
            </a:pPr>
            <a:r>
              <a:rPr lang="es-PE" altLang="en-PR" dirty="0"/>
              <a:t>	</a:t>
            </a:r>
            <a:r>
              <a:rPr lang="es-PE" altLang="en-PR" sz="2400" dirty="0" err="1"/>
              <a:t>This</a:t>
            </a:r>
            <a:r>
              <a:rPr lang="es-PE" altLang="en-PR" sz="2400" dirty="0"/>
              <a:t> </a:t>
            </a:r>
            <a:r>
              <a:rPr lang="es-PE" altLang="en-PR" sz="2400" dirty="0" err="1"/>
              <a:t>method</a:t>
            </a:r>
            <a:r>
              <a:rPr lang="es-PE" altLang="en-PR" sz="2400" dirty="0"/>
              <a:t> </a:t>
            </a:r>
            <a:r>
              <a:rPr lang="es-PE" altLang="en-PR" sz="2400" dirty="0" err="1"/>
              <a:t>is</a:t>
            </a:r>
            <a:r>
              <a:rPr lang="es-PE" altLang="en-PR" sz="2400" dirty="0"/>
              <a:t> a particular case </a:t>
            </a:r>
            <a:r>
              <a:rPr lang="es-PE" altLang="en-PR" sz="2400" dirty="0" err="1"/>
              <a:t>of</a:t>
            </a:r>
            <a:r>
              <a:rPr lang="es-PE" altLang="en-PR" sz="2400" dirty="0"/>
              <a:t>  </a:t>
            </a:r>
            <a:r>
              <a:rPr lang="es-PE" altLang="en-PR" sz="2400" dirty="0" err="1"/>
              <a:t>backward</a:t>
            </a:r>
            <a:r>
              <a:rPr lang="es-PE" altLang="en-PR" sz="2400" dirty="0"/>
              <a:t> </a:t>
            </a:r>
            <a:r>
              <a:rPr lang="es-PE" altLang="en-PR" sz="2400" dirty="0" err="1"/>
              <a:t>elimination</a:t>
            </a:r>
            <a:r>
              <a:rPr lang="es-PE" altLang="en-PR" sz="2400" dirty="0"/>
              <a:t>. </a:t>
            </a:r>
            <a:r>
              <a:rPr lang="es-PE" altLang="en-PR" sz="2400" dirty="0" err="1"/>
              <a:t>It</a:t>
            </a:r>
            <a:r>
              <a:rPr lang="es-PE" altLang="en-PR" sz="2400" dirty="0"/>
              <a:t> </a:t>
            </a:r>
            <a:r>
              <a:rPr lang="es-PE" altLang="en-PR" sz="2400" dirty="0" err="1"/>
              <a:t>was</a:t>
            </a:r>
            <a:r>
              <a:rPr lang="es-PE" altLang="en-PR" sz="2400" dirty="0"/>
              <a:t> </a:t>
            </a:r>
            <a:r>
              <a:rPr lang="es-PE" altLang="en-PR" sz="2400" dirty="0" err="1"/>
              <a:t>introduced</a:t>
            </a:r>
            <a:r>
              <a:rPr lang="es-PE" altLang="en-PR" sz="2400" dirty="0"/>
              <a:t> </a:t>
            </a:r>
            <a:r>
              <a:rPr lang="es-PE" altLang="en-PR" sz="2400" dirty="0" err="1"/>
              <a:t>by</a:t>
            </a:r>
            <a:r>
              <a:rPr lang="es-PE" altLang="en-PR" sz="2400" dirty="0"/>
              <a:t> Guyon, et al (2002) and  </a:t>
            </a:r>
            <a:r>
              <a:rPr lang="es-PE" altLang="en-PR" sz="2400" dirty="0" err="1"/>
              <a:t>it</a:t>
            </a:r>
            <a:r>
              <a:rPr lang="es-PE" altLang="en-PR" sz="2400" dirty="0"/>
              <a:t> </a:t>
            </a:r>
            <a:r>
              <a:rPr lang="es-PE" altLang="en-PR" sz="2400" dirty="0" err="1"/>
              <a:t>is</a:t>
            </a:r>
            <a:r>
              <a:rPr lang="es-PE" altLang="en-PR" sz="2400" dirty="0"/>
              <a:t> </a:t>
            </a:r>
            <a:r>
              <a:rPr lang="es-PE" altLang="en-PR" sz="2400" dirty="0" err="1"/>
              <a:t>used</a:t>
            </a:r>
            <a:r>
              <a:rPr lang="es-PE" altLang="en-PR" sz="2400" dirty="0"/>
              <a:t> </a:t>
            </a:r>
            <a:r>
              <a:rPr lang="es-PE" altLang="en-PR" sz="2400" dirty="0" err="1"/>
              <a:t>along</a:t>
            </a:r>
            <a:r>
              <a:rPr lang="es-PE" altLang="en-PR" sz="2400" dirty="0"/>
              <a:t> </a:t>
            </a:r>
            <a:r>
              <a:rPr lang="es-PE" altLang="en-PR" sz="2400" dirty="0" err="1"/>
              <a:t>with</a:t>
            </a:r>
            <a:r>
              <a:rPr lang="es-PE" altLang="en-PR" sz="2400" dirty="0"/>
              <a:t> </a:t>
            </a:r>
            <a:r>
              <a:rPr lang="es-PE" altLang="en-PR" sz="2400" dirty="0" err="1"/>
              <a:t>the</a:t>
            </a:r>
            <a:r>
              <a:rPr lang="es-PE" altLang="en-PR" sz="2400" dirty="0"/>
              <a:t> </a:t>
            </a:r>
            <a:r>
              <a:rPr lang="es-PE" altLang="en-PR" sz="2400" dirty="0" err="1"/>
              <a:t>Support</a:t>
            </a:r>
            <a:r>
              <a:rPr lang="es-PE" altLang="en-PR" sz="2400" dirty="0"/>
              <a:t> Vector Machine (SVM) </a:t>
            </a:r>
            <a:r>
              <a:rPr lang="es-PE" altLang="en-PR" sz="2400" dirty="0" err="1"/>
              <a:t>classifier</a:t>
            </a:r>
            <a:r>
              <a:rPr lang="es-PE" altLang="en-PR" sz="2400" dirty="0"/>
              <a:t>. </a:t>
            </a:r>
            <a:r>
              <a:rPr lang="es-PE" altLang="en-PR" sz="2400" dirty="0" err="1"/>
              <a:t>But</a:t>
            </a:r>
            <a:r>
              <a:rPr lang="es-PE" altLang="en-PR" sz="2400" dirty="0"/>
              <a:t>, </a:t>
            </a:r>
            <a:r>
              <a:rPr lang="es-PE" altLang="en-PR" sz="2400" dirty="0" err="1"/>
              <a:t>its</a:t>
            </a:r>
            <a:r>
              <a:rPr lang="es-PE" altLang="en-PR" sz="2400" dirty="0"/>
              <a:t> use has </a:t>
            </a:r>
            <a:r>
              <a:rPr lang="es-PE" altLang="en-PR" sz="2400" dirty="0" err="1"/>
              <a:t>been</a:t>
            </a:r>
            <a:r>
              <a:rPr lang="es-PE" altLang="en-PR" sz="2400" dirty="0"/>
              <a:t> extended </a:t>
            </a:r>
            <a:r>
              <a:rPr lang="es-PE" altLang="en-PR" sz="2400" dirty="0" err="1"/>
              <a:t>to</a:t>
            </a:r>
            <a:r>
              <a:rPr lang="es-PE" altLang="en-PR" sz="2400" dirty="0"/>
              <a:t> </a:t>
            </a:r>
            <a:r>
              <a:rPr lang="es-PE" altLang="en-PR" sz="2400" dirty="0" err="1"/>
              <a:t>other</a:t>
            </a:r>
            <a:r>
              <a:rPr lang="es-PE" altLang="en-PR" sz="2400" dirty="0"/>
              <a:t> </a:t>
            </a:r>
            <a:r>
              <a:rPr lang="es-PE" altLang="en-PR" sz="2400" dirty="0" err="1"/>
              <a:t>classifiers</a:t>
            </a:r>
            <a:r>
              <a:rPr lang="es-PE" altLang="en-PR" sz="2400" dirty="0"/>
              <a:t> </a:t>
            </a:r>
            <a:r>
              <a:rPr lang="es-PE" altLang="en-PR" sz="2400" dirty="0" err="1"/>
              <a:t>like</a:t>
            </a:r>
            <a:r>
              <a:rPr lang="es-PE" altLang="en-PR" sz="2400" dirty="0"/>
              <a:t> </a:t>
            </a:r>
            <a:r>
              <a:rPr lang="es-PE" altLang="en-PR" sz="2400" dirty="0" err="1"/>
              <a:t>random</a:t>
            </a:r>
            <a:r>
              <a:rPr lang="es-PE" altLang="en-PR" sz="2400" dirty="0"/>
              <a:t> Forest </a:t>
            </a:r>
            <a:r>
              <a:rPr lang="es-PE" altLang="en-PR" sz="2400" dirty="0" err="1"/>
              <a:t>logistic</a:t>
            </a:r>
            <a:r>
              <a:rPr lang="es-PE" altLang="en-PR" sz="2400" dirty="0"/>
              <a:t> </a:t>
            </a:r>
            <a:r>
              <a:rPr lang="es-PE" altLang="en-PR" sz="2400" dirty="0" err="1"/>
              <a:t>regression</a:t>
            </a:r>
            <a:r>
              <a:rPr lang="es-PE" altLang="en-PR" sz="2400" dirty="0"/>
              <a:t>, linear discriminante análisis </a:t>
            </a:r>
            <a:r>
              <a:rPr lang="es-PE" altLang="en-PR" sz="2400" dirty="0" err="1"/>
              <a:t>an</a:t>
            </a:r>
            <a:r>
              <a:rPr lang="es-PE" altLang="en-PR" sz="2400" dirty="0"/>
              <a:t> </a:t>
            </a:r>
            <a:r>
              <a:rPr lang="es-PE" altLang="en-PR" sz="2400" dirty="0" err="1"/>
              <a:t>even</a:t>
            </a:r>
            <a:r>
              <a:rPr lang="es-PE" altLang="en-PR" sz="2400" dirty="0"/>
              <a:t> linear </a:t>
            </a:r>
            <a:r>
              <a:rPr lang="es-PE" altLang="en-PR" sz="2400" dirty="0" err="1"/>
              <a:t>regression</a:t>
            </a:r>
            <a:r>
              <a:rPr lang="es-PE" altLang="en-PR" sz="2400" dirty="0"/>
              <a:t>.  </a:t>
            </a:r>
          </a:p>
          <a:p>
            <a:pPr>
              <a:spcBef>
                <a:spcPts val="1200"/>
              </a:spcBef>
              <a:buFont typeface="Arial" panose="020B0604020202020204" pitchFamily="34" charset="0"/>
              <a:buNone/>
            </a:pPr>
            <a:r>
              <a:rPr lang="es-PE" altLang="en-PR" sz="2400" dirty="0" err="1"/>
              <a:t>The</a:t>
            </a:r>
            <a:r>
              <a:rPr lang="es-PE" altLang="en-PR" sz="2400" dirty="0"/>
              <a:t> </a:t>
            </a:r>
            <a:r>
              <a:rPr lang="es-PE" altLang="en-PR" sz="2400" dirty="0" err="1"/>
              <a:t>importance</a:t>
            </a:r>
            <a:r>
              <a:rPr lang="es-PE" altLang="en-PR" sz="2400" dirty="0"/>
              <a:t> </a:t>
            </a:r>
            <a:r>
              <a:rPr lang="es-PE" altLang="en-PR" sz="2400" dirty="0" err="1"/>
              <a:t>of</a:t>
            </a:r>
            <a:r>
              <a:rPr lang="es-PE" altLang="en-PR" sz="2400" dirty="0"/>
              <a:t> a </a:t>
            </a:r>
            <a:r>
              <a:rPr lang="es-PE" altLang="en-PR" sz="2400" dirty="0" err="1"/>
              <a:t>feature</a:t>
            </a:r>
            <a:r>
              <a:rPr lang="es-PE" altLang="en-PR" sz="2400" dirty="0"/>
              <a:t> </a:t>
            </a:r>
            <a:r>
              <a:rPr lang="es-PE" altLang="en-PR" sz="2400" dirty="0" err="1"/>
              <a:t>is</a:t>
            </a:r>
            <a:r>
              <a:rPr lang="es-PE" altLang="en-PR" sz="2400" dirty="0"/>
              <a:t> </a:t>
            </a:r>
            <a:r>
              <a:rPr lang="es-PE" altLang="en-PR" sz="2400" dirty="0" err="1"/>
              <a:t>given</a:t>
            </a:r>
            <a:r>
              <a:rPr lang="es-PE" altLang="en-PR" sz="2400" dirty="0"/>
              <a:t> </a:t>
            </a:r>
            <a:r>
              <a:rPr lang="es-PE" altLang="en-PR" sz="2400" dirty="0" err="1"/>
              <a:t>by</a:t>
            </a:r>
            <a:r>
              <a:rPr lang="es-PE" altLang="en-PR" sz="2400" dirty="0"/>
              <a:t> </a:t>
            </a:r>
            <a:r>
              <a:rPr lang="es-PE" altLang="en-PR" sz="2400" dirty="0" err="1"/>
              <a:t>the</a:t>
            </a:r>
            <a:r>
              <a:rPr lang="es-PE" altLang="en-PR" sz="2400" dirty="0"/>
              <a:t> </a:t>
            </a:r>
            <a:r>
              <a:rPr lang="es-PE" altLang="en-PR" sz="2400" dirty="0" err="1"/>
              <a:t>value</a:t>
            </a:r>
            <a:r>
              <a:rPr lang="es-PE" altLang="en-PR" sz="2400" dirty="0"/>
              <a:t> </a:t>
            </a:r>
            <a:r>
              <a:rPr lang="es-PE" altLang="en-PR" sz="2400" dirty="0" err="1"/>
              <a:t>of</a:t>
            </a:r>
            <a:r>
              <a:rPr lang="es-PE" altLang="en-PR" sz="2400" dirty="0"/>
              <a:t> </a:t>
            </a:r>
            <a:r>
              <a:rPr lang="es-PE" altLang="en-PR" sz="2400" dirty="0" err="1"/>
              <a:t>its</a:t>
            </a:r>
            <a:r>
              <a:rPr lang="es-PE" altLang="en-PR" sz="2400" dirty="0"/>
              <a:t> </a:t>
            </a:r>
            <a:r>
              <a:rPr lang="es-PE" altLang="en-PR" sz="2400" dirty="0" err="1"/>
              <a:t>coefficient</a:t>
            </a:r>
            <a:r>
              <a:rPr lang="es-PE" altLang="en-PR" sz="2400" dirty="0"/>
              <a:t> in </a:t>
            </a:r>
            <a:r>
              <a:rPr lang="es-PE" altLang="en-PR" sz="2400" dirty="0" err="1"/>
              <a:t>the</a:t>
            </a:r>
            <a:r>
              <a:rPr lang="es-PE" altLang="en-PR" sz="2400" dirty="0"/>
              <a:t> </a:t>
            </a:r>
            <a:r>
              <a:rPr lang="es-PE" altLang="en-PR" sz="2400" dirty="0" err="1"/>
              <a:t>model</a:t>
            </a:r>
            <a:r>
              <a:rPr lang="es-PE" altLang="en-PR" sz="2400" dirty="0"/>
              <a:t>.</a:t>
            </a:r>
          </a:p>
          <a:p>
            <a:pPr>
              <a:spcBef>
                <a:spcPts val="1200"/>
              </a:spcBef>
              <a:buFont typeface="Arial" panose="020B0604020202020204" pitchFamily="34" charset="0"/>
              <a:buNone/>
            </a:pPr>
            <a:r>
              <a:rPr lang="es-PE" altLang="en-PR" sz="2400" dirty="0" err="1"/>
              <a:t>The</a:t>
            </a:r>
            <a:r>
              <a:rPr lang="es-PE" altLang="en-PR" sz="2400" dirty="0"/>
              <a:t> </a:t>
            </a:r>
            <a:r>
              <a:rPr lang="es-PE" altLang="en-PR" sz="2400" dirty="0" err="1"/>
              <a:t>function</a:t>
            </a:r>
            <a:r>
              <a:rPr lang="es-PE" altLang="en-PR" sz="2400" dirty="0"/>
              <a:t> RFE </a:t>
            </a:r>
            <a:r>
              <a:rPr lang="es-PE" altLang="en-PR" sz="2400" dirty="0" err="1"/>
              <a:t>of</a:t>
            </a:r>
            <a:r>
              <a:rPr lang="es-PE" altLang="en-PR" sz="2400" dirty="0"/>
              <a:t> </a:t>
            </a:r>
            <a:r>
              <a:rPr lang="es-PE" altLang="en-PR" sz="2400" dirty="0" err="1"/>
              <a:t>scikit</a:t>
            </a:r>
            <a:r>
              <a:rPr lang="es-PE" altLang="en-PR" sz="2400" dirty="0"/>
              <a:t> </a:t>
            </a:r>
            <a:r>
              <a:rPr lang="es-PE" altLang="en-PR" sz="2400" dirty="0" err="1"/>
              <a:t>learn</a:t>
            </a:r>
            <a:r>
              <a:rPr lang="es-PE" altLang="en-PR" sz="2400" dirty="0"/>
              <a:t> </a:t>
            </a:r>
            <a:r>
              <a:rPr lang="es-PE" altLang="en-PR" sz="2400" dirty="0" err="1"/>
              <a:t>is</a:t>
            </a:r>
            <a:r>
              <a:rPr lang="es-PE" altLang="en-PR" sz="2400" dirty="0"/>
              <a:t> use </a:t>
            </a:r>
            <a:r>
              <a:rPr lang="es-PE" altLang="en-PR" sz="2400" dirty="0" err="1"/>
              <a:t>to</a:t>
            </a:r>
            <a:r>
              <a:rPr lang="es-PE" altLang="en-PR" sz="2400" dirty="0"/>
              <a:t> </a:t>
            </a:r>
            <a:r>
              <a:rPr lang="es-PE" altLang="en-PR" sz="2400" dirty="0" err="1"/>
              <a:t>carry</a:t>
            </a:r>
            <a:r>
              <a:rPr lang="es-PE" altLang="en-PR" sz="2400" dirty="0"/>
              <a:t> </a:t>
            </a:r>
            <a:r>
              <a:rPr lang="es-PE" altLang="en-PR" sz="2400" dirty="0" err="1"/>
              <a:t>out</a:t>
            </a:r>
            <a:r>
              <a:rPr lang="es-PE" altLang="en-PR" sz="2400" dirty="0"/>
              <a:t> RFE</a:t>
            </a:r>
          </a:p>
        </p:txBody>
      </p:sp>
      <p:sp>
        <p:nvSpPr>
          <p:cNvPr id="20484" name="Slide Number Placeholder 3">
            <a:extLst>
              <a:ext uri="{FF2B5EF4-FFF2-40B4-BE49-F238E27FC236}">
                <a16:creationId xmlns:a16="http://schemas.microsoft.com/office/drawing/2014/main" id="{06E51E35-6DC4-4639-AE1D-5B161FECBDC7}"/>
              </a:ext>
            </a:extLst>
          </p:cNvPr>
          <p:cNvSpPr>
            <a:spLocks noGrp="1"/>
          </p:cNvSpPr>
          <p:nvPr>
            <p:ph type="sldNum" sz="quarter" idx="12"/>
          </p:nvPr>
        </p:nvSpPr>
        <p:spPr/>
        <p:txBody>
          <a:bodyPr/>
          <a:lstStyle/>
          <a:p>
            <a:pPr>
              <a:defRPr/>
            </a:pPr>
            <a:fld id="{58300400-5216-4EEF-9497-092A5EDFCE18}" type="slidenum">
              <a:rPr lang="en-US" smtClean="0"/>
              <a:pPr>
                <a:defRPr/>
              </a:pPr>
              <a:t>30</a:t>
            </a:fld>
            <a:endParaRPr lang="en-US"/>
          </a:p>
        </p:txBody>
      </p:sp>
      <p:sp>
        <p:nvSpPr>
          <p:cNvPr id="20485" name="Footer Placeholder 4">
            <a:extLst>
              <a:ext uri="{FF2B5EF4-FFF2-40B4-BE49-F238E27FC236}">
                <a16:creationId xmlns:a16="http://schemas.microsoft.com/office/drawing/2014/main" id="{1F339495-0404-407B-839A-4307BA78D8B2}"/>
              </a:ext>
            </a:extLst>
          </p:cNvPr>
          <p:cNvSpPr>
            <a:spLocks noGrp="1"/>
          </p:cNvSpPr>
          <p:nvPr>
            <p:ph type="ftr" sz="quarter" idx="11"/>
          </p:nvPr>
        </p:nvSpPr>
        <p:spPr/>
        <p:txBody>
          <a:bodyPr/>
          <a:lstStyle/>
          <a:p>
            <a:pPr>
              <a:defRPr/>
            </a:pPr>
            <a:r>
              <a:rPr lang="es-ES"/>
              <a:t>ESMA4016                  Edgar Acuna</a:t>
            </a:r>
            <a:endParaRPr lang="es-P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052AA41-D0EB-4A27-A032-BE159F6F0764}"/>
              </a:ext>
            </a:extLst>
          </p:cNvPr>
          <p:cNvSpPr>
            <a:spLocks noGrp="1" noChangeArrowheads="1"/>
          </p:cNvSpPr>
          <p:nvPr>
            <p:ph type="title"/>
          </p:nvPr>
        </p:nvSpPr>
        <p:spPr>
          <a:xfrm>
            <a:off x="2209800" y="609600"/>
            <a:ext cx="7315200" cy="933450"/>
          </a:xfrm>
        </p:spPr>
        <p:txBody>
          <a:bodyPr/>
          <a:lstStyle/>
          <a:p>
            <a:r>
              <a:rPr lang="es-PE" altLang="ko-KR">
                <a:ea typeface="굴림" panose="020B0600000101010101" pitchFamily="34" charset="-127"/>
              </a:rPr>
              <a:t>Hybrid Methods</a:t>
            </a:r>
          </a:p>
        </p:txBody>
      </p:sp>
      <p:sp>
        <p:nvSpPr>
          <p:cNvPr id="36867" name="Rectangle 3">
            <a:extLst>
              <a:ext uri="{FF2B5EF4-FFF2-40B4-BE49-F238E27FC236}">
                <a16:creationId xmlns:a16="http://schemas.microsoft.com/office/drawing/2014/main" id="{A332C186-BA0E-42EE-9897-C7286F75077B}"/>
              </a:ext>
            </a:extLst>
          </p:cNvPr>
          <p:cNvSpPr>
            <a:spLocks noGrp="1" noChangeArrowheads="1"/>
          </p:cNvSpPr>
          <p:nvPr>
            <p:ph type="body" idx="1"/>
          </p:nvPr>
        </p:nvSpPr>
        <p:spPr>
          <a:xfrm>
            <a:off x="1371600" y="1828800"/>
            <a:ext cx="9601200" cy="3486150"/>
          </a:xfrm>
        </p:spPr>
        <p:txBody>
          <a:bodyPr/>
          <a:lstStyle/>
          <a:p>
            <a:pPr>
              <a:spcBef>
                <a:spcPts val="900"/>
              </a:spcBef>
              <a:buFont typeface="Arial" panose="020B0604020202020204" pitchFamily="34" charset="0"/>
              <a:buNone/>
            </a:pPr>
            <a:r>
              <a:rPr lang="es-PE" altLang="en-PR" sz="2100"/>
              <a:t>	</a:t>
            </a:r>
            <a:r>
              <a:rPr lang="es-PE" altLang="en-PR" sz="2400">
                <a:latin typeface="Times New Roman" panose="02020603050405020304" pitchFamily="18" charset="0"/>
                <a:cs typeface="Times New Roman" panose="02020603050405020304" pitchFamily="18" charset="0"/>
              </a:rPr>
              <a:t>These methods remove irrelevant and redundant features at the same time. The most well known method is the Minimun Redundancy- Maximum Relevance method, mRMR (Peng, Long and Ding, 2005)</a:t>
            </a:r>
          </a:p>
          <a:p>
            <a:pPr>
              <a:spcBef>
                <a:spcPts val="900"/>
              </a:spcBef>
              <a:buFont typeface="Arial" panose="020B0604020202020204" pitchFamily="34" charset="0"/>
              <a:buNone/>
            </a:pPr>
            <a:r>
              <a:rPr lang="es-PE" altLang="en-PR" sz="2400">
                <a:latin typeface="Times New Roman" panose="02020603050405020304" pitchFamily="18" charset="0"/>
                <a:cs typeface="Times New Roman" panose="02020603050405020304" pitchFamily="18" charset="0"/>
              </a:rPr>
              <a:t>   First, the most relevant features are determined using the F or t test if the attributes are coninuous or the Mutual Information metric if the atributes are categorical. Of course, attributes with the highest values are the most relevant. After that, the redundant features are eliminated using differences(MID) or Quotients(MIQ).</a:t>
            </a:r>
          </a:p>
          <a:p>
            <a:pPr>
              <a:spcBef>
                <a:spcPts val="900"/>
              </a:spcBef>
              <a:buFont typeface="Arial" panose="020B0604020202020204" pitchFamily="34" charset="0"/>
              <a:buNone/>
            </a:pPr>
            <a:r>
              <a:rPr lang="es-PE" altLang="en-PR" sz="2400">
                <a:latin typeface="Times New Roman" panose="02020603050405020304" pitchFamily="18" charset="0"/>
                <a:cs typeface="Times New Roman" panose="02020603050405020304" pitchFamily="18" charset="0"/>
              </a:rPr>
              <a:t>There are several modules in Python where mRMR has been implemented.</a:t>
            </a:r>
          </a:p>
          <a:p>
            <a:pPr>
              <a:spcBef>
                <a:spcPts val="900"/>
              </a:spcBef>
              <a:buFont typeface="Arial" panose="020B0604020202020204" pitchFamily="34" charset="0"/>
              <a:buNone/>
            </a:pPr>
            <a:r>
              <a:rPr lang="es-PE" altLang="en-PR" sz="2400">
                <a:latin typeface="Times New Roman" panose="02020603050405020304" pitchFamily="18" charset="0"/>
                <a:cs typeface="Times New Roman" panose="02020603050405020304" pitchFamily="18" charset="0"/>
              </a:rPr>
              <a:t>In the module skfeature from ASU is among the Information Theoretical based feature selection methods.  It works only for discretized data.</a:t>
            </a:r>
          </a:p>
          <a:p>
            <a:pPr>
              <a:spcBef>
                <a:spcPts val="900"/>
              </a:spcBef>
              <a:buFont typeface="Arial" panose="020B0604020202020204" pitchFamily="34" charset="0"/>
              <a:buNone/>
            </a:pPr>
            <a:endParaRPr lang="es-PE" altLang="en-PR" sz="1800"/>
          </a:p>
        </p:txBody>
      </p:sp>
      <p:sp>
        <p:nvSpPr>
          <p:cNvPr id="20484" name="Slide Number Placeholder 3">
            <a:extLst>
              <a:ext uri="{FF2B5EF4-FFF2-40B4-BE49-F238E27FC236}">
                <a16:creationId xmlns:a16="http://schemas.microsoft.com/office/drawing/2014/main" id="{73B27B28-3D4B-4539-9A9A-A680A7C3B391}"/>
              </a:ext>
            </a:extLst>
          </p:cNvPr>
          <p:cNvSpPr>
            <a:spLocks noGrp="1"/>
          </p:cNvSpPr>
          <p:nvPr>
            <p:ph type="sldNum" sz="quarter" idx="12"/>
          </p:nvPr>
        </p:nvSpPr>
        <p:spPr/>
        <p:txBody>
          <a:bodyPr/>
          <a:lstStyle/>
          <a:p>
            <a:pPr>
              <a:defRPr/>
            </a:pPr>
            <a:fld id="{A7CFAD93-AB7A-4C32-A590-0304692A3CD7}" type="slidenum">
              <a:rPr lang="en-US" smtClean="0"/>
              <a:pPr>
                <a:defRPr/>
              </a:pPr>
              <a:t>31</a:t>
            </a:fld>
            <a:endParaRPr lang="en-US"/>
          </a:p>
        </p:txBody>
      </p:sp>
      <p:sp>
        <p:nvSpPr>
          <p:cNvPr id="20485" name="Footer Placeholder 4">
            <a:extLst>
              <a:ext uri="{FF2B5EF4-FFF2-40B4-BE49-F238E27FC236}">
                <a16:creationId xmlns:a16="http://schemas.microsoft.com/office/drawing/2014/main" id="{C319C6CC-5BAA-45B9-B60D-F8E140F44435}"/>
              </a:ext>
            </a:extLst>
          </p:cNvPr>
          <p:cNvSpPr>
            <a:spLocks noGrp="1"/>
          </p:cNvSpPr>
          <p:nvPr>
            <p:ph type="ftr" sz="quarter" idx="11"/>
          </p:nvPr>
        </p:nvSpPr>
        <p:spPr/>
        <p:txBody>
          <a:bodyPr/>
          <a:lstStyle/>
          <a:p>
            <a:pPr>
              <a:defRPr/>
            </a:pPr>
            <a:r>
              <a:rPr lang="es-ES"/>
              <a:t>ESMA4016                  Edgar Acuna</a:t>
            </a:r>
            <a:endParaRPr lang="es-P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283E314-EC48-4F33-8EBF-3443D69DD9A4}"/>
              </a:ext>
            </a:extLst>
          </p:cNvPr>
          <p:cNvSpPr>
            <a:spLocks noGrp="1" noChangeArrowheads="1"/>
          </p:cNvSpPr>
          <p:nvPr>
            <p:ph type="title"/>
          </p:nvPr>
        </p:nvSpPr>
        <p:spPr>
          <a:xfrm>
            <a:off x="1752600" y="304800"/>
            <a:ext cx="8458200" cy="868363"/>
          </a:xfrm>
          <a:extLst>
            <a:ext uri="{909E8E84-426E-40DD-AFC4-6F175D3DCCD1}">
              <a14:hiddenFill xmlns:a14="http://schemas.microsoft.com/office/drawing/2010/main">
                <a:solidFill>
                  <a:schemeClr val="bg1"/>
                </a:solidFill>
              </a14:hiddenFill>
            </a:ext>
          </a:extLst>
        </p:spPr>
        <p:txBody>
          <a:bodyPr/>
          <a:lstStyle/>
          <a:p>
            <a:pPr eaLnBrk="1" hangingPunct="1"/>
            <a:r>
              <a:rPr lang="es-ES" altLang="en-PR" sz="2500" b="1">
                <a:solidFill>
                  <a:srgbClr val="003399"/>
                </a:solidFill>
              </a:rPr>
              <a:t>CONCLUDING REMARKS</a:t>
            </a:r>
            <a:endParaRPr lang="en-US" altLang="en-PR" sz="2500" b="1">
              <a:solidFill>
                <a:srgbClr val="003399"/>
              </a:solidFill>
            </a:endParaRPr>
          </a:p>
        </p:txBody>
      </p:sp>
      <p:sp>
        <p:nvSpPr>
          <p:cNvPr id="37891" name="Rectangle 3">
            <a:extLst>
              <a:ext uri="{FF2B5EF4-FFF2-40B4-BE49-F238E27FC236}">
                <a16:creationId xmlns:a16="http://schemas.microsoft.com/office/drawing/2014/main" id="{83493239-7CC7-4A31-9531-465B61BDC168}"/>
              </a:ext>
            </a:extLst>
          </p:cNvPr>
          <p:cNvSpPr>
            <a:spLocks noGrp="1" noChangeArrowheads="1"/>
          </p:cNvSpPr>
          <p:nvPr>
            <p:ph idx="1"/>
          </p:nvPr>
        </p:nvSpPr>
        <p:spPr>
          <a:xfrm>
            <a:off x="1752600" y="1905000"/>
            <a:ext cx="8686800" cy="4114800"/>
          </a:xfrm>
        </p:spPr>
        <p:txBody>
          <a:bodyPr/>
          <a:lstStyle/>
          <a:p>
            <a:pPr marL="609600" indent="-609600" eaLnBrk="1" hangingPunct="1"/>
            <a:r>
              <a:rPr lang="es-ES" altLang="en-PR" sz="2400"/>
              <a:t>Among the wrappers the SFFS performs better than SFS : lowest percentage of features selected and almost same accuracy as SFFS. Fast computation.</a:t>
            </a:r>
          </a:p>
          <a:p>
            <a:pPr marL="609600" indent="-609600" eaLnBrk="1" hangingPunct="1"/>
            <a:r>
              <a:rPr lang="es-ES" altLang="en-PR" sz="2400"/>
              <a:t>The performance of LVF and RELIEF is quite similar, but LVF takes more time to be computed.</a:t>
            </a:r>
          </a:p>
          <a:p>
            <a:pPr marL="609600" indent="-609600" eaLnBrk="1" hangingPunct="1"/>
            <a:r>
              <a:rPr lang="es-ES" altLang="en-PR" sz="2400"/>
              <a:t>Wrappers are more effective than filters in reducing the misclassification error rate.</a:t>
            </a:r>
          </a:p>
          <a:p>
            <a:pPr marL="609600" indent="-609600" eaLnBrk="1" hangingPunct="1"/>
            <a:r>
              <a:rPr lang="es-ES" altLang="en-PR" sz="2400"/>
              <a:t>The speed of computation of the filters is affected by the sample size and the number of classes. </a:t>
            </a:r>
          </a:p>
        </p:txBody>
      </p:sp>
      <p:sp>
        <p:nvSpPr>
          <p:cNvPr id="37892" name="Footer Placeholder 1">
            <a:extLst>
              <a:ext uri="{FF2B5EF4-FFF2-40B4-BE49-F238E27FC236}">
                <a16:creationId xmlns:a16="http://schemas.microsoft.com/office/drawing/2014/main" id="{CEC29AA1-AEA8-4BB7-B1C5-8B956A76C1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7893" name="Slide Number Placeholder 2">
            <a:extLst>
              <a:ext uri="{FF2B5EF4-FFF2-40B4-BE49-F238E27FC236}">
                <a16:creationId xmlns:a16="http://schemas.microsoft.com/office/drawing/2014/main" id="{45E3DAC1-48CE-434E-9988-BB4E60B441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F1ED3DF-69D0-4489-B9EC-33CC1D052583}" type="slidenum">
              <a:rPr lang="en-US" altLang="en-PR" sz="1400" smtClean="0">
                <a:latin typeface="Arial" panose="020B0604020202020204" pitchFamily="34" charset="0"/>
              </a:rPr>
              <a:pPr fontAlgn="base">
                <a:lnSpc>
                  <a:spcPct val="100000"/>
                </a:lnSpc>
                <a:spcBef>
                  <a:spcPct val="0"/>
                </a:spcBef>
                <a:spcAft>
                  <a:spcPct val="0"/>
                </a:spcAft>
                <a:buFontTx/>
                <a:buNone/>
              </a:pPr>
              <a:t>32</a:t>
            </a:fld>
            <a:endParaRPr lang="en-US" altLang="en-PR" sz="14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EA5905-6221-433C-B7E0-3161B1BEBACD}"/>
              </a:ext>
            </a:extLst>
          </p:cNvPr>
          <p:cNvSpPr>
            <a:spLocks noGrp="1" noChangeArrowheads="1"/>
          </p:cNvSpPr>
          <p:nvPr>
            <p:ph type="title"/>
          </p:nvPr>
        </p:nvSpPr>
        <p:spPr>
          <a:xfrm>
            <a:off x="2057400" y="381000"/>
            <a:ext cx="8229600" cy="884238"/>
          </a:xfrm>
        </p:spPr>
        <p:txBody>
          <a:bodyPr/>
          <a:lstStyle/>
          <a:p>
            <a:pPr eaLnBrk="1" hangingPunct="1"/>
            <a:r>
              <a:rPr lang="en-US" altLang="en-PR" sz="2500" b="1">
                <a:latin typeface="Times New Roman" panose="02020603050405020304" pitchFamily="18" charset="0"/>
              </a:rPr>
              <a:t>Principal Components Analysis (PCA)</a:t>
            </a:r>
            <a:endParaRPr lang="en-US" altLang="en-PR" sz="2500">
              <a:latin typeface="Times New Roman" panose="02020603050405020304" pitchFamily="18" charset="0"/>
            </a:endParaRPr>
          </a:p>
        </p:txBody>
      </p:sp>
      <p:sp>
        <p:nvSpPr>
          <p:cNvPr id="38915" name="Rectangle 3">
            <a:extLst>
              <a:ext uri="{FF2B5EF4-FFF2-40B4-BE49-F238E27FC236}">
                <a16:creationId xmlns:a16="http://schemas.microsoft.com/office/drawing/2014/main" id="{0AD3D03B-69B3-4BFD-8BAE-66951CD32C3E}"/>
              </a:ext>
            </a:extLst>
          </p:cNvPr>
          <p:cNvSpPr>
            <a:spLocks noGrp="1" noChangeArrowheads="1"/>
          </p:cNvSpPr>
          <p:nvPr>
            <p:ph idx="1"/>
          </p:nvPr>
        </p:nvSpPr>
        <p:spPr>
          <a:xfrm>
            <a:off x="1143000" y="1371600"/>
            <a:ext cx="10363200" cy="4953000"/>
          </a:xfrm>
        </p:spPr>
        <p:txBody>
          <a:bodyPr/>
          <a:lstStyle/>
          <a:p>
            <a:pPr algn="just" eaLnBrk="1" hangingPunct="1">
              <a:lnSpc>
                <a:spcPct val="80000"/>
              </a:lnSpc>
              <a:buFont typeface="Wingdings" panose="05000000000000000000" pitchFamily="2" charset="2"/>
              <a:buNone/>
            </a:pPr>
            <a:r>
              <a:rPr lang="en-US" altLang="en-PR" sz="2200" dirty="0">
                <a:latin typeface="Times New Roman" panose="02020603050405020304" pitchFamily="18" charset="0"/>
              </a:rPr>
              <a:t>The goal of Principal components analysis  (</a:t>
            </a:r>
            <a:r>
              <a:rPr lang="en-US" altLang="en-PR" sz="2200" dirty="0" err="1">
                <a:latin typeface="Times New Roman" panose="02020603050405020304" pitchFamily="18" charset="0"/>
              </a:rPr>
              <a:t>Hotelling</a:t>
            </a:r>
            <a:r>
              <a:rPr lang="en-US" altLang="en-PR" sz="2200" dirty="0">
                <a:latin typeface="Times New Roman" panose="02020603050405020304" pitchFamily="18" charset="0"/>
              </a:rPr>
              <a:t>, 1933) is to reduce the available information.</a:t>
            </a:r>
          </a:p>
          <a:p>
            <a:pPr algn="just" eaLnBrk="1" hangingPunct="1">
              <a:lnSpc>
                <a:spcPct val="80000"/>
              </a:lnSpc>
              <a:buFont typeface="Wingdings" panose="05000000000000000000" pitchFamily="2" charset="2"/>
              <a:buNone/>
            </a:pPr>
            <a:endParaRPr lang="en-US" altLang="en-PR" sz="2200" dirty="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en-PR" sz="2200" dirty="0">
                <a:latin typeface="Times New Roman" panose="02020603050405020304" pitchFamily="18" charset="0"/>
              </a:rPr>
              <a:t>That is, the information contained in p features  </a:t>
            </a:r>
            <a:r>
              <a:rPr lang="en-US" altLang="en-PR" sz="2200" b="1" dirty="0">
                <a:latin typeface="Times New Roman" panose="02020603050405020304" pitchFamily="18" charset="0"/>
              </a:rPr>
              <a:t>X</a:t>
            </a:r>
            <a:r>
              <a:rPr lang="en-US" altLang="en-PR" sz="2200" dirty="0">
                <a:latin typeface="Times New Roman" panose="02020603050405020304" pitchFamily="18" charset="0"/>
              </a:rPr>
              <a:t>=(X</a:t>
            </a:r>
            <a:r>
              <a:rPr lang="en-US" altLang="en-PR" sz="2200" baseline="-25000" dirty="0">
                <a:latin typeface="Times New Roman" panose="02020603050405020304" pitchFamily="18" charset="0"/>
              </a:rPr>
              <a:t>1</a:t>
            </a:r>
            <a:r>
              <a:rPr lang="en-US" altLang="en-PR" sz="2200" dirty="0">
                <a:latin typeface="Times New Roman" panose="02020603050405020304" pitchFamily="18" charset="0"/>
              </a:rPr>
              <a:t>,….,</a:t>
            </a:r>
            <a:r>
              <a:rPr lang="en-US" altLang="en-PR" sz="2200" dirty="0" err="1">
                <a:latin typeface="Times New Roman" panose="02020603050405020304" pitchFamily="18" charset="0"/>
              </a:rPr>
              <a:t>X</a:t>
            </a:r>
            <a:r>
              <a:rPr lang="en-US" altLang="en-PR" sz="2200" baseline="-25000" dirty="0" err="1">
                <a:latin typeface="Times New Roman" panose="02020603050405020304" pitchFamily="18" charset="0"/>
              </a:rPr>
              <a:t>p</a:t>
            </a:r>
            <a:r>
              <a:rPr lang="en-US" altLang="en-PR" sz="2200" dirty="0">
                <a:latin typeface="Times New Roman" panose="02020603050405020304" pitchFamily="18" charset="0"/>
              </a:rPr>
              <a:t>) can be reduced to  </a:t>
            </a:r>
            <a:r>
              <a:rPr lang="en-US" altLang="en-PR" sz="2200" b="1" dirty="0">
                <a:latin typeface="Times New Roman" panose="02020603050405020304" pitchFamily="18" charset="0"/>
              </a:rPr>
              <a:t>Z</a:t>
            </a:r>
            <a:r>
              <a:rPr lang="en-US" altLang="en-PR" sz="2200" dirty="0">
                <a:latin typeface="Times New Roman" panose="02020603050405020304" pitchFamily="18" charset="0"/>
              </a:rPr>
              <a:t>=(Z</a:t>
            </a:r>
            <a:r>
              <a:rPr lang="en-US" altLang="en-PR" sz="2200" baseline="-25000" dirty="0">
                <a:latin typeface="Times New Roman" panose="02020603050405020304" pitchFamily="18" charset="0"/>
              </a:rPr>
              <a:t>1</a:t>
            </a:r>
            <a:r>
              <a:rPr lang="en-US" altLang="en-PR" sz="2200" dirty="0">
                <a:latin typeface="Times New Roman" panose="02020603050405020304" pitchFamily="18" charset="0"/>
              </a:rPr>
              <a:t>,….</a:t>
            </a:r>
            <a:r>
              <a:rPr lang="en-US" altLang="en-PR" sz="2200" dirty="0" err="1">
                <a:latin typeface="Times New Roman" panose="02020603050405020304" pitchFamily="18" charset="0"/>
              </a:rPr>
              <a:t>Z</a:t>
            </a:r>
            <a:r>
              <a:rPr lang="en-US" altLang="en-PR" sz="2200" baseline="-25000" dirty="0" err="1">
                <a:latin typeface="Times New Roman" panose="02020603050405020304" pitchFamily="18" charset="0"/>
              </a:rPr>
              <a:t>q</a:t>
            </a:r>
            <a:r>
              <a:rPr lang="en-US" altLang="en-PR" sz="2200" dirty="0">
                <a:latin typeface="Times New Roman" panose="02020603050405020304" pitchFamily="18" charset="0"/>
              </a:rPr>
              <a:t>),</a:t>
            </a:r>
            <a:r>
              <a:rPr lang="en-US" altLang="en-PR" sz="2200" i="1" dirty="0">
                <a:latin typeface="Times New Roman" panose="02020603050405020304" pitchFamily="18" charset="0"/>
              </a:rPr>
              <a:t>with q&lt;p</a:t>
            </a:r>
            <a:r>
              <a:rPr lang="en-US" altLang="en-PR" sz="2200" dirty="0">
                <a:latin typeface="Times New Roman" panose="02020603050405020304" pitchFamily="18" charset="0"/>
              </a:rPr>
              <a:t> y where the new features  Z</a:t>
            </a:r>
            <a:r>
              <a:rPr lang="en-US" altLang="en-PR" sz="2200" baseline="-25000" dirty="0">
                <a:latin typeface="Times New Roman" panose="02020603050405020304" pitchFamily="18" charset="0"/>
              </a:rPr>
              <a:t>i</a:t>
            </a:r>
            <a:r>
              <a:rPr lang="en-US" altLang="en-PR" sz="2200" dirty="0">
                <a:latin typeface="Times New Roman" panose="02020603050405020304" pitchFamily="18" charset="0"/>
              </a:rPr>
              <a:t>’s , called the   </a:t>
            </a:r>
            <a:r>
              <a:rPr lang="en-US" altLang="en-PR" sz="2200" b="1" i="1" dirty="0">
                <a:latin typeface="Times New Roman" panose="02020603050405020304" pitchFamily="18" charset="0"/>
              </a:rPr>
              <a:t>Principal components </a:t>
            </a:r>
            <a:r>
              <a:rPr lang="en-US" altLang="en-PR" sz="2200" dirty="0">
                <a:latin typeface="Times New Roman" panose="02020603050405020304" pitchFamily="18" charset="0"/>
              </a:rPr>
              <a:t>are uncorrelated. </a:t>
            </a:r>
          </a:p>
          <a:p>
            <a:pPr algn="just" eaLnBrk="1" hangingPunct="1">
              <a:lnSpc>
                <a:spcPct val="80000"/>
              </a:lnSpc>
              <a:buFont typeface="Wingdings" panose="05000000000000000000" pitchFamily="2" charset="2"/>
              <a:buNone/>
            </a:pPr>
            <a:endParaRPr lang="en-US" altLang="en-PR" sz="2200" dirty="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en-PR" sz="2200" dirty="0">
                <a:latin typeface="Times New Roman" panose="02020603050405020304" pitchFamily="18" charset="0"/>
              </a:rPr>
              <a:t>The principal components of  a random vector </a:t>
            </a:r>
            <a:r>
              <a:rPr lang="en-US" altLang="en-PR" sz="2200" b="1" dirty="0">
                <a:latin typeface="Times New Roman" panose="02020603050405020304" pitchFamily="18" charset="0"/>
              </a:rPr>
              <a:t>X</a:t>
            </a:r>
            <a:r>
              <a:rPr lang="en-US" altLang="en-PR" sz="2200" dirty="0">
                <a:latin typeface="Times New Roman" panose="02020603050405020304" pitchFamily="18" charset="0"/>
              </a:rPr>
              <a:t> are the elements of an orthogonal linear transformation of  </a:t>
            </a:r>
            <a:r>
              <a:rPr lang="en-US" altLang="en-PR" sz="2200" b="1" dirty="0">
                <a:latin typeface="Times New Roman" panose="02020603050405020304" pitchFamily="18" charset="0"/>
              </a:rPr>
              <a:t>X</a:t>
            </a:r>
            <a:r>
              <a:rPr lang="en-US" altLang="en-PR" sz="2200" dirty="0">
                <a:latin typeface="Times New Roman" panose="02020603050405020304" pitchFamily="18" charset="0"/>
              </a:rPr>
              <a:t> </a:t>
            </a:r>
          </a:p>
          <a:p>
            <a:pPr algn="just" eaLnBrk="1" hangingPunct="1">
              <a:lnSpc>
                <a:spcPct val="80000"/>
              </a:lnSpc>
              <a:buFont typeface="Wingdings" panose="05000000000000000000" pitchFamily="2" charset="2"/>
              <a:buNone/>
            </a:pPr>
            <a:endParaRPr lang="en-US" altLang="en-PR" sz="2200" dirty="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en-PR" sz="2200" dirty="0">
                <a:latin typeface="Times New Roman" panose="02020603050405020304" pitchFamily="18" charset="0"/>
              </a:rPr>
              <a:t>From a geometric point of view, application of principal components is equivalent to apply a rotation of the coordinates axis.</a:t>
            </a:r>
          </a:p>
        </p:txBody>
      </p:sp>
      <p:sp>
        <p:nvSpPr>
          <p:cNvPr id="38916" name="Footer Placeholder 1">
            <a:extLst>
              <a:ext uri="{FF2B5EF4-FFF2-40B4-BE49-F238E27FC236}">
                <a16:creationId xmlns:a16="http://schemas.microsoft.com/office/drawing/2014/main" id="{F63FDEE2-294D-420E-890D-27816BC1BE5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8917" name="Slide Number Placeholder 2">
            <a:extLst>
              <a:ext uri="{FF2B5EF4-FFF2-40B4-BE49-F238E27FC236}">
                <a16:creationId xmlns:a16="http://schemas.microsoft.com/office/drawing/2014/main" id="{2593ED05-346F-48D5-A4EE-0304851E14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57D95A3-75C5-4254-9169-8F1989C0305A}" type="slidenum">
              <a:rPr lang="en-US" altLang="en-PR" sz="1400" smtClean="0">
                <a:latin typeface="Arial" panose="020B0604020202020204" pitchFamily="34" charset="0"/>
              </a:rPr>
              <a:pPr fontAlgn="base">
                <a:lnSpc>
                  <a:spcPct val="100000"/>
                </a:lnSpc>
                <a:spcBef>
                  <a:spcPct val="0"/>
                </a:spcBef>
                <a:spcAft>
                  <a:spcPct val="0"/>
                </a:spcAft>
                <a:buFontTx/>
                <a:buNone/>
              </a:pPr>
              <a:t>33</a:t>
            </a:fld>
            <a:endParaRPr lang="en-US" altLang="en-PR"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587F9F3-273E-4E83-872C-1AA040001426}"/>
              </a:ext>
            </a:extLst>
          </p:cNvPr>
          <p:cNvSpPr>
            <a:spLocks noGrp="1" noChangeArrowheads="1"/>
          </p:cNvSpPr>
          <p:nvPr>
            <p:ph type="title"/>
          </p:nvPr>
        </p:nvSpPr>
        <p:spPr/>
        <p:txBody>
          <a:bodyPr/>
          <a:lstStyle/>
          <a:p>
            <a:pPr eaLnBrk="1" hangingPunct="1"/>
            <a:r>
              <a:rPr lang="en-US" altLang="en-PR"/>
              <a:t>Example: Bupa (p=q=2)</a:t>
            </a:r>
          </a:p>
        </p:txBody>
      </p:sp>
      <p:sp>
        <p:nvSpPr>
          <p:cNvPr id="54275" name="Rectangle 3">
            <a:extLst>
              <a:ext uri="{FF2B5EF4-FFF2-40B4-BE49-F238E27FC236}">
                <a16:creationId xmlns:a16="http://schemas.microsoft.com/office/drawing/2014/main" id="{053BD09C-5791-4D6E-88FE-3AF939AF504A}"/>
              </a:ext>
            </a:extLst>
          </p:cNvPr>
          <p:cNvSpPr>
            <a:spLocks noGrp="1" noChangeArrowheads="1"/>
          </p:cNvSpPr>
          <p:nvPr>
            <p:ph idx="1"/>
          </p:nvPr>
        </p:nvSpPr>
        <p:spPr>
          <a:xfrm>
            <a:off x="845598" y="1371600"/>
            <a:ext cx="10515600" cy="4351338"/>
          </a:xfrm>
        </p:spPr>
        <p:txBody>
          <a:bodyPr rtlCol="0">
            <a:normAutofit fontScale="62500" lnSpcReduction="20000"/>
          </a:bodyPr>
          <a:lstStyle/>
          <a:p>
            <a:pPr marL="0" indent="0" eaLnBrk="1" fontAlgn="auto" hangingPunct="1">
              <a:spcAft>
                <a:spcPts val="0"/>
              </a:spcAft>
              <a:buNone/>
              <a:defRPr/>
            </a:pPr>
            <a:r>
              <a:rPr lang="fr-FR" altLang="en-PR" sz="2700" dirty="0"/>
              <a:t>#</a:t>
            </a:r>
            <a:r>
              <a:rPr lang="fr-FR" altLang="en-PR" sz="2700" dirty="0" err="1"/>
              <a:t>loading</a:t>
            </a:r>
            <a:r>
              <a:rPr lang="fr-FR" altLang="en-PR" sz="2700" dirty="0"/>
              <a:t> the data</a:t>
            </a:r>
          </a:p>
          <a:p>
            <a:pPr marL="0" indent="0" eaLnBrk="1" fontAlgn="auto" hangingPunct="1">
              <a:spcAft>
                <a:spcPts val="0"/>
              </a:spcAft>
              <a:buNone/>
              <a:defRPr/>
            </a:pPr>
            <a:r>
              <a:rPr lang="fr-FR" altLang="en-PR" sz="2700" dirty="0"/>
              <a:t>url= "http://academic.uprm.edu/</a:t>
            </a:r>
            <a:r>
              <a:rPr lang="fr-FR" altLang="en-PR" sz="2700" dirty="0" err="1"/>
              <a:t>eacuna</a:t>
            </a:r>
            <a:r>
              <a:rPr lang="fr-FR" altLang="en-PR" sz="2700" dirty="0"/>
              <a:t>/bupa.dat"</a:t>
            </a:r>
          </a:p>
          <a:p>
            <a:pPr marL="0" indent="0" eaLnBrk="1" fontAlgn="auto" hangingPunct="1">
              <a:spcAft>
                <a:spcPts val="0"/>
              </a:spcAft>
              <a:buNone/>
              <a:defRPr/>
            </a:pPr>
            <a:r>
              <a:rPr lang="fr-FR" altLang="en-PR" sz="2700" dirty="0" err="1"/>
              <a:t>names</a:t>
            </a:r>
            <a:r>
              <a:rPr lang="fr-FR" altLang="en-PR" sz="2700" dirty="0"/>
              <a:t> = ['mcv', '</a:t>
            </a:r>
            <a:r>
              <a:rPr lang="fr-FR" altLang="en-PR" sz="2700" dirty="0" err="1"/>
              <a:t>alkphos</a:t>
            </a:r>
            <a:r>
              <a:rPr lang="fr-FR" altLang="en-PR" sz="2700" dirty="0"/>
              <a:t>', '</a:t>
            </a:r>
            <a:r>
              <a:rPr lang="fr-FR" altLang="en-PR" sz="2700" dirty="0" err="1"/>
              <a:t>sgpt</a:t>
            </a:r>
            <a:r>
              <a:rPr lang="fr-FR" altLang="en-PR" sz="2700" dirty="0"/>
              <a:t>', '</a:t>
            </a:r>
            <a:r>
              <a:rPr lang="fr-FR" altLang="en-PR" sz="2700" dirty="0" err="1"/>
              <a:t>aspar</a:t>
            </a:r>
            <a:r>
              <a:rPr lang="fr-FR" altLang="en-PR" sz="2700" dirty="0"/>
              <a:t>', '</a:t>
            </a:r>
            <a:r>
              <a:rPr lang="fr-FR" altLang="en-PR" sz="2700" dirty="0" err="1"/>
              <a:t>gammagt</a:t>
            </a:r>
            <a:r>
              <a:rPr lang="fr-FR" altLang="en-PR" sz="2700" dirty="0"/>
              <a:t>', 'drinks', 'class']</a:t>
            </a:r>
          </a:p>
          <a:p>
            <a:pPr marL="0" indent="0" eaLnBrk="1" fontAlgn="auto" hangingPunct="1">
              <a:spcAft>
                <a:spcPts val="0"/>
              </a:spcAft>
              <a:buNone/>
              <a:defRPr/>
            </a:pPr>
            <a:r>
              <a:rPr lang="fr-FR" altLang="en-PR" sz="2700" dirty="0"/>
              <a:t>data = </a:t>
            </a:r>
            <a:r>
              <a:rPr lang="fr-FR" altLang="en-PR" sz="2700" dirty="0" err="1"/>
              <a:t>pd.read_table</a:t>
            </a:r>
            <a:r>
              <a:rPr lang="fr-FR" altLang="en-PR" sz="2700" dirty="0"/>
              <a:t>(url, </a:t>
            </a:r>
            <a:r>
              <a:rPr lang="fr-FR" altLang="en-PR" sz="2700" dirty="0" err="1"/>
              <a:t>names</a:t>
            </a:r>
            <a:r>
              <a:rPr lang="fr-FR" altLang="en-PR" sz="2700" dirty="0"/>
              <a:t>=</a:t>
            </a:r>
            <a:r>
              <a:rPr lang="fr-FR" altLang="en-PR" sz="2700" dirty="0" err="1"/>
              <a:t>names,header</a:t>
            </a:r>
            <a:r>
              <a:rPr lang="fr-FR" altLang="en-PR" sz="2700" dirty="0"/>
              <a:t>=None)</a:t>
            </a:r>
          </a:p>
          <a:p>
            <a:pPr marL="0" indent="0" eaLnBrk="1" fontAlgn="auto" hangingPunct="1">
              <a:spcAft>
                <a:spcPts val="0"/>
              </a:spcAft>
              <a:buNone/>
              <a:defRPr/>
            </a:pPr>
            <a:r>
              <a:rPr lang="fr-FR" altLang="en-PR" sz="2700" dirty="0"/>
              <a:t>y=data['class’]</a:t>
            </a:r>
          </a:p>
          <a:p>
            <a:pPr marL="0" indent="0" eaLnBrk="1" fontAlgn="auto" hangingPunct="1">
              <a:spcAft>
                <a:spcPts val="0"/>
              </a:spcAft>
              <a:buNone/>
              <a:defRPr/>
            </a:pPr>
            <a:r>
              <a:rPr lang="en-US" altLang="en-PR" sz="2700" dirty="0"/>
              <a:t># Considering only features 3 and 4</a:t>
            </a:r>
          </a:p>
          <a:p>
            <a:pPr marL="0" indent="0" eaLnBrk="1" fontAlgn="auto" hangingPunct="1">
              <a:spcAft>
                <a:spcPts val="0"/>
              </a:spcAft>
              <a:buNone/>
              <a:defRPr/>
            </a:pPr>
            <a:r>
              <a:rPr lang="en-US" altLang="en-PR" sz="2700" dirty="0"/>
              <a:t>X1=</a:t>
            </a:r>
            <a:r>
              <a:rPr lang="en-US" altLang="en-PR" sz="2700" dirty="0" err="1"/>
              <a:t>X.iloc</a:t>
            </a:r>
            <a:r>
              <a:rPr lang="en-US" altLang="en-PR" sz="2700" dirty="0"/>
              <a:t>[:,2:4]</a:t>
            </a:r>
          </a:p>
          <a:p>
            <a:pPr marL="0" indent="0" eaLnBrk="1" fontAlgn="auto" hangingPunct="1">
              <a:spcAft>
                <a:spcPts val="0"/>
              </a:spcAft>
              <a:buNone/>
              <a:defRPr/>
            </a:pPr>
            <a:r>
              <a:rPr lang="en-US" altLang="en-PR" sz="2700" dirty="0"/>
              <a:t>X1.head()</a:t>
            </a:r>
          </a:p>
          <a:p>
            <a:pPr marL="0" indent="0" eaLnBrk="1" fontAlgn="auto" hangingPunct="1">
              <a:spcAft>
                <a:spcPts val="0"/>
              </a:spcAft>
              <a:buNone/>
              <a:defRPr/>
            </a:pPr>
            <a:r>
              <a:rPr lang="fr-FR" altLang="en-PR" sz="2700" dirty="0"/>
              <a:t>#</a:t>
            </a:r>
            <a:r>
              <a:rPr lang="fr-FR" altLang="en-PR" sz="2700" dirty="0" err="1"/>
              <a:t>Coomputing</a:t>
            </a:r>
            <a:r>
              <a:rPr lang="fr-FR" altLang="en-PR" sz="2700" dirty="0"/>
              <a:t> the coefficients of PC1 and PC2 </a:t>
            </a:r>
            <a:r>
              <a:rPr lang="fr-FR" altLang="en-PR" sz="2700" dirty="0" err="1"/>
              <a:t>also</a:t>
            </a:r>
            <a:r>
              <a:rPr lang="fr-FR" altLang="en-PR" sz="2700" dirty="0"/>
              <a:t> </a:t>
            </a:r>
            <a:r>
              <a:rPr lang="fr-FR" altLang="en-PR" sz="2700" dirty="0" err="1"/>
              <a:t>called</a:t>
            </a:r>
            <a:r>
              <a:rPr lang="fr-FR" altLang="en-PR" sz="2700" dirty="0"/>
              <a:t> </a:t>
            </a:r>
            <a:r>
              <a:rPr lang="fr-FR" altLang="en-PR" sz="2700" dirty="0" err="1"/>
              <a:t>loadings</a:t>
            </a:r>
            <a:endParaRPr lang="fr-FR" altLang="en-PR" sz="2700" dirty="0"/>
          </a:p>
          <a:p>
            <a:pPr marL="0" indent="0" eaLnBrk="1" fontAlgn="auto" hangingPunct="1">
              <a:spcAft>
                <a:spcPts val="0"/>
              </a:spcAft>
              <a:buNone/>
              <a:defRPr/>
            </a:pPr>
            <a:r>
              <a:rPr lang="fr-FR" altLang="en-PR" sz="2700" dirty="0" err="1"/>
              <a:t>pca</a:t>
            </a:r>
            <a:r>
              <a:rPr lang="fr-FR" altLang="en-PR" sz="2700" dirty="0"/>
              <a:t>=PCA(</a:t>
            </a:r>
            <a:r>
              <a:rPr lang="fr-FR" altLang="en-PR" sz="2700" dirty="0" err="1"/>
              <a:t>n_components</a:t>
            </a:r>
            <a:r>
              <a:rPr lang="fr-FR" altLang="en-PR" sz="2700" dirty="0"/>
              <a:t>=2)</a:t>
            </a:r>
          </a:p>
          <a:p>
            <a:pPr marL="0" indent="0" eaLnBrk="1" fontAlgn="auto" hangingPunct="1">
              <a:spcAft>
                <a:spcPts val="0"/>
              </a:spcAft>
              <a:buNone/>
              <a:defRPr/>
            </a:pPr>
            <a:r>
              <a:rPr lang="fr-FR" altLang="en-PR" sz="2700" dirty="0" err="1"/>
              <a:t>principalComponents</a:t>
            </a:r>
            <a:r>
              <a:rPr lang="fr-FR" altLang="en-PR" sz="2700" dirty="0"/>
              <a:t> = </a:t>
            </a:r>
            <a:r>
              <a:rPr lang="fr-FR" altLang="en-PR" sz="2700" dirty="0" err="1"/>
              <a:t>pca.fit_transform</a:t>
            </a:r>
            <a:r>
              <a:rPr lang="fr-FR" altLang="en-PR" sz="2700" dirty="0"/>
              <a:t>(X1)</a:t>
            </a:r>
          </a:p>
          <a:p>
            <a:pPr marL="0" indent="0" eaLnBrk="1" fontAlgn="auto" hangingPunct="1">
              <a:spcAft>
                <a:spcPts val="0"/>
              </a:spcAft>
              <a:buNone/>
              <a:defRPr/>
            </a:pPr>
            <a:r>
              <a:rPr lang="fr-FR" altLang="en-PR" sz="2700" dirty="0" err="1"/>
              <a:t>pca.components</a:t>
            </a:r>
            <a:r>
              <a:rPr lang="fr-FR" altLang="en-PR" sz="2700" dirty="0"/>
              <a:t>_</a:t>
            </a:r>
          </a:p>
          <a:p>
            <a:pPr marL="0" indent="0" eaLnBrk="1" fontAlgn="auto" hangingPunct="1">
              <a:spcAft>
                <a:spcPts val="0"/>
              </a:spcAft>
              <a:buNone/>
              <a:defRPr/>
            </a:pPr>
            <a:r>
              <a:rPr lang="en-US" altLang="en-PR" sz="2700" dirty="0"/>
              <a:t>array([[ 0.92011644,  0.39164491],</a:t>
            </a:r>
          </a:p>
          <a:p>
            <a:pPr marL="0" indent="0" eaLnBrk="1" fontAlgn="auto" hangingPunct="1">
              <a:spcAft>
                <a:spcPts val="0"/>
              </a:spcAft>
              <a:buNone/>
              <a:defRPr/>
            </a:pPr>
            <a:r>
              <a:rPr lang="en-US" altLang="en-PR" sz="2700" dirty="0"/>
              <a:t>       [-0.39164491,  0.92011644]])</a:t>
            </a:r>
            <a:endParaRPr lang="fr-FR" altLang="en-PR" sz="2700" dirty="0"/>
          </a:p>
          <a:p>
            <a:pPr marL="0" indent="0" eaLnBrk="1" fontAlgn="auto" hangingPunct="1">
              <a:spcAft>
                <a:spcPts val="0"/>
              </a:spcAft>
              <a:buNone/>
              <a:defRPr/>
            </a:pPr>
            <a:endParaRPr lang="fr-FR" altLang="en-PR" sz="2700" dirty="0"/>
          </a:p>
          <a:p>
            <a:pPr marL="0" indent="0" eaLnBrk="1" fontAlgn="auto" hangingPunct="1">
              <a:spcAft>
                <a:spcPts val="0"/>
              </a:spcAft>
              <a:buNone/>
              <a:defRPr/>
            </a:pPr>
            <a:endParaRPr lang="fr-FR" altLang="en-PR" sz="2700" dirty="0"/>
          </a:p>
          <a:p>
            <a:pPr marL="0" indent="0" eaLnBrk="1" fontAlgn="auto" hangingPunct="1">
              <a:spcAft>
                <a:spcPts val="0"/>
              </a:spcAft>
              <a:buNone/>
              <a:defRPr/>
            </a:pPr>
            <a:endParaRPr lang="fr-FR" altLang="en-PR" sz="2700" dirty="0"/>
          </a:p>
          <a:p>
            <a:pPr eaLnBrk="1" fontAlgn="auto" hangingPunct="1">
              <a:spcAft>
                <a:spcPts val="0"/>
              </a:spcAft>
              <a:buFont typeface="Wingdings" panose="05000000000000000000" pitchFamily="2" charset="2"/>
              <a:buNone/>
              <a:defRPr/>
            </a:pPr>
            <a:endParaRPr lang="en-US" altLang="en-PR" sz="2700" dirty="0"/>
          </a:p>
        </p:txBody>
      </p:sp>
      <p:sp>
        <p:nvSpPr>
          <p:cNvPr id="39940" name="Footer Placeholder 1">
            <a:extLst>
              <a:ext uri="{FF2B5EF4-FFF2-40B4-BE49-F238E27FC236}">
                <a16:creationId xmlns:a16="http://schemas.microsoft.com/office/drawing/2014/main" id="{0180B4EA-1DED-4A58-98E8-30FE6BD276B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39941" name="Slide Number Placeholder 2">
            <a:extLst>
              <a:ext uri="{FF2B5EF4-FFF2-40B4-BE49-F238E27FC236}">
                <a16:creationId xmlns:a16="http://schemas.microsoft.com/office/drawing/2014/main" id="{2A17289E-4A8B-4248-BBB0-D4F53D0B32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C41BEF5-EE9B-4280-9C05-8A86D92BC599}" type="slidenum">
              <a:rPr lang="en-US" altLang="en-PR" sz="1400" smtClean="0">
                <a:latin typeface="Arial" panose="020B0604020202020204" pitchFamily="34" charset="0"/>
              </a:rPr>
              <a:pPr fontAlgn="base">
                <a:lnSpc>
                  <a:spcPct val="100000"/>
                </a:lnSpc>
                <a:spcBef>
                  <a:spcPct val="0"/>
                </a:spcBef>
                <a:spcAft>
                  <a:spcPct val="0"/>
                </a:spcAft>
                <a:buFontTx/>
                <a:buNone/>
              </a:pPr>
              <a:t>34</a:t>
            </a:fld>
            <a:endParaRPr lang="en-US" altLang="en-PR" sz="14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Footer Placeholder 1">
            <a:extLst>
              <a:ext uri="{FF2B5EF4-FFF2-40B4-BE49-F238E27FC236}">
                <a16:creationId xmlns:a16="http://schemas.microsoft.com/office/drawing/2014/main" id="{6F49FCDB-D317-475C-8E13-3C7DB95EFD0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0964" name="Slide Number Placeholder 2">
            <a:extLst>
              <a:ext uri="{FF2B5EF4-FFF2-40B4-BE49-F238E27FC236}">
                <a16:creationId xmlns:a16="http://schemas.microsoft.com/office/drawing/2014/main" id="{19526103-E451-44DA-AC59-FBA31CA4FD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15E5582-D1EB-4673-B20B-37EBE463B301}" type="slidenum">
              <a:rPr lang="en-US" altLang="en-PR" sz="1400" smtClean="0">
                <a:latin typeface="Arial" panose="020B0604020202020204" pitchFamily="34" charset="0"/>
              </a:rPr>
              <a:pPr fontAlgn="base">
                <a:lnSpc>
                  <a:spcPct val="100000"/>
                </a:lnSpc>
                <a:spcBef>
                  <a:spcPct val="0"/>
                </a:spcBef>
                <a:spcAft>
                  <a:spcPct val="0"/>
                </a:spcAft>
                <a:buFontTx/>
                <a:buNone/>
              </a:pPr>
              <a:t>35</a:t>
            </a:fld>
            <a:endParaRPr lang="en-US" altLang="en-PR" sz="1400">
              <a:latin typeface="Arial" panose="020B0604020202020204" pitchFamily="34" charset="0"/>
            </a:endParaRPr>
          </a:p>
        </p:txBody>
      </p:sp>
      <p:pic>
        <p:nvPicPr>
          <p:cNvPr id="46082" name="Picture 2">
            <a:extLst>
              <a:ext uri="{FF2B5EF4-FFF2-40B4-BE49-F238E27FC236}">
                <a16:creationId xmlns:a16="http://schemas.microsoft.com/office/drawing/2014/main" id="{6759CDB0-6C55-4FC7-BB0C-92B764167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01206"/>
            <a:ext cx="6772784" cy="4585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0B8C24-B686-468C-B58B-DD2372B802D3}"/>
              </a:ext>
            </a:extLst>
          </p:cNvPr>
          <p:cNvSpPr txBox="1"/>
          <p:nvPr/>
        </p:nvSpPr>
        <p:spPr>
          <a:xfrm>
            <a:off x="1066800" y="5715000"/>
            <a:ext cx="9829800" cy="369332"/>
          </a:xfrm>
          <a:prstGeom prst="rect">
            <a:avLst/>
          </a:prstGeom>
          <a:noFill/>
        </p:spPr>
        <p:txBody>
          <a:bodyPr wrap="square" rtlCol="0">
            <a:spAutoFit/>
          </a:bodyPr>
          <a:lstStyle/>
          <a:p>
            <a:r>
              <a:rPr lang="en-US" dirty="0"/>
              <a:t>Before PCA: Features  </a:t>
            </a:r>
            <a:r>
              <a:rPr lang="en-US" dirty="0" err="1"/>
              <a:t>sgpt</a:t>
            </a:r>
            <a:r>
              <a:rPr lang="en-US" dirty="0"/>
              <a:t> and </a:t>
            </a:r>
            <a:r>
              <a:rPr lang="en-US" dirty="0" err="1"/>
              <a:t>aspar</a:t>
            </a:r>
            <a:r>
              <a:rPr lang="en-US" dirty="0"/>
              <a:t> </a:t>
            </a:r>
            <a:r>
              <a:rPr lang="en-US" dirty="0" err="1"/>
              <a:t>sho</a:t>
            </a:r>
            <a:r>
              <a:rPr lang="en-US" dirty="0"/>
              <a:t> correlation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E023250C-177B-4AE3-B85F-1F4EF332B5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1397" y="773668"/>
            <a:ext cx="7124017" cy="4810078"/>
          </a:xfrm>
          <a:prstGeom prst="rect">
            <a:avLst/>
          </a:prstGeom>
          <a:noFill/>
          <a:extLst>
            <a:ext uri="{909E8E84-426E-40DD-AFC4-6F175D3DCCD1}">
              <a14:hiddenFill xmlns:a14="http://schemas.microsoft.com/office/drawing/2010/main">
                <a:solidFill>
                  <a:srgbClr val="FFFFFF"/>
                </a:solidFill>
              </a14:hiddenFill>
            </a:ext>
          </a:extLst>
        </p:spPr>
      </p:pic>
      <p:sp>
        <p:nvSpPr>
          <p:cNvPr id="41988" name="Footer Placeholder 1">
            <a:extLst>
              <a:ext uri="{FF2B5EF4-FFF2-40B4-BE49-F238E27FC236}">
                <a16:creationId xmlns:a16="http://schemas.microsoft.com/office/drawing/2014/main" id="{3EEF7AA1-4494-45A1-A714-260317A27F55}"/>
              </a:ext>
            </a:extLst>
          </p:cNvPr>
          <p:cNvSpPr>
            <a:spLocks noGrp="1" noChangeArrowheads="1"/>
          </p:cNvSpPr>
          <p:nvPr>
            <p:ph type="ftr" sz="quarter" idx="11"/>
          </p:nvPr>
        </p:nvSpPr>
        <p:spPr bwMode="auto">
          <a:xfrm>
            <a:off x="4038600" y="6356350"/>
            <a:ext cx="4114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fontAlgn="base">
              <a:spcBef>
                <a:spcPct val="0"/>
              </a:spcBef>
              <a:spcAft>
                <a:spcPts val="600"/>
              </a:spcAft>
              <a:buFontTx/>
              <a:buNone/>
            </a:pPr>
            <a:r>
              <a:rPr lang="en-US" altLang="en-PR" sz="1200" kern="1200">
                <a:solidFill>
                  <a:schemeClr val="tx1">
                    <a:tint val="75000"/>
                  </a:schemeClr>
                </a:solidFill>
                <a:latin typeface="+mn-lt"/>
                <a:ea typeface="+mn-ea"/>
                <a:cs typeface="+mn-cs"/>
              </a:rPr>
              <a:t>ESMA4016                  Edgar Acuna</a:t>
            </a:r>
          </a:p>
        </p:txBody>
      </p:sp>
      <p:sp>
        <p:nvSpPr>
          <p:cNvPr id="41989" name="Slide Number Placeholder 2">
            <a:extLst>
              <a:ext uri="{FF2B5EF4-FFF2-40B4-BE49-F238E27FC236}">
                <a16:creationId xmlns:a16="http://schemas.microsoft.com/office/drawing/2014/main" id="{16328DB6-4F1D-46DC-8055-4E0BF688F733}"/>
              </a:ext>
            </a:extLst>
          </p:cNvPr>
          <p:cNvSpPr>
            <a:spLocks noGrp="1" noChangeArrowheads="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fontAlgn="base">
              <a:spcBef>
                <a:spcPct val="0"/>
              </a:spcBef>
              <a:spcAft>
                <a:spcPts val="600"/>
              </a:spcAft>
              <a:buFontTx/>
              <a:buNone/>
            </a:pPr>
            <a:fld id="{9DD6E3B3-135E-4ABA-A9A1-4414536629E7}" type="slidenum">
              <a:rPr lang="en-US" altLang="en-PR" sz="1200" smtClean="0">
                <a:solidFill>
                  <a:schemeClr val="tx1">
                    <a:tint val="75000"/>
                  </a:schemeClr>
                </a:solidFill>
                <a:latin typeface="+mn-lt"/>
              </a:rPr>
              <a:pPr defTabSz="914400" fontAlgn="base">
                <a:spcBef>
                  <a:spcPct val="0"/>
                </a:spcBef>
                <a:spcAft>
                  <a:spcPts val="600"/>
                </a:spcAft>
                <a:buFontTx/>
                <a:buNone/>
              </a:pPr>
              <a:t>36</a:t>
            </a:fld>
            <a:endParaRPr lang="en-US" altLang="en-PR" sz="1200">
              <a:solidFill>
                <a:schemeClr val="tx1">
                  <a:tint val="75000"/>
                </a:schemeClr>
              </a:solidFill>
              <a:latin typeface="+mn-lt"/>
            </a:endParaRPr>
          </a:p>
        </p:txBody>
      </p:sp>
      <p:sp>
        <p:nvSpPr>
          <p:cNvPr id="2" name="TextBox 1">
            <a:extLst>
              <a:ext uri="{FF2B5EF4-FFF2-40B4-BE49-F238E27FC236}">
                <a16:creationId xmlns:a16="http://schemas.microsoft.com/office/drawing/2014/main" id="{8FE078F7-5972-4944-A12E-8AD2A37AEA1C}"/>
              </a:ext>
            </a:extLst>
          </p:cNvPr>
          <p:cNvSpPr txBox="1"/>
          <p:nvPr/>
        </p:nvSpPr>
        <p:spPr>
          <a:xfrm>
            <a:off x="2819400" y="5715000"/>
            <a:ext cx="8665263" cy="369332"/>
          </a:xfrm>
          <a:prstGeom prst="rect">
            <a:avLst/>
          </a:prstGeom>
          <a:noFill/>
        </p:spPr>
        <p:txBody>
          <a:bodyPr wrap="square" rtlCol="0">
            <a:spAutoFit/>
          </a:bodyPr>
          <a:lstStyle/>
          <a:p>
            <a:r>
              <a:rPr lang="en-US" dirty="0"/>
              <a:t>After PCA: </a:t>
            </a:r>
            <a:r>
              <a:rPr lang="en-US" altLang="en-PR" dirty="0"/>
              <a:t>Notice that PC1 and PC2  are uncorrelated </a:t>
            </a:r>
            <a:endParaRPr lang="en-US" kern="1200" dirty="0">
              <a:solidFill>
                <a:schemeClr val="tx1"/>
              </a:solidFill>
              <a:latin typeface="Calibri" panose="020F0502020204030204" pitchFamily="34"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1F29A33-CC2F-4ACE-84AC-FFAB560713B5}"/>
              </a:ext>
            </a:extLst>
          </p:cNvPr>
          <p:cNvSpPr>
            <a:spLocks noGrp="1" noChangeArrowheads="1"/>
          </p:cNvSpPr>
          <p:nvPr>
            <p:ph type="title"/>
          </p:nvPr>
        </p:nvSpPr>
        <p:spPr/>
        <p:txBody>
          <a:bodyPr/>
          <a:lstStyle/>
          <a:p>
            <a:pPr eaLnBrk="1" hangingPunct="1"/>
            <a:r>
              <a:rPr lang="en-US" altLang="en-PR" sz="2900" b="1">
                <a:latin typeface="Times New Roman" panose="02020603050405020304" pitchFamily="18" charset="0"/>
              </a:rPr>
              <a:t>Finding the principal Components </a:t>
            </a:r>
          </a:p>
        </p:txBody>
      </p:sp>
      <p:sp>
        <p:nvSpPr>
          <p:cNvPr id="43011" name="Rectangle 3">
            <a:extLst>
              <a:ext uri="{FF2B5EF4-FFF2-40B4-BE49-F238E27FC236}">
                <a16:creationId xmlns:a16="http://schemas.microsoft.com/office/drawing/2014/main" id="{D8C59054-9E85-4E78-B1C1-8FD2F4AB6FCB}"/>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PR" sz="2200">
                <a:latin typeface="Times New Roman" panose="02020603050405020304" pitchFamily="18" charset="0"/>
              </a:rPr>
              <a:t>To determine the Principal components Z, we must find an orthogonal matrix V such that</a:t>
            </a:r>
          </a:p>
          <a:p>
            <a:pPr eaLnBrk="1" hangingPunct="1">
              <a:buFont typeface="Wingdings" panose="05000000000000000000" pitchFamily="2" charset="2"/>
              <a:buNone/>
            </a:pPr>
            <a:r>
              <a:rPr lang="en-US" altLang="en-PR" sz="2200">
                <a:latin typeface="Times New Roman" panose="02020603050405020304" pitchFamily="18" charset="0"/>
              </a:rPr>
              <a:t>            i)  Z=X*V ,</a:t>
            </a:r>
          </a:p>
          <a:p>
            <a:pPr eaLnBrk="1" hangingPunct="1">
              <a:buFont typeface="Wingdings" panose="05000000000000000000" pitchFamily="2" charset="2"/>
              <a:buNone/>
            </a:pPr>
            <a:r>
              <a:rPr lang="en-US" altLang="en-PR" sz="2200">
                <a:latin typeface="Times New Roman" panose="02020603050405020304" pitchFamily="18" charset="0"/>
              </a:rPr>
              <a:t>where X* is obtained by normalizing each column of X.</a:t>
            </a:r>
          </a:p>
          <a:p>
            <a:pPr eaLnBrk="1" hangingPunct="1">
              <a:buFont typeface="Wingdings" panose="05000000000000000000" pitchFamily="2" charset="2"/>
              <a:buNone/>
            </a:pPr>
            <a:r>
              <a:rPr lang="en-US" altLang="en-PR" sz="2200">
                <a:latin typeface="Times New Roman" panose="02020603050405020304" pitchFamily="18" charset="0"/>
              </a:rPr>
              <a:t>and    ii)  Z’Z=(X*V)’(X*V) =V’X*’X*V</a:t>
            </a:r>
          </a:p>
          <a:p>
            <a:pPr eaLnBrk="1" hangingPunct="1">
              <a:buFont typeface="Wingdings" panose="05000000000000000000" pitchFamily="2" charset="2"/>
              <a:buNone/>
            </a:pPr>
            <a:r>
              <a:rPr lang="en-US" altLang="en-PR" sz="2200">
                <a:latin typeface="Times New Roman" panose="02020603050405020304" pitchFamily="18" charset="0"/>
              </a:rPr>
              <a:t>                                       =diag(</a:t>
            </a:r>
            <a:r>
              <a:rPr lang="en-US" altLang="en-PR" sz="2200">
                <a:latin typeface="Times New Roman" panose="02020603050405020304" pitchFamily="18" charset="0"/>
                <a:sym typeface="Symbol" panose="05050102010706020507" pitchFamily="18" charset="2"/>
              </a:rPr>
              <a:t></a:t>
            </a:r>
            <a:r>
              <a:rPr lang="en-US" altLang="en-PR" sz="2200" baseline="-25000">
                <a:latin typeface="Times New Roman" panose="02020603050405020304" pitchFamily="18" charset="0"/>
              </a:rPr>
              <a:t>1</a:t>
            </a:r>
            <a:r>
              <a:rPr lang="en-US" altLang="en-PR" sz="2200">
                <a:latin typeface="Times New Roman" panose="02020603050405020304" pitchFamily="18" charset="0"/>
              </a:rPr>
              <a:t>,….,</a:t>
            </a:r>
            <a:r>
              <a:rPr lang="en-US" altLang="en-PR" sz="2200">
                <a:latin typeface="Times New Roman" panose="02020603050405020304" pitchFamily="18" charset="0"/>
                <a:sym typeface="Symbol" panose="05050102010706020507" pitchFamily="18" charset="2"/>
              </a:rPr>
              <a:t></a:t>
            </a:r>
            <a:r>
              <a:rPr lang="en-US" altLang="en-PR" sz="2200" baseline="-25000">
                <a:latin typeface="Times New Roman" panose="02020603050405020304" pitchFamily="18" charset="0"/>
              </a:rPr>
              <a:t>p</a:t>
            </a:r>
            <a:r>
              <a:rPr lang="en-US" altLang="en-PR" sz="2200">
                <a:latin typeface="Times New Roman" panose="02020603050405020304" pitchFamily="18" charset="0"/>
              </a:rPr>
              <a:t>)</a:t>
            </a:r>
          </a:p>
          <a:p>
            <a:pPr eaLnBrk="1" hangingPunct="1">
              <a:buFont typeface="Wingdings" panose="05000000000000000000" pitchFamily="2" charset="2"/>
              <a:buNone/>
            </a:pPr>
            <a:r>
              <a:rPr lang="en-US" altLang="en-PR" sz="2200">
                <a:latin typeface="Times New Roman" panose="02020603050405020304" pitchFamily="18" charset="0"/>
              </a:rPr>
              <a:t>It can be shown that VV’=V’V=I, and that the </a:t>
            </a:r>
            <a:r>
              <a:rPr lang="en-US" altLang="en-PR" sz="2200">
                <a:latin typeface="Times New Roman" panose="02020603050405020304" pitchFamily="18" charset="0"/>
                <a:sym typeface="Symbol" panose="05050102010706020507" pitchFamily="18" charset="2"/>
              </a:rPr>
              <a:t></a:t>
            </a:r>
            <a:r>
              <a:rPr lang="en-US" altLang="en-PR" sz="2200" baseline="-25000">
                <a:latin typeface="Times New Roman" panose="02020603050405020304" pitchFamily="18" charset="0"/>
              </a:rPr>
              <a:t>j</a:t>
            </a:r>
            <a:r>
              <a:rPr lang="en-US" altLang="en-PR" sz="2200">
                <a:latin typeface="Times New Roman" panose="02020603050405020304" pitchFamily="18" charset="0"/>
              </a:rPr>
              <a:t>’s  are the eigenvalues of the correlation matrix X*’X*.  </a:t>
            </a:r>
          </a:p>
          <a:p>
            <a:pPr eaLnBrk="1" hangingPunct="1">
              <a:buFont typeface="Wingdings" panose="05000000000000000000" pitchFamily="2" charset="2"/>
              <a:buNone/>
            </a:pPr>
            <a:r>
              <a:rPr lang="en-US" altLang="en-PR" sz="2200">
                <a:latin typeface="Times New Roman" panose="02020603050405020304" pitchFamily="18" charset="0"/>
              </a:rPr>
              <a:t>V is found using singular value decomposition of X*’X*. </a:t>
            </a:r>
          </a:p>
          <a:p>
            <a:pPr eaLnBrk="1" hangingPunct="1">
              <a:buFont typeface="Wingdings" panose="05000000000000000000" pitchFamily="2" charset="2"/>
              <a:buNone/>
            </a:pPr>
            <a:r>
              <a:rPr lang="en-US" altLang="en-PR" sz="2200">
                <a:latin typeface="Times New Roman" panose="02020603050405020304" pitchFamily="18" charset="0"/>
              </a:rPr>
              <a:t>The matrix V is called the loadings matrix and contains the coefficients of all the features in each PC.</a:t>
            </a:r>
          </a:p>
        </p:txBody>
      </p:sp>
      <p:sp>
        <p:nvSpPr>
          <p:cNvPr id="43012" name="Footer Placeholder 1">
            <a:extLst>
              <a:ext uri="{FF2B5EF4-FFF2-40B4-BE49-F238E27FC236}">
                <a16:creationId xmlns:a16="http://schemas.microsoft.com/office/drawing/2014/main" id="{2ADE69F9-C2C9-43A4-B705-E7DB86A0C79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3013" name="Slide Number Placeholder 2">
            <a:extLst>
              <a:ext uri="{FF2B5EF4-FFF2-40B4-BE49-F238E27FC236}">
                <a16:creationId xmlns:a16="http://schemas.microsoft.com/office/drawing/2014/main" id="{FB3A4D88-0317-41C5-A60C-FAC302C55C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F810B99-2B4B-4952-BA57-0A93161ACFA4}" type="slidenum">
              <a:rPr lang="en-US" altLang="en-PR" sz="1400" smtClean="0">
                <a:latin typeface="Arial" panose="020B0604020202020204" pitchFamily="34" charset="0"/>
              </a:rPr>
              <a:pPr fontAlgn="base">
                <a:lnSpc>
                  <a:spcPct val="100000"/>
                </a:lnSpc>
                <a:spcBef>
                  <a:spcPct val="0"/>
                </a:spcBef>
                <a:spcAft>
                  <a:spcPct val="0"/>
                </a:spcAft>
                <a:buFontTx/>
                <a:buNone/>
              </a:pPr>
              <a:t>37</a:t>
            </a:fld>
            <a:endParaRPr lang="en-US" altLang="en-PR" sz="1400">
              <a:latin typeface="Arial" panose="020B0604020202020204" pitchFamily="34" charset="0"/>
            </a:endParaRPr>
          </a:p>
        </p:txBody>
      </p:sp>
      <p:sp>
        <p:nvSpPr>
          <p:cNvPr id="43014" name="Rectangle 4">
            <a:extLst>
              <a:ext uri="{FF2B5EF4-FFF2-40B4-BE49-F238E27FC236}">
                <a16:creationId xmlns:a16="http://schemas.microsoft.com/office/drawing/2014/main" id="{4DBD58B5-8C5F-4E4F-AAE7-1F2A3B20D802}"/>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43015" name="Rectangle 5">
            <a:extLst>
              <a:ext uri="{FF2B5EF4-FFF2-40B4-BE49-F238E27FC236}">
                <a16:creationId xmlns:a16="http://schemas.microsoft.com/office/drawing/2014/main" id="{0E294E03-1CB2-447D-964B-4B08483050B3}"/>
              </a:ext>
            </a:extLst>
          </p:cNvPr>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3D668D75-C75C-4B81-9F12-C0A37A4E84FE}"/>
              </a:ext>
            </a:extLst>
          </p:cNvPr>
          <p:cNvSpPr txBox="1">
            <a:spLocks noChangeArrowheads="1"/>
          </p:cNvSpPr>
          <p:nvPr/>
        </p:nvSpPr>
        <p:spPr bwMode="auto">
          <a:xfrm>
            <a:off x="2286000" y="533400"/>
            <a:ext cx="579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PR" sz="1800" b="1">
                <a:latin typeface="Arial" panose="020B0604020202020204" pitchFamily="34" charset="0"/>
              </a:rPr>
              <a:t>PCA AS AN OPTIMIZATION PROBLEM</a:t>
            </a:r>
          </a:p>
        </p:txBody>
      </p:sp>
      <p:sp>
        <p:nvSpPr>
          <p:cNvPr id="44035" name="Text Box 3">
            <a:extLst>
              <a:ext uri="{FF2B5EF4-FFF2-40B4-BE49-F238E27FC236}">
                <a16:creationId xmlns:a16="http://schemas.microsoft.com/office/drawing/2014/main" id="{10A0FAD6-0986-492C-A18B-58B896D306D4}"/>
              </a:ext>
            </a:extLst>
          </p:cNvPr>
          <p:cNvSpPr txBox="1">
            <a:spLocks noChangeArrowheads="1"/>
          </p:cNvSpPr>
          <p:nvPr/>
        </p:nvSpPr>
        <p:spPr bwMode="auto">
          <a:xfrm>
            <a:off x="7239000" y="6858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a:latin typeface="Arial" panose="020B0604020202020204" pitchFamily="34" charset="0"/>
              </a:rPr>
              <a:t>  </a:t>
            </a:r>
          </a:p>
        </p:txBody>
      </p:sp>
      <p:sp>
        <p:nvSpPr>
          <p:cNvPr id="44036" name="Rectangle 4">
            <a:extLst>
              <a:ext uri="{FF2B5EF4-FFF2-40B4-BE49-F238E27FC236}">
                <a16:creationId xmlns:a16="http://schemas.microsoft.com/office/drawing/2014/main" id="{752AE244-CF94-42C6-A958-6FBC83EE1656}"/>
              </a:ext>
            </a:extLst>
          </p:cNvPr>
          <p:cNvSpPr>
            <a:spLocks noChangeArrowheads="1"/>
          </p:cNvSpPr>
          <p:nvPr/>
        </p:nvSpPr>
        <p:spPr bwMode="auto">
          <a:xfrm>
            <a:off x="3276600" y="1905000"/>
            <a:ext cx="838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44037" name="AutoShape 5">
            <a:extLst>
              <a:ext uri="{FF2B5EF4-FFF2-40B4-BE49-F238E27FC236}">
                <a16:creationId xmlns:a16="http://schemas.microsoft.com/office/drawing/2014/main" id="{7A49948C-2054-448D-95C7-C4564212E854}"/>
              </a:ext>
            </a:extLst>
          </p:cNvPr>
          <p:cNvSpPr>
            <a:spLocks noChangeArrowheads="1"/>
          </p:cNvSpPr>
          <p:nvPr/>
        </p:nvSpPr>
        <p:spPr bwMode="auto">
          <a:xfrm>
            <a:off x="5029200" y="1905000"/>
            <a:ext cx="609600" cy="9144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44038" name="Text Box 6">
            <a:extLst>
              <a:ext uri="{FF2B5EF4-FFF2-40B4-BE49-F238E27FC236}">
                <a16:creationId xmlns:a16="http://schemas.microsoft.com/office/drawing/2014/main" id="{E5444087-CF12-40BA-81E3-298952A29F5E}"/>
              </a:ext>
            </a:extLst>
          </p:cNvPr>
          <p:cNvSpPr txBox="1">
            <a:spLocks noChangeArrowheads="1"/>
          </p:cNvSpPr>
          <p:nvPr/>
        </p:nvSpPr>
        <p:spPr bwMode="auto">
          <a:xfrm>
            <a:off x="3200400" y="13716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latin typeface="Arial" panose="020B0604020202020204" pitchFamily="34" charset="0"/>
              </a:rPr>
              <a:t>X </a:t>
            </a:r>
            <a:r>
              <a:rPr lang="en-US" altLang="en-PR" sz="1800">
                <a:latin typeface="Arial" panose="020B0604020202020204" pitchFamily="34" charset="0"/>
              </a:rPr>
              <a:t>(nxp)</a:t>
            </a:r>
            <a:endParaRPr lang="en-US" altLang="en-PR" sz="1800" b="1">
              <a:latin typeface="Arial" panose="020B0604020202020204" pitchFamily="34" charset="0"/>
            </a:endParaRPr>
          </a:p>
        </p:txBody>
      </p:sp>
      <p:sp>
        <p:nvSpPr>
          <p:cNvPr id="44039" name="Rectangle 7">
            <a:extLst>
              <a:ext uri="{FF2B5EF4-FFF2-40B4-BE49-F238E27FC236}">
                <a16:creationId xmlns:a16="http://schemas.microsoft.com/office/drawing/2014/main" id="{5809A05F-6457-4680-8FD0-F3FA395D3EC7}"/>
              </a:ext>
            </a:extLst>
          </p:cNvPr>
          <p:cNvSpPr>
            <a:spLocks noChangeArrowheads="1"/>
          </p:cNvSpPr>
          <p:nvPr/>
        </p:nvSpPr>
        <p:spPr bwMode="auto">
          <a:xfrm>
            <a:off x="6858000" y="1676400"/>
            <a:ext cx="838200" cy="1219200"/>
          </a:xfrm>
          <a:prstGeom prst="rect">
            <a:avLst/>
          </a:prstGeom>
          <a:solidFill>
            <a:srgbClr val="FF66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
        <p:nvSpPr>
          <p:cNvPr id="44040" name="Text Box 8">
            <a:extLst>
              <a:ext uri="{FF2B5EF4-FFF2-40B4-BE49-F238E27FC236}">
                <a16:creationId xmlns:a16="http://schemas.microsoft.com/office/drawing/2014/main" id="{1791200B-B278-4DA0-8403-74235D88DF8B}"/>
              </a:ext>
            </a:extLst>
          </p:cNvPr>
          <p:cNvSpPr txBox="1">
            <a:spLocks noChangeArrowheads="1"/>
          </p:cNvSpPr>
          <p:nvPr/>
        </p:nvSpPr>
        <p:spPr bwMode="auto">
          <a:xfrm>
            <a:off x="6705600" y="1143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latin typeface="Arial" panose="020B0604020202020204" pitchFamily="34" charset="0"/>
              </a:rPr>
              <a:t>T</a:t>
            </a:r>
            <a:r>
              <a:rPr lang="en-US" altLang="en-PR" sz="1800">
                <a:latin typeface="Arial" panose="020B0604020202020204" pitchFamily="34" charset="0"/>
              </a:rPr>
              <a:t>( nxp )</a:t>
            </a:r>
          </a:p>
        </p:txBody>
      </p:sp>
      <p:sp>
        <p:nvSpPr>
          <p:cNvPr id="44041" name="Text Box 9">
            <a:extLst>
              <a:ext uri="{FF2B5EF4-FFF2-40B4-BE49-F238E27FC236}">
                <a16:creationId xmlns:a16="http://schemas.microsoft.com/office/drawing/2014/main" id="{54F177F8-ED3E-4A55-BD40-0CB98276A2FC}"/>
              </a:ext>
            </a:extLst>
          </p:cNvPr>
          <p:cNvSpPr txBox="1">
            <a:spLocks noChangeArrowheads="1"/>
          </p:cNvSpPr>
          <p:nvPr/>
        </p:nvSpPr>
        <p:spPr bwMode="auto">
          <a:xfrm flipH="1">
            <a:off x="6096000" y="30480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a:latin typeface="Arial" panose="020B0604020202020204" pitchFamily="34" charset="0"/>
              </a:rPr>
              <a:t>Matrix of  components</a:t>
            </a:r>
          </a:p>
        </p:txBody>
      </p:sp>
      <p:grpSp>
        <p:nvGrpSpPr>
          <p:cNvPr id="44042" name="Group 10">
            <a:extLst>
              <a:ext uri="{FF2B5EF4-FFF2-40B4-BE49-F238E27FC236}">
                <a16:creationId xmlns:a16="http://schemas.microsoft.com/office/drawing/2014/main" id="{18DEBEF9-2C93-4B21-B098-B7691BDC85FF}"/>
              </a:ext>
            </a:extLst>
          </p:cNvPr>
          <p:cNvGrpSpPr>
            <a:grpSpLocks/>
          </p:cNvGrpSpPr>
          <p:nvPr/>
        </p:nvGrpSpPr>
        <p:grpSpPr bwMode="auto">
          <a:xfrm>
            <a:off x="4724400" y="3886200"/>
            <a:ext cx="3070225" cy="609600"/>
            <a:chOff x="720" y="3024"/>
            <a:chExt cx="1728" cy="384"/>
          </a:xfrm>
        </p:grpSpPr>
        <p:sp>
          <p:nvSpPr>
            <p:cNvPr id="44054" name="Text Box 11">
              <a:extLst>
                <a:ext uri="{FF2B5EF4-FFF2-40B4-BE49-F238E27FC236}">
                  <a16:creationId xmlns:a16="http://schemas.microsoft.com/office/drawing/2014/main" id="{5FD2CAE9-B9A5-40C2-AAF7-F6F1957751A4}"/>
                </a:ext>
              </a:extLst>
            </p:cNvPr>
            <p:cNvSpPr txBox="1">
              <a:spLocks noChangeArrowheads="1"/>
            </p:cNvSpPr>
            <p:nvPr/>
          </p:nvSpPr>
          <p:spPr bwMode="auto">
            <a:xfrm>
              <a:off x="720" y="3024"/>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solidFill>
                    <a:srgbClr val="0000FF"/>
                  </a:solidFill>
                  <a:latin typeface="Arial" panose="020B0604020202020204" pitchFamily="34" charset="0"/>
                  <a:sym typeface="Symbol" panose="05050102010706020507" pitchFamily="18" charset="2"/>
                </a:rPr>
                <a:t>T</a:t>
              </a:r>
              <a:r>
                <a:rPr lang="en-US" altLang="en-PR" sz="1800" b="1" baseline="-25000">
                  <a:solidFill>
                    <a:srgbClr val="0000FF"/>
                  </a:solidFill>
                  <a:latin typeface="Arial" panose="020B0604020202020204" pitchFamily="34" charset="0"/>
                  <a:sym typeface="Symbol" panose="05050102010706020507" pitchFamily="18" charset="2"/>
                </a:rPr>
                <a:t>k</a:t>
              </a:r>
              <a:r>
                <a:rPr lang="en-US" altLang="en-PR" sz="1800">
                  <a:solidFill>
                    <a:srgbClr val="0000FF"/>
                  </a:solidFill>
                  <a:latin typeface="Arial" panose="020B0604020202020204" pitchFamily="34" charset="0"/>
                  <a:sym typeface="Symbol" panose="05050102010706020507" pitchFamily="18" charset="2"/>
                </a:rPr>
                <a:t>= argmax var ( X</a:t>
              </a:r>
              <a:r>
                <a:rPr lang="en-US" altLang="en-PR" sz="1800" b="1">
                  <a:solidFill>
                    <a:srgbClr val="0000FF"/>
                  </a:solidFill>
                  <a:latin typeface="Arial" panose="020B0604020202020204" pitchFamily="34" charset="0"/>
                  <a:sym typeface="Symbol" panose="05050102010706020507" pitchFamily="18" charset="2"/>
                </a:rPr>
                <a:t> </a:t>
              </a:r>
              <a:r>
                <a:rPr lang="en-US" altLang="en-PR" sz="1800">
                  <a:solidFill>
                    <a:srgbClr val="0000FF"/>
                  </a:solidFill>
                  <a:latin typeface="Arial" panose="020B0604020202020204" pitchFamily="34" charset="0"/>
                  <a:sym typeface="Symbol" panose="05050102010706020507" pitchFamily="18" charset="2"/>
                </a:rPr>
                <a:t>)</a:t>
              </a:r>
              <a:endParaRPr lang="en-US" altLang="en-PR" sz="1800" b="1">
                <a:solidFill>
                  <a:srgbClr val="0000FF"/>
                </a:solidFill>
                <a:latin typeface="Arial" panose="020B0604020202020204" pitchFamily="34" charset="0"/>
                <a:sym typeface="Symbol" panose="05050102010706020507" pitchFamily="18" charset="2"/>
              </a:endParaRPr>
            </a:p>
          </p:txBody>
        </p:sp>
        <p:sp>
          <p:nvSpPr>
            <p:cNvPr id="44055" name="Text Box 12">
              <a:extLst>
                <a:ext uri="{FF2B5EF4-FFF2-40B4-BE49-F238E27FC236}">
                  <a16:creationId xmlns:a16="http://schemas.microsoft.com/office/drawing/2014/main" id="{293BC563-1F57-4A0F-88FA-77B4A74BB54F}"/>
                </a:ext>
              </a:extLst>
            </p:cNvPr>
            <p:cNvSpPr txBox="1">
              <a:spLocks noChangeArrowheads="1"/>
            </p:cNvSpPr>
            <p:nvPr/>
          </p:nvSpPr>
          <p:spPr bwMode="auto">
            <a:xfrm>
              <a:off x="1104" y="3177"/>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solidFill>
                    <a:srgbClr val="0000FF"/>
                  </a:solidFill>
                  <a:latin typeface="Arial" panose="020B0604020202020204" pitchFamily="34" charset="0"/>
                  <a:sym typeface="Symbol" panose="05050102010706020507" pitchFamily="18" charset="2"/>
                </a:rPr>
                <a:t></a:t>
              </a:r>
              <a:r>
                <a:rPr lang="en-US" altLang="en-PR" sz="1800">
                  <a:solidFill>
                    <a:srgbClr val="0000FF"/>
                  </a:solidFill>
                  <a:latin typeface="Arial" panose="020B0604020202020204" pitchFamily="34" charset="0"/>
                  <a:sym typeface="Symbol" panose="05050102010706020507" pitchFamily="18" charset="2"/>
                </a:rPr>
                <a:t>’</a:t>
              </a:r>
              <a:r>
                <a:rPr lang="en-US" altLang="en-PR" sz="1800" b="1">
                  <a:solidFill>
                    <a:srgbClr val="0000FF"/>
                  </a:solidFill>
                  <a:latin typeface="Arial" panose="020B0604020202020204" pitchFamily="34" charset="0"/>
                  <a:sym typeface="Symbol" panose="05050102010706020507" pitchFamily="18" charset="2"/>
                </a:rPr>
                <a:t></a:t>
              </a:r>
              <a:r>
                <a:rPr lang="en-US" altLang="en-PR" sz="1800">
                  <a:solidFill>
                    <a:srgbClr val="0000FF"/>
                  </a:solidFill>
                  <a:latin typeface="Arial" panose="020B0604020202020204" pitchFamily="34" charset="0"/>
                  <a:sym typeface="Symbol" panose="05050102010706020507" pitchFamily="18" charset="2"/>
                </a:rPr>
                <a:t>=1</a:t>
              </a:r>
              <a:endParaRPr lang="en-US" altLang="en-PR" sz="1800" b="1">
                <a:solidFill>
                  <a:srgbClr val="0000FF"/>
                </a:solidFill>
                <a:latin typeface="Arial" panose="020B0604020202020204" pitchFamily="34" charset="0"/>
                <a:sym typeface="Symbol" panose="05050102010706020507" pitchFamily="18" charset="2"/>
              </a:endParaRPr>
            </a:p>
          </p:txBody>
        </p:sp>
      </p:grpSp>
      <p:sp>
        <p:nvSpPr>
          <p:cNvPr id="44043" name="Text Box 13">
            <a:extLst>
              <a:ext uri="{FF2B5EF4-FFF2-40B4-BE49-F238E27FC236}">
                <a16:creationId xmlns:a16="http://schemas.microsoft.com/office/drawing/2014/main" id="{DE9ACDC5-BCDA-49F5-88CC-20B45F4EA962}"/>
              </a:ext>
            </a:extLst>
          </p:cNvPr>
          <p:cNvSpPr txBox="1">
            <a:spLocks noChangeArrowheads="1"/>
          </p:cNvSpPr>
          <p:nvPr/>
        </p:nvSpPr>
        <p:spPr bwMode="auto">
          <a:xfrm>
            <a:off x="3124200" y="4953000"/>
            <a:ext cx="434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a:solidFill>
                  <a:srgbClr val="0000FF"/>
                </a:solidFill>
                <a:latin typeface="Arial" panose="020B0604020202020204" pitchFamily="34" charset="0"/>
              </a:rPr>
              <a:t>Subject to the orthogonality constrain</a:t>
            </a:r>
          </a:p>
        </p:txBody>
      </p:sp>
      <p:sp>
        <p:nvSpPr>
          <p:cNvPr id="44044" name="Text Box 14">
            <a:extLst>
              <a:ext uri="{FF2B5EF4-FFF2-40B4-BE49-F238E27FC236}">
                <a16:creationId xmlns:a16="http://schemas.microsoft.com/office/drawing/2014/main" id="{25794D88-443E-4451-92D3-C1FD18658F9E}"/>
              </a:ext>
            </a:extLst>
          </p:cNvPr>
          <p:cNvSpPr txBox="1">
            <a:spLocks noChangeArrowheads="1"/>
          </p:cNvSpPr>
          <p:nvPr/>
        </p:nvSpPr>
        <p:spPr bwMode="auto">
          <a:xfrm>
            <a:off x="3465513" y="5500688"/>
            <a:ext cx="4306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solidFill>
                  <a:srgbClr val="0000FF"/>
                </a:solidFill>
                <a:latin typeface="Arial" panose="020B0604020202020204" pitchFamily="34" charset="0"/>
                <a:sym typeface="Symbol" panose="05050102010706020507" pitchFamily="18" charset="2"/>
              </a:rPr>
              <a:t></a:t>
            </a:r>
            <a:r>
              <a:rPr lang="en-US" altLang="en-PR" sz="1800" baseline="-25000">
                <a:solidFill>
                  <a:srgbClr val="0000FF"/>
                </a:solidFill>
                <a:latin typeface="Arial" panose="020B0604020202020204" pitchFamily="34" charset="0"/>
                <a:sym typeface="Symbol" panose="05050102010706020507" pitchFamily="18" charset="2"/>
              </a:rPr>
              <a:t>j</a:t>
            </a:r>
            <a:r>
              <a:rPr lang="en-US" altLang="en-PR" sz="1800">
                <a:solidFill>
                  <a:srgbClr val="0000FF"/>
                </a:solidFill>
                <a:latin typeface="Arial" panose="020B0604020202020204" pitchFamily="34" charset="0"/>
                <a:sym typeface="Symbol" panose="05050102010706020507" pitchFamily="18" charset="2"/>
              </a:rPr>
              <a:t>’ </a:t>
            </a:r>
            <a:r>
              <a:rPr lang="en-US" altLang="en-PR" sz="1800" b="1">
                <a:solidFill>
                  <a:srgbClr val="0000FF"/>
                </a:solidFill>
                <a:latin typeface="Arial" panose="020B0604020202020204" pitchFamily="34" charset="0"/>
                <a:sym typeface="Symbol" panose="05050102010706020507" pitchFamily="18" charset="2"/>
              </a:rPr>
              <a:t>S</a:t>
            </a:r>
            <a:r>
              <a:rPr lang="en-US" altLang="en-PR" sz="1800">
                <a:solidFill>
                  <a:srgbClr val="0000FF"/>
                </a:solidFill>
                <a:latin typeface="Arial" panose="020B0604020202020204" pitchFamily="34" charset="0"/>
                <a:sym typeface="Symbol" panose="05050102010706020507" pitchFamily="18" charset="2"/>
              </a:rPr>
              <a:t> </a:t>
            </a:r>
            <a:r>
              <a:rPr lang="en-US" altLang="en-PR" sz="1800" b="1">
                <a:solidFill>
                  <a:srgbClr val="0000FF"/>
                </a:solidFill>
                <a:latin typeface="Arial" panose="020B0604020202020204" pitchFamily="34" charset="0"/>
                <a:sym typeface="Symbol" panose="05050102010706020507" pitchFamily="18" charset="2"/>
              </a:rPr>
              <a:t></a:t>
            </a:r>
            <a:r>
              <a:rPr lang="en-US" altLang="en-PR" sz="1800" baseline="-25000">
                <a:solidFill>
                  <a:srgbClr val="0000FF"/>
                </a:solidFill>
                <a:latin typeface="Arial" panose="020B0604020202020204" pitchFamily="34" charset="0"/>
                <a:sym typeface="Symbol" panose="05050102010706020507" pitchFamily="18" charset="2"/>
              </a:rPr>
              <a:t>k</a:t>
            </a:r>
            <a:r>
              <a:rPr lang="en-US" altLang="en-PR" sz="1800">
                <a:solidFill>
                  <a:srgbClr val="0000FF"/>
                </a:solidFill>
                <a:latin typeface="Arial" panose="020B0604020202020204" pitchFamily="34" charset="0"/>
                <a:sym typeface="Symbol" panose="05050102010706020507" pitchFamily="18" charset="2"/>
              </a:rPr>
              <a:t> = 0	 </a:t>
            </a:r>
            <a:r>
              <a:rPr lang="en-US" altLang="en-PR" sz="1800" b="1">
                <a:solidFill>
                  <a:srgbClr val="0000FF"/>
                </a:solidFill>
                <a:latin typeface="Arial" panose="020B0604020202020204" pitchFamily="34" charset="0"/>
                <a:sym typeface="Symbol" panose="05050102010706020507" pitchFamily="18" charset="2"/>
              </a:rPr>
              <a:t> </a:t>
            </a:r>
            <a:r>
              <a:rPr lang="en-US" altLang="en-PR" sz="1800">
                <a:solidFill>
                  <a:srgbClr val="0000FF"/>
                </a:solidFill>
                <a:latin typeface="Arial" panose="020B0604020202020204" pitchFamily="34" charset="0"/>
                <a:sym typeface="Symbol" panose="05050102010706020507" pitchFamily="18" charset="2"/>
              </a:rPr>
              <a:t> 1</a:t>
            </a:r>
            <a:r>
              <a:rPr lang="en-US" altLang="en-PR" sz="1800">
                <a:solidFill>
                  <a:srgbClr val="0000FF"/>
                </a:solidFill>
                <a:latin typeface="Arial" panose="020B0604020202020204" pitchFamily="34" charset="0"/>
                <a:cs typeface="Arial" panose="020B0604020202020204" pitchFamily="34" charset="0"/>
                <a:sym typeface="Symbol" panose="05050102010706020507" pitchFamily="18" charset="2"/>
              </a:rPr>
              <a:t>≤ j &lt; k</a:t>
            </a:r>
          </a:p>
        </p:txBody>
      </p:sp>
      <p:grpSp>
        <p:nvGrpSpPr>
          <p:cNvPr id="44045" name="Group 15">
            <a:extLst>
              <a:ext uri="{FF2B5EF4-FFF2-40B4-BE49-F238E27FC236}">
                <a16:creationId xmlns:a16="http://schemas.microsoft.com/office/drawing/2014/main" id="{428F0DF3-0DE4-4438-884D-5A12E7D20793}"/>
              </a:ext>
            </a:extLst>
          </p:cNvPr>
          <p:cNvGrpSpPr>
            <a:grpSpLocks/>
          </p:cNvGrpSpPr>
          <p:nvPr/>
        </p:nvGrpSpPr>
        <p:grpSpPr bwMode="auto">
          <a:xfrm>
            <a:off x="7632700" y="3962400"/>
            <a:ext cx="3279775" cy="671513"/>
            <a:chOff x="3168" y="2784"/>
            <a:chExt cx="2304" cy="423"/>
          </a:xfrm>
        </p:grpSpPr>
        <p:sp>
          <p:nvSpPr>
            <p:cNvPr id="44052" name="Text Box 16">
              <a:extLst>
                <a:ext uri="{FF2B5EF4-FFF2-40B4-BE49-F238E27FC236}">
                  <a16:creationId xmlns:a16="http://schemas.microsoft.com/office/drawing/2014/main" id="{B69D4823-8E1F-44DD-9620-DAEB848DB18D}"/>
                </a:ext>
              </a:extLst>
            </p:cNvPr>
            <p:cNvSpPr txBox="1">
              <a:spLocks noChangeArrowheads="1"/>
            </p:cNvSpPr>
            <p:nvPr/>
          </p:nvSpPr>
          <p:spPr bwMode="auto">
            <a:xfrm>
              <a:off x="3168" y="2784"/>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PR" altLang="en-PR" sz="1800">
                <a:solidFill>
                  <a:srgbClr val="0000FF"/>
                </a:solidFill>
                <a:latin typeface="Arial" panose="020B0604020202020204" pitchFamily="34" charset="0"/>
              </a:endParaRPr>
            </a:p>
          </p:txBody>
        </p:sp>
        <p:sp>
          <p:nvSpPr>
            <p:cNvPr id="44053" name="Text Box 17">
              <a:extLst>
                <a:ext uri="{FF2B5EF4-FFF2-40B4-BE49-F238E27FC236}">
                  <a16:creationId xmlns:a16="http://schemas.microsoft.com/office/drawing/2014/main" id="{C5FEE789-B376-4220-9F53-689B557399A6}"/>
                </a:ext>
              </a:extLst>
            </p:cNvPr>
            <p:cNvSpPr txBox="1">
              <a:spLocks noChangeArrowheads="1"/>
            </p:cNvSpPr>
            <p:nvPr/>
          </p:nvSpPr>
          <p:spPr bwMode="auto">
            <a:xfrm>
              <a:off x="3552" y="2976"/>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PR" altLang="en-PR" sz="1800">
                <a:solidFill>
                  <a:srgbClr val="0000FF"/>
                </a:solidFill>
                <a:latin typeface="Arial" panose="020B0604020202020204" pitchFamily="34" charset="0"/>
              </a:endParaRPr>
            </a:p>
          </p:txBody>
        </p:sp>
      </p:grpSp>
      <p:sp>
        <p:nvSpPr>
          <p:cNvPr id="44046" name="Text Box 18">
            <a:extLst>
              <a:ext uri="{FF2B5EF4-FFF2-40B4-BE49-F238E27FC236}">
                <a16:creationId xmlns:a16="http://schemas.microsoft.com/office/drawing/2014/main" id="{B074E7D5-122C-4CB8-A208-42C8CB2F02F2}"/>
              </a:ext>
            </a:extLst>
          </p:cNvPr>
          <p:cNvSpPr txBox="1">
            <a:spLocks noChangeArrowheads="1"/>
          </p:cNvSpPr>
          <p:nvPr/>
        </p:nvSpPr>
        <p:spPr bwMode="auto">
          <a:xfrm>
            <a:off x="7291388" y="4800600"/>
            <a:ext cx="3757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PR" altLang="en-PR" sz="1800">
              <a:solidFill>
                <a:srgbClr val="0000FF"/>
              </a:solidFill>
              <a:latin typeface="Arial" panose="020B0604020202020204" pitchFamily="34" charset="0"/>
            </a:endParaRPr>
          </a:p>
        </p:txBody>
      </p:sp>
      <p:sp>
        <p:nvSpPr>
          <p:cNvPr id="44047" name="Text Box 19">
            <a:extLst>
              <a:ext uri="{FF2B5EF4-FFF2-40B4-BE49-F238E27FC236}">
                <a16:creationId xmlns:a16="http://schemas.microsoft.com/office/drawing/2014/main" id="{671AC38B-3985-4A7A-AB61-74CA0DB3C3D3}"/>
              </a:ext>
            </a:extLst>
          </p:cNvPr>
          <p:cNvSpPr txBox="1">
            <a:spLocks noChangeArrowheads="1"/>
          </p:cNvSpPr>
          <p:nvPr/>
        </p:nvSpPr>
        <p:spPr bwMode="auto">
          <a:xfrm>
            <a:off x="7632700" y="5562600"/>
            <a:ext cx="3074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PR" altLang="en-PR" sz="1800">
              <a:solidFill>
                <a:srgbClr val="0000FF"/>
              </a:solidFill>
              <a:latin typeface="Arial" panose="020B0604020202020204" pitchFamily="34" charset="0"/>
              <a:cs typeface="Arial" panose="020B0604020202020204" pitchFamily="34" charset="0"/>
              <a:sym typeface="Symbol" panose="05050102010706020507" pitchFamily="18" charset="2"/>
            </a:endParaRPr>
          </a:p>
        </p:txBody>
      </p:sp>
      <p:sp>
        <p:nvSpPr>
          <p:cNvPr id="44048" name="Text Box 20">
            <a:extLst>
              <a:ext uri="{FF2B5EF4-FFF2-40B4-BE49-F238E27FC236}">
                <a16:creationId xmlns:a16="http://schemas.microsoft.com/office/drawing/2014/main" id="{CDF30FFB-2CAE-40F0-916F-D14A846D5283}"/>
              </a:ext>
            </a:extLst>
          </p:cNvPr>
          <p:cNvSpPr txBox="1">
            <a:spLocks noChangeArrowheads="1"/>
          </p:cNvSpPr>
          <p:nvPr/>
        </p:nvSpPr>
        <p:spPr bwMode="auto">
          <a:xfrm>
            <a:off x="3429000" y="228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b="1">
                <a:solidFill>
                  <a:srgbClr val="0000FF"/>
                </a:solidFill>
                <a:latin typeface="Arial" panose="020B0604020202020204" pitchFamily="34" charset="0"/>
              </a:rPr>
              <a:t>S</a:t>
            </a:r>
          </a:p>
        </p:txBody>
      </p:sp>
      <p:sp>
        <p:nvSpPr>
          <p:cNvPr id="44049" name="Text Box 21">
            <a:extLst>
              <a:ext uri="{FF2B5EF4-FFF2-40B4-BE49-F238E27FC236}">
                <a16:creationId xmlns:a16="http://schemas.microsoft.com/office/drawing/2014/main" id="{E0EAC002-B3B2-47A1-8EE4-346A095E5205}"/>
              </a:ext>
            </a:extLst>
          </p:cNvPr>
          <p:cNvSpPr txBox="1">
            <a:spLocks noChangeArrowheads="1"/>
          </p:cNvSpPr>
          <p:nvPr/>
        </p:nvSpPr>
        <p:spPr bwMode="auto">
          <a:xfrm>
            <a:off x="2819400" y="33528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a:latin typeface="Arial" panose="020B0604020202020204" pitchFamily="34" charset="0"/>
              </a:rPr>
              <a:t>S=X’X, Covariance Matrix</a:t>
            </a:r>
          </a:p>
        </p:txBody>
      </p:sp>
      <p:sp>
        <p:nvSpPr>
          <p:cNvPr id="44050" name="Footer Placeholder 1">
            <a:extLst>
              <a:ext uri="{FF2B5EF4-FFF2-40B4-BE49-F238E27FC236}">
                <a16:creationId xmlns:a16="http://schemas.microsoft.com/office/drawing/2014/main" id="{BE6FF435-30EC-493B-8640-44399813DA3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4051" name="Slide Number Placeholder 2">
            <a:extLst>
              <a:ext uri="{FF2B5EF4-FFF2-40B4-BE49-F238E27FC236}">
                <a16:creationId xmlns:a16="http://schemas.microsoft.com/office/drawing/2014/main" id="{AFB76708-AF7D-4C30-B748-FD0341D466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3BD4AC1-647D-4710-A0C9-491DE658F2CA}" type="slidenum">
              <a:rPr lang="en-US" altLang="en-PR" sz="1400" smtClean="0">
                <a:latin typeface="Arial" panose="020B0604020202020204" pitchFamily="34" charset="0"/>
              </a:rPr>
              <a:pPr fontAlgn="base">
                <a:lnSpc>
                  <a:spcPct val="100000"/>
                </a:lnSpc>
                <a:spcBef>
                  <a:spcPct val="0"/>
                </a:spcBef>
                <a:spcAft>
                  <a:spcPct val="0"/>
                </a:spcAft>
                <a:buFontTx/>
                <a:buNone/>
              </a:pPr>
              <a:t>38</a:t>
            </a:fld>
            <a:endParaRPr lang="en-US" altLang="en-PR"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A3463B2-D529-484D-A00D-6257F26ACC24}"/>
              </a:ext>
            </a:extLst>
          </p:cNvPr>
          <p:cNvSpPr>
            <a:spLocks noGrp="1" noChangeArrowheads="1"/>
          </p:cNvSpPr>
          <p:nvPr>
            <p:ph type="title"/>
          </p:nvPr>
        </p:nvSpPr>
        <p:spPr/>
        <p:txBody>
          <a:bodyPr/>
          <a:lstStyle/>
          <a:p>
            <a:pPr eaLnBrk="1" hangingPunct="1"/>
            <a:endParaRPr lang="en-PR" altLang="en-PR"/>
          </a:p>
        </p:txBody>
      </p:sp>
      <p:sp>
        <p:nvSpPr>
          <p:cNvPr id="45059" name="Rectangle 3">
            <a:extLst>
              <a:ext uri="{FF2B5EF4-FFF2-40B4-BE49-F238E27FC236}">
                <a16:creationId xmlns:a16="http://schemas.microsoft.com/office/drawing/2014/main" id="{DF101A88-6FA3-43A7-A82F-6CF1C70226BC}"/>
              </a:ext>
            </a:extLst>
          </p:cNvPr>
          <p:cNvSpPr>
            <a:spLocks noGrp="1" noChangeArrowheads="1"/>
          </p:cNvSpPr>
          <p:nvPr>
            <p:ph type="body" sz="half" idx="1"/>
          </p:nvPr>
        </p:nvSpPr>
        <p:spPr>
          <a:xfrm>
            <a:off x="1371600" y="1600200"/>
            <a:ext cx="9786938" cy="4525963"/>
          </a:xfrm>
        </p:spPr>
        <p:txBody>
          <a:bodyPr/>
          <a:lstStyle/>
          <a:p>
            <a:pPr eaLnBrk="1" hangingPunct="1">
              <a:buFont typeface="Wingdings" panose="05000000000000000000" pitchFamily="2" charset="2"/>
              <a:buNone/>
            </a:pPr>
            <a:r>
              <a:rPr lang="es-ES" altLang="en-PR" sz="2300">
                <a:latin typeface="Times New Roman" panose="02020603050405020304" pitchFamily="18" charset="0"/>
              </a:rPr>
              <a:t>From (ii) the j-th principal component Z</a:t>
            </a:r>
            <a:r>
              <a:rPr lang="es-ES" altLang="en-PR" sz="2300" baseline="-25000">
                <a:latin typeface="Times New Roman" panose="02020603050405020304" pitchFamily="18" charset="0"/>
              </a:rPr>
              <a:t>j</a:t>
            </a:r>
            <a:r>
              <a:rPr lang="es-ES" altLang="en-PR" sz="2300">
                <a:latin typeface="Times New Roman" panose="02020603050405020304" pitchFamily="18" charset="0"/>
              </a:rPr>
              <a:t>  has standard                         </a:t>
            </a:r>
          </a:p>
          <a:p>
            <a:pPr eaLnBrk="1" hangingPunct="1">
              <a:buFont typeface="Wingdings" panose="05000000000000000000" pitchFamily="2" charset="2"/>
              <a:buNone/>
            </a:pPr>
            <a:r>
              <a:rPr lang="es-ES" altLang="en-PR" sz="2300">
                <a:latin typeface="Times New Roman" panose="02020603050405020304" pitchFamily="18" charset="0"/>
              </a:rPr>
              <a:t>deviation         and it can be written as:</a:t>
            </a:r>
          </a:p>
          <a:p>
            <a:pPr eaLnBrk="1" hangingPunct="1">
              <a:buFont typeface="Wingdings" panose="05000000000000000000" pitchFamily="2" charset="2"/>
              <a:buNone/>
            </a:pPr>
            <a:endParaRPr lang="es-ES" altLang="en-PR" sz="2300">
              <a:latin typeface="Times New Roman" panose="02020603050405020304" pitchFamily="18" charset="0"/>
            </a:endParaRPr>
          </a:p>
          <a:p>
            <a:pPr eaLnBrk="1" hangingPunct="1">
              <a:buFont typeface="Wingdings" panose="05000000000000000000" pitchFamily="2" charset="2"/>
              <a:buNone/>
            </a:pPr>
            <a:endParaRPr lang="es-ES" altLang="en-PR" sz="2300">
              <a:latin typeface="Times New Roman" panose="02020603050405020304" pitchFamily="18" charset="0"/>
            </a:endParaRPr>
          </a:p>
          <a:p>
            <a:pPr eaLnBrk="1" hangingPunct="1">
              <a:buFont typeface="Wingdings" panose="05000000000000000000" pitchFamily="2" charset="2"/>
              <a:buNone/>
            </a:pPr>
            <a:endParaRPr lang="es-ES" altLang="en-PR" sz="2300">
              <a:latin typeface="Times New Roman" panose="02020603050405020304" pitchFamily="18" charset="0"/>
            </a:endParaRPr>
          </a:p>
          <a:p>
            <a:pPr eaLnBrk="1" hangingPunct="1">
              <a:buFont typeface="Wingdings" panose="05000000000000000000" pitchFamily="2" charset="2"/>
              <a:buNone/>
            </a:pPr>
            <a:r>
              <a:rPr lang="en-US" altLang="en-PR" sz="2300">
                <a:latin typeface="Times New Roman" panose="02020603050405020304" pitchFamily="18" charset="0"/>
              </a:rPr>
              <a:t>where v</a:t>
            </a:r>
            <a:r>
              <a:rPr lang="en-US" altLang="en-PR" sz="2300" baseline="-25000">
                <a:latin typeface="Times New Roman" panose="02020603050405020304" pitchFamily="18" charset="0"/>
              </a:rPr>
              <a:t>j1</a:t>
            </a:r>
            <a:r>
              <a:rPr lang="en-US" altLang="en-PR" sz="2300">
                <a:latin typeface="Times New Roman" panose="02020603050405020304" pitchFamily="18" charset="0"/>
              </a:rPr>
              <a:t>,v</a:t>
            </a:r>
            <a:r>
              <a:rPr lang="en-US" altLang="en-PR" sz="2300" baseline="-25000">
                <a:latin typeface="Times New Roman" panose="02020603050405020304" pitchFamily="18" charset="0"/>
              </a:rPr>
              <a:t>j2</a:t>
            </a:r>
            <a:r>
              <a:rPr lang="en-US" altLang="en-PR" sz="2300">
                <a:latin typeface="Times New Roman" panose="02020603050405020304" pitchFamily="18" charset="0"/>
              </a:rPr>
              <a:t>,…..v</a:t>
            </a:r>
            <a:r>
              <a:rPr lang="en-US" altLang="en-PR" sz="2300" baseline="-25000">
                <a:latin typeface="Times New Roman" panose="02020603050405020304" pitchFamily="18" charset="0"/>
              </a:rPr>
              <a:t>jp</a:t>
            </a:r>
            <a:r>
              <a:rPr lang="en-US" altLang="en-PR" sz="2300">
                <a:latin typeface="Times New Roman" panose="02020603050405020304" pitchFamily="18" charset="0"/>
              </a:rPr>
              <a:t> are the elements of the j-th column in V.</a:t>
            </a:r>
          </a:p>
          <a:p>
            <a:pPr eaLnBrk="1" hangingPunct="1">
              <a:buFont typeface="Wingdings" panose="05000000000000000000" pitchFamily="2" charset="2"/>
              <a:buNone/>
            </a:pPr>
            <a:endParaRPr lang="en-US" altLang="en-PR" sz="2300">
              <a:latin typeface="Times New Roman" panose="02020603050405020304" pitchFamily="18" charset="0"/>
            </a:endParaRPr>
          </a:p>
          <a:p>
            <a:pPr eaLnBrk="1" hangingPunct="1">
              <a:buFont typeface="Wingdings" panose="05000000000000000000" pitchFamily="2" charset="2"/>
              <a:buNone/>
            </a:pPr>
            <a:r>
              <a:rPr lang="en-US" altLang="en-PR" sz="2300">
                <a:latin typeface="Times New Roman" panose="02020603050405020304" pitchFamily="18" charset="0"/>
              </a:rPr>
              <a:t>The calculated values of the principal component Z</a:t>
            </a:r>
            <a:r>
              <a:rPr lang="en-US" altLang="en-PR" sz="2300" baseline="-25000">
                <a:latin typeface="Times New Roman" panose="02020603050405020304" pitchFamily="18" charset="0"/>
              </a:rPr>
              <a:t>j</a:t>
            </a:r>
            <a:r>
              <a:rPr lang="en-US" altLang="en-PR" sz="2300">
                <a:latin typeface="Times New Roman" panose="02020603050405020304" pitchFamily="18" charset="0"/>
              </a:rPr>
              <a:t>  are called the rotated values or simply the “scores”. </a:t>
            </a:r>
          </a:p>
        </p:txBody>
      </p:sp>
      <p:graphicFrame>
        <p:nvGraphicFramePr>
          <p:cNvPr id="45060" name="Object 7">
            <a:extLst>
              <a:ext uri="{FF2B5EF4-FFF2-40B4-BE49-F238E27FC236}">
                <a16:creationId xmlns:a16="http://schemas.microsoft.com/office/drawing/2014/main" id="{34B408CC-5A0B-4F5D-A94D-B493EE002A1D}"/>
              </a:ext>
            </a:extLst>
          </p:cNvPr>
          <p:cNvGraphicFramePr>
            <a:graphicFrameLocks noGrp="1" noChangeAspect="1"/>
          </p:cNvGraphicFramePr>
          <p:nvPr>
            <p:ph sz="half" idx="2"/>
          </p:nvPr>
        </p:nvGraphicFramePr>
        <p:xfrm>
          <a:off x="3944938" y="3128963"/>
          <a:ext cx="3595687" cy="479425"/>
        </p:xfrm>
        <a:graphic>
          <a:graphicData uri="http://schemas.openxmlformats.org/presentationml/2006/ole">
            <mc:AlternateContent xmlns:mc="http://schemas.openxmlformats.org/markup-compatibility/2006">
              <mc:Choice xmlns:v="urn:schemas-microsoft-com:vml" Requires="v">
                <p:oleObj name="Equation" r:id="rId2" imgW="2095500" imgH="279400" progId="Equation.3">
                  <p:embed/>
                </p:oleObj>
              </mc:Choice>
              <mc:Fallback>
                <p:oleObj name="Equation" r:id="rId2" imgW="2095500" imgH="279400" progId="Equation.3">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938" y="3128963"/>
                        <a:ext cx="359568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Footer Placeholder 1">
            <a:extLst>
              <a:ext uri="{FF2B5EF4-FFF2-40B4-BE49-F238E27FC236}">
                <a16:creationId xmlns:a16="http://schemas.microsoft.com/office/drawing/2014/main" id="{9F3A481C-1DB7-4436-A133-F350CF39A25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5062" name="Slide Number Placeholder 2">
            <a:extLst>
              <a:ext uri="{FF2B5EF4-FFF2-40B4-BE49-F238E27FC236}">
                <a16:creationId xmlns:a16="http://schemas.microsoft.com/office/drawing/2014/main" id="{48D44D5C-9EF7-4FAB-9069-416E603814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4F3BCAE-4EA7-4ABF-AAC9-2D4542979C61}" type="slidenum">
              <a:rPr lang="en-US" altLang="en-PR" sz="1400" smtClean="0">
                <a:latin typeface="Arial" panose="020B0604020202020204" pitchFamily="34" charset="0"/>
              </a:rPr>
              <a:pPr fontAlgn="base">
                <a:lnSpc>
                  <a:spcPct val="100000"/>
                </a:lnSpc>
                <a:spcBef>
                  <a:spcPct val="0"/>
                </a:spcBef>
                <a:spcAft>
                  <a:spcPct val="0"/>
                </a:spcAft>
                <a:buFontTx/>
                <a:buNone/>
              </a:pPr>
              <a:t>39</a:t>
            </a:fld>
            <a:endParaRPr lang="en-US" altLang="en-PR" sz="1400">
              <a:latin typeface="Arial" panose="020B0604020202020204" pitchFamily="34" charset="0"/>
            </a:endParaRPr>
          </a:p>
        </p:txBody>
      </p:sp>
      <p:sp>
        <p:nvSpPr>
          <p:cNvPr id="45063" name="Rectangle 4">
            <a:extLst>
              <a:ext uri="{FF2B5EF4-FFF2-40B4-BE49-F238E27FC236}">
                <a16:creationId xmlns:a16="http://schemas.microsoft.com/office/drawing/2014/main" id="{2C3EE52C-0A73-4B33-94BE-5588CFAF39BB}"/>
              </a:ext>
            </a:extLst>
          </p:cNvPr>
          <p:cNvSpPr>
            <a:spLocks noChangeArrowheads="1"/>
          </p:cNvSpPr>
          <p:nvPr/>
        </p:nvSpPr>
        <p:spPr bwMode="auto">
          <a:xfrm>
            <a:off x="1524000" y="30972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graphicFrame>
        <p:nvGraphicFramePr>
          <p:cNvPr id="45064" name="Object 5">
            <a:extLst>
              <a:ext uri="{FF2B5EF4-FFF2-40B4-BE49-F238E27FC236}">
                <a16:creationId xmlns:a16="http://schemas.microsoft.com/office/drawing/2014/main" id="{40787E5D-0A7B-4D2C-9B39-4D57006A89D3}"/>
              </a:ext>
            </a:extLst>
          </p:cNvPr>
          <p:cNvGraphicFramePr>
            <a:graphicFrameLocks noChangeAspect="1"/>
          </p:cNvGraphicFramePr>
          <p:nvPr/>
        </p:nvGraphicFramePr>
        <p:xfrm>
          <a:off x="3200400" y="2057400"/>
          <a:ext cx="685800" cy="533400"/>
        </p:xfrm>
        <a:graphic>
          <a:graphicData uri="http://schemas.openxmlformats.org/presentationml/2006/ole">
            <mc:AlternateContent xmlns:mc="http://schemas.openxmlformats.org/markup-compatibility/2006">
              <mc:Choice xmlns:v="urn:schemas-microsoft-com:vml" Requires="v">
                <p:oleObj name="Equation" r:id="rId4" imgW="330057" imgH="291973" progId="Equation.DSMT4">
                  <p:embed/>
                </p:oleObj>
              </mc:Choice>
              <mc:Fallback>
                <p:oleObj name="Equation" r:id="rId4" imgW="330057" imgH="29197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057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6">
            <a:extLst>
              <a:ext uri="{FF2B5EF4-FFF2-40B4-BE49-F238E27FC236}">
                <a16:creationId xmlns:a16="http://schemas.microsoft.com/office/drawing/2014/main" id="{D35F881C-D6D3-486C-9127-36D44826307A}"/>
              </a:ext>
            </a:extLst>
          </p:cNvPr>
          <p:cNvSpPr>
            <a:spLocks noChangeArrowheads="1"/>
          </p:cNvSpPr>
          <p:nvPr/>
        </p:nvSpPr>
        <p:spPr bwMode="auto">
          <a:xfrm>
            <a:off x="1524000" y="311626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R" altLang="en-PR" sz="18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E3FD688B-6FFC-4240-A1A9-86A4D3B00616}"/>
              </a:ext>
            </a:extLst>
          </p:cNvPr>
          <p:cNvSpPr>
            <a:spLocks noGrp="1" noChangeArrowheads="1"/>
          </p:cNvSpPr>
          <p:nvPr>
            <p:ph type="title"/>
          </p:nvPr>
        </p:nvSpPr>
        <p:spPr>
          <a:xfrm>
            <a:off x="2209800" y="609600"/>
            <a:ext cx="7772400" cy="533400"/>
          </a:xfrm>
          <a:noFill/>
        </p:spPr>
        <p:txBody>
          <a:bodyPr/>
          <a:lstStyle/>
          <a:p>
            <a:pPr eaLnBrk="1" hangingPunct="1"/>
            <a:r>
              <a:rPr lang="en-US" altLang="en-PR" sz="2900" b="1">
                <a:solidFill>
                  <a:srgbClr val="003399"/>
                </a:solidFill>
              </a:rPr>
              <a:t>Advantages of feature selection</a:t>
            </a:r>
            <a:endParaRPr lang="en-US" altLang="en-PR" sz="2900">
              <a:solidFill>
                <a:srgbClr val="003399"/>
              </a:solidFill>
            </a:endParaRPr>
          </a:p>
        </p:txBody>
      </p:sp>
      <p:sp>
        <p:nvSpPr>
          <p:cNvPr id="9219" name="Rectangle 2">
            <a:extLst>
              <a:ext uri="{FF2B5EF4-FFF2-40B4-BE49-F238E27FC236}">
                <a16:creationId xmlns:a16="http://schemas.microsoft.com/office/drawing/2014/main" id="{27CE4D4E-78C1-4D81-B9CC-5ECDE70FADE1}"/>
              </a:ext>
            </a:extLst>
          </p:cNvPr>
          <p:cNvSpPr>
            <a:spLocks noGrp="1" noChangeArrowheads="1"/>
          </p:cNvSpPr>
          <p:nvPr>
            <p:ph idx="1"/>
          </p:nvPr>
        </p:nvSpPr>
        <p:spPr>
          <a:xfrm>
            <a:off x="914400" y="1752600"/>
            <a:ext cx="10134600" cy="3962400"/>
          </a:xfrm>
        </p:spPr>
        <p:txBody>
          <a:bodyPr/>
          <a:lstStyle/>
          <a:p>
            <a:pPr eaLnBrk="1" hangingPunct="1">
              <a:buClr>
                <a:schemeClr val="tx1"/>
              </a:buClr>
              <a:buFontTx/>
              <a:buChar char="o"/>
            </a:pP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computational</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cost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classification</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will</a:t>
            </a:r>
            <a:r>
              <a:rPr lang="es-ES" altLang="en-PR" dirty="0">
                <a:latin typeface="Times New Roman" panose="02020603050405020304" pitchFamily="18" charset="0"/>
                <a:cs typeface="Times New Roman" panose="02020603050405020304" pitchFamily="18" charset="0"/>
              </a:rPr>
              <a:t> be </a:t>
            </a:r>
            <a:r>
              <a:rPr lang="es-ES" altLang="en-PR" dirty="0" err="1">
                <a:latin typeface="Times New Roman" panose="02020603050405020304" pitchFamily="18" charset="0"/>
                <a:cs typeface="Times New Roman" panose="02020603050405020304" pitchFamily="18" charset="0"/>
              </a:rPr>
              <a:t>reduced</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since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number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will</a:t>
            </a:r>
            <a:r>
              <a:rPr lang="es-ES" altLang="en-PR" dirty="0">
                <a:latin typeface="Times New Roman" panose="02020603050405020304" pitchFamily="18" charset="0"/>
                <a:cs typeface="Times New Roman" panose="02020603050405020304" pitchFamily="18" charset="0"/>
              </a:rPr>
              <a:t> be  </a:t>
            </a:r>
            <a:r>
              <a:rPr lang="es-ES" altLang="en-PR" dirty="0" err="1">
                <a:latin typeface="Times New Roman" panose="02020603050405020304" pitchFamily="18" charset="0"/>
                <a:cs typeface="Times New Roman" panose="02020603050405020304" pitchFamily="18" charset="0"/>
              </a:rPr>
              <a:t>less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than</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before</a:t>
            </a:r>
            <a:r>
              <a:rPr lang="es-ES" altLang="en-PR" dirty="0">
                <a:latin typeface="Times New Roman" panose="02020603050405020304" pitchFamily="18" charset="0"/>
                <a:cs typeface="Times New Roman" panose="02020603050405020304" pitchFamily="18" charset="0"/>
              </a:rPr>
              <a:t>.</a:t>
            </a:r>
          </a:p>
          <a:p>
            <a:pPr eaLnBrk="1" hangingPunct="1">
              <a:buClr>
                <a:schemeClr val="tx1"/>
              </a:buClr>
              <a:buFontTx/>
              <a:buChar char="o"/>
            </a:pP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complexity</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classifier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is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reduced</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since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redundant</a:t>
            </a:r>
            <a:r>
              <a:rPr lang="es-ES" altLang="en-PR" dirty="0">
                <a:latin typeface="Times New Roman" panose="02020603050405020304" pitchFamily="18" charset="0"/>
                <a:cs typeface="Times New Roman" panose="02020603050405020304" pitchFamily="18" charset="0"/>
              </a:rPr>
              <a:t> and </a:t>
            </a:r>
            <a:r>
              <a:rPr lang="es-ES" altLang="en-PR" dirty="0" err="1">
                <a:latin typeface="Times New Roman" panose="02020603050405020304" pitchFamily="18" charset="0"/>
                <a:cs typeface="Times New Roman" panose="02020603050405020304" pitchFamily="18" charset="0"/>
              </a:rPr>
              <a:t>irrelevant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r>
              <a:rPr lang="es-ES" altLang="en-PR" dirty="0">
                <a:latin typeface="Times New Roman" panose="02020603050405020304" pitchFamily="18" charset="0"/>
                <a:cs typeface="Times New Roman" panose="02020603050405020304" pitchFamily="18" charset="0"/>
              </a:rPr>
              <a:t> are </a:t>
            </a:r>
            <a:r>
              <a:rPr lang="es-ES" altLang="en-PR" dirty="0" err="1">
                <a:latin typeface="Times New Roman" panose="02020603050405020304" pitchFamily="18" charset="0"/>
                <a:cs typeface="Times New Roman" panose="02020603050405020304" pitchFamily="18" charset="0"/>
              </a:rPr>
              <a:t>eliminated</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Irrelevant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r>
              <a:rPr lang="es-ES" altLang="en-PR" dirty="0">
                <a:latin typeface="Times New Roman" panose="02020603050405020304" pitchFamily="18" charset="0"/>
                <a:cs typeface="Times New Roman" panose="02020603050405020304" pitchFamily="18" charset="0"/>
              </a:rPr>
              <a:t> are </a:t>
            </a:r>
            <a:r>
              <a:rPr lang="es-ES" altLang="en-PR" dirty="0" err="1">
                <a:latin typeface="Times New Roman" panose="02020603050405020304" pitchFamily="18" charset="0"/>
                <a:cs typeface="Times New Roman" panose="02020603050405020304" pitchFamily="18" charset="0"/>
              </a:rPr>
              <a:t>those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that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have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none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very</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little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contribution</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to</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predicción </a:t>
            </a:r>
            <a:r>
              <a:rPr lang="es-ES" altLang="en-PR" dirty="0" err="1">
                <a:latin typeface="Times New Roman" panose="02020603050405020304" pitchFamily="18" charset="0"/>
                <a:cs typeface="Times New Roman" panose="02020603050405020304" pitchFamily="18" charset="0"/>
              </a:rPr>
              <a:t>Redundant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r>
              <a:rPr lang="es-ES" altLang="en-PR" dirty="0">
                <a:latin typeface="Times New Roman" panose="02020603050405020304" pitchFamily="18" charset="0"/>
                <a:cs typeface="Times New Roman" panose="02020603050405020304" pitchFamily="18" charset="0"/>
              </a:rPr>
              <a:t> are </a:t>
            </a:r>
            <a:r>
              <a:rPr lang="es-ES" altLang="en-PR" dirty="0" err="1">
                <a:latin typeface="Times New Roman" panose="02020603050405020304" pitchFamily="18" charset="0"/>
                <a:cs typeface="Times New Roman" panose="02020603050405020304" pitchFamily="18" charset="0"/>
              </a:rPr>
              <a:t>those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which</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information</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is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contained</a:t>
            </a:r>
            <a:r>
              <a:rPr lang="es-ES" altLang="en-PR" dirty="0">
                <a:latin typeface="Times New Roman" panose="02020603050405020304" pitchFamily="18" charset="0"/>
                <a:cs typeface="Times New Roman" panose="02020603050405020304" pitchFamily="18" charset="0"/>
              </a:rPr>
              <a:t> in </a:t>
            </a:r>
            <a:r>
              <a:rPr lang="es-ES" altLang="en-PR" dirty="0" err="1">
                <a:latin typeface="Times New Roman" panose="02020603050405020304" pitchFamily="18" charset="0"/>
                <a:cs typeface="Times New Roman" panose="02020603050405020304" pitchFamily="18" charset="0"/>
              </a:rPr>
              <a:t>other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r>
              <a:rPr lang="es-ES" altLang="en-PR" dirty="0">
                <a:latin typeface="Times New Roman" panose="02020603050405020304" pitchFamily="18" charset="0"/>
                <a:cs typeface="Times New Roman" panose="02020603050405020304" pitchFamily="18" charset="0"/>
              </a:rPr>
              <a:t>.</a:t>
            </a:r>
          </a:p>
          <a:p>
            <a:pPr eaLnBrk="1" hangingPunct="1">
              <a:buClr>
                <a:schemeClr val="tx1"/>
              </a:buClr>
              <a:buFontTx/>
              <a:buChar char="o"/>
            </a:pPr>
            <a:r>
              <a:rPr lang="es-ES" altLang="en-PR" dirty="0" err="1">
                <a:latin typeface="Times New Roman" panose="02020603050405020304" pitchFamily="18" charset="0"/>
                <a:cs typeface="Times New Roman" panose="02020603050405020304" pitchFamily="18" charset="0"/>
              </a:rPr>
              <a:t>It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helps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to</a:t>
            </a:r>
            <a:r>
              <a:rPr lang="es-ES" altLang="en-PR" dirty="0">
                <a:latin typeface="Times New Roman" panose="02020603050405020304" pitchFamily="18" charset="0"/>
                <a:cs typeface="Times New Roman" panose="02020603050405020304" pitchFamily="18" charset="0"/>
              </a:rPr>
              <a:t> deal </a:t>
            </a:r>
            <a:r>
              <a:rPr lang="es-ES" altLang="en-PR" dirty="0" err="1">
                <a:latin typeface="Times New Roman" panose="02020603050405020304" pitchFamily="18" charset="0"/>
                <a:cs typeface="Times New Roman" panose="02020603050405020304" pitchFamily="18" charset="0"/>
              </a:rPr>
              <a:t>with</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“curse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dimensionality</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effect</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Some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procedures</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require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to</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have</a:t>
            </a:r>
            <a:r>
              <a:rPr lang="es-ES" altLang="en-PR" dirty="0">
                <a:latin typeface="Times New Roman" panose="02020603050405020304" pitchFamily="18" charset="0"/>
                <a:cs typeface="Times New Roman" panose="02020603050405020304" pitchFamily="18" charset="0"/>
              </a:rPr>
              <a:t> a </a:t>
            </a:r>
            <a:r>
              <a:rPr lang="es-ES" altLang="en-PR" dirty="0" err="1">
                <a:latin typeface="Times New Roman" panose="02020603050405020304" pitchFamily="18" charset="0"/>
                <a:cs typeface="Times New Roman" panose="02020603050405020304" pitchFamily="18" charset="0"/>
              </a:rPr>
              <a:t>large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number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instances</a:t>
            </a:r>
            <a:r>
              <a:rPr lang="es-ES" altLang="en-PR" dirty="0">
                <a:latin typeface="Times New Roman" panose="02020603050405020304" pitchFamily="18" charset="0"/>
                <a:cs typeface="Times New Roman" panose="02020603050405020304" pitchFamily="18" charset="0"/>
              </a:rPr>
              <a:t> in </a:t>
            </a:r>
            <a:r>
              <a:rPr lang="es-ES" altLang="en-PR" dirty="0" err="1">
                <a:latin typeface="Times New Roman" panose="02020603050405020304" pitchFamily="18" charset="0"/>
                <a:cs typeface="Times New Roman" panose="02020603050405020304" pitchFamily="18" charset="0"/>
              </a:rPr>
              <a:t>comparison</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with</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the</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number</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of</a:t>
            </a:r>
            <a:r>
              <a:rPr lang="es-ES" altLang="en-PR" dirty="0">
                <a:latin typeface="Times New Roman" panose="02020603050405020304" pitchFamily="18" charset="0"/>
                <a:cs typeface="Times New Roman" panose="02020603050405020304" pitchFamily="18" charset="0"/>
              </a:rPr>
              <a:t> </a:t>
            </a:r>
            <a:r>
              <a:rPr lang="es-ES" altLang="en-PR" dirty="0" err="1">
                <a:latin typeface="Times New Roman" panose="02020603050405020304" pitchFamily="18" charset="0"/>
                <a:cs typeface="Times New Roman" panose="02020603050405020304" pitchFamily="18" charset="0"/>
              </a:rPr>
              <a:t>features</a:t>
            </a:r>
            <a:endParaRPr lang="es-ES" altLang="en-PR" dirty="0">
              <a:latin typeface="Times New Roman" panose="02020603050405020304" pitchFamily="18" charset="0"/>
              <a:cs typeface="Times New Roman" panose="02020603050405020304" pitchFamily="18" charset="0"/>
            </a:endParaRPr>
          </a:p>
        </p:txBody>
      </p:sp>
      <p:sp>
        <p:nvSpPr>
          <p:cNvPr id="9220" name="Footer Placeholder 1">
            <a:extLst>
              <a:ext uri="{FF2B5EF4-FFF2-40B4-BE49-F238E27FC236}">
                <a16:creationId xmlns:a16="http://schemas.microsoft.com/office/drawing/2014/main" id="{33802634-29B5-49C7-8B51-FD1401A837A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9221" name="Slide Number Placeholder 2">
            <a:extLst>
              <a:ext uri="{FF2B5EF4-FFF2-40B4-BE49-F238E27FC236}">
                <a16:creationId xmlns:a16="http://schemas.microsoft.com/office/drawing/2014/main" id="{F4E605E5-8F9B-4BE4-BDED-C971BABEDF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6EA9CE2-EE89-4BA0-B355-1EA55CACFE11}" type="slidenum">
              <a:rPr lang="en-US" altLang="en-PR" sz="1400" smtClean="0">
                <a:latin typeface="Arial" panose="020B0604020202020204" pitchFamily="34" charset="0"/>
              </a:rPr>
              <a:pPr fontAlgn="base">
                <a:lnSpc>
                  <a:spcPct val="100000"/>
                </a:lnSpc>
                <a:spcBef>
                  <a:spcPct val="0"/>
                </a:spcBef>
                <a:spcAft>
                  <a:spcPct val="0"/>
                </a:spcAft>
                <a:buFontTx/>
                <a:buNone/>
              </a:pPr>
              <a:t>4</a:t>
            </a:fld>
            <a:endParaRPr lang="en-US" altLang="en-PR"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2504F81-0E22-4A3C-9167-8D1B3747E70D}"/>
              </a:ext>
            </a:extLst>
          </p:cNvPr>
          <p:cNvSpPr>
            <a:spLocks noGrp="1" noChangeArrowheads="1"/>
          </p:cNvSpPr>
          <p:nvPr>
            <p:ph type="title"/>
          </p:nvPr>
        </p:nvSpPr>
        <p:spPr>
          <a:xfrm>
            <a:off x="1828800" y="0"/>
            <a:ext cx="8839200" cy="1143000"/>
          </a:xfrm>
        </p:spPr>
        <p:txBody>
          <a:bodyPr/>
          <a:lstStyle/>
          <a:p>
            <a:pPr eaLnBrk="1" hangingPunct="1"/>
            <a:r>
              <a:rPr lang="en-US" altLang="en-PR" sz="2100" b="1">
                <a:latin typeface="Times New Roman" panose="02020603050405020304" pitchFamily="18" charset="0"/>
              </a:rPr>
              <a:t>Choice of the number of principal components</a:t>
            </a:r>
          </a:p>
        </p:txBody>
      </p:sp>
      <p:sp>
        <p:nvSpPr>
          <p:cNvPr id="46083" name="Rectangle 3">
            <a:extLst>
              <a:ext uri="{FF2B5EF4-FFF2-40B4-BE49-F238E27FC236}">
                <a16:creationId xmlns:a16="http://schemas.microsoft.com/office/drawing/2014/main" id="{6A9BDEED-9EB9-4129-9569-F89B65DB8F35}"/>
              </a:ext>
            </a:extLst>
          </p:cNvPr>
          <p:cNvSpPr>
            <a:spLocks noGrp="1" noChangeArrowheads="1"/>
          </p:cNvSpPr>
          <p:nvPr>
            <p:ph idx="1"/>
          </p:nvPr>
        </p:nvSpPr>
        <p:spPr/>
        <p:txBody>
          <a:bodyPr/>
          <a:lstStyle/>
          <a:p>
            <a:pPr marL="660400" indent="-660400" eaLnBrk="1" hangingPunct="1">
              <a:buFont typeface="Arial" panose="020B0604020202020204" pitchFamily="34" charset="0"/>
              <a:buNone/>
            </a:pPr>
            <a:r>
              <a:rPr lang="en-US" altLang="en-PR" sz="2200">
                <a:latin typeface="Times New Roman" panose="02020603050405020304" pitchFamily="18" charset="0"/>
              </a:rPr>
              <a:t>There are plenty of alternatives (Ferre, 1994), but the most used are:</a:t>
            </a:r>
          </a:p>
          <a:p>
            <a:pPr marL="660400" indent="-660400" eaLnBrk="1" hangingPunct="1">
              <a:buFont typeface="Arial" panose="020B0604020202020204" pitchFamily="34" charset="0"/>
              <a:buNone/>
            </a:pPr>
            <a:endParaRPr lang="en-US" altLang="en-PR" sz="2200">
              <a:latin typeface="Times New Roman" panose="02020603050405020304" pitchFamily="18" charset="0"/>
            </a:endParaRPr>
          </a:p>
          <a:p>
            <a:pPr marL="660400" indent="-660400" eaLnBrk="1" hangingPunct="1">
              <a:buFontTx/>
              <a:buAutoNum type="romanLcParenR"/>
            </a:pPr>
            <a:r>
              <a:rPr lang="en-US" altLang="en-PR" sz="2200">
                <a:latin typeface="Times New Roman" panose="02020603050405020304" pitchFamily="18" charset="0"/>
              </a:rPr>
              <a:t>Choose the number of components with an acumulative proportion of eigenvalues ( i.e, variance) of at least 75 percent.</a:t>
            </a:r>
          </a:p>
          <a:p>
            <a:pPr marL="660400" indent="-660400" eaLnBrk="1" hangingPunct="1">
              <a:buFontTx/>
              <a:buAutoNum type="romanLcParenR"/>
            </a:pPr>
            <a:r>
              <a:rPr lang="en-US" altLang="en-PR" sz="2200">
                <a:latin typeface="Times New Roman" panose="02020603050405020304" pitchFamily="18" charset="0"/>
              </a:rPr>
              <a:t>Choose up to the component whose eigenvalue is greater than 1. Use  “Scree Plot”. </a:t>
            </a:r>
          </a:p>
        </p:txBody>
      </p:sp>
      <p:sp>
        <p:nvSpPr>
          <p:cNvPr id="46084" name="Footer Placeholder 1">
            <a:extLst>
              <a:ext uri="{FF2B5EF4-FFF2-40B4-BE49-F238E27FC236}">
                <a16:creationId xmlns:a16="http://schemas.microsoft.com/office/drawing/2014/main" id="{B4C8D711-759B-4E6E-AD0A-AB4F83798CD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6085" name="Slide Number Placeholder 2">
            <a:extLst>
              <a:ext uri="{FF2B5EF4-FFF2-40B4-BE49-F238E27FC236}">
                <a16:creationId xmlns:a16="http://schemas.microsoft.com/office/drawing/2014/main" id="{9BE385E0-6804-455E-A176-C357AB6D7B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B4004FB-2637-4F46-A613-F307B5ABAF66}" type="slidenum">
              <a:rPr lang="en-US" altLang="en-PR" sz="1400" smtClean="0">
                <a:latin typeface="Arial" panose="020B0604020202020204" pitchFamily="34" charset="0"/>
              </a:rPr>
              <a:pPr fontAlgn="base">
                <a:lnSpc>
                  <a:spcPct val="100000"/>
                </a:lnSpc>
                <a:spcBef>
                  <a:spcPct val="0"/>
                </a:spcBef>
                <a:spcAft>
                  <a:spcPct val="0"/>
                </a:spcAft>
                <a:buFontTx/>
                <a:buNone/>
              </a:pPr>
              <a:t>40</a:t>
            </a:fld>
            <a:endParaRPr lang="en-US" altLang="en-PR" sz="140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B61A92D-4EE0-4EB9-8FA3-829B7FB0150B}"/>
              </a:ext>
            </a:extLst>
          </p:cNvPr>
          <p:cNvSpPr>
            <a:spLocks noGrp="1" noChangeArrowheads="1"/>
          </p:cNvSpPr>
          <p:nvPr>
            <p:ph type="title"/>
          </p:nvPr>
        </p:nvSpPr>
        <p:spPr>
          <a:xfrm>
            <a:off x="2286000" y="533400"/>
            <a:ext cx="7696200" cy="563563"/>
          </a:xfrm>
        </p:spPr>
        <p:txBody>
          <a:bodyPr/>
          <a:lstStyle/>
          <a:p>
            <a:pPr eaLnBrk="1" hangingPunct="1"/>
            <a:r>
              <a:rPr lang="en-US" altLang="en-PR" sz="2900"/>
              <a:t>Example:Diabetes</a:t>
            </a:r>
          </a:p>
        </p:txBody>
      </p:sp>
      <p:sp>
        <p:nvSpPr>
          <p:cNvPr id="47107" name="Rectangle 3">
            <a:extLst>
              <a:ext uri="{FF2B5EF4-FFF2-40B4-BE49-F238E27FC236}">
                <a16:creationId xmlns:a16="http://schemas.microsoft.com/office/drawing/2014/main" id="{E727821A-6EAB-4FF6-BA8A-D2DCA271425F}"/>
              </a:ext>
            </a:extLst>
          </p:cNvPr>
          <p:cNvSpPr>
            <a:spLocks noGrp="1" noChangeArrowheads="1"/>
          </p:cNvSpPr>
          <p:nvPr>
            <p:ph idx="1"/>
          </p:nvPr>
        </p:nvSpPr>
        <p:spPr>
          <a:xfrm>
            <a:off x="1447800" y="1219200"/>
            <a:ext cx="9220200" cy="4906963"/>
          </a:xfrm>
        </p:spPr>
        <p:txBody>
          <a:bodyPr/>
          <a:lstStyle/>
          <a:p>
            <a:pPr eaLnBrk="1" hangingPunct="1">
              <a:lnSpc>
                <a:spcPct val="80000"/>
              </a:lnSpc>
              <a:buFont typeface="Wingdings" panose="05000000000000000000" pitchFamily="2" charset="2"/>
              <a:buNone/>
            </a:pPr>
            <a:r>
              <a:rPr lang="fr-FR" altLang="en-PR" sz="2000"/>
              <a:t>pca = PCA(n_components=2)</a:t>
            </a:r>
          </a:p>
          <a:p>
            <a:pPr eaLnBrk="1" hangingPunct="1">
              <a:lnSpc>
                <a:spcPct val="80000"/>
              </a:lnSpc>
              <a:buFont typeface="Wingdings" panose="05000000000000000000" pitchFamily="2" charset="2"/>
              <a:buNone/>
            </a:pPr>
            <a:r>
              <a:rPr lang="fr-FR" altLang="en-PR" sz="2000"/>
              <a:t>principalComponents = pca.fit_transform(X)</a:t>
            </a:r>
          </a:p>
          <a:p>
            <a:pPr eaLnBrk="1" hangingPunct="1">
              <a:lnSpc>
                <a:spcPct val="80000"/>
              </a:lnSpc>
              <a:buFont typeface="Wingdings" panose="05000000000000000000" pitchFamily="2" charset="2"/>
              <a:buNone/>
            </a:pPr>
            <a:r>
              <a:rPr lang="fr-FR" altLang="en-PR" sz="2000"/>
              <a:t>print pca.explained_variance_</a:t>
            </a:r>
          </a:p>
          <a:p>
            <a:pPr eaLnBrk="1" hangingPunct="1">
              <a:lnSpc>
                <a:spcPct val="80000"/>
              </a:lnSpc>
              <a:buFont typeface="Wingdings" panose="05000000000000000000" pitchFamily="2" charset="2"/>
              <a:buNone/>
            </a:pPr>
            <a:r>
              <a:rPr lang="en-PR" altLang="en-PR" sz="2000"/>
              <a:t>[ 2.09711056 1.73346726</a:t>
            </a:r>
            <a:endParaRPr lang="en-US" altLang="en-PR" sz="2000"/>
          </a:p>
          <a:p>
            <a:pPr eaLnBrk="1" hangingPunct="1">
              <a:lnSpc>
                <a:spcPct val="80000"/>
              </a:lnSpc>
              <a:buFont typeface="Wingdings" panose="05000000000000000000" pitchFamily="2" charset="2"/>
              <a:buNone/>
            </a:pPr>
            <a:r>
              <a:rPr lang="en-PR" altLang="en-PR" sz="2000"/>
              <a:t> </a:t>
            </a:r>
            <a:r>
              <a:rPr lang="en-US" altLang="en-PR" sz="2000"/>
              <a:t>print pca.explained_variance_ratio_.cumsum()</a:t>
            </a:r>
          </a:p>
          <a:p>
            <a:pPr eaLnBrk="1" hangingPunct="1">
              <a:lnSpc>
                <a:spcPct val="80000"/>
              </a:lnSpc>
              <a:buFont typeface="Wingdings" panose="05000000000000000000" pitchFamily="2" charset="2"/>
              <a:buNone/>
            </a:pPr>
            <a:r>
              <a:rPr lang="en-PR" altLang="en-PR" sz="2000"/>
              <a:t>[ 0.26179749 0.47819876] </a:t>
            </a:r>
            <a:endParaRPr lang="en-US" altLang="en-PR" sz="2000"/>
          </a:p>
          <a:p>
            <a:pPr eaLnBrk="1" hangingPunct="1">
              <a:lnSpc>
                <a:spcPct val="80000"/>
              </a:lnSpc>
              <a:buFont typeface="Wingdings" panose="05000000000000000000" pitchFamily="2" charset="2"/>
              <a:buNone/>
            </a:pPr>
            <a:r>
              <a:rPr lang="en-US" altLang="en-PR" sz="2000"/>
              <a:t>Two PCs explain only 47.8% of the total variation</a:t>
            </a:r>
          </a:p>
          <a:p>
            <a:pPr eaLnBrk="1" hangingPunct="1">
              <a:lnSpc>
                <a:spcPct val="80000"/>
              </a:lnSpc>
              <a:buFont typeface="Arial" panose="020B0604020202020204" pitchFamily="34" charset="0"/>
              <a:buNone/>
            </a:pPr>
            <a:r>
              <a:rPr lang="fr-FR" altLang="en-PR" sz="2000"/>
              <a:t>pca = PCA(n_components=3)</a:t>
            </a:r>
          </a:p>
          <a:p>
            <a:pPr eaLnBrk="1" hangingPunct="1">
              <a:lnSpc>
                <a:spcPct val="80000"/>
              </a:lnSpc>
              <a:buFont typeface="Arial" panose="020B0604020202020204" pitchFamily="34" charset="0"/>
              <a:buNone/>
            </a:pPr>
            <a:r>
              <a:rPr lang="fr-FR" altLang="en-PR" sz="2000"/>
              <a:t>print pca.explained_variance_</a:t>
            </a:r>
          </a:p>
          <a:p>
            <a:pPr eaLnBrk="1" hangingPunct="1">
              <a:lnSpc>
                <a:spcPct val="80000"/>
              </a:lnSpc>
              <a:buFont typeface="Arial" panose="020B0604020202020204" pitchFamily="34" charset="0"/>
              <a:buNone/>
            </a:pPr>
            <a:r>
              <a:rPr lang="en-PR" altLang="en-PR" sz="2000"/>
              <a:t>[ 2.09711056 1.73346726 1.03097228] </a:t>
            </a:r>
            <a:endParaRPr lang="fr-FR" altLang="en-PR" sz="2000"/>
          </a:p>
          <a:p>
            <a:pPr eaLnBrk="1" hangingPunct="1">
              <a:lnSpc>
                <a:spcPct val="80000"/>
              </a:lnSpc>
              <a:buFont typeface="Arial" panose="020B0604020202020204" pitchFamily="34" charset="0"/>
              <a:buNone/>
            </a:pPr>
            <a:r>
              <a:rPr lang="fr-FR" altLang="en-PR" sz="2000"/>
              <a:t>print pca.explained_variance_ratio_.cumsum()</a:t>
            </a:r>
          </a:p>
          <a:p>
            <a:pPr eaLnBrk="1" hangingPunct="1">
              <a:lnSpc>
                <a:spcPct val="80000"/>
              </a:lnSpc>
              <a:buFont typeface="Arial" panose="020B0604020202020204" pitchFamily="34" charset="0"/>
              <a:buNone/>
            </a:pPr>
            <a:r>
              <a:rPr lang="en-PR" altLang="en-PR" sz="2000"/>
              <a:t>[ 0.26179749 0.47819876 0.60690249] </a:t>
            </a:r>
            <a:endParaRPr lang="fr-FR" altLang="en-PR" sz="2000"/>
          </a:p>
          <a:p>
            <a:pPr eaLnBrk="1" hangingPunct="1">
              <a:lnSpc>
                <a:spcPct val="80000"/>
              </a:lnSpc>
              <a:buFont typeface="Arial" panose="020B0604020202020204" pitchFamily="34" charset="0"/>
              <a:buNone/>
            </a:pPr>
            <a:r>
              <a:rPr lang="en-US" altLang="en-PR" sz="2000"/>
              <a:t>Three PCs explain 60.6% of the total variation</a:t>
            </a:r>
          </a:p>
          <a:p>
            <a:pPr eaLnBrk="1" hangingPunct="1">
              <a:lnSpc>
                <a:spcPct val="80000"/>
              </a:lnSpc>
              <a:buFont typeface="Arial" panose="020B0604020202020204" pitchFamily="34" charset="0"/>
              <a:buNone/>
            </a:pPr>
            <a:endParaRPr lang="fr-FR" altLang="en-PR" sz="2000"/>
          </a:p>
          <a:p>
            <a:pPr eaLnBrk="1" hangingPunct="1">
              <a:lnSpc>
                <a:spcPct val="80000"/>
              </a:lnSpc>
              <a:buFont typeface="Wingdings" panose="05000000000000000000" pitchFamily="2" charset="2"/>
              <a:buNone/>
            </a:pPr>
            <a:endParaRPr lang="en-US" altLang="en-PR"/>
          </a:p>
          <a:p>
            <a:pPr eaLnBrk="1" hangingPunct="1">
              <a:lnSpc>
                <a:spcPct val="80000"/>
              </a:lnSpc>
              <a:buFont typeface="Wingdings" panose="05000000000000000000" pitchFamily="2" charset="2"/>
              <a:buNone/>
            </a:pPr>
            <a:r>
              <a:rPr lang="en-US" altLang="en-PR"/>
              <a:t>  </a:t>
            </a:r>
          </a:p>
          <a:p>
            <a:pPr eaLnBrk="1" hangingPunct="1">
              <a:lnSpc>
                <a:spcPct val="80000"/>
              </a:lnSpc>
              <a:buFont typeface="Wingdings" panose="05000000000000000000" pitchFamily="2" charset="2"/>
              <a:buNone/>
            </a:pPr>
            <a:endParaRPr lang="fr-FR" altLang="en-PR" sz="1800"/>
          </a:p>
        </p:txBody>
      </p:sp>
      <p:sp>
        <p:nvSpPr>
          <p:cNvPr id="47108" name="Footer Placeholder 1">
            <a:extLst>
              <a:ext uri="{FF2B5EF4-FFF2-40B4-BE49-F238E27FC236}">
                <a16:creationId xmlns:a16="http://schemas.microsoft.com/office/drawing/2014/main" id="{9026E68F-9D61-4DF8-AA87-9AEFD7CEC41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7109" name="Slide Number Placeholder 2">
            <a:extLst>
              <a:ext uri="{FF2B5EF4-FFF2-40B4-BE49-F238E27FC236}">
                <a16:creationId xmlns:a16="http://schemas.microsoft.com/office/drawing/2014/main" id="{123A0ABB-7F7C-4CCA-96C2-DD010FB2E4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276BB1D-0314-4132-BA1D-5CBEF2FA11A4}" type="slidenum">
              <a:rPr lang="en-US" altLang="en-PR" sz="1400" smtClean="0">
                <a:latin typeface="Arial" panose="020B0604020202020204" pitchFamily="34" charset="0"/>
              </a:rPr>
              <a:pPr fontAlgn="base">
                <a:lnSpc>
                  <a:spcPct val="100000"/>
                </a:lnSpc>
                <a:spcBef>
                  <a:spcPct val="0"/>
                </a:spcBef>
                <a:spcAft>
                  <a:spcPct val="0"/>
                </a:spcAft>
                <a:buFontTx/>
                <a:buNone/>
              </a:pPr>
              <a:t>41</a:t>
            </a:fld>
            <a:endParaRPr lang="en-US" altLang="en-PR" sz="14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a:extLst>
              <a:ext uri="{FF2B5EF4-FFF2-40B4-BE49-F238E27FC236}">
                <a16:creationId xmlns:a16="http://schemas.microsoft.com/office/drawing/2014/main" id="{F7A8CA15-6DAC-4B0A-AE77-4426DA60285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8131" name="Slide Number Placeholder 2">
            <a:extLst>
              <a:ext uri="{FF2B5EF4-FFF2-40B4-BE49-F238E27FC236}">
                <a16:creationId xmlns:a16="http://schemas.microsoft.com/office/drawing/2014/main" id="{5D0B4BC5-06D8-4581-A5C6-63EEE64C09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42FE5A9-B102-4F0A-9743-E4E8D9BCAAAB}" type="slidenum">
              <a:rPr lang="en-US" altLang="en-PR" sz="1400" smtClean="0">
                <a:latin typeface="Arial" panose="020B0604020202020204" pitchFamily="34" charset="0"/>
              </a:rPr>
              <a:pPr fontAlgn="base">
                <a:lnSpc>
                  <a:spcPct val="100000"/>
                </a:lnSpc>
                <a:spcBef>
                  <a:spcPct val="0"/>
                </a:spcBef>
                <a:spcAft>
                  <a:spcPct val="0"/>
                </a:spcAft>
                <a:buFontTx/>
                <a:buNone/>
              </a:pPr>
              <a:t>42</a:t>
            </a:fld>
            <a:endParaRPr lang="en-US" altLang="en-PR" sz="1400">
              <a:latin typeface="Arial" panose="020B0604020202020204" pitchFamily="34" charset="0"/>
            </a:endParaRPr>
          </a:p>
        </p:txBody>
      </p:sp>
      <p:pic>
        <p:nvPicPr>
          <p:cNvPr id="48132" name="Picture 2">
            <a:extLst>
              <a:ext uri="{FF2B5EF4-FFF2-40B4-BE49-F238E27FC236}">
                <a16:creationId xmlns:a16="http://schemas.microsoft.com/office/drawing/2014/main" id="{AFF61C59-A3F5-4C26-B0AE-40425F4C9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738188"/>
            <a:ext cx="74676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a:extLst>
              <a:ext uri="{FF2B5EF4-FFF2-40B4-BE49-F238E27FC236}">
                <a16:creationId xmlns:a16="http://schemas.microsoft.com/office/drawing/2014/main" id="{3B6939E7-74C7-4750-BD54-995FC16E4E91}"/>
              </a:ext>
            </a:extLst>
          </p:cNvPr>
          <p:cNvSpPr txBox="1">
            <a:spLocks noChangeArrowheads="1"/>
          </p:cNvSpPr>
          <p:nvPr/>
        </p:nvSpPr>
        <p:spPr bwMode="auto">
          <a:xfrm>
            <a:off x="2438400" y="5638800"/>
            <a:ext cx="7239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PR" sz="1800" dirty="0">
                <a:latin typeface="Arial" panose="020B0604020202020204" pitchFamily="34" charset="0"/>
              </a:rPr>
              <a:t>The scree-plot recommends to choose </a:t>
            </a:r>
            <a:r>
              <a:rPr lang="en-US" altLang="en-PR" sz="1800" dirty="0" err="1">
                <a:latin typeface="Arial" panose="020B0604020202020204" pitchFamily="34" charset="0"/>
              </a:rPr>
              <a:t>tres</a:t>
            </a:r>
            <a:r>
              <a:rPr lang="en-US" altLang="en-PR" sz="1800" dirty="0">
                <a:latin typeface="Arial" panose="020B0604020202020204" pitchFamily="34" charset="0"/>
              </a:rPr>
              <a:t> Principal Components </a:t>
            </a:r>
          </a:p>
        </p:txBody>
      </p:sp>
      <p:sp>
        <p:nvSpPr>
          <p:cNvPr id="49155" name="Footer Placeholder 1">
            <a:extLst>
              <a:ext uri="{FF2B5EF4-FFF2-40B4-BE49-F238E27FC236}">
                <a16:creationId xmlns:a16="http://schemas.microsoft.com/office/drawing/2014/main" id="{27EB84A3-434E-4733-95A9-31E5AE84670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49156" name="Slide Number Placeholder 2">
            <a:extLst>
              <a:ext uri="{FF2B5EF4-FFF2-40B4-BE49-F238E27FC236}">
                <a16:creationId xmlns:a16="http://schemas.microsoft.com/office/drawing/2014/main" id="{BCE5A7D6-38E5-43D6-A9CC-3AF8CCBD60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32F969A-EA9B-4D8A-89D9-BA81F2CDBF92}" type="slidenum">
              <a:rPr lang="en-US" altLang="en-PR" sz="1400" smtClean="0">
                <a:latin typeface="Arial" panose="020B0604020202020204" pitchFamily="34" charset="0"/>
              </a:rPr>
              <a:pPr fontAlgn="base">
                <a:lnSpc>
                  <a:spcPct val="100000"/>
                </a:lnSpc>
                <a:spcBef>
                  <a:spcPct val="0"/>
                </a:spcBef>
                <a:spcAft>
                  <a:spcPct val="0"/>
                </a:spcAft>
                <a:buFontTx/>
                <a:buNone/>
              </a:pPr>
              <a:t>43</a:t>
            </a:fld>
            <a:endParaRPr lang="en-US" altLang="en-PR" sz="1400">
              <a:latin typeface="Arial" panose="020B0604020202020204" pitchFamily="34" charset="0"/>
            </a:endParaRPr>
          </a:p>
        </p:txBody>
      </p:sp>
      <p:pic>
        <p:nvPicPr>
          <p:cNvPr id="46082" name="Picture 2">
            <a:extLst>
              <a:ext uri="{FF2B5EF4-FFF2-40B4-BE49-F238E27FC236}">
                <a16:creationId xmlns:a16="http://schemas.microsoft.com/office/drawing/2014/main" id="{3B53F0A8-08B0-4C58-9829-6657476DB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01235"/>
            <a:ext cx="7010400" cy="4844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a:extLst>
              <a:ext uri="{FF2B5EF4-FFF2-40B4-BE49-F238E27FC236}">
                <a16:creationId xmlns:a16="http://schemas.microsoft.com/office/drawing/2014/main" id="{EE9093B5-E20D-4630-B7C4-0D80985ABD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50179" name="Slide Number Placeholder 2">
            <a:extLst>
              <a:ext uri="{FF2B5EF4-FFF2-40B4-BE49-F238E27FC236}">
                <a16:creationId xmlns:a16="http://schemas.microsoft.com/office/drawing/2014/main" id="{81FABD73-AA05-47A9-931D-2AC22F1C8BA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71BC675-CC9A-4529-8238-03EE60BC9FC9}" type="slidenum">
              <a:rPr lang="en-US" altLang="en-PR" sz="1400" smtClean="0">
                <a:latin typeface="Arial" panose="020B0604020202020204" pitchFamily="34" charset="0"/>
              </a:rPr>
              <a:pPr fontAlgn="base">
                <a:lnSpc>
                  <a:spcPct val="100000"/>
                </a:lnSpc>
                <a:spcBef>
                  <a:spcPct val="0"/>
                </a:spcBef>
                <a:spcAft>
                  <a:spcPct val="0"/>
                </a:spcAft>
                <a:buFontTx/>
                <a:buNone/>
              </a:pPr>
              <a:t>44</a:t>
            </a:fld>
            <a:endParaRPr lang="en-US" altLang="en-PR" sz="1400">
              <a:latin typeface="Arial" panose="020B0604020202020204" pitchFamily="34" charset="0"/>
            </a:endParaRPr>
          </a:p>
        </p:txBody>
      </p:sp>
      <p:pic>
        <p:nvPicPr>
          <p:cNvPr id="50180" name="Picture 3">
            <a:extLst>
              <a:ext uri="{FF2B5EF4-FFF2-40B4-BE49-F238E27FC236}">
                <a16:creationId xmlns:a16="http://schemas.microsoft.com/office/drawing/2014/main" id="{5D715F72-33D2-4D26-A357-C540EE630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14413"/>
            <a:ext cx="9601200"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4">
            <a:extLst>
              <a:ext uri="{FF2B5EF4-FFF2-40B4-BE49-F238E27FC236}">
                <a16:creationId xmlns:a16="http://schemas.microsoft.com/office/drawing/2014/main" id="{9B0D5C9C-1BD4-44C7-AEDD-0D99D49EBB9D}"/>
              </a:ext>
            </a:extLst>
          </p:cNvPr>
          <p:cNvSpPr txBox="1">
            <a:spLocks noChangeArrowheads="1"/>
          </p:cNvSpPr>
          <p:nvPr/>
        </p:nvSpPr>
        <p:spPr bwMode="auto">
          <a:xfrm>
            <a:off x="3810000" y="304800"/>
            <a:ext cx="525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PR" sz="3200"/>
              <a:t>Example: Landsat</a:t>
            </a:r>
            <a:endParaRPr lang="en-PR" altLang="en-PR" sz="3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D068A3C-97F9-47AC-B45A-6363629FE91F}"/>
              </a:ext>
            </a:extLst>
          </p:cNvPr>
          <p:cNvSpPr>
            <a:spLocks noGrp="1" noChangeArrowheads="1"/>
          </p:cNvSpPr>
          <p:nvPr>
            <p:ph type="title"/>
          </p:nvPr>
        </p:nvSpPr>
        <p:spPr/>
        <p:txBody>
          <a:bodyPr/>
          <a:lstStyle/>
          <a:p>
            <a:pPr eaLnBrk="1" hangingPunct="1"/>
            <a:r>
              <a:rPr lang="en-US" altLang="en-PR"/>
              <a:t>Remarks</a:t>
            </a:r>
          </a:p>
        </p:txBody>
      </p:sp>
      <p:sp>
        <p:nvSpPr>
          <p:cNvPr id="51203" name="Rectangle 3">
            <a:extLst>
              <a:ext uri="{FF2B5EF4-FFF2-40B4-BE49-F238E27FC236}">
                <a16:creationId xmlns:a16="http://schemas.microsoft.com/office/drawing/2014/main" id="{D2BE0954-2B62-4533-9C81-75702C270F2A}"/>
              </a:ext>
            </a:extLst>
          </p:cNvPr>
          <p:cNvSpPr>
            <a:spLocks noGrp="1" noChangeArrowheads="1"/>
          </p:cNvSpPr>
          <p:nvPr>
            <p:ph idx="1"/>
          </p:nvPr>
        </p:nvSpPr>
        <p:spPr>
          <a:xfrm>
            <a:off x="838200" y="1825625"/>
            <a:ext cx="10287000" cy="4351338"/>
          </a:xfrm>
        </p:spPr>
        <p:txBody>
          <a:bodyPr/>
          <a:lstStyle/>
          <a:p>
            <a:pPr eaLnBrk="1" hangingPunct="1"/>
            <a:r>
              <a:rPr lang="en-US" altLang="en-PR" dirty="0"/>
              <a:t>Several studies have shown that PCA does not give good predictions in supervised classification.</a:t>
            </a:r>
          </a:p>
          <a:p>
            <a:pPr eaLnBrk="1" hangingPunct="1"/>
            <a:r>
              <a:rPr lang="en-US" altLang="en-PR" dirty="0"/>
              <a:t>Better alternatives: Generalized PLS (Vega and Acuna,2004) and Supervised PCA( Hastie, </a:t>
            </a:r>
            <a:r>
              <a:rPr lang="en-US" altLang="en-PR" dirty="0" err="1"/>
              <a:t>Tibshirani</a:t>
            </a:r>
            <a:r>
              <a:rPr lang="en-US" altLang="en-PR" dirty="0"/>
              <a:t>, 2004, Acuna and Porras, 2006).</a:t>
            </a:r>
          </a:p>
          <a:p>
            <a:pPr eaLnBrk="1" hangingPunct="1"/>
            <a:r>
              <a:rPr lang="en-US" altLang="en-PR" dirty="0"/>
              <a:t>T-SNE (2008) is an alternative to PCA but mostly for </a:t>
            </a:r>
            <a:r>
              <a:rPr lang="en-US" altLang="en-PR"/>
              <a:t>visualization purposes</a:t>
            </a:r>
            <a:r>
              <a:rPr lang="en-US" altLang="en-PR" dirty="0"/>
              <a:t>.</a:t>
            </a:r>
          </a:p>
        </p:txBody>
      </p:sp>
      <p:sp>
        <p:nvSpPr>
          <p:cNvPr id="51204" name="Footer Placeholder 1">
            <a:extLst>
              <a:ext uri="{FF2B5EF4-FFF2-40B4-BE49-F238E27FC236}">
                <a16:creationId xmlns:a16="http://schemas.microsoft.com/office/drawing/2014/main" id="{205A1DEB-049C-4F83-AAF1-A23F7D7140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51205" name="Slide Number Placeholder 2">
            <a:extLst>
              <a:ext uri="{FF2B5EF4-FFF2-40B4-BE49-F238E27FC236}">
                <a16:creationId xmlns:a16="http://schemas.microsoft.com/office/drawing/2014/main" id="{80180EED-BEC4-4FDA-B726-DF91F0D385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0FC1AF4-075D-4C02-9EAF-055B5EC156A4}" type="slidenum">
              <a:rPr lang="en-US" altLang="en-PR" sz="1400" smtClean="0">
                <a:latin typeface="Arial" panose="020B0604020202020204" pitchFamily="34" charset="0"/>
              </a:rPr>
              <a:pPr fontAlgn="base">
                <a:lnSpc>
                  <a:spcPct val="100000"/>
                </a:lnSpc>
                <a:spcBef>
                  <a:spcPct val="0"/>
                </a:spcBef>
                <a:spcAft>
                  <a:spcPct val="0"/>
                </a:spcAft>
                <a:buFontTx/>
                <a:buNone/>
              </a:pPr>
              <a:t>45</a:t>
            </a:fld>
            <a:endParaRPr lang="en-US" altLang="en-PR" sz="14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BD027BC-AD58-4E57-AC9B-30F2FD9C8DDB}"/>
              </a:ext>
            </a:extLst>
          </p:cNvPr>
          <p:cNvSpPr>
            <a:spLocks noGrp="1" noChangeArrowheads="1"/>
          </p:cNvSpPr>
          <p:nvPr>
            <p:ph type="title"/>
          </p:nvPr>
        </p:nvSpPr>
        <p:spPr>
          <a:xfrm>
            <a:off x="1905000" y="304800"/>
            <a:ext cx="8382000" cy="1066800"/>
          </a:xfrm>
          <a:noFill/>
        </p:spPr>
        <p:txBody>
          <a:bodyPr/>
          <a:lstStyle/>
          <a:p>
            <a:pPr eaLnBrk="1" hangingPunct="1"/>
            <a:r>
              <a:rPr lang="ko-KR" altLang="en-US" b="1">
                <a:solidFill>
                  <a:srgbClr val="003399"/>
                </a:solidFill>
                <a:ea typeface="굴림" panose="020B0600000101010101" pitchFamily="34" charset="-127"/>
              </a:rPr>
              <a:t> </a:t>
            </a:r>
            <a:r>
              <a:rPr lang="en-US" altLang="ko-KR">
                <a:solidFill>
                  <a:srgbClr val="003399"/>
                </a:solidFill>
                <a:ea typeface="굴림" panose="020B0600000101010101" pitchFamily="34" charset="-127"/>
              </a:rPr>
              <a:t>Steps of Feature selection</a:t>
            </a:r>
            <a:endParaRPr lang="en-US" altLang="ko-KR" sz="2900">
              <a:solidFill>
                <a:srgbClr val="003399"/>
              </a:solidFill>
              <a:ea typeface="굴림" panose="020B0600000101010101" pitchFamily="34" charset="-127"/>
            </a:endParaRPr>
          </a:p>
        </p:txBody>
      </p:sp>
      <p:sp>
        <p:nvSpPr>
          <p:cNvPr id="10243" name="Footer Placeholder 1">
            <a:extLst>
              <a:ext uri="{FF2B5EF4-FFF2-40B4-BE49-F238E27FC236}">
                <a16:creationId xmlns:a16="http://schemas.microsoft.com/office/drawing/2014/main" id="{4A76CF34-93C8-4545-8B6E-343EE0F957A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0244" name="Slide Number Placeholder 2">
            <a:extLst>
              <a:ext uri="{FF2B5EF4-FFF2-40B4-BE49-F238E27FC236}">
                <a16:creationId xmlns:a16="http://schemas.microsoft.com/office/drawing/2014/main" id="{88DF2EF3-F683-47C6-AACD-B9ED472C66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85A050C-3796-43E5-8151-D4B06EFABB76}" type="slidenum">
              <a:rPr lang="en-US" altLang="en-PR" sz="1400" smtClean="0">
                <a:latin typeface="Arial" panose="020B0604020202020204" pitchFamily="34" charset="0"/>
              </a:rPr>
              <a:pPr fontAlgn="base">
                <a:lnSpc>
                  <a:spcPct val="100000"/>
                </a:lnSpc>
                <a:spcBef>
                  <a:spcPct val="0"/>
                </a:spcBef>
                <a:spcAft>
                  <a:spcPct val="0"/>
                </a:spcAft>
                <a:buFontTx/>
                <a:buNone/>
              </a:pPr>
              <a:t>5</a:t>
            </a:fld>
            <a:endParaRPr lang="en-US" altLang="en-PR" sz="1400">
              <a:latin typeface="Arial" panose="020B0604020202020204" pitchFamily="34" charset="0"/>
            </a:endParaRPr>
          </a:p>
        </p:txBody>
      </p:sp>
      <p:sp>
        <p:nvSpPr>
          <p:cNvPr id="10245" name="Text Box 3">
            <a:extLst>
              <a:ext uri="{FF2B5EF4-FFF2-40B4-BE49-F238E27FC236}">
                <a16:creationId xmlns:a16="http://schemas.microsoft.com/office/drawing/2014/main" id="{5C58AF79-88B1-425B-9CFE-50B34D57EA8C}"/>
              </a:ext>
            </a:extLst>
          </p:cNvPr>
          <p:cNvSpPr txBox="1">
            <a:spLocks noChangeArrowheads="1"/>
          </p:cNvSpPr>
          <p:nvPr/>
        </p:nvSpPr>
        <p:spPr bwMode="auto">
          <a:xfrm>
            <a:off x="990600" y="1828800"/>
            <a:ext cx="102108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ko-KR">
                <a:latin typeface="Times New Roman" panose="02020603050405020304" pitchFamily="18" charset="0"/>
                <a:ea typeface="굴림" panose="020B0600000101010101" pitchFamily="34" charset="-127"/>
              </a:rPr>
              <a:t>1. A </a:t>
            </a:r>
            <a:r>
              <a:rPr lang="en-US" altLang="ko-KR" b="1">
                <a:solidFill>
                  <a:srgbClr val="CC6600"/>
                </a:solidFill>
                <a:latin typeface="Times New Roman" panose="02020603050405020304" pitchFamily="18" charset="0"/>
                <a:ea typeface="굴림" panose="020B0600000101010101" pitchFamily="34" charset="-127"/>
              </a:rPr>
              <a:t>generation procedure</a:t>
            </a:r>
            <a:r>
              <a:rPr lang="en-US" altLang="ko-KR">
                <a:latin typeface="Times New Roman" panose="02020603050405020304" pitchFamily="18" charset="0"/>
                <a:ea typeface="굴림" panose="020B0600000101010101" pitchFamily="34" charset="-127"/>
              </a:rPr>
              <a:t>: The search of the optimal subset could be: complete, heuristic, random.</a:t>
            </a:r>
            <a:br>
              <a:rPr lang="en-US" altLang="ko-KR">
                <a:latin typeface="Times New Roman" panose="02020603050405020304" pitchFamily="18" charset="0"/>
                <a:ea typeface="굴림" panose="020B0600000101010101" pitchFamily="34" charset="-127"/>
              </a:rPr>
            </a:br>
            <a:r>
              <a:rPr lang="en-US" altLang="ko-KR">
                <a:latin typeface="Times New Roman" panose="02020603050405020304" pitchFamily="18" charset="0"/>
                <a:ea typeface="굴림" panose="020B0600000101010101" pitchFamily="34" charset="-127"/>
              </a:rPr>
              <a:t>2. An </a:t>
            </a:r>
            <a:r>
              <a:rPr lang="en-US" altLang="ko-KR" b="1">
                <a:solidFill>
                  <a:srgbClr val="CC6600"/>
                </a:solidFill>
                <a:latin typeface="Times New Roman" panose="02020603050405020304" pitchFamily="18" charset="0"/>
                <a:ea typeface="굴림" panose="020B0600000101010101" pitchFamily="34" charset="-127"/>
              </a:rPr>
              <a:t>evaluation function</a:t>
            </a:r>
            <a:r>
              <a:rPr lang="en-US" altLang="ko-KR">
                <a:latin typeface="Times New Roman" panose="02020603050405020304" pitchFamily="18" charset="0"/>
                <a:ea typeface="굴림" panose="020B0600000101010101" pitchFamily="34" charset="-127"/>
              </a:rPr>
              <a:t>: Distance measures, Information measures, consistency measures, dependency measures, classification error rate).</a:t>
            </a:r>
            <a:br>
              <a:rPr lang="en-US" altLang="ko-KR">
                <a:latin typeface="Times New Roman" panose="02020603050405020304" pitchFamily="18" charset="0"/>
                <a:ea typeface="굴림" panose="020B0600000101010101" pitchFamily="34" charset="-127"/>
              </a:rPr>
            </a:br>
            <a:r>
              <a:rPr lang="en-US" altLang="ko-KR">
                <a:latin typeface="Times New Roman" panose="02020603050405020304" pitchFamily="18" charset="0"/>
                <a:ea typeface="굴림" panose="020B0600000101010101" pitchFamily="34" charset="-127"/>
              </a:rPr>
              <a:t>3. A </a:t>
            </a:r>
            <a:r>
              <a:rPr lang="en-US" altLang="ko-KR" b="1">
                <a:solidFill>
                  <a:srgbClr val="CC6600"/>
                </a:solidFill>
                <a:latin typeface="Times New Roman" panose="02020603050405020304" pitchFamily="18" charset="0"/>
                <a:ea typeface="굴림" panose="020B0600000101010101" pitchFamily="34" charset="-127"/>
              </a:rPr>
              <a:t>stopping criterion</a:t>
            </a:r>
            <a:r>
              <a:rPr lang="en-US" altLang="ko-KR">
                <a:latin typeface="Times New Roman" panose="02020603050405020304" pitchFamily="18" charset="0"/>
                <a:ea typeface="굴림" panose="020B0600000101010101" pitchFamily="34" charset="-127"/>
              </a:rPr>
              <a:t>: A threshold, a prefixed number of iterations, a prefixed size of the best subset of features.</a:t>
            </a:r>
            <a:br>
              <a:rPr lang="en-US" altLang="ko-KR">
                <a:latin typeface="Times New Roman" panose="02020603050405020304" pitchFamily="18" charset="0"/>
                <a:ea typeface="굴림" panose="020B0600000101010101" pitchFamily="34" charset="-127"/>
              </a:rPr>
            </a:br>
            <a:r>
              <a:rPr lang="en-US" altLang="ko-KR">
                <a:latin typeface="Times New Roman" panose="02020603050405020304" pitchFamily="18" charset="0"/>
                <a:ea typeface="굴림" panose="020B0600000101010101" pitchFamily="34" charset="-127"/>
              </a:rPr>
              <a:t>4. (Optional) A </a:t>
            </a:r>
            <a:r>
              <a:rPr lang="en-US" altLang="ko-KR" b="1">
                <a:solidFill>
                  <a:srgbClr val="CC6600"/>
                </a:solidFill>
                <a:latin typeface="Times New Roman" panose="02020603050405020304" pitchFamily="18" charset="0"/>
                <a:ea typeface="굴림" panose="020B0600000101010101" pitchFamily="34" charset="-127"/>
              </a:rPr>
              <a:t>validation procedure</a:t>
            </a:r>
            <a:r>
              <a:rPr lang="en-US" altLang="ko-KR">
                <a:latin typeface="Times New Roman" panose="02020603050405020304" pitchFamily="18" charset="0"/>
                <a:ea typeface="굴림" panose="020B0600000101010101" pitchFamily="34" charset="-127"/>
              </a:rPr>
              <a:t> to check whether the subset is valid .</a:t>
            </a:r>
            <a:br>
              <a:rPr lang="en-US" altLang="ko-KR">
                <a:latin typeface="Times New Roman" panose="02020603050405020304" pitchFamily="18" charset="0"/>
                <a:ea typeface="굴림" panose="020B0600000101010101" pitchFamily="34" charset="-127"/>
              </a:rPr>
            </a:br>
            <a:endParaRPr lang="es-PR" altLang="en-PR">
              <a:latin typeface="Times New Roman" panose="02020603050405020304" pitchFamily="18" charset="0"/>
              <a:ea typeface="굴림" panose="020B0600000101010101" pitchFamily="34"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A5CDA1-F00B-4056-8C74-F555E8EC8BEE}"/>
              </a:ext>
            </a:extLst>
          </p:cNvPr>
          <p:cNvSpPr>
            <a:spLocks noGrp="1" noChangeArrowheads="1"/>
          </p:cNvSpPr>
          <p:nvPr>
            <p:ph type="title"/>
          </p:nvPr>
        </p:nvSpPr>
        <p:spPr>
          <a:xfrm>
            <a:off x="1371600" y="228600"/>
            <a:ext cx="9372600" cy="1143000"/>
          </a:xfrm>
        </p:spPr>
        <p:txBody>
          <a:bodyPr rtlCol="0">
            <a:normAutofit fontScale="90000"/>
          </a:bodyPr>
          <a:lstStyle/>
          <a:p>
            <a:pPr eaLnBrk="1" fontAlgn="auto" hangingPunct="1">
              <a:spcAft>
                <a:spcPts val="0"/>
              </a:spcAft>
              <a:defRPr/>
            </a:pPr>
            <a:r>
              <a:rPr lang="en-US" altLang="ko-KR" b="1" dirty="0">
                <a:solidFill>
                  <a:srgbClr val="003399"/>
                </a:solidFill>
                <a:ea typeface="굴림" panose="020B0600000101010101" pitchFamily="34" charset="-127"/>
              </a:rPr>
              <a:t>Guidelines for choosing a feature selection method</a:t>
            </a:r>
          </a:p>
        </p:txBody>
      </p:sp>
      <p:sp>
        <p:nvSpPr>
          <p:cNvPr id="11267" name="Rectangle 3">
            <a:extLst>
              <a:ext uri="{FF2B5EF4-FFF2-40B4-BE49-F238E27FC236}">
                <a16:creationId xmlns:a16="http://schemas.microsoft.com/office/drawing/2014/main" id="{45436EE0-60CA-46DE-82C8-FBB2BA2ACD90}"/>
              </a:ext>
            </a:extLst>
          </p:cNvPr>
          <p:cNvSpPr>
            <a:spLocks noGrp="1" noChangeArrowheads="1"/>
          </p:cNvSpPr>
          <p:nvPr>
            <p:ph idx="1"/>
          </p:nvPr>
        </p:nvSpPr>
        <p:spPr>
          <a:xfrm>
            <a:off x="1219200" y="1752600"/>
            <a:ext cx="9753600" cy="3886200"/>
          </a:xfrm>
        </p:spPr>
        <p:txBody>
          <a:bodyPr/>
          <a:lstStyle/>
          <a:p>
            <a:pPr eaLnBrk="1" hangingPunct="1"/>
            <a:r>
              <a:rPr lang="en-US" altLang="ko-KR">
                <a:ea typeface="굴림" panose="020B0600000101010101" pitchFamily="34" charset="-127"/>
              </a:rPr>
              <a:t>Ability to handle different types of features  (continuous, binary, nominal, ordinal)</a:t>
            </a:r>
          </a:p>
          <a:p>
            <a:pPr eaLnBrk="1" hangingPunct="1"/>
            <a:r>
              <a:rPr lang="en-US" altLang="ko-KR">
                <a:ea typeface="굴림" panose="020B0600000101010101" pitchFamily="34" charset="-127"/>
                <a:cs typeface="Times New Roman" panose="02020603050405020304" pitchFamily="18" charset="0"/>
              </a:rPr>
              <a:t>Ability to handle multiple classes</a:t>
            </a:r>
          </a:p>
          <a:p>
            <a:pPr eaLnBrk="1" hangingPunct="1"/>
            <a:r>
              <a:rPr lang="en-US" altLang="ko-KR">
                <a:ea typeface="굴림" panose="020B0600000101010101" pitchFamily="34" charset="-127"/>
                <a:cs typeface="Times New Roman" panose="02020603050405020304" pitchFamily="18" charset="0"/>
              </a:rPr>
              <a:t>Ability to handle large datasets.</a:t>
            </a:r>
            <a:endParaRPr lang="en-US" altLang="ko-KR">
              <a:ea typeface="굴림" panose="020B0600000101010101" pitchFamily="34" charset="-127"/>
            </a:endParaRPr>
          </a:p>
          <a:p>
            <a:pPr eaLnBrk="1" hangingPunct="1"/>
            <a:r>
              <a:rPr lang="en-US" altLang="ko-KR">
                <a:ea typeface="굴림" panose="020B0600000101010101" pitchFamily="34" charset="-127"/>
              </a:rPr>
              <a:t>Ability to handle noisy data.</a:t>
            </a:r>
          </a:p>
          <a:p>
            <a:pPr eaLnBrk="1" hangingPunct="1"/>
            <a:r>
              <a:rPr lang="en-US" altLang="ko-KR">
                <a:ea typeface="굴림" panose="020B0600000101010101" pitchFamily="34" charset="-127"/>
              </a:rPr>
              <a:t>Low complexity time.</a:t>
            </a:r>
          </a:p>
        </p:txBody>
      </p:sp>
      <p:sp>
        <p:nvSpPr>
          <p:cNvPr id="11268" name="Footer Placeholder 1">
            <a:extLst>
              <a:ext uri="{FF2B5EF4-FFF2-40B4-BE49-F238E27FC236}">
                <a16:creationId xmlns:a16="http://schemas.microsoft.com/office/drawing/2014/main" id="{CA9A58CA-6409-45BE-A9E2-B77529C3FF4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1269" name="Slide Number Placeholder 2">
            <a:extLst>
              <a:ext uri="{FF2B5EF4-FFF2-40B4-BE49-F238E27FC236}">
                <a16:creationId xmlns:a16="http://schemas.microsoft.com/office/drawing/2014/main" id="{7B9CD7DD-C6C2-4C67-B211-6BA87C16E8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E94CC4D-D390-41D6-A4D1-84345871F898}" type="slidenum">
              <a:rPr lang="en-US" altLang="en-PR" sz="1400" smtClean="0">
                <a:latin typeface="Arial" panose="020B0604020202020204" pitchFamily="34" charset="0"/>
              </a:rPr>
              <a:pPr fontAlgn="base">
                <a:lnSpc>
                  <a:spcPct val="100000"/>
                </a:lnSpc>
                <a:spcBef>
                  <a:spcPct val="0"/>
                </a:spcBef>
                <a:spcAft>
                  <a:spcPct val="0"/>
                </a:spcAft>
                <a:buFontTx/>
                <a:buNone/>
              </a:pPr>
              <a:t>6</a:t>
            </a:fld>
            <a:endParaRPr lang="en-US" altLang="en-PR" sz="14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E46D5EA-9F89-4B51-9F75-884E1F390F7E}"/>
              </a:ext>
            </a:extLst>
          </p:cNvPr>
          <p:cNvSpPr>
            <a:spLocks noGrp="1" noChangeArrowheads="1"/>
          </p:cNvSpPr>
          <p:nvPr>
            <p:ph type="title"/>
          </p:nvPr>
        </p:nvSpPr>
        <p:spPr>
          <a:xfrm>
            <a:off x="1905000" y="228600"/>
            <a:ext cx="9448800" cy="1295400"/>
          </a:xfrm>
          <a:noFill/>
        </p:spPr>
        <p:txBody>
          <a:bodyPr/>
          <a:lstStyle/>
          <a:p>
            <a:pPr eaLnBrk="1" hangingPunct="1"/>
            <a:r>
              <a:rPr lang="ko-KR" altLang="en-US" i="1">
                <a:solidFill>
                  <a:srgbClr val="003399"/>
                </a:solidFill>
                <a:ea typeface="굴림" panose="020B0600000101010101" pitchFamily="34" charset="-127"/>
              </a:rPr>
              <a:t> </a:t>
            </a:r>
            <a:r>
              <a:rPr lang="en-US" altLang="ko-KR" sz="3600" b="1">
                <a:solidFill>
                  <a:srgbClr val="003399"/>
                </a:solidFill>
                <a:ea typeface="굴림" panose="020B0600000101010101" pitchFamily="34" charset="-127"/>
              </a:rPr>
              <a:t>Categorization of feature selection methods (</a:t>
            </a:r>
            <a:r>
              <a:rPr lang="es-PE" altLang="ko-KR" sz="3600">
                <a:ea typeface="굴림" panose="020B0600000101010101" pitchFamily="34" charset="-127"/>
              </a:rPr>
              <a:t>Li et al. 2016</a:t>
            </a:r>
            <a:r>
              <a:rPr lang="en-US" altLang="ko-KR" sz="3600" b="1">
                <a:solidFill>
                  <a:srgbClr val="003399"/>
                </a:solidFill>
                <a:ea typeface="굴림" panose="020B0600000101010101" pitchFamily="34" charset="-127"/>
              </a:rPr>
              <a:t> )</a:t>
            </a:r>
          </a:p>
        </p:txBody>
      </p:sp>
      <p:graphicFrame>
        <p:nvGraphicFramePr>
          <p:cNvPr id="12291" name="Object 3">
            <a:extLst>
              <a:ext uri="{FF2B5EF4-FFF2-40B4-BE49-F238E27FC236}">
                <a16:creationId xmlns:a16="http://schemas.microsoft.com/office/drawing/2014/main" id="{43E8F87E-0A43-4FA6-A884-DEBF0FCF2E8B}"/>
              </a:ext>
            </a:extLst>
          </p:cNvPr>
          <p:cNvGraphicFramePr>
            <a:graphicFrameLocks noGrp="1" noChangeAspect="1"/>
          </p:cNvGraphicFramePr>
          <p:nvPr>
            <p:ph type="tbl" idx="1"/>
          </p:nvPr>
        </p:nvGraphicFramePr>
        <p:xfrm>
          <a:off x="838200" y="1828800"/>
          <a:ext cx="11244263" cy="6400800"/>
        </p:xfrm>
        <a:graphic>
          <a:graphicData uri="http://schemas.openxmlformats.org/presentationml/2006/ole">
            <mc:AlternateContent xmlns:mc="http://schemas.openxmlformats.org/markup-compatibility/2006">
              <mc:Choice xmlns:v="urn:schemas-microsoft-com:vml" Requires="v">
                <p:oleObj name="Document" r:id="rId2" imgW="7628237" imgH="6004043" progId="Word.Document.8">
                  <p:embed/>
                </p:oleObj>
              </mc:Choice>
              <mc:Fallback>
                <p:oleObj name="Document" r:id="rId2" imgW="7628237" imgH="6004043" progId="Word.Document.8">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11244263"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Footer Placeholder 1">
            <a:extLst>
              <a:ext uri="{FF2B5EF4-FFF2-40B4-BE49-F238E27FC236}">
                <a16:creationId xmlns:a16="http://schemas.microsoft.com/office/drawing/2014/main" id="{1AEC915D-7436-408E-A6A5-049CCD60182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PR" sz="1400">
                <a:latin typeface="Arial" panose="020B0604020202020204" pitchFamily="34" charset="0"/>
              </a:rPr>
              <a:t>ESMA4016                  Edgar Acuna</a:t>
            </a:r>
          </a:p>
        </p:txBody>
      </p:sp>
      <p:sp>
        <p:nvSpPr>
          <p:cNvPr id="12293" name="Slide Number Placeholder 2">
            <a:extLst>
              <a:ext uri="{FF2B5EF4-FFF2-40B4-BE49-F238E27FC236}">
                <a16:creationId xmlns:a16="http://schemas.microsoft.com/office/drawing/2014/main" id="{6011544C-A22D-4A2C-8986-8C14E6B5FC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A377C90-C846-4707-A664-D32F6AE4B695}" type="slidenum">
              <a:rPr lang="en-US" altLang="en-PR" sz="1400" smtClean="0">
                <a:latin typeface="Arial" panose="020B0604020202020204" pitchFamily="34" charset="0"/>
              </a:rPr>
              <a:pPr fontAlgn="base">
                <a:lnSpc>
                  <a:spcPct val="100000"/>
                </a:lnSpc>
                <a:spcBef>
                  <a:spcPct val="0"/>
                </a:spcBef>
                <a:spcAft>
                  <a:spcPct val="0"/>
                </a:spcAft>
                <a:buFontTx/>
                <a:buNone/>
              </a:pPr>
              <a:t>7</a:t>
            </a:fld>
            <a:endParaRPr lang="en-US" altLang="en-PR" sz="1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76DC2BB-9667-4F4F-B6FE-3BDEC1C2C995}"/>
              </a:ext>
            </a:extLst>
          </p:cNvPr>
          <p:cNvSpPr>
            <a:spLocks noGrp="1" noChangeArrowheads="1"/>
          </p:cNvSpPr>
          <p:nvPr>
            <p:ph type="title"/>
          </p:nvPr>
        </p:nvSpPr>
        <p:spPr/>
        <p:txBody>
          <a:bodyPr/>
          <a:lstStyle/>
          <a:p>
            <a:r>
              <a:rPr lang="en-US" altLang="en-PR"/>
              <a:t>Python Modules for feature selection </a:t>
            </a:r>
          </a:p>
        </p:txBody>
      </p:sp>
      <p:sp>
        <p:nvSpPr>
          <p:cNvPr id="3" name="Footer Placeholder 2">
            <a:extLst>
              <a:ext uri="{FF2B5EF4-FFF2-40B4-BE49-F238E27FC236}">
                <a16:creationId xmlns:a16="http://schemas.microsoft.com/office/drawing/2014/main" id="{30B00AA9-5654-4F01-AE6F-9B37E1268231}"/>
              </a:ext>
            </a:extLst>
          </p:cNvPr>
          <p:cNvSpPr>
            <a:spLocks noGrp="1"/>
          </p:cNvSpPr>
          <p:nvPr>
            <p:ph type="ftr" sz="quarter" idx="11"/>
          </p:nvPr>
        </p:nvSpPr>
        <p:spPr/>
        <p:txBody>
          <a:bodyPr/>
          <a:lstStyle/>
          <a:p>
            <a:pPr>
              <a:defRPr/>
            </a:pPr>
            <a:r>
              <a:rPr lang="es-ES"/>
              <a:t>ESMA4016                  Edgar Acuna</a:t>
            </a:r>
            <a:endParaRPr lang="es-PE"/>
          </a:p>
        </p:txBody>
      </p:sp>
      <p:sp>
        <p:nvSpPr>
          <p:cNvPr id="4" name="Slide Number Placeholder 3">
            <a:extLst>
              <a:ext uri="{FF2B5EF4-FFF2-40B4-BE49-F238E27FC236}">
                <a16:creationId xmlns:a16="http://schemas.microsoft.com/office/drawing/2014/main" id="{8551616E-2D48-4435-96CF-2716AB615EBD}"/>
              </a:ext>
            </a:extLst>
          </p:cNvPr>
          <p:cNvSpPr>
            <a:spLocks noGrp="1"/>
          </p:cNvSpPr>
          <p:nvPr>
            <p:ph type="sldNum" sz="quarter" idx="12"/>
          </p:nvPr>
        </p:nvSpPr>
        <p:spPr/>
        <p:txBody>
          <a:bodyPr/>
          <a:lstStyle/>
          <a:p>
            <a:pPr>
              <a:defRPr/>
            </a:pPr>
            <a:fld id="{7938AE3B-2A6C-4FCB-9CA9-6A937B3EBC16}" type="slidenum">
              <a:rPr lang="en-US" smtClean="0"/>
              <a:pPr>
                <a:defRPr/>
              </a:pPr>
              <a:t>8</a:t>
            </a:fld>
            <a:endParaRPr lang="en-US" dirty="0"/>
          </a:p>
        </p:txBody>
      </p:sp>
      <p:sp>
        <p:nvSpPr>
          <p:cNvPr id="13317" name="TextBox 4">
            <a:extLst>
              <a:ext uri="{FF2B5EF4-FFF2-40B4-BE49-F238E27FC236}">
                <a16:creationId xmlns:a16="http://schemas.microsoft.com/office/drawing/2014/main" id="{1BA99F67-7E7E-4D83-9A02-0C1563E2D554}"/>
              </a:ext>
            </a:extLst>
          </p:cNvPr>
          <p:cNvSpPr txBox="1">
            <a:spLocks noChangeArrowheads="1"/>
          </p:cNvSpPr>
          <p:nvPr/>
        </p:nvSpPr>
        <p:spPr bwMode="auto">
          <a:xfrm>
            <a:off x="838200" y="1981200"/>
            <a:ext cx="9448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PR" sz="2400" dirty="0"/>
              <a:t>Scikit-learn: It has a </a:t>
            </a:r>
            <a:r>
              <a:rPr lang="en-US" altLang="en-PR" sz="2400" dirty="0" err="1"/>
              <a:t>Feature_selection</a:t>
            </a:r>
            <a:r>
              <a:rPr lang="en-US" altLang="en-PR" sz="2400" dirty="0"/>
              <a:t> class</a:t>
            </a:r>
          </a:p>
          <a:p>
            <a:pPr>
              <a:lnSpc>
                <a:spcPct val="100000"/>
              </a:lnSpc>
              <a:spcBef>
                <a:spcPct val="0"/>
              </a:spcBef>
              <a:buFontTx/>
              <a:buNone/>
            </a:pPr>
            <a:endParaRPr lang="en-US" altLang="en-PR" sz="2400" dirty="0"/>
          </a:p>
          <a:p>
            <a:pPr>
              <a:lnSpc>
                <a:spcPct val="100000"/>
              </a:lnSpc>
              <a:spcBef>
                <a:spcPct val="0"/>
              </a:spcBef>
              <a:buFontTx/>
              <a:buNone/>
            </a:pPr>
            <a:r>
              <a:rPr lang="en-US" altLang="en-PR" sz="2400" dirty="0"/>
              <a:t>Module scikit-feature, disponible at </a:t>
            </a:r>
            <a:r>
              <a:rPr lang="en-US" altLang="en-PR" sz="2400" dirty="0">
                <a:hlinkClick r:id="rId2"/>
              </a:rPr>
              <a:t>http://featureselection.asu.edu/</a:t>
            </a:r>
            <a:r>
              <a:rPr lang="en-US" altLang="en-PR" sz="2400" dirty="0"/>
              <a:t>. </a:t>
            </a:r>
          </a:p>
          <a:p>
            <a:pPr>
              <a:lnSpc>
                <a:spcPct val="100000"/>
              </a:lnSpc>
              <a:spcBef>
                <a:spcPct val="0"/>
              </a:spcBef>
              <a:buFontTx/>
              <a:buNone/>
            </a:pPr>
            <a:r>
              <a:rPr lang="en-US" altLang="en-PR" sz="2400" dirty="0"/>
              <a:t>It has around 40 feature selection algorithms, including Relief, F-score, Chi-Square, Entropy, </a:t>
            </a:r>
            <a:r>
              <a:rPr lang="en-US" altLang="en-PR" sz="2400" dirty="0" err="1"/>
              <a:t>mRMR</a:t>
            </a:r>
            <a:r>
              <a:rPr lang="en-US" altLang="en-PR" sz="2400" dirty="0"/>
              <a:t> and wrappers.  But, it has been used with precaution because it has small failures.</a:t>
            </a:r>
          </a:p>
          <a:p>
            <a:pPr>
              <a:lnSpc>
                <a:spcPct val="100000"/>
              </a:lnSpc>
              <a:spcBef>
                <a:spcPct val="0"/>
              </a:spcBef>
              <a:buFontTx/>
              <a:buNone/>
            </a:pPr>
            <a:endParaRPr lang="en-US" altLang="en-PR" sz="2400" dirty="0"/>
          </a:p>
          <a:p>
            <a:pPr>
              <a:lnSpc>
                <a:spcPct val="100000"/>
              </a:lnSpc>
              <a:spcBef>
                <a:spcPct val="0"/>
              </a:spcBef>
              <a:buFontTx/>
              <a:buNone/>
            </a:pPr>
            <a:r>
              <a:rPr lang="en-US" altLang="en-PR" sz="2400" dirty="0"/>
              <a:t>Module </a:t>
            </a:r>
            <a:r>
              <a:rPr lang="en-US" altLang="en-PR" sz="2400" dirty="0" err="1"/>
              <a:t>Sbkrebate</a:t>
            </a:r>
            <a:r>
              <a:rPr lang="en-US" altLang="en-PR" sz="2400" dirty="0"/>
              <a:t>:</a:t>
            </a:r>
          </a:p>
          <a:p>
            <a:pPr>
              <a:lnSpc>
                <a:spcPct val="100000"/>
              </a:lnSpc>
              <a:spcBef>
                <a:spcPct val="0"/>
              </a:spcBef>
              <a:buFontTx/>
              <a:buNone/>
            </a:pPr>
            <a:endParaRPr lang="en-US" altLang="en-PR" sz="2400" dirty="0"/>
          </a:p>
          <a:p>
            <a:pPr>
              <a:lnSpc>
                <a:spcPct val="100000"/>
              </a:lnSpc>
              <a:spcBef>
                <a:spcPct val="0"/>
              </a:spcBef>
              <a:buFontTx/>
              <a:buNone/>
            </a:pPr>
            <a:r>
              <a:rPr lang="en-US" altLang="en-PR" sz="2400" dirty="0"/>
              <a:t>Module </a:t>
            </a:r>
            <a:r>
              <a:rPr lang="en-US" altLang="en-PR" sz="2400" dirty="0" err="1"/>
              <a:t>Mlxtend</a:t>
            </a:r>
            <a:r>
              <a:rPr lang="en-US" altLang="en-PR" sz="2400" dirty="0"/>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50CF2CA-8336-4FB1-8D6E-A6BCEBB641D8}"/>
              </a:ext>
            </a:extLst>
          </p:cNvPr>
          <p:cNvSpPr>
            <a:spLocks noGrp="1" noChangeArrowheads="1"/>
          </p:cNvSpPr>
          <p:nvPr>
            <p:ph type="title"/>
          </p:nvPr>
        </p:nvSpPr>
        <p:spPr/>
        <p:txBody>
          <a:bodyPr/>
          <a:lstStyle/>
          <a:p>
            <a:pPr eaLnBrk="1" hangingPunct="1"/>
            <a:r>
              <a:rPr lang="en-US" altLang="en-PR"/>
              <a:t>Using visualization to find the best features </a:t>
            </a:r>
          </a:p>
        </p:txBody>
      </p:sp>
      <p:sp>
        <p:nvSpPr>
          <p:cNvPr id="3" name="Footer Placeholder 2">
            <a:extLst>
              <a:ext uri="{FF2B5EF4-FFF2-40B4-BE49-F238E27FC236}">
                <a16:creationId xmlns:a16="http://schemas.microsoft.com/office/drawing/2014/main" id="{54B34D14-049C-4D1C-B350-C85F03FD3F71}"/>
              </a:ext>
            </a:extLst>
          </p:cNvPr>
          <p:cNvSpPr>
            <a:spLocks noGrp="1"/>
          </p:cNvSpPr>
          <p:nvPr>
            <p:ph type="ftr" sz="quarter" idx="11"/>
          </p:nvPr>
        </p:nvSpPr>
        <p:spPr/>
        <p:txBody>
          <a:bodyPr/>
          <a:lstStyle/>
          <a:p>
            <a:pPr>
              <a:defRPr/>
            </a:pPr>
            <a:r>
              <a:rPr lang="es-ES"/>
              <a:t>ESMA4016                  Edgar Acuna</a:t>
            </a:r>
            <a:endParaRPr lang="es-PE"/>
          </a:p>
        </p:txBody>
      </p:sp>
      <p:sp>
        <p:nvSpPr>
          <p:cNvPr id="4" name="Slide Number Placeholder 3">
            <a:extLst>
              <a:ext uri="{FF2B5EF4-FFF2-40B4-BE49-F238E27FC236}">
                <a16:creationId xmlns:a16="http://schemas.microsoft.com/office/drawing/2014/main" id="{AF3AC7BE-52C1-4685-843D-5A7E6678DF6D}"/>
              </a:ext>
            </a:extLst>
          </p:cNvPr>
          <p:cNvSpPr>
            <a:spLocks noGrp="1"/>
          </p:cNvSpPr>
          <p:nvPr>
            <p:ph type="sldNum" sz="quarter" idx="12"/>
          </p:nvPr>
        </p:nvSpPr>
        <p:spPr/>
        <p:txBody>
          <a:bodyPr/>
          <a:lstStyle/>
          <a:p>
            <a:pPr>
              <a:defRPr/>
            </a:pPr>
            <a:fld id="{9551126E-4AE2-43F8-AE0D-65F257D0284A}" type="slidenum">
              <a:rPr lang="en-US" smtClean="0"/>
              <a:pPr>
                <a:defRPr/>
              </a:pPr>
              <a:t>9</a:t>
            </a:fld>
            <a:endParaRPr lang="en-US" dirty="0"/>
          </a:p>
        </p:txBody>
      </p:sp>
      <p:sp>
        <p:nvSpPr>
          <p:cNvPr id="14341" name="TextBox 6">
            <a:extLst>
              <a:ext uri="{FF2B5EF4-FFF2-40B4-BE49-F238E27FC236}">
                <a16:creationId xmlns:a16="http://schemas.microsoft.com/office/drawing/2014/main" id="{7EF9EB3D-1FB1-4507-931C-DAFD6CCE1B05}"/>
              </a:ext>
            </a:extLst>
          </p:cNvPr>
          <p:cNvSpPr txBox="1">
            <a:spLocks noChangeArrowheads="1"/>
          </p:cNvSpPr>
          <p:nvPr/>
        </p:nvSpPr>
        <p:spPr bwMode="auto">
          <a:xfrm>
            <a:off x="1143000" y="1676400"/>
            <a:ext cx="10058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The dataset Pima Indian Diabetes is available at the  UCI Machine Learning Repository. It is a data frame with  768 instances and the following  features:</a:t>
            </a:r>
          </a:p>
          <a:p>
            <a:pPr>
              <a:lnSpc>
                <a:spcPct val="100000"/>
              </a:lnSpc>
              <a:spcBef>
                <a:spcPct val="0"/>
              </a:spcBef>
              <a:buFontTx/>
              <a:buNone/>
            </a:pPr>
            <a:endParaRPr lang="en-US" altLang="en-PR" sz="20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V1: Number of times pregnant</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V2:Plasma glucose concentration (glucose tolerance test)</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V3:Diastolic blood pressure (mm Hg)</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V4:Triceps skin fold thickness (mm)</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V5:2-Hour serum insulin (mu U/ml)</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V6:Body mass index (weight in kg/(height in m)\^2)</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V7:Diabetes pedigree function</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V8:Age (years)</a:t>
            </a: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V9:Class variable (1:tested positive for diabetes, 0: tested negative for diabetes)</a:t>
            </a:r>
          </a:p>
          <a:p>
            <a:pPr>
              <a:lnSpc>
                <a:spcPct val="100000"/>
              </a:lnSpc>
              <a:spcBef>
                <a:spcPct val="0"/>
              </a:spcBef>
              <a:buFontTx/>
              <a:buNone/>
            </a:pPr>
            <a:endParaRPr lang="en-US" altLang="en-PR" sz="200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PR" sz="2000">
                <a:latin typeface="Times New Roman" panose="02020603050405020304" pitchFamily="18" charset="0"/>
                <a:cs typeface="Times New Roman" panose="02020603050405020304" pitchFamily="18" charset="0"/>
              </a:rPr>
              <a:t>We will use boxplots to find the best features</a:t>
            </a:r>
          </a:p>
        </p:txBody>
      </p:sp>
    </p:spTree>
  </p:cSld>
  <p:clrMapOvr>
    <a:masterClrMapping/>
  </p:clrMapOvr>
  <p:transition spd="slow"/>
</p:sld>
</file>

<file path=ppt/theme/theme1.xml><?xml version="1.0" encoding="utf-8"?>
<a:theme xmlns:a="http://schemas.openxmlformats.org/drawingml/2006/main" name="Studio">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11118</TotalTime>
  <Words>3547</Words>
  <Application>Microsoft Office PowerPoint</Application>
  <PresentationFormat>Widescreen</PresentationFormat>
  <Paragraphs>352</Paragraphs>
  <Slides>45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3" baseType="lpstr">
      <vt:lpstr>Arial</vt:lpstr>
      <vt:lpstr>Calibri</vt:lpstr>
      <vt:lpstr>Calibri Light</vt:lpstr>
      <vt:lpstr>Times New Roman</vt:lpstr>
      <vt:lpstr>Wingdings</vt:lpstr>
      <vt:lpstr>Studio</vt:lpstr>
      <vt:lpstr>Document</vt:lpstr>
      <vt:lpstr>Equation</vt:lpstr>
      <vt:lpstr>Data Mining and Machine Learning</vt:lpstr>
      <vt:lpstr>Dimension Reduction</vt:lpstr>
      <vt:lpstr>                                    </vt:lpstr>
      <vt:lpstr>Advantages of feature selection</vt:lpstr>
      <vt:lpstr> Steps of Feature selection</vt:lpstr>
      <vt:lpstr>Guidelines for choosing a feature selection method</vt:lpstr>
      <vt:lpstr> Categorization of feature selection methods (Li et al. 2016 )</vt:lpstr>
      <vt:lpstr>Python Modules for feature selection </vt:lpstr>
      <vt:lpstr>Using visualization to find the best features </vt:lpstr>
      <vt:lpstr>Finding the best predictors for Diabetes</vt:lpstr>
      <vt:lpstr>Feature selection using statistical tests</vt:lpstr>
      <vt:lpstr>Filter methods</vt:lpstr>
      <vt:lpstr>The RELIEF method</vt:lpstr>
      <vt:lpstr>The RELIEF method (procedure)</vt:lpstr>
      <vt:lpstr>The RELIEF method (distances)</vt:lpstr>
      <vt:lpstr>Breast-Wisconsin dataset</vt:lpstr>
      <vt:lpstr>Heart-Cleveland dataset</vt:lpstr>
      <vt:lpstr> The refief method: multiclass problem</vt:lpstr>
      <vt:lpstr>Vehicle dataset</vt:lpstr>
      <vt:lpstr>                     The Relief method (Cont)</vt:lpstr>
      <vt:lpstr>The Las Vegas Filter (LVF) method</vt:lpstr>
      <vt:lpstr>The Inconsistency measure</vt:lpstr>
      <vt:lpstr>Inconsistency: Example</vt:lpstr>
      <vt:lpstr>The LVF Algorithm</vt:lpstr>
      <vt:lpstr>Disadvantages of LVF</vt:lpstr>
      <vt:lpstr>Wrapper methods</vt:lpstr>
      <vt:lpstr>Sequential Forward Selection (SFS)</vt:lpstr>
      <vt:lpstr>  Sequential Backward selection(SBS)</vt:lpstr>
      <vt:lpstr>Sequential Floating Forward Selection (SFFS)</vt:lpstr>
      <vt:lpstr>Recursive Feature Elimination</vt:lpstr>
      <vt:lpstr>Hybrid Methods</vt:lpstr>
      <vt:lpstr>CONCLUDING REMARKS</vt:lpstr>
      <vt:lpstr>Principal Components Analysis (PCA)</vt:lpstr>
      <vt:lpstr>Example: Bupa (p=q=2)</vt:lpstr>
      <vt:lpstr>PowerPoint Presentation</vt:lpstr>
      <vt:lpstr>PowerPoint Presentation</vt:lpstr>
      <vt:lpstr>Finding the principal Components </vt:lpstr>
      <vt:lpstr>PowerPoint Presentation</vt:lpstr>
      <vt:lpstr>PowerPoint Presentation</vt:lpstr>
      <vt:lpstr>Choice of the number of principal components</vt:lpstr>
      <vt:lpstr>Example:Diabetes</vt:lpstr>
      <vt:lpstr>PowerPoint Presentation</vt:lpstr>
      <vt:lpstr>PowerPoint Presentation</vt:lpstr>
      <vt:lpstr>PowerPoint Presentation</vt:lpstr>
      <vt:lpstr>Remarks</vt:lpstr>
    </vt:vector>
  </TitlesOfParts>
  <Company>UPRM - INEL/ICOM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dc:title>
  <dc:creator>Edgar Acuna</dc:creator>
  <cp:lastModifiedBy>Edgar Acuna</cp:lastModifiedBy>
  <cp:revision>510</cp:revision>
  <cp:lastPrinted>2002-11-07T20:00:15Z</cp:lastPrinted>
  <dcterms:created xsi:type="dcterms:W3CDTF">2000-09-21T17:11:13Z</dcterms:created>
  <dcterms:modified xsi:type="dcterms:W3CDTF">2021-02-17T01:41:51Z</dcterms:modified>
</cp:coreProperties>
</file>