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1" r:id="rId13"/>
    <p:sldId id="272" r:id="rId14"/>
    <p:sldId id="284" r:id="rId15"/>
    <p:sldId id="274" r:id="rId16"/>
    <p:sldId id="27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C5D7"/>
    <a:srgbClr val="EB1375"/>
    <a:srgbClr val="9900CC"/>
    <a:srgbClr val="FF410D"/>
    <a:srgbClr val="ED1155"/>
    <a:srgbClr val="E18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86A353-ED52-46AB-B721-1905D31A6F6B}">
  <a:tblStyle styleId="{4986A353-ED52-46AB-B721-1905D31A6F6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7778" autoAdjust="0"/>
  </p:normalViewPr>
  <p:slideViewPr>
    <p:cSldViewPr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16120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931574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022149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304800" y="1657350"/>
            <a:ext cx="4038600" cy="236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br>
              <a:rPr lang="en" dirty="0">
                <a:solidFill>
                  <a:schemeClr val="tx1"/>
                </a:solidFill>
              </a:rPr>
            </a:br>
            <a:br>
              <a:rPr lang="en" dirty="0">
                <a:solidFill>
                  <a:schemeClr val="tx1"/>
                </a:solidFill>
              </a:rPr>
            </a:br>
            <a:br>
              <a:rPr lang="en" dirty="0">
                <a:solidFill>
                  <a:schemeClr val="tx1"/>
                </a:solidFill>
              </a:rPr>
            </a:br>
            <a:br>
              <a:rPr lang="en" dirty="0">
                <a:solidFill>
                  <a:schemeClr val="tx1"/>
                </a:solidFill>
              </a:rPr>
            </a:br>
            <a:br>
              <a:rPr lang="en" dirty="0">
                <a:solidFill>
                  <a:schemeClr val="tx1"/>
                </a:solidFill>
              </a:rPr>
            </a:br>
            <a:r>
              <a:rPr lang="en" sz="4400" dirty="0">
                <a:solidFill>
                  <a:schemeClr val="tx1"/>
                </a:solidFill>
              </a:rPr>
              <a:t>MASSIVE MIMO</a:t>
            </a:r>
            <a:br>
              <a:rPr lang="en" sz="3600" dirty="0">
                <a:solidFill>
                  <a:schemeClr val="tx1"/>
                </a:solidFill>
              </a:rPr>
            </a:br>
            <a:br>
              <a:rPr lang="en" sz="3600" dirty="0">
                <a:solidFill>
                  <a:schemeClr val="tx1"/>
                </a:solidFill>
              </a:rPr>
            </a:br>
            <a:r>
              <a:rPr lang="e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Gelareh Haselmehri</a:t>
            </a:r>
            <a:endParaRPr lang="e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914400" y="1"/>
            <a:ext cx="5715000" cy="7429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b="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Linear Pre-coding and Decoding</a:t>
            </a:r>
            <a:endParaRPr lang="en" sz="2800" b="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5" name="Shape 146"/>
          <p:cNvSpPr txBox="1">
            <a:spLocks/>
          </p:cNvSpPr>
          <p:nvPr/>
        </p:nvSpPr>
        <p:spPr>
          <a:xfrm>
            <a:off x="304800" y="819150"/>
            <a:ext cx="3048000" cy="6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/>
              <a:t> Matched filter decoding for uplink</a:t>
            </a:r>
            <a:endParaRPr kumimoji="0" lang="en" sz="18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146"/>
          <p:cNvSpPr txBox="1">
            <a:spLocks/>
          </p:cNvSpPr>
          <p:nvPr/>
        </p:nvSpPr>
        <p:spPr>
          <a:xfrm>
            <a:off x="3962400" y="819150"/>
            <a:ext cx="3048000" cy="6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/>
              <a:t> Conjugate </a:t>
            </a:r>
            <a:r>
              <a:rPr lang="en-US" sz="1800" dirty="0" err="1"/>
              <a:t>beamforming</a:t>
            </a:r>
            <a:endParaRPr lang="en-US" sz="1800" dirty="0"/>
          </a:p>
          <a:p>
            <a:r>
              <a:rPr lang="en-US" sz="1800" dirty="0"/>
              <a:t>for downlink</a:t>
            </a:r>
          </a:p>
          <a:p>
            <a:endParaRPr kumimoji="0" lang="en" sz="18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Vaio\Desktop\uplin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809750"/>
            <a:ext cx="3629741" cy="2286000"/>
          </a:xfrm>
          <a:prstGeom prst="rect">
            <a:avLst/>
          </a:prstGeom>
          <a:noFill/>
        </p:spPr>
      </p:pic>
      <p:pic>
        <p:nvPicPr>
          <p:cNvPr id="1027" name="Picture 3" descr="C:\Users\Vaio\Desktop\downlin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1809750"/>
            <a:ext cx="3548430" cy="2209800"/>
          </a:xfrm>
          <a:prstGeom prst="rect">
            <a:avLst/>
          </a:prstGeom>
          <a:noFill/>
        </p:spPr>
      </p:pic>
      <p:sp>
        <p:nvSpPr>
          <p:cNvPr id="7" name="Shape 660"/>
          <p:cNvSpPr/>
          <p:nvPr/>
        </p:nvSpPr>
        <p:spPr>
          <a:xfrm>
            <a:off x="569259" y="4400550"/>
            <a:ext cx="381000" cy="304800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146"/>
          <p:cNvSpPr txBox="1">
            <a:spLocks/>
          </p:cNvSpPr>
          <p:nvPr/>
        </p:nvSpPr>
        <p:spPr>
          <a:xfrm>
            <a:off x="990600" y="4248150"/>
            <a:ext cx="6629400" cy="6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dirty="0"/>
              <a:t>How do imperfect channel estimates affect the performance of linear pre-coding and decoding</a:t>
            </a:r>
            <a:r>
              <a:rPr lang="en-US" sz="1800" dirty="0"/>
              <a:t>?</a:t>
            </a:r>
            <a:endParaRPr kumimoji="0" lang="en" sz="18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143000" y="819150"/>
            <a:ext cx="19050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" sz="2400" dirty="0"/>
          </a:p>
        </p:txBody>
      </p:sp>
      <p:grpSp>
        <p:nvGrpSpPr>
          <p:cNvPr id="12" name="Shape 124"/>
          <p:cNvGrpSpPr/>
          <p:nvPr/>
        </p:nvGrpSpPr>
        <p:grpSpPr>
          <a:xfrm>
            <a:off x="685800" y="666750"/>
            <a:ext cx="381000" cy="596556"/>
            <a:chOff x="6718575" y="2318625"/>
            <a:chExt cx="256950" cy="407375"/>
          </a:xfrm>
        </p:grpSpPr>
        <p:sp>
          <p:nvSpPr>
            <p:cNvPr id="13" name="Shape 1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146"/>
          <p:cNvSpPr txBox="1">
            <a:spLocks/>
          </p:cNvSpPr>
          <p:nvPr/>
        </p:nvSpPr>
        <p:spPr>
          <a:xfrm>
            <a:off x="762000" y="1352550"/>
            <a:ext cx="6248400" cy="225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dirty="0"/>
              <a:t>The Massive MIMO signal processing can be performed locally at each antenna!</a:t>
            </a:r>
          </a:p>
          <a:p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/>
              <a:t> Under high SNR conditions, </a:t>
            </a:r>
            <a:r>
              <a:rPr lang="en-US" sz="1800" dirty="0" err="1"/>
              <a:t>zeroforcing</a:t>
            </a:r>
            <a:r>
              <a:rPr lang="en-US" sz="1800" dirty="0"/>
              <a:t> may perform significantly better than matched filtering and conjugate beamforming</a:t>
            </a:r>
            <a:endParaRPr kumimoji="0" lang="en" sz="18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6"/>
          <p:cNvSpPr txBox="1">
            <a:spLocks/>
          </p:cNvSpPr>
          <p:nvPr/>
        </p:nvSpPr>
        <p:spPr>
          <a:xfrm>
            <a:off x="685800" y="361950"/>
            <a:ext cx="38862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Channel Estimation</a:t>
            </a:r>
            <a:endParaRPr kumimoji="0" lang="en" sz="28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Mons"/>
              <a:sym typeface="Arial"/>
            </a:endParaRPr>
          </a:p>
        </p:txBody>
      </p:sp>
      <p:sp>
        <p:nvSpPr>
          <p:cNvPr id="6" name="Shape 146"/>
          <p:cNvSpPr txBox="1">
            <a:spLocks/>
          </p:cNvSpPr>
          <p:nvPr/>
        </p:nvSpPr>
        <p:spPr>
          <a:xfrm>
            <a:off x="685800" y="1047750"/>
            <a:ext cx="6248400" cy="297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Transmitting known training signals</a:t>
            </a:r>
          </a:p>
          <a:p>
            <a:pPr algn="ctr"/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Estimating the frequency response</a:t>
            </a:r>
          </a:p>
          <a:p>
            <a:pPr algn="ctr"/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TDD System:</a:t>
            </a:r>
          </a:p>
          <a:p>
            <a:pPr>
              <a:buFont typeface="Wingdings" pitchFamily="2" charset="2"/>
              <a:buChar char="q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FDD System:</a:t>
            </a:r>
          </a:p>
          <a:p>
            <a:endParaRPr kumimoji="0" lang="en" sz="18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ight Arrow 6"/>
          <p:cNvSpPr/>
          <p:nvPr/>
        </p:nvSpPr>
        <p:spPr>
          <a:xfrm rot="5400000">
            <a:off x="3695700" y="1466850"/>
            <a:ext cx="381000" cy="45720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2050" name="Picture 2" descr="C:\Users\Vaio\Desktop\td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876550"/>
            <a:ext cx="4472935" cy="412750"/>
          </a:xfrm>
          <a:prstGeom prst="rect">
            <a:avLst/>
          </a:prstGeom>
          <a:noFill/>
        </p:spPr>
      </p:pic>
      <p:pic>
        <p:nvPicPr>
          <p:cNvPr id="2051" name="Picture 3" descr="C:\Users\Vaio\Desktop\fd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714750"/>
            <a:ext cx="5282850" cy="8402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46"/>
          <p:cNvSpPr txBox="1">
            <a:spLocks/>
          </p:cNvSpPr>
          <p:nvPr/>
        </p:nvSpPr>
        <p:spPr>
          <a:xfrm>
            <a:off x="685800" y="361950"/>
            <a:ext cx="59436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Measuring Channel Characteristics</a:t>
            </a:r>
            <a:endParaRPr kumimoji="0" lang="en" sz="28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Mons"/>
              <a:sym typeface="Arial"/>
            </a:endParaRPr>
          </a:p>
        </p:txBody>
      </p:sp>
      <p:sp>
        <p:nvSpPr>
          <p:cNvPr id="9" name="Shape 146"/>
          <p:cNvSpPr txBox="1">
            <a:spLocks/>
          </p:cNvSpPr>
          <p:nvPr/>
        </p:nvSpPr>
        <p:spPr>
          <a:xfrm>
            <a:off x="762000" y="1200150"/>
            <a:ext cx="62484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sz="1600" dirty="0"/>
          </a:p>
          <a:p>
            <a:pPr>
              <a:buFont typeface="Wingdings" pitchFamily="2" charset="2"/>
              <a:buChar char="q"/>
            </a:pPr>
            <a:endParaRPr lang="en-US" sz="1600" dirty="0"/>
          </a:p>
          <a:p>
            <a:pPr>
              <a:buFont typeface="Wingdings" pitchFamily="2" charset="2"/>
              <a:buChar char="q"/>
            </a:pPr>
            <a:endParaRPr lang="en-US" sz="1600" dirty="0"/>
          </a:p>
        </p:txBody>
      </p:sp>
      <p:pic>
        <p:nvPicPr>
          <p:cNvPr id="1026" name="Picture 2" descr="C:\Users\Vaio\Desktop\meas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352550"/>
            <a:ext cx="3946524" cy="3518539"/>
          </a:xfrm>
          <a:prstGeom prst="rect">
            <a:avLst/>
          </a:prstGeom>
          <a:noFill/>
        </p:spPr>
      </p:pic>
      <p:grpSp>
        <p:nvGrpSpPr>
          <p:cNvPr id="5" name="Shape 522"/>
          <p:cNvGrpSpPr/>
          <p:nvPr/>
        </p:nvGrpSpPr>
        <p:grpSpPr>
          <a:xfrm>
            <a:off x="4800600" y="3105150"/>
            <a:ext cx="381000" cy="380999"/>
            <a:chOff x="5961125" y="1623900"/>
            <a:chExt cx="427450" cy="448175"/>
          </a:xfrm>
        </p:grpSpPr>
        <p:sp>
          <p:nvSpPr>
            <p:cNvPr id="6" name="Shape 52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19C5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52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19C5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2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19C5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2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19C5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2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19C5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5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19C5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2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19C5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105400" y="3181350"/>
            <a:ext cx="2590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Makes Massive MIMO a scalable technology!</a:t>
            </a:r>
            <a:endParaRPr lang="en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aio\Desktop\kad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0"/>
            <a:ext cx="2590800" cy="51435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62000" y="3619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Power Control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047750"/>
            <a:ext cx="5867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The large number of antennas in Massive MIMO, makes the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beamforming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gains virtually constant over frequency.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The power control coefficients: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Can be made independent of frequency.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Their effect on the data rate attained by an individual user may be computed without regard to the short term channel estimates obtained from the pilots.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62000" y="20955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Performance of Massive MIMO</a:t>
            </a:r>
          </a:p>
        </p:txBody>
      </p:sp>
      <p:pic>
        <p:nvPicPr>
          <p:cNvPr id="3074" name="Picture 2" descr="C:\Users\Vaio\Desktop\fin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819150"/>
            <a:ext cx="3457575" cy="2828619"/>
          </a:xfrm>
          <a:prstGeom prst="rect">
            <a:avLst/>
          </a:prstGeom>
          <a:noFill/>
        </p:spPr>
      </p:pic>
      <p:pic>
        <p:nvPicPr>
          <p:cNvPr id="3075" name="Picture 3" descr="C:\Users\Vaio\Desktop\final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971550"/>
            <a:ext cx="3352800" cy="2709983"/>
          </a:xfrm>
          <a:prstGeom prst="rect">
            <a:avLst/>
          </a:prstGeom>
          <a:noFill/>
        </p:spPr>
      </p:pic>
      <p:pic>
        <p:nvPicPr>
          <p:cNvPr id="1026" name="Picture 2" descr="C:\Users\Vaio\Desktop\Captur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3714750"/>
            <a:ext cx="2424112" cy="509283"/>
          </a:xfrm>
          <a:prstGeom prst="rect">
            <a:avLst/>
          </a:prstGeom>
          <a:noFill/>
        </p:spPr>
      </p:pic>
      <p:pic>
        <p:nvPicPr>
          <p:cNvPr id="1027" name="Picture 3" descr="C:\Users\Vaio\Desktop\Captur22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4800" y="3714750"/>
            <a:ext cx="2565400" cy="56427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51329" y="4447459"/>
            <a:ext cx="739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Limitation: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There is a finite limit to the number of users that can be served simultaneously.</a:t>
            </a:r>
          </a:p>
        </p:txBody>
      </p:sp>
      <p:sp>
        <p:nvSpPr>
          <p:cNvPr id="8" name="Shape 660"/>
          <p:cNvSpPr/>
          <p:nvPr/>
        </p:nvSpPr>
        <p:spPr>
          <a:xfrm>
            <a:off x="210486" y="4452412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457200" y="257175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1800" dirty="0">
                <a:solidFill>
                  <a:srgbClr val="FFC000"/>
                </a:solidFill>
              </a:rPr>
              <a:t>THANKS!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381000" y="3105150"/>
            <a:ext cx="3605449" cy="156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Any questions?</a:t>
            </a:r>
          </a:p>
        </p:txBody>
      </p:sp>
      <p:grpSp>
        <p:nvGrpSpPr>
          <p:cNvPr id="4" name="Shape 591"/>
          <p:cNvGrpSpPr/>
          <p:nvPr/>
        </p:nvGrpSpPr>
        <p:grpSpPr>
          <a:xfrm>
            <a:off x="3733800" y="3257550"/>
            <a:ext cx="571481" cy="533400"/>
            <a:chOff x="3951850" y="2985350"/>
            <a:chExt cx="407950" cy="416500"/>
          </a:xfrm>
        </p:grpSpPr>
        <p:sp>
          <p:nvSpPr>
            <p:cNvPr id="5" name="Shape 59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/>
            </a:p>
          </p:txBody>
        </p:sp>
        <p:sp>
          <p:nvSpPr>
            <p:cNvPr id="6" name="Shape 59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/>
            </a:p>
          </p:txBody>
        </p:sp>
        <p:sp>
          <p:nvSpPr>
            <p:cNvPr id="7" name="Shape 59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/>
            </a:p>
          </p:txBody>
        </p:sp>
        <p:sp>
          <p:nvSpPr>
            <p:cNvPr id="8" name="Shape 59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solidFill>
                  <a:srgbClr val="92D050"/>
                </a:solidFill>
              </a:rPr>
              <a:t>OUTLINE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841000" y="1212149"/>
            <a:ext cx="6245600" cy="28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600"/>
              </a:spcBef>
              <a:buNone/>
            </a:pPr>
            <a:endParaRPr sz="11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200150"/>
            <a:ext cx="6096000" cy="471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Challenge of Network Traffic Growth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Point-to-Point MIMO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Multi-User MIMO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q"/>
            </a:pPr>
            <a:r>
              <a:rPr lang="e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MASSIVE MIMO</a:t>
            </a:r>
          </a:p>
          <a:p>
            <a:pPr marL="400050" lvl="0" indent="-400050">
              <a:lnSpc>
                <a:spcPct val="150000"/>
              </a:lnSpc>
            </a:pPr>
            <a:r>
              <a:rPr lang="en-US" sz="1500" b="1" dirty="0">
                <a:solidFill>
                  <a:schemeClr val="bg2">
                    <a:lumMod val="75000"/>
                  </a:schemeClr>
                </a:solidFill>
              </a:rPr>
              <a:t>	I. Linear Pre-coding and Decoding</a:t>
            </a:r>
          </a:p>
          <a:p>
            <a:pPr marL="400050" indent="-400050">
              <a:lnSpc>
                <a:spcPct val="150000"/>
              </a:lnSpc>
            </a:pPr>
            <a:r>
              <a:rPr lang="en-US" sz="1500" b="1" dirty="0">
                <a:solidFill>
                  <a:schemeClr val="bg2">
                    <a:lumMod val="75000"/>
                  </a:schemeClr>
                </a:solidFill>
              </a:rPr>
              <a:t>	II. Channel Estimation</a:t>
            </a:r>
          </a:p>
          <a:p>
            <a:pPr marL="400050" indent="-400050">
              <a:lnSpc>
                <a:spcPct val="150000"/>
              </a:lnSpc>
            </a:pPr>
            <a:r>
              <a:rPr lang="en-US" sz="1500" b="1" dirty="0">
                <a:solidFill>
                  <a:schemeClr val="bg2">
                    <a:lumMod val="75000"/>
                  </a:schemeClr>
                </a:solidFill>
              </a:rPr>
              <a:t>	III. Measuring Channel Characteristics</a:t>
            </a:r>
          </a:p>
          <a:p>
            <a:pPr marL="400050" indent="-400050">
              <a:lnSpc>
                <a:spcPct val="150000"/>
              </a:lnSpc>
            </a:pPr>
            <a:r>
              <a:rPr lang="en-US" sz="1500" b="1" dirty="0">
                <a:solidFill>
                  <a:schemeClr val="bg2">
                    <a:lumMod val="75000"/>
                  </a:schemeClr>
                </a:solidFill>
              </a:rPr>
              <a:t>	IV. Power Control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b="1" dirty="0">
                <a:solidFill>
                  <a:schemeClr val="bg2">
                    <a:lumMod val="75000"/>
                  </a:schemeClr>
                </a:solidFill>
              </a:rPr>
              <a:t> Performance of Massive MIMO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" b="1" dirty="0">
              <a:solidFill>
                <a:schemeClr val="bg2">
                  <a:lumMod val="75000"/>
                </a:schemeClr>
              </a:solidFill>
              <a:latin typeface="Mons"/>
            </a:endParaRPr>
          </a:p>
          <a:p>
            <a:endParaRPr lang="en" b="1" dirty="0">
              <a:solidFill>
                <a:schemeClr val="tx2">
                  <a:lumMod val="50000"/>
                </a:schemeClr>
              </a:solidFill>
              <a:latin typeface="Mons"/>
            </a:endParaRPr>
          </a:p>
          <a:p>
            <a:pPr lvl="0"/>
            <a:endParaRPr lang="en" b="1" dirty="0">
              <a:solidFill>
                <a:schemeClr val="tx1">
                  <a:lumMod val="65000"/>
                  <a:lumOff val="3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" b="1" dirty="0">
              <a:solidFill>
                <a:schemeClr val="tx1">
                  <a:lumMod val="65000"/>
                  <a:lumOff val="3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endParaRPr lang="en" dirty="0">
              <a:solidFill>
                <a:schemeClr val="bg2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 idx="4294967295"/>
          </p:nvPr>
        </p:nvSpPr>
        <p:spPr>
          <a:xfrm>
            <a:off x="685800" y="819150"/>
            <a:ext cx="4800600" cy="838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ClrTx/>
              <a:buFont typeface="Wingdings" pitchFamily="2" charset="2"/>
              <a:buChar char="q"/>
            </a:pPr>
            <a:r>
              <a:rPr lang="en-US" sz="1400" dirty="0">
                <a:solidFill>
                  <a:schemeClr val="tx1"/>
                </a:solidFill>
              </a:rPr>
              <a:t> Data Dominant Era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    </a:t>
            </a:r>
            <a:r>
              <a:rPr lang="en-US" sz="1400" b="0" dirty="0">
                <a:solidFill>
                  <a:schemeClr val="tx1"/>
                </a:solidFill>
                <a:sym typeface="Symbol"/>
              </a:rPr>
              <a:t> </a:t>
            </a:r>
            <a:r>
              <a:rPr lang="en-US" sz="1400" b="0" dirty="0">
                <a:solidFill>
                  <a:schemeClr val="tx1"/>
                </a:solidFill>
              </a:rPr>
              <a:t>66% annual growth of traffic</a:t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    </a:t>
            </a:r>
            <a:r>
              <a:rPr lang="en-US" sz="1400" b="0" dirty="0">
                <a:solidFill>
                  <a:schemeClr val="tx1"/>
                </a:solidFill>
                <a:sym typeface="Symbol"/>
              </a:rPr>
              <a:t> </a:t>
            </a:r>
            <a:r>
              <a:rPr lang="en-US" sz="1400" b="0" dirty="0">
                <a:solidFill>
                  <a:schemeClr val="tx1"/>
                </a:solidFill>
              </a:rPr>
              <a:t>How to achieve in a cost and energy efficient way?</a:t>
            </a:r>
            <a:endParaRPr lang="en" sz="2800" b="0" dirty="0">
              <a:solidFill>
                <a:schemeClr val="tx1"/>
              </a:solidFill>
            </a:endParaRPr>
          </a:p>
        </p:txBody>
      </p:sp>
      <p:sp>
        <p:nvSpPr>
          <p:cNvPr id="10" name="Shape 78"/>
          <p:cNvSpPr txBox="1">
            <a:spLocks/>
          </p:cNvSpPr>
          <p:nvPr/>
        </p:nvSpPr>
        <p:spPr>
          <a:xfrm>
            <a:off x="533400" y="438150"/>
            <a:ext cx="6474200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 of Network Traffic Growth</a:t>
            </a:r>
            <a:endParaRPr kumimoji="0" lang="en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4" descr="C:\Users\emilbjo\Documents\Artiklar\Konferens\ICT 2013\Presentation\white_paper_c11-520862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1"/>
          <a:stretch/>
        </p:blipFill>
        <p:spPr bwMode="auto">
          <a:xfrm>
            <a:off x="381000" y="2038350"/>
            <a:ext cx="3089374" cy="279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emilbjo\Documents\Artiklar\Konferens\ICT 2013\Presentation\revenu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19350"/>
            <a:ext cx="3512270" cy="2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0" y="3333750"/>
            <a:ext cx="4343400" cy="762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rgbClr val="FFC0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52400" y="742950"/>
            <a:ext cx="4343400" cy="373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1. exploitation of spectrum that is currently unused or underutilized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2. deployment of ever more access points, each covering a commensurately smaller area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3. use of access points and/or terminals with multiple antennas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Vaio\Desktop\13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895350"/>
            <a:ext cx="2395537" cy="24160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188595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267200" y="3105150"/>
            <a:ext cx="3505200" cy="1905000"/>
          </a:xfrm>
        </p:spPr>
        <p:txBody>
          <a:bodyPr/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Ø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Pilots in downlink and uplink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Ø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Ø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Ø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 readily scalable beyond 8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sym typeface="Symbol"/>
              </a:rPr>
              <a:t>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8" name="Shape 104"/>
          <p:cNvSpPr txBox="1">
            <a:spLocks/>
          </p:cNvSpPr>
          <p:nvPr/>
        </p:nvSpPr>
        <p:spPr>
          <a:xfrm>
            <a:off x="533400" y="209550"/>
            <a:ext cx="50292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Point-</a:t>
            </a: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Montserrat"/>
                <a:cs typeface="Montserrat"/>
                <a:sym typeface="Montserrat"/>
              </a:rPr>
              <a:t>to-Point</a:t>
            </a: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MIMO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tabLst/>
              <a:defRPr/>
            </a:pPr>
            <a:endParaRPr kumimoji="0" lang="en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2" name="Picture 4" descr="C:\Users\Vaio\Desktop\p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742950"/>
            <a:ext cx="6446124" cy="2484240"/>
          </a:xfrm>
          <a:prstGeom prst="rect">
            <a:avLst/>
          </a:prstGeom>
          <a:noFill/>
        </p:spPr>
      </p:pic>
      <p:pic>
        <p:nvPicPr>
          <p:cNvPr id="2053" name="Picture 5" descr="C:\Users\Vaio\Desktop\cc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257550"/>
            <a:ext cx="3243263" cy="306226"/>
          </a:xfrm>
          <a:prstGeom prst="rect">
            <a:avLst/>
          </a:prstGeom>
          <a:noFill/>
        </p:spPr>
      </p:pic>
      <p:pic>
        <p:nvPicPr>
          <p:cNvPr id="2054" name="Picture 6" descr="C:\Users\Vaio\Desktop\ccc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638550"/>
            <a:ext cx="2809874" cy="998180"/>
          </a:xfrm>
          <a:prstGeom prst="rect">
            <a:avLst/>
          </a:prstGeom>
          <a:noFill/>
        </p:spPr>
      </p:pic>
      <p:pic>
        <p:nvPicPr>
          <p:cNvPr id="2055" name="Picture 7" descr="C:\Users\Vaio\Desktop\dow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19600" y="3486150"/>
            <a:ext cx="838200" cy="301811"/>
          </a:xfrm>
          <a:prstGeom prst="rect">
            <a:avLst/>
          </a:prstGeom>
          <a:noFill/>
        </p:spPr>
      </p:pic>
      <p:pic>
        <p:nvPicPr>
          <p:cNvPr id="2056" name="Picture 8" descr="C:\Users\Vaio\Desktop\up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19600" y="3867150"/>
            <a:ext cx="838200" cy="296687"/>
          </a:xfrm>
          <a:prstGeom prst="rect">
            <a:avLst/>
          </a:prstGeom>
          <a:noFill/>
        </p:spPr>
      </p:pic>
      <p:pic>
        <p:nvPicPr>
          <p:cNvPr id="2057" name="Picture 9" descr="C:\Users\Vaio\Desktop\both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91201" y="3580051"/>
            <a:ext cx="1905000" cy="390286"/>
          </a:xfrm>
          <a:prstGeom prst="rect">
            <a:avLst/>
          </a:prstGeom>
          <a:noFill/>
        </p:spPr>
      </p:pic>
      <p:sp>
        <p:nvSpPr>
          <p:cNvPr id="16" name="Right Arrow 15"/>
          <p:cNvSpPr/>
          <p:nvPr/>
        </p:nvSpPr>
        <p:spPr>
          <a:xfrm>
            <a:off x="5410200" y="3638550"/>
            <a:ext cx="304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38200" y="36195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Multi-User MIMO</a:t>
            </a:r>
            <a:endParaRPr lang="en" sz="2800" dirty="0">
              <a:latin typeface="+mj-lt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6781800" cy="370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Single K antenna user</a:t>
            </a:r>
          </a:p>
          <a:p>
            <a:pPr>
              <a:buNone/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K autonomous single-antenna users</a:t>
            </a:r>
          </a:p>
          <a:p>
            <a:pPr algn="ctr">
              <a:buNone/>
            </a:pPr>
            <a:endParaRPr lang="en-US" sz="1800" b="1" dirty="0">
              <a:solidFill>
                <a:schemeClr val="tx2">
                  <a:lumMod val="10000"/>
                </a:schemeClr>
              </a:solidFill>
            </a:endParaRPr>
          </a:p>
          <a:p>
            <a:pPr algn="ctr">
              <a:buNone/>
            </a:pPr>
            <a:endParaRPr lang="en-US" sz="1800" b="1" dirty="0">
              <a:solidFill>
                <a:schemeClr val="tx2">
                  <a:lumMod val="10000"/>
                </a:schemeClr>
              </a:solidFill>
            </a:endParaRPr>
          </a:p>
          <a:p>
            <a:pPr algn="ctr">
              <a:buNone/>
            </a:pPr>
            <a:endParaRPr lang="en-US" sz="1800" b="1" dirty="0">
              <a:solidFill>
                <a:schemeClr val="tx2">
                  <a:lumMod val="10000"/>
                </a:schemeClr>
              </a:solidFill>
            </a:endParaRPr>
          </a:p>
          <a:p>
            <a:pPr algn="ctr">
              <a:buNone/>
            </a:pPr>
            <a:endParaRPr lang="en-US" sz="1800" b="1" dirty="0">
              <a:solidFill>
                <a:schemeClr val="tx2">
                  <a:lumMod val="10000"/>
                </a:schemeClr>
              </a:solidFill>
            </a:endParaRPr>
          </a:p>
          <a:p>
            <a:pPr algn="ctr">
              <a:buNone/>
            </a:pPr>
            <a:endParaRPr lang="en-US" sz="1800" b="1" dirty="0">
              <a:solidFill>
                <a:schemeClr val="tx2">
                  <a:lumMod val="10000"/>
                </a:schemeClr>
              </a:solidFill>
            </a:endParaRPr>
          </a:p>
          <a:p>
            <a:pPr algn="ctr">
              <a:buNone/>
            </a:pPr>
            <a:endParaRPr lang="en-US" sz="1800" b="1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Pilots in downlink and uplink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>
              <a:buNone/>
            </a:pPr>
            <a:endParaRPr lang="en-US" sz="1800" b="1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None/>
            </a:pPr>
            <a:endParaRPr lang="en-US" sz="1800" b="1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None/>
            </a:pPr>
            <a:endParaRPr lang="en-US" sz="1800" b="1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None/>
            </a:pPr>
            <a:endParaRPr lang="en" sz="18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3695700" y="1390650"/>
            <a:ext cx="381000" cy="457200"/>
          </a:xfrm>
          <a:prstGeom prst="rightArrow">
            <a:avLst/>
          </a:prstGeom>
          <a:solidFill>
            <a:srgbClr val="FF410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3074" name="Picture 2" descr="C:\Users\Vaio\Desktop\up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734987"/>
            <a:ext cx="3048000" cy="470024"/>
          </a:xfrm>
          <a:prstGeom prst="rect">
            <a:avLst/>
          </a:prstGeom>
          <a:noFill/>
        </p:spPr>
      </p:pic>
      <p:pic>
        <p:nvPicPr>
          <p:cNvPr id="3075" name="Picture 3" descr="C:\Users\Vaio\Desktop\down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" y="3270140"/>
            <a:ext cx="4267200" cy="582647"/>
          </a:xfrm>
          <a:prstGeom prst="rect">
            <a:avLst/>
          </a:prstGeom>
          <a:noFill/>
        </p:spPr>
      </p:pic>
      <p:pic>
        <p:nvPicPr>
          <p:cNvPr id="16" name="Picture 7" descr="C:\Users\Vaio\Desktop\dow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4248150"/>
            <a:ext cx="762000" cy="274374"/>
          </a:xfrm>
          <a:prstGeom prst="rect">
            <a:avLst/>
          </a:prstGeom>
          <a:noFill/>
        </p:spPr>
      </p:pic>
      <p:pic>
        <p:nvPicPr>
          <p:cNvPr id="17" name="Picture 8" descr="C:\Users\Vaio\Desktop\up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4629150"/>
            <a:ext cx="762000" cy="269715"/>
          </a:xfrm>
          <a:prstGeom prst="rect">
            <a:avLst/>
          </a:prstGeom>
          <a:noFill/>
        </p:spPr>
      </p:pic>
      <p:sp>
        <p:nvSpPr>
          <p:cNvPr id="18" name="Right Arrow 17"/>
          <p:cNvSpPr/>
          <p:nvPr/>
        </p:nvSpPr>
        <p:spPr>
          <a:xfrm>
            <a:off x="1676400" y="4476750"/>
            <a:ext cx="304800" cy="228600"/>
          </a:xfrm>
          <a:prstGeom prst="rightArrow">
            <a:avLst/>
          </a:prstGeom>
          <a:solidFill>
            <a:srgbClr val="FF410D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9" descr="C:\Users\Vaio\Desktop\both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33600" y="4400550"/>
            <a:ext cx="1752600" cy="359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1600200" y="2038350"/>
            <a:ext cx="4167997" cy="60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685800" y="2952750"/>
            <a:ext cx="7010400" cy="14722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 Multi-User MIMO is less vulnerable to the propagation environment in comparison with Point-to-Point MIMO</a:t>
            </a:r>
          </a:p>
          <a:p>
            <a:pPr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 Only single-antenna terminals are required</a:t>
            </a:r>
            <a:endParaRPr lang="en" sz="1800" dirty="0">
              <a:solidFill>
                <a:schemeClr val="tx1"/>
              </a:solidFill>
            </a:endParaRPr>
          </a:p>
        </p:txBody>
      </p:sp>
      <p:grpSp>
        <p:nvGrpSpPr>
          <p:cNvPr id="124" name="Shape 124"/>
          <p:cNvGrpSpPr/>
          <p:nvPr/>
        </p:nvGrpSpPr>
        <p:grpSpPr>
          <a:xfrm>
            <a:off x="762000" y="1733550"/>
            <a:ext cx="533400" cy="825156"/>
            <a:chOff x="6718575" y="2318625"/>
            <a:chExt cx="256950" cy="407375"/>
          </a:xfrm>
        </p:grpSpPr>
        <p:sp>
          <p:nvSpPr>
            <p:cNvPr id="125" name="Shape 1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4"/>
          <p:cNvSpPr txBox="1">
            <a:spLocks/>
          </p:cNvSpPr>
          <p:nvPr/>
        </p:nvSpPr>
        <p:spPr>
          <a:xfrm>
            <a:off x="990600" y="285750"/>
            <a:ext cx="48768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MASSIVE MIMO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tabLst/>
              <a:defRPr/>
            </a:pPr>
            <a:endParaRPr kumimoji="0" lang="en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2" descr="C:\Users\Vaio\Desktop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00150"/>
            <a:ext cx="3657600" cy="1643575"/>
          </a:xfrm>
          <a:prstGeom prst="rect">
            <a:avLst/>
          </a:prstGeom>
          <a:noFill/>
        </p:spPr>
      </p:pic>
      <p:pic>
        <p:nvPicPr>
          <p:cNvPr id="8" name="Picture 3" descr="C:\Users\Vaio\Desktop\grywqli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876550"/>
            <a:ext cx="3657600" cy="1656249"/>
          </a:xfrm>
          <a:prstGeom prst="rect">
            <a:avLst/>
          </a:prstGeom>
          <a:noFill/>
        </p:spPr>
      </p:pic>
      <p:sp>
        <p:nvSpPr>
          <p:cNvPr id="9" name="Shape 104"/>
          <p:cNvSpPr txBox="1">
            <a:spLocks noGrp="1"/>
          </p:cNvSpPr>
          <p:nvPr>
            <p:ph type="body" idx="1"/>
          </p:nvPr>
        </p:nvSpPr>
        <p:spPr>
          <a:xfrm>
            <a:off x="4038600" y="971550"/>
            <a:ext cx="31242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Many antennas (𝑀) at BSs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More antennas than users (𝐾)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rgbClr val="EB1375"/>
                </a:solidFill>
              </a:rPr>
              <a:t>New key characteristics:</a:t>
            </a:r>
            <a:endParaRPr lang="en-US" sz="1600" b="1" dirty="0">
              <a:solidFill>
                <a:srgbClr val="EB1375"/>
              </a:solidFill>
            </a:endParaRPr>
          </a:p>
          <a:p>
            <a:pPr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Clr>
                <a:schemeClr val="tx1">
                  <a:lumMod val="75000"/>
                  <a:lumOff val="25000"/>
                </a:schemeClr>
              </a:buClr>
              <a:buFontTx/>
              <a:buChar char="●"/>
            </a:pPr>
            <a:r>
              <a:rPr lang="en-US" b="1" dirty="0">
                <a:solidFill>
                  <a:srgbClr val="EB1375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𝑀</a:t>
            </a:r>
            <a:r>
              <a:rPr lang="en-US" sz="1500" b="1" dirty="0">
                <a:solidFill>
                  <a:schemeClr val="tx2">
                    <a:lumMod val="50000"/>
                  </a:schemeClr>
                </a:solidFill>
              </a:rPr>
              <a:t> ≫ 𝐾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: Favorable propagation</a:t>
            </a:r>
          </a:p>
          <a:p>
            <a:pPr lvl="2">
              <a:buClr>
                <a:schemeClr val="tx1">
                  <a:lumMod val="75000"/>
                  <a:lumOff val="25000"/>
                </a:schemeClr>
              </a:buClr>
              <a:buFontTx/>
              <a:buChar char="●"/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 Frequency dependence and  fast fading disappear</a:t>
            </a:r>
          </a:p>
          <a:p>
            <a:pPr lvl="2">
              <a:buClr>
                <a:schemeClr val="tx1">
                  <a:lumMod val="75000"/>
                  <a:lumOff val="25000"/>
                </a:schemeClr>
              </a:buClr>
              <a:buFontTx/>
              <a:buChar char="●"/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 Scalability: Estimation</a:t>
            </a:r>
          </a:p>
          <a:p>
            <a:pPr>
              <a:buClr>
                <a:schemeClr val="bg1">
                  <a:lumMod val="50000"/>
                </a:schemeClr>
              </a:buClr>
              <a:buNone/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overhead independent of M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Tx/>
              <a:buChar char="●"/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 Simple linear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</a:rPr>
              <a:t>precoding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 and detection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Tx/>
              <a:buChar char="●"/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 Elegant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</a:rPr>
              <a:t>ergodic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</a:rPr>
              <a:t> capacity analysis</a:t>
            </a:r>
            <a:endParaRPr lang="en" sz="15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914400" y="742950"/>
            <a:ext cx="4801499" cy="56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Scalability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447800" y="1657350"/>
            <a:ext cx="5791200" cy="241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Only the base station learns the downlink channel</a:t>
            </a:r>
          </a:p>
          <a:p>
            <a:pPr>
              <a:buNone/>
            </a:pPr>
            <a:endParaRPr lang="en-US" sz="1800" dirty="0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The number of base station antennas is typically increased to several times the number of users</a:t>
            </a:r>
          </a:p>
          <a:p>
            <a:pPr>
              <a:buNone/>
            </a:pPr>
            <a:endParaRPr lang="en-US" sz="1800" dirty="0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A simple linear </a:t>
            </a:r>
            <a:r>
              <a:rPr lang="en-US" sz="1800" dirty="0" err="1">
                <a:solidFill>
                  <a:schemeClr val="tx2">
                    <a:lumMod val="25000"/>
                  </a:schemeClr>
                </a:solidFill>
              </a:rPr>
              <a:t>precoding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/decoding multiplexing is employed on the downlink/uplink</a:t>
            </a:r>
          </a:p>
          <a:p>
            <a:pPr>
              <a:buNone/>
            </a:pPr>
            <a:endParaRPr lang="en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6" name="Shape 504"/>
          <p:cNvGrpSpPr/>
          <p:nvPr/>
        </p:nvGrpSpPr>
        <p:grpSpPr>
          <a:xfrm>
            <a:off x="990600" y="2266950"/>
            <a:ext cx="369504" cy="369504"/>
            <a:chOff x="2594050" y="1631825"/>
            <a:chExt cx="439625" cy="439625"/>
          </a:xfrm>
        </p:grpSpPr>
        <p:sp>
          <p:nvSpPr>
            <p:cNvPr id="27" name="Shape 5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5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5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solidFill>
              <a:srgbClr val="9900CC"/>
            </a:solidFill>
            <a:ln w="12175" cap="rnd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5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" name="Shape 504"/>
          <p:cNvGrpSpPr/>
          <p:nvPr/>
        </p:nvGrpSpPr>
        <p:grpSpPr>
          <a:xfrm>
            <a:off x="990600" y="1657350"/>
            <a:ext cx="369504" cy="369504"/>
            <a:chOff x="2594050" y="1631825"/>
            <a:chExt cx="439625" cy="439625"/>
          </a:xfrm>
          <a:solidFill>
            <a:srgbClr val="9900CC"/>
          </a:solidFill>
        </p:grpSpPr>
        <p:sp>
          <p:nvSpPr>
            <p:cNvPr id="42" name="Shape 5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12175" cap="rnd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5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12175" cap="rnd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5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12175" cap="rnd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5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12175" cap="rnd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" name="Shape 504"/>
          <p:cNvGrpSpPr/>
          <p:nvPr/>
        </p:nvGrpSpPr>
        <p:grpSpPr>
          <a:xfrm>
            <a:off x="990600" y="3105150"/>
            <a:ext cx="369504" cy="369504"/>
            <a:chOff x="2594050" y="1631825"/>
            <a:chExt cx="439625" cy="439625"/>
          </a:xfrm>
        </p:grpSpPr>
        <p:sp>
          <p:nvSpPr>
            <p:cNvPr id="47" name="Shape 5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5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5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2715</TotalTime>
  <Words>461</Words>
  <Application>Microsoft Office PowerPoint</Application>
  <PresentationFormat>On-screen Show (16:9)</PresentationFormat>
  <Paragraphs>92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Karla</vt:lpstr>
      <vt:lpstr>Mons</vt:lpstr>
      <vt:lpstr>Montserrat</vt:lpstr>
      <vt:lpstr>Wingdings</vt:lpstr>
      <vt:lpstr>Cadwal template</vt:lpstr>
      <vt:lpstr>     MASSIVE MIMO  Gelareh Haselmehri</vt:lpstr>
      <vt:lpstr>OUTLINE</vt:lpstr>
      <vt:lpstr> Data Dominant Era      66% annual growth of traffic      How to achieve in a cost and energy efficient way?</vt:lpstr>
      <vt:lpstr>   1. exploitation of spectrum that is currently unused or underutilized     2. deployment of ever more access points, each covering a commensurately smaller area     3. use of access points and/or terminals with multiple antennas </vt:lpstr>
      <vt:lpstr>PowerPoint Presentation</vt:lpstr>
      <vt:lpstr>Multi-User MIMO</vt:lpstr>
      <vt:lpstr>Advantages:</vt:lpstr>
      <vt:lpstr>PowerPoint Presentation</vt:lpstr>
      <vt:lpstr>Scalability</vt:lpstr>
      <vt:lpstr>Linear Pre-coding and Decoding</vt:lpstr>
      <vt:lpstr>Advantage: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MASSIVE MIMO: AN INTRODUCTION   Gelareh Haselmehri-Spring 2017</dc:title>
  <cp:lastModifiedBy>gelareh haselmehri</cp:lastModifiedBy>
  <cp:revision>186</cp:revision>
  <dcterms:modified xsi:type="dcterms:W3CDTF">2021-05-13T19:11:32Z</dcterms:modified>
</cp:coreProperties>
</file>