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57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599E4-0200-4DF3-809A-BCFB5027A3E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667DF-D8A3-4D70-AFA0-991EE4092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Mutagenesis: process by which the genetic information of an organism is changed, resulting in a mutation</a:t>
            </a:r>
          </a:p>
          <a:p>
            <a:r>
              <a:rPr lang="en-US" dirty="0"/>
              <a:t>Wet Lab: laboratories with specialty equipment for handling chemicals, drugs or biological matter </a:t>
            </a:r>
          </a:p>
          <a:p>
            <a:r>
              <a:rPr lang="en-US" dirty="0"/>
              <a:t>Amino Acid: Organic compound acting as a building block for genetic material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667DF-D8A3-4D70-AFA0-991EE4092E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7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3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99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7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1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7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FD0AE69-9180-4A6E-97A1-8B2E20F1EFD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64A616B-5D85-43CB-8172-B1BD5E5C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02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ProMuteHT</a:t>
            </a:r>
            <a:r>
              <a:rPr lang="en-US" dirty="0"/>
              <a:t> 2.0: High-throughput In Silico Generation of Protein Mutants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Katie Hursh, Dr. Filip </a:t>
            </a:r>
            <a:r>
              <a:rPr lang="en-US" dirty="0" err="1"/>
              <a:t>Jagodzinski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Times vs. Previous Version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274458"/>
              </p:ext>
            </p:extLst>
          </p:nvPr>
        </p:nvGraphicFramePr>
        <p:xfrm>
          <a:off x="819150" y="2679192"/>
          <a:ext cx="10553699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6133">
                  <a:extLst>
                    <a:ext uri="{9D8B030D-6E8A-4147-A177-3AD203B41FA5}">
                      <a16:colId xmlns:a16="http://schemas.microsoft.com/office/drawing/2014/main" val="358748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Invocation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# Residues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aseline="0" dirty="0"/>
                        <a:t># Mutants</a:t>
                      </a:r>
                      <a:endParaRPr lang="en-US" sz="1400" dirty="0"/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/>
                        <a:t>ProMute</a:t>
                      </a:r>
                      <a:r>
                        <a:rPr lang="en-US" sz="1400" baseline="0" dirty="0"/>
                        <a:t> 1.0 Run Times (s)</a:t>
                      </a:r>
                      <a:endParaRPr lang="en-US" sz="1400" dirty="0"/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ProMute</a:t>
                      </a:r>
                      <a:r>
                        <a:rPr lang="en-US" sz="1400" baseline="0" dirty="0"/>
                        <a:t> 2.0 Run Times (s)</a:t>
                      </a:r>
                      <a:endParaRPr lang="en-US" sz="1400" dirty="0"/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% Improvement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1hhp A:A 3,7,10:20 G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99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13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21.9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0.6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97%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1crn A:A 12:30 pol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46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171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220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106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52%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1pef A:A X:X X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18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342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407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45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89%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1hvr A:B 20:30 X 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198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418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586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954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63% worse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61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Times vs. </a:t>
            </a:r>
            <a:r>
              <a:rPr lang="en-US" dirty="0" err="1"/>
              <a:t>FoldX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4857"/>
              </p:ext>
            </p:extLst>
          </p:nvPr>
        </p:nvGraphicFramePr>
        <p:xfrm>
          <a:off x="819150" y="3136392"/>
          <a:ext cx="1081137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2840321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3353145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Protein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Mutations</a:t>
                      </a:r>
                      <a:endParaRPr lang="en-US" dirty="0"/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FoldX</a:t>
                      </a:r>
                      <a:endParaRPr lang="en-US" dirty="0"/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ProMute</a:t>
                      </a:r>
                      <a:r>
                        <a:rPr lang="en-US" dirty="0"/>
                        <a:t> 1.0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ProMute</a:t>
                      </a:r>
                      <a:r>
                        <a:rPr lang="en-US" dirty="0"/>
                        <a:t> 2.0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  <a:r>
                        <a:rPr lang="en-US" baseline="0" dirty="0"/>
                        <a:t> vs. </a:t>
                      </a:r>
                      <a:r>
                        <a:rPr lang="en-US" baseline="0" dirty="0" err="1"/>
                        <a:t>FoldX</a:t>
                      </a:r>
                      <a:endParaRPr lang="en-US" dirty="0"/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  <a:r>
                        <a:rPr lang="en-US" baseline="0" dirty="0"/>
                        <a:t> vs. 1.0</a:t>
                      </a:r>
                      <a:endParaRPr lang="en-US" dirty="0"/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1HHP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19 to G, 20 -25 to A</a:t>
                      </a:r>
                      <a:endParaRPr lang="en-US" dirty="0"/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82.5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93%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223999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1PEF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residues</a:t>
                      </a:r>
                      <a:r>
                        <a:rPr lang="en-US" baseline="0" dirty="0"/>
                        <a:t> to G</a:t>
                      </a:r>
                      <a:endParaRPr lang="en-US" dirty="0"/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66.5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65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increase efficiency in most cases</a:t>
            </a:r>
          </a:p>
          <a:p>
            <a:pPr lvl="1"/>
            <a:r>
              <a:rPr lang="en-US" dirty="0"/>
              <a:t>Reduced File I/O</a:t>
            </a:r>
          </a:p>
          <a:p>
            <a:pPr lvl="1"/>
            <a:r>
              <a:rPr lang="en-US" dirty="0"/>
              <a:t>Selective calculations</a:t>
            </a:r>
          </a:p>
          <a:p>
            <a:r>
              <a:rPr lang="en-US" dirty="0"/>
              <a:t>Added additional functionality</a:t>
            </a:r>
          </a:p>
          <a:p>
            <a:r>
              <a:rPr lang="en-US" dirty="0"/>
              <a:t>Provides an industry standard format as output</a:t>
            </a:r>
          </a:p>
          <a:p>
            <a:pPr lvl="1"/>
            <a:r>
              <a:rPr lang="en-US" dirty="0"/>
              <a:t>Can be paired with other programs</a:t>
            </a:r>
          </a:p>
        </p:txBody>
      </p:sp>
    </p:spTree>
    <p:extLst>
      <p:ext uri="{BB962C8B-B14F-4D97-AF65-F5344CB8AC3E}">
        <p14:creationId xmlns:p14="http://schemas.microsoft.com/office/powerpoint/2010/main" val="291349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9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  <a:p>
            <a:r>
              <a:rPr lang="en-US" dirty="0"/>
              <a:t>Project Goals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Previous Version</a:t>
            </a:r>
          </a:p>
          <a:p>
            <a:r>
              <a:rPr lang="en-US" dirty="0"/>
              <a:t>Contributions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9783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ent Arrow 11"/>
          <p:cNvSpPr/>
          <p:nvPr/>
        </p:nvSpPr>
        <p:spPr>
          <a:xfrm rot="5400000">
            <a:off x="9119292" y="3351005"/>
            <a:ext cx="1103230" cy="931292"/>
          </a:xfrm>
          <a:prstGeom prst="bentArrow">
            <a:avLst>
              <a:gd name="adj1" fmla="val 9729"/>
              <a:gd name="adj2" fmla="val 18286"/>
              <a:gd name="adj3" fmla="val 1828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310" y="4368265"/>
            <a:ext cx="3063572" cy="20948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Mutagenesis: process changing genetic information</a:t>
            </a:r>
          </a:p>
          <a:p>
            <a:r>
              <a:rPr lang="en-US" dirty="0"/>
              <a:t>Wet Lab: laboratories for handling chemicals, drugs or biological matter </a:t>
            </a:r>
          </a:p>
          <a:p>
            <a:r>
              <a:rPr lang="en-US" dirty="0"/>
              <a:t>Amino Acid: building block for genetic material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04585" y="2222287"/>
            <a:ext cx="3200677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0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Residue: A specific amino acid within a protein</a:t>
            </a:r>
          </a:p>
          <a:p>
            <a:r>
              <a:rPr lang="en-US" dirty="0"/>
              <a:t>Large-to-Small: Mutation where the number of atoms is reduced</a:t>
            </a:r>
          </a:p>
          <a:p>
            <a:r>
              <a:rPr lang="en-US" dirty="0"/>
              <a:t>Small-to-Large: Mutation where the number of atoms is increased</a:t>
            </a:r>
          </a:p>
          <a:p>
            <a:r>
              <a:rPr lang="en-US" dirty="0"/>
              <a:t>Energy Minimization: Process of arranging atoms so that inter-atom forces are sufficiently close to zero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412747"/>
            <a:ext cx="5184775" cy="3258056"/>
          </a:xfrm>
        </p:spPr>
      </p:pic>
    </p:spTree>
    <p:extLst>
      <p:ext uri="{BB962C8B-B14F-4D97-AF65-F5344CB8AC3E}">
        <p14:creationId xmlns:p14="http://schemas.microsoft.com/office/powerpoint/2010/main" val="189928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Program to estimate the result of mutating residues of a protein</a:t>
            </a:r>
          </a:p>
          <a:p>
            <a:r>
              <a:rPr lang="en-US" dirty="0"/>
              <a:t>Efficient and scriptable pipeline</a:t>
            </a:r>
          </a:p>
          <a:p>
            <a:r>
              <a:rPr lang="en-US" dirty="0"/>
              <a:t>Take into account biophysical properties of the wild type protein to speed up mutation generation process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575454"/>
            <a:ext cx="5194300" cy="2932642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9224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7" y="2855912"/>
            <a:ext cx="3810000" cy="23717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0989" y="2222287"/>
            <a:ext cx="5671009" cy="3638764"/>
          </a:xfrm>
        </p:spPr>
        <p:txBody>
          <a:bodyPr>
            <a:normAutofit/>
          </a:bodyPr>
          <a:lstStyle/>
          <a:p>
            <a:r>
              <a:rPr lang="en-US" dirty="0"/>
              <a:t>Wet lab experiments are prohibitively expensive</a:t>
            </a:r>
          </a:p>
          <a:p>
            <a:r>
              <a:rPr lang="en-US" dirty="0"/>
              <a:t>Limited number of mutagenesis experiments </a:t>
            </a:r>
          </a:p>
          <a:p>
            <a:r>
              <a:rPr lang="en-US" dirty="0"/>
              <a:t>Result is useful for disease and medicine research</a:t>
            </a:r>
          </a:p>
          <a:p>
            <a:r>
              <a:rPr lang="en-US" dirty="0"/>
              <a:t>Huge number of possible mutations</a:t>
            </a:r>
          </a:p>
          <a:p>
            <a:r>
              <a:rPr lang="en-US" dirty="0"/>
              <a:t>Reduce the list of candidates</a:t>
            </a:r>
          </a:p>
        </p:txBody>
      </p:sp>
    </p:spTree>
    <p:extLst>
      <p:ext uri="{BB962C8B-B14F-4D97-AF65-F5344CB8AC3E}">
        <p14:creationId xmlns:p14="http://schemas.microsoft.com/office/powerpoint/2010/main" val="354458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programs are complex and time consuming</a:t>
            </a:r>
          </a:p>
          <a:p>
            <a:pPr lvl="1"/>
            <a:r>
              <a:rPr lang="en-US" dirty="0"/>
              <a:t>Require expensive energy calculations</a:t>
            </a:r>
          </a:p>
          <a:p>
            <a:pPr lvl="1"/>
            <a:r>
              <a:rPr lang="en-US" dirty="0"/>
              <a:t>Require human interaction</a:t>
            </a:r>
          </a:p>
          <a:p>
            <a:pPr lvl="1"/>
            <a:r>
              <a:rPr lang="en-US" dirty="0"/>
              <a:t>Unusable for scripted mutations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PyMol</a:t>
            </a:r>
            <a:endParaRPr lang="en-US" dirty="0"/>
          </a:p>
          <a:p>
            <a:pPr lvl="1"/>
            <a:r>
              <a:rPr lang="en-US" dirty="0"/>
              <a:t>Swiss PDB Viewer</a:t>
            </a:r>
          </a:p>
          <a:p>
            <a:pPr lvl="1"/>
            <a:r>
              <a:rPr lang="en-US" dirty="0" err="1"/>
              <a:t>FoldX</a:t>
            </a:r>
            <a:endParaRPr lang="en-US" dirty="0"/>
          </a:p>
          <a:p>
            <a:pPr lvl="1"/>
            <a:r>
              <a:rPr lang="en-US" dirty="0" err="1"/>
              <a:t>Scwrl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18556"/>
            <a:ext cx="5194300" cy="3246437"/>
          </a:xfrm>
        </p:spPr>
      </p:pic>
    </p:spTree>
    <p:extLst>
      <p:ext uri="{BB962C8B-B14F-4D97-AF65-F5344CB8AC3E}">
        <p14:creationId xmlns:p14="http://schemas.microsoft.com/office/powerpoint/2010/main" val="365332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Version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Scriptable pipeline for predicting mutation results</a:t>
            </a:r>
          </a:p>
          <a:p>
            <a:r>
              <a:rPr lang="en-US" dirty="0"/>
              <a:t>Incorporated </a:t>
            </a:r>
            <a:r>
              <a:rPr lang="en-US" dirty="0" err="1"/>
              <a:t>Scwrl</a:t>
            </a:r>
            <a:r>
              <a:rPr lang="en-US" dirty="0"/>
              <a:t> for small-to-large mutations</a:t>
            </a:r>
          </a:p>
          <a:p>
            <a:r>
              <a:rPr lang="en-US" dirty="0"/>
              <a:t>Mixture of python, shell scripts,  and C++</a:t>
            </a:r>
          </a:p>
          <a:p>
            <a:r>
              <a:rPr lang="en-US" dirty="0"/>
              <a:t>Large number of folders and files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435158"/>
            <a:ext cx="5184775" cy="3213233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5757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Rewritten in C++</a:t>
            </a:r>
          </a:p>
          <a:p>
            <a:r>
              <a:rPr lang="en-US" dirty="0"/>
              <a:t>Increased efficiency</a:t>
            </a:r>
          </a:p>
          <a:p>
            <a:r>
              <a:rPr lang="en-US" dirty="0"/>
              <a:t>Change in what </a:t>
            </a:r>
            <a:r>
              <a:rPr lang="en-US" dirty="0" err="1"/>
              <a:t>Scwrl</a:t>
            </a:r>
            <a:r>
              <a:rPr lang="en-US" dirty="0"/>
              <a:t> processes</a:t>
            </a:r>
          </a:p>
          <a:p>
            <a:r>
              <a:rPr lang="en-US" dirty="0"/>
              <a:t>Only performs energy minimization after select mutations</a:t>
            </a:r>
          </a:p>
          <a:p>
            <a:pPr lvl="1"/>
            <a:r>
              <a:rPr lang="en-US" dirty="0"/>
              <a:t>Accessible surface area is too low</a:t>
            </a:r>
          </a:p>
          <a:p>
            <a:pPr lvl="1"/>
            <a:r>
              <a:rPr lang="en-US" dirty="0"/>
              <a:t>Mutation is not large-to-small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87697"/>
            <a:ext cx="5194300" cy="3108156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4832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246</TotalTime>
  <Words>543</Words>
  <Application>Microsoft Office PowerPoint</Application>
  <PresentationFormat>Widescreen</PresentationFormat>
  <Paragraphs>172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Quotable</vt:lpstr>
      <vt:lpstr>ProMuteHT 2.0: High-throughput In Silico Generation of Protein Mutants</vt:lpstr>
      <vt:lpstr>Introduction</vt:lpstr>
      <vt:lpstr>Key Terms</vt:lpstr>
      <vt:lpstr>Key Terms</vt:lpstr>
      <vt:lpstr>Project Goals</vt:lpstr>
      <vt:lpstr>Motivation</vt:lpstr>
      <vt:lpstr>Related Work</vt:lpstr>
      <vt:lpstr>Previous Version</vt:lpstr>
      <vt:lpstr>Contributions</vt:lpstr>
      <vt:lpstr>Results</vt:lpstr>
      <vt:lpstr>Run Times vs. Previous Version</vt:lpstr>
      <vt:lpstr>Run Times vs. FoldX</vt:lpstr>
      <vt:lpstr>Conclusion</vt:lpstr>
      <vt:lpstr>Questions?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ProMuteHT 2.0: High-throughput In Silico Generation of Protein Mutants</dc:title>
  <dc:creator>Nekarra</dc:creator>
  <cp:lastModifiedBy>Katie Hursh</cp:lastModifiedBy>
  <cp:revision>45</cp:revision>
  <dcterms:created xsi:type="dcterms:W3CDTF">2018-05-29T13:18:48Z</dcterms:created>
  <dcterms:modified xsi:type="dcterms:W3CDTF">2018-05-29T22:46:28Z</dcterms:modified>
</cp:coreProperties>
</file>