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7" r:id="rId4"/>
    <p:sldId id="265" r:id="rId5"/>
    <p:sldId id="264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00" d="100"/>
          <a:sy n="100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230EA-6BDC-4D61-BC9C-30079579A798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52254-B322-4AFE-A717-187CC99ADA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406D-2576-4ABA-BD47-BA85FE8F301E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103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4D40-81CD-4537-B81E-4FA1E672C71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76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E4BC-1E9A-4E96-A9A0-A0BF538E88E2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5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0720-E81C-4960-832A-72A384B11A97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9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D1B4-3E1B-4CA9-A939-E2467F604543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113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DDCC-F219-4D01-B7B6-526FCB84BB0A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4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62B-40C4-4A2E-AC81-E0A32AE45003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37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C665-F017-4A4B-9FDB-4ED62E83C8E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124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FBCA-E0C5-45E5-907B-AA60AA075491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91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FEE3D6-CECE-44A2-85F9-C5A6D9969DE3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4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4988-E357-4D61-8547-78E38F1F68A1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7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47655E-75F0-4BEE-845B-266509056673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© : Gelesh, Augustine, Soruabh :-Indiana Universioty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837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gpickersgill/credit-card-fraud-detection/notebook" TargetMode="External"/><Relationship Id="rId2" Type="http://schemas.openxmlformats.org/officeDocument/2006/relationships/hyperlink" Target="https://www.kaggle.com/agpickersgill/credit-card-fraud-detec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774" y="1993864"/>
            <a:ext cx="10789920" cy="8907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Credit Card Fraud </a:t>
            </a:r>
            <a:br>
              <a:rPr lang="en-US" b="1" dirty="0"/>
            </a:br>
            <a:r>
              <a:rPr lang="en-US" b="1" dirty="0"/>
              <a:t>Detection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0" y="5238045"/>
            <a:ext cx="10058400" cy="1143000"/>
          </a:xfrm>
        </p:spPr>
        <p:txBody>
          <a:bodyPr>
            <a:normAutofit fontScale="77500" lnSpcReduction="2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Kartika"/>
              </a:rPr>
              <a:t>MARCH 24, 2018</a:t>
            </a:r>
            <a:endParaRPr lang="en-US" altLang="en-US" sz="14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Kartika"/>
              </a:rPr>
              <a:t>SAURABH, AUGUSTINE JOSEPH, GELESH GORGE OMATHIL</a:t>
            </a:r>
            <a:endParaRPr lang="en-US" altLang="en-US" sz="14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Kartika"/>
              </a:rPr>
              <a:t>Under the guidance of Prof James Shanahan,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Kartika"/>
              </a:rPr>
              <a:t>Indiana University</a:t>
            </a:r>
            <a:endParaRPr lang="en-US" altLang="en-US" sz="4000" cap="non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endParaRPr lang="x-none" alt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608E6659-FA25-4E22-AD04-CD23D0B5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009"/>
    </mc:Choice>
    <mc:Fallback>
      <p:transition spd="slow" advTm="180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55" y="465712"/>
            <a:ext cx="10665486" cy="929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Base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model,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 extended models, Pipeline &amp; Validation</a:t>
            </a:r>
            <a:endParaRPr lang="x-none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295" y="1819373"/>
            <a:ext cx="2884602" cy="3393650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Under Sample the data set.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Analysis of correlation of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Identify important features , </a:t>
            </a:r>
          </a:p>
          <a:p>
            <a:pPr lvl="3"/>
            <a:r>
              <a:rPr lang="en-US" sz="1800" dirty="0"/>
              <a:t>via exploratory feature analysis</a:t>
            </a:r>
          </a:p>
          <a:p>
            <a:pPr lvl="3"/>
            <a:r>
              <a:rPr lang="en-US" sz="1800" dirty="0" smtClean="0"/>
              <a:t>Pair-wise feature analysis</a:t>
            </a:r>
          </a:p>
          <a:p>
            <a:pPr lvl="3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Base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model,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And extended models  Pipeline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Flod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validation, Grid Search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Features as distance to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Comparison of Different, </a:t>
            </a:r>
          </a:p>
          <a:p>
            <a:pPr lvl="2"/>
            <a:r>
              <a:rPr lang="en-US" sz="1800" dirty="0"/>
              <a:t>Transformations of Data</a:t>
            </a:r>
          </a:p>
          <a:p>
            <a:pPr lvl="2"/>
            <a:r>
              <a:rPr lang="en-US" sz="1800" dirty="0"/>
              <a:t>Application of Algorithms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314A-1D22-482D-AA03-AC9C37A5BE09}"/>
              </a:ext>
            </a:extLst>
          </p:cNvPr>
          <p:cNvSpPr txBox="1">
            <a:spLocks/>
          </p:cNvSpPr>
          <p:nvPr/>
        </p:nvSpPr>
        <p:spPr>
          <a:xfrm>
            <a:off x="320511" y="1774663"/>
            <a:ext cx="7786539" cy="468512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 smtClean="0"/>
              <a:t>With 1:1 under </a:t>
            </a:r>
            <a:r>
              <a:rPr lang="en-US" sz="2000" dirty="0" smtClean="0"/>
              <a:t>sampling, we built a base model of logistic regression.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/>
              <a:t>ML models </a:t>
            </a:r>
            <a:r>
              <a:rPr lang="en-US" sz="2000" dirty="0" smtClean="0"/>
              <a:t>evaluated on Precision, Recall, False Negative Rate, F1 Score, F0.5 Score and </a:t>
            </a:r>
            <a:r>
              <a:rPr lang="en-US" sz="2000" dirty="0" smtClean="0"/>
              <a:t>AUC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</a:t>
            </a:r>
            <a:r>
              <a:rPr lang="en-US" sz="2000" dirty="0" smtClean="0"/>
              <a:t>compared performance with various </a:t>
            </a:r>
            <a:r>
              <a:rPr lang="en-US" sz="2000" dirty="0"/>
              <a:t>sampling </a:t>
            </a:r>
            <a:r>
              <a:rPr lang="en-US" sz="2000" dirty="0" smtClean="0"/>
              <a:t>ratios </a:t>
            </a:r>
            <a:r>
              <a:rPr lang="en-US" sz="2000" dirty="0"/>
              <a:t>and found 1:1 works as the best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Further </a:t>
            </a:r>
            <a:r>
              <a:rPr lang="en-US" sz="2000" dirty="0" smtClean="0"/>
              <a:t>Pair-wise </a:t>
            </a:r>
            <a:r>
              <a:rPr lang="en-US" sz="2000" dirty="0"/>
              <a:t>feature analysis showed that the data points of both classes where forming </a:t>
            </a:r>
            <a:r>
              <a:rPr lang="en-US" sz="2000" dirty="0" smtClean="0"/>
              <a:t>groups</a:t>
            </a:r>
            <a:r>
              <a:rPr lang="en-US" sz="2000" dirty="0"/>
              <a:t>, and some of such groups formed clusters which were linearly separable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 model based on random forest, </a:t>
            </a:r>
            <a:r>
              <a:rPr lang="en-US" sz="2000" dirty="0"/>
              <a:t>helped in </a:t>
            </a:r>
            <a:r>
              <a:rPr lang="en-US" sz="2000" u="sng" dirty="0"/>
              <a:t>identifying the important features</a:t>
            </a:r>
            <a:r>
              <a:rPr lang="en-US" sz="2000" dirty="0"/>
              <a:t>, although these findings conflicted </a:t>
            </a:r>
            <a:r>
              <a:rPr lang="en-US" sz="2000" dirty="0" smtClean="0"/>
              <a:t>the results of the correlation analysis (with </a:t>
            </a:r>
            <a:r>
              <a:rPr lang="en-US" sz="2000" dirty="0"/>
              <a:t>the category </a:t>
            </a:r>
            <a:r>
              <a:rPr lang="en-US" sz="2000" dirty="0" smtClean="0"/>
              <a:t>variable).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Used </a:t>
            </a:r>
            <a:r>
              <a:rPr lang="en-US" sz="2000" u="sng" dirty="0"/>
              <a:t>pipeline</a:t>
            </a:r>
            <a:r>
              <a:rPr lang="en-US" sz="2000" dirty="0"/>
              <a:t>, to standardize the </a:t>
            </a:r>
            <a:r>
              <a:rPr lang="en-US" sz="2000" dirty="0" smtClean="0"/>
              <a:t>data, select important features and built ML models.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Performed Kitchen Sink analysis using a Voting Classifier built using LR, RF, DT,SVC and LDA for </a:t>
            </a:r>
            <a:r>
              <a:rPr lang="en-US" sz="2000" dirty="0"/>
              <a:t>demonstration purpose, however the approach </a:t>
            </a:r>
            <a:r>
              <a:rPr lang="en-US" sz="2000" dirty="0" smtClean="0"/>
              <a:t>did </a:t>
            </a:r>
            <a:r>
              <a:rPr lang="en-US" sz="2000" dirty="0" smtClean="0"/>
              <a:t>not improve sensitivity or reduce the false negatives.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04634-591A-4995-9444-038C778F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Universioty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916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22"/>
    </mc:Choice>
    <mc:Fallback>
      <p:transition spd="slow" advTm="4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6" y="1144442"/>
            <a:ext cx="10665486" cy="929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Approach: </a:t>
            </a:r>
            <a:r>
              <a:rPr lang="en-US" sz="4400" b="1" dirty="0">
                <a:solidFill>
                  <a:srgbClr val="7030A0"/>
                </a:solidFill>
              </a:rPr>
              <a:t>Features as distance to clusters</a:t>
            </a:r>
            <a:br>
              <a:rPr lang="en-US" sz="4400" b="1" dirty="0">
                <a:solidFill>
                  <a:srgbClr val="7030A0"/>
                </a:solidFill>
              </a:rPr>
            </a:br>
            <a:r>
              <a:rPr lang="en-US" sz="4400" b="1" i="1" dirty="0">
                <a:solidFill>
                  <a:srgbClr val="7030A0"/>
                </a:solidFill>
              </a:rPr>
              <a:t>( The Key Factor)</a:t>
            </a:r>
            <a:r>
              <a:rPr lang="en-US" sz="4400" b="1" dirty="0">
                <a:solidFill>
                  <a:srgbClr val="7030A0"/>
                </a:solidFill>
              </a:rPr>
              <a:t/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x-none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503" y="2073897"/>
            <a:ext cx="3073138" cy="3186260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Under Sample the data set.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Analysis of correlation of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Identify important features , </a:t>
            </a:r>
          </a:p>
          <a:p>
            <a:pPr lvl="3"/>
            <a:r>
              <a:rPr lang="en-US" sz="1800" dirty="0"/>
              <a:t>via exploratory feature analysis</a:t>
            </a:r>
          </a:p>
          <a:p>
            <a:pPr lvl="3"/>
            <a:r>
              <a:rPr lang="en-US" sz="1800" dirty="0" smtClean="0"/>
              <a:t>Pair-wise feature analysis</a:t>
            </a:r>
          </a:p>
          <a:p>
            <a:pPr lvl="3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Base </a:t>
            </a:r>
            <a:r>
              <a:rPr lang="en-US" sz="2000" dirty="0" smtClean="0"/>
              <a:t>model, </a:t>
            </a:r>
            <a:r>
              <a:rPr lang="en-US" sz="2000" dirty="0"/>
              <a:t>And extended models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K </a:t>
            </a:r>
            <a:r>
              <a:rPr lang="en-US" sz="2000" dirty="0" err="1"/>
              <a:t>Flod</a:t>
            </a:r>
            <a:r>
              <a:rPr lang="en-US" sz="2000" dirty="0"/>
              <a:t> validation, Grid Search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</a:rPr>
              <a:t>Features as distance to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</a:rPr>
              <a:t>Comparison of Different, 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Transformations of Data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Application of Algorithms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314A-1D22-482D-AA03-AC9C37A5BE09}"/>
              </a:ext>
            </a:extLst>
          </p:cNvPr>
          <p:cNvSpPr txBox="1">
            <a:spLocks/>
          </p:cNvSpPr>
          <p:nvPr/>
        </p:nvSpPr>
        <p:spPr>
          <a:xfrm>
            <a:off x="358219" y="1715678"/>
            <a:ext cx="7220931" cy="4383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Inspired by the intuitions from the </a:t>
            </a:r>
            <a:r>
              <a:rPr lang="en-US" sz="2000" dirty="0" smtClean="0"/>
              <a:t>pair-wise </a:t>
            </a:r>
            <a:r>
              <a:rPr lang="en-US" sz="2000" dirty="0"/>
              <a:t>comparison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did K Means Clustering on data of class </a:t>
            </a:r>
            <a:r>
              <a:rPr lang="en-US" sz="2000" dirty="0" smtClean="0"/>
              <a:t>“fraud” </a:t>
            </a:r>
            <a:r>
              <a:rPr lang="en-US" sz="2000" dirty="0"/>
              <a:t>and </a:t>
            </a:r>
            <a:r>
              <a:rPr lang="en-US" sz="2000" dirty="0" smtClean="0"/>
              <a:t>“non-fraud” </a:t>
            </a:r>
            <a:r>
              <a:rPr lang="en-US" sz="2000" dirty="0"/>
              <a:t>separately, and merged the centroids of the clusters ignoring the class variable into a single array of centroids.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Each row of the data was transformed into a row of proximity towards the centroids.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compared various models on the transformed data and found a significant </a:t>
            </a:r>
            <a:r>
              <a:rPr lang="en-US" sz="2000" dirty="0" smtClean="0"/>
              <a:t>improvements on sensitivity, recall score. These models greatly reduced the false negative rates.  </a:t>
            </a:r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standard deviation of the recall score was less. And Random forest was found to be preforming the </a:t>
            </a:r>
            <a:r>
              <a:rPr lang="en-US" sz="2000" dirty="0" smtClean="0"/>
              <a:t>best.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Using Grid Search to </a:t>
            </a:r>
            <a:r>
              <a:rPr lang="en-US" sz="2000" dirty="0" smtClean="0"/>
              <a:t>fine tune hyper parameters we built the best model.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460645-DE24-4C59-A20E-E490377B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417710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459"/>
    </mc:Choice>
    <mc:Fallback>
      <p:transition spd="slow" advTm="244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70" y="874269"/>
            <a:ext cx="10665486" cy="929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Approach: </a:t>
            </a:r>
            <a:r>
              <a:rPr lang="en-US" b="1" dirty="0">
                <a:solidFill>
                  <a:srgbClr val="7030A0"/>
                </a:solidFill>
              </a:rPr>
              <a:t>Features as distance to clusters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( Comparison)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endParaRPr lang="x-non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460645-DE24-4C59-A20E-E490377B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3580F60-B18B-40AE-8E60-9A4016E7D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4486" y="1581154"/>
            <a:ext cx="5438626" cy="422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D8E6CE8-867A-4251-AEB1-8EBF854850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94" y="1516104"/>
            <a:ext cx="4705350" cy="4352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9625BC-8731-4901-B143-FD01D44E363E}"/>
              </a:ext>
            </a:extLst>
          </p:cNvPr>
          <p:cNvSpPr txBox="1"/>
          <p:nvPr/>
        </p:nvSpPr>
        <p:spPr>
          <a:xfrm>
            <a:off x="2837468" y="1146772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 Mean </a:t>
            </a:r>
            <a:r>
              <a:rPr lang="en-US" dirty="0" err="1"/>
              <a:t>Recal</a:t>
            </a:r>
            <a:r>
              <a:rPr lang="en-US" dirty="0"/>
              <a:t> ( Standard </a:t>
            </a:r>
            <a:r>
              <a:rPr lang="en-US" dirty="0" err="1"/>
              <a:t>Div</a:t>
            </a:r>
            <a:r>
              <a:rPr lang="en-US" dirty="0"/>
              <a:t> </a:t>
            </a:r>
            <a:r>
              <a:rPr lang="en-US" dirty="0" err="1"/>
              <a:t>Recal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9E320D-2E5A-4ECE-969A-4891FCAFE7E3}"/>
              </a:ext>
            </a:extLst>
          </p:cNvPr>
          <p:cNvSpPr txBox="1"/>
          <p:nvPr/>
        </p:nvSpPr>
        <p:spPr>
          <a:xfrm>
            <a:off x="8097625" y="910170"/>
            <a:ext cx="409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Legend: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7030A0"/>
                </a:solidFill>
              </a:rPr>
              <a:t>LR:			Logistic Regression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LR_L1:  		LR with L1 Penalty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LDA:			</a:t>
            </a:r>
            <a:r>
              <a:rPr lang="en-US" sz="1400" i="1" dirty="0" smtClean="0">
                <a:solidFill>
                  <a:srgbClr val="7030A0"/>
                </a:solidFill>
              </a:rPr>
              <a:t>Linear Discrimination Analysis</a:t>
            </a:r>
            <a:endParaRPr lang="en-US" sz="1400" i="1" dirty="0">
              <a:solidFill>
                <a:srgbClr val="7030A0"/>
              </a:solidFill>
            </a:endParaRPr>
          </a:p>
          <a:p>
            <a:r>
              <a:rPr lang="en-US" sz="1400" i="1" dirty="0">
                <a:solidFill>
                  <a:srgbClr val="7030A0"/>
                </a:solidFill>
              </a:rPr>
              <a:t>CART:			</a:t>
            </a:r>
            <a:r>
              <a:rPr lang="en-US" sz="1400" i="1" dirty="0" err="1">
                <a:solidFill>
                  <a:srgbClr val="7030A0"/>
                </a:solidFill>
              </a:rPr>
              <a:t>DecisionTree</a:t>
            </a:r>
            <a:r>
              <a:rPr lang="en-US" sz="1400" i="1" dirty="0">
                <a:solidFill>
                  <a:srgbClr val="7030A0"/>
                </a:solidFill>
              </a:rPr>
              <a:t> Classifier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RF_10:		Random </a:t>
            </a:r>
            <a:r>
              <a:rPr lang="en-US" sz="1400" i="1" dirty="0" smtClean="0">
                <a:solidFill>
                  <a:srgbClr val="7030A0"/>
                </a:solidFill>
              </a:rPr>
              <a:t>Forest </a:t>
            </a:r>
            <a:r>
              <a:rPr lang="en-US" sz="1400" i="1" dirty="0" err="1">
                <a:solidFill>
                  <a:srgbClr val="7030A0"/>
                </a:solidFill>
              </a:rPr>
              <a:t>n_estimators</a:t>
            </a:r>
            <a:r>
              <a:rPr lang="en-US" sz="1400" i="1" dirty="0">
                <a:solidFill>
                  <a:srgbClr val="7030A0"/>
                </a:solidFill>
              </a:rPr>
              <a:t>=10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RF_100:		Random Forest </a:t>
            </a:r>
            <a:r>
              <a:rPr lang="en-US" sz="1400" i="1" dirty="0" err="1">
                <a:solidFill>
                  <a:srgbClr val="7030A0"/>
                </a:solidFill>
              </a:rPr>
              <a:t>n_estimators</a:t>
            </a:r>
            <a:r>
              <a:rPr lang="en-US" sz="1400" i="1" dirty="0">
                <a:solidFill>
                  <a:srgbClr val="7030A0"/>
                </a:solidFill>
              </a:rPr>
              <a:t>=100</a:t>
            </a:r>
          </a:p>
        </p:txBody>
      </p:sp>
    </p:spTree>
    <p:extLst>
      <p:ext uri="{BB962C8B-B14F-4D97-AF65-F5344CB8AC3E}">
        <p14:creationId xmlns:p14="http://schemas.microsoft.com/office/powerpoint/2010/main" xmlns="" val="407665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253"/>
    </mc:Choice>
    <mc:Fallback>
      <p:transition spd="slow" advTm="332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observations and learning: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of recall over accuracy</a:t>
            </a:r>
          </a:p>
          <a:p>
            <a:pPr lvl="1"/>
            <a:r>
              <a:rPr lang="en-US" dirty="0"/>
              <a:t>Since the fraud data was under represented, accuracy was showing deceivingly </a:t>
            </a:r>
            <a:r>
              <a:rPr lang="en-US" dirty="0" smtClean="0"/>
              <a:t>great </a:t>
            </a:r>
            <a:r>
              <a:rPr lang="en-US" dirty="0"/>
              <a:t>results. </a:t>
            </a:r>
            <a:r>
              <a:rPr lang="en-US" dirty="0" smtClean="0"/>
              <a:t>From  a business perspective we need </a:t>
            </a:r>
            <a:r>
              <a:rPr lang="en-US" dirty="0"/>
              <a:t>to have a sensitive model, </a:t>
            </a:r>
            <a:r>
              <a:rPr lang="en-US" dirty="0" smtClean="0"/>
              <a:t>hence the scores </a:t>
            </a:r>
            <a:r>
              <a:rPr lang="en-US" dirty="0"/>
              <a:t>like </a:t>
            </a:r>
            <a:r>
              <a:rPr lang="en-US" dirty="0" smtClean="0"/>
              <a:t>Recall and </a:t>
            </a:r>
            <a:r>
              <a:rPr lang="en-US" dirty="0"/>
              <a:t>False </a:t>
            </a:r>
            <a:r>
              <a:rPr lang="en-US" dirty="0" smtClean="0"/>
              <a:t>Negative Rate were given greater importance.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of under sampling</a:t>
            </a:r>
          </a:p>
          <a:p>
            <a:pPr lvl="1"/>
            <a:r>
              <a:rPr lang="en-US" dirty="0"/>
              <a:t>Since the fraud data was under represented, we used under sampling. Found that the best results are achieved at 1:1 ratio. But this may lead to overfitting the data, and model being not aware of data of certain range which was eliminated during under sampling.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Features as distance to clusters</a:t>
            </a:r>
          </a:p>
          <a:p>
            <a:pPr lvl="1"/>
            <a:r>
              <a:rPr lang="en-US" dirty="0"/>
              <a:t>This happen to be a game </a:t>
            </a:r>
            <a:r>
              <a:rPr lang="en-US" dirty="0" smtClean="0"/>
              <a:t>changer </a:t>
            </a:r>
            <a:r>
              <a:rPr lang="en-US" dirty="0"/>
              <a:t>approach. The </a:t>
            </a:r>
            <a:r>
              <a:rPr lang="en-US" dirty="0" smtClean="0"/>
              <a:t>evaluation metrics</a:t>
            </a:r>
            <a:r>
              <a:rPr lang="en-US" dirty="0" smtClean="0"/>
              <a:t> were </a:t>
            </a:r>
            <a:r>
              <a:rPr lang="en-US" dirty="0"/>
              <a:t>not much affected by the issue of under sampling. We tried various </a:t>
            </a:r>
            <a:r>
              <a:rPr lang="en-US" dirty="0" smtClean="0"/>
              <a:t>ratios </a:t>
            </a:r>
            <a:r>
              <a:rPr lang="en-US" dirty="0"/>
              <a:t>of under </a:t>
            </a:r>
            <a:r>
              <a:rPr lang="en-US" dirty="0" smtClean="0"/>
              <a:t>sampling with this approach.</a:t>
            </a:r>
            <a:endParaRPr lang="en-US" dirty="0"/>
          </a:p>
          <a:p>
            <a:pPr lvl="1"/>
            <a:r>
              <a:rPr lang="en-US" dirty="0"/>
              <a:t>Decision tree based approach such as Random forest was found </a:t>
            </a:r>
            <a:r>
              <a:rPr lang="en-US" dirty="0" smtClean="0"/>
              <a:t>to be more </a:t>
            </a:r>
            <a:r>
              <a:rPr lang="en-US" dirty="0"/>
              <a:t>resilient to under sampling </a:t>
            </a:r>
            <a:r>
              <a:rPr lang="en-US" dirty="0" smtClean="0"/>
              <a:t>compared to hyper </a:t>
            </a:r>
            <a:r>
              <a:rPr lang="en-US" dirty="0"/>
              <a:t>plane based models such as Logistic regression.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B490D2-202E-468E-9540-9423D2C5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127169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95"/>
    </mc:Choice>
    <mc:Fallback>
      <p:transition spd="slow" advTm="17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FBF0EA-B4FE-4753-8EEA-9BD3911C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CF1B345-422B-40B9-A3F1-386C7B5589C3}"/>
              </a:ext>
            </a:extLst>
          </p:cNvPr>
          <p:cNvSpPr txBox="1">
            <a:spLocks/>
          </p:cNvSpPr>
          <p:nvPr/>
        </p:nvSpPr>
        <p:spPr>
          <a:xfrm>
            <a:off x="5505254" y="4232635"/>
            <a:ext cx="6589336" cy="1923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accent2">
                    <a:lumMod val="75000"/>
                  </a:schemeClr>
                </a:solidFill>
              </a:rPr>
              <a:t>Acknowledgement:</a:t>
            </a:r>
          </a:p>
          <a:p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	Prof</a:t>
            </a:r>
            <a:r>
              <a:rPr lang="en-US" altLang="en-US" sz="360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altLang="en-US" sz="3600" b="1" smtClean="0">
                <a:solidFill>
                  <a:schemeClr val="accent2">
                    <a:lumMod val="75000"/>
                  </a:schemeClr>
                </a:solidFill>
              </a:rPr>
              <a:t>Dr. </a:t>
            </a:r>
            <a:r>
              <a:rPr lang="en-US" altLang="en-US" sz="3600" b="1" dirty="0">
                <a:solidFill>
                  <a:schemeClr val="accent2">
                    <a:lumMod val="75000"/>
                  </a:schemeClr>
                </a:solidFill>
              </a:rPr>
              <a:t>James Shanahan </a:t>
            </a:r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&amp; Team,</a:t>
            </a:r>
          </a:p>
          <a:p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	Department of Computer science</a:t>
            </a:r>
            <a:b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	Indiana University</a:t>
            </a:r>
          </a:p>
          <a:p>
            <a:r>
              <a:rPr lang="en-US" altLang="en-US" dirty="0"/>
              <a:t>		</a:t>
            </a:r>
            <a:endParaRPr lang="x-none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08"/>
    </mc:Choice>
    <mc:Fallback>
      <p:transition spd="slow" advTm="129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Abstract: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detailed description about the data set could be found at</a:t>
            </a:r>
          </a:p>
          <a:p>
            <a:r>
              <a:rPr lang="en-US" u="sng" dirty="0">
                <a:hlinkClick r:id="rId2"/>
              </a:rPr>
              <a:t>https://www.kaggle.com/agpickersgill/credit-card-fraud-detection/data</a:t>
            </a:r>
            <a:r>
              <a:rPr lang="en-US" dirty="0"/>
              <a:t> . The first 28 features are resultant of PCA, whereas 'Time' and 'Amount' features are present as is. </a:t>
            </a:r>
          </a:p>
          <a:p>
            <a:r>
              <a:rPr lang="en-US" dirty="0"/>
              <a:t>Feature 'Time' contains the seconds elapsed between each transaction and the first transaction in the dataset. </a:t>
            </a:r>
          </a:p>
          <a:p>
            <a:pPr marL="0" indent="0">
              <a:buNone/>
            </a:pPr>
            <a:r>
              <a:rPr lang="en-US" dirty="0"/>
              <a:t>The feature 'Amount' is the transaction Amount [Para 2 of: About this Dataset]. </a:t>
            </a:r>
          </a:p>
          <a:p>
            <a:r>
              <a:rPr lang="en-US" dirty="0"/>
              <a:t>Analysis on the data, and the visualization of the analysis could be found at </a:t>
            </a:r>
            <a:r>
              <a:rPr lang="en-US" u="sng" dirty="0">
                <a:hlinkClick r:id="rId3"/>
              </a:rPr>
              <a:t>https://www.kaggle.com/agpickersgill/credit-card-fraud-detection/notebook</a:t>
            </a:r>
            <a:r>
              <a:rPr lang="en-US" dirty="0"/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CB4B138-5119-484C-849E-BBABD931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839"/>
    </mc:Choice>
    <mc:Fallback>
      <p:transition spd="slow" advTm="148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3358"/>
            <a:ext cx="10058400" cy="64665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Site: </a:t>
            </a:r>
            <a:r>
              <a:rPr lang="en-US" sz="2400" b="1" dirty="0" err="1"/>
              <a:t>agpickersgill</a:t>
            </a:r>
            <a:r>
              <a:rPr lang="en-US" sz="2400" b="1" dirty="0"/>
              <a:t>/credit-card-fraud-detection/data 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i="1" dirty="0"/>
              <a:t>https://www.kaggle.com/agpickersgill/credit-card-fraud-detection/data</a:t>
            </a:r>
            <a:endParaRPr lang="x-none" altLang="en-US" sz="12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D062FF-2E6D-4CAC-A374-30A3254155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540" y="1741848"/>
            <a:ext cx="7480169" cy="4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229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97"/>
    </mc:Choice>
    <mc:Fallback>
      <p:transition spd="slow" advTm="9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3358"/>
            <a:ext cx="10058400" cy="64665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Site: </a:t>
            </a:r>
            <a:r>
              <a:rPr lang="en-US" sz="2400" b="1" dirty="0" err="1"/>
              <a:t>agpickersgill</a:t>
            </a:r>
            <a:r>
              <a:rPr lang="en-US" sz="2400" b="1" dirty="0"/>
              <a:t>/credit-card-fraud-detection/data 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https://www.kaggle.com/</a:t>
            </a:r>
            <a:r>
              <a:rPr lang="en-US" sz="1200" dirty="0"/>
              <a:t>agpickersgill/credit-card-fraud-detection/data</a:t>
            </a:r>
            <a:endParaRPr lang="x-none" alt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AD0B557-A9EC-486B-953C-3DCACF6E05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93" y="2506743"/>
            <a:ext cx="9764722" cy="34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049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9"/>
    </mc:Choice>
    <mc:Fallback>
      <p:transition spd="slow" advTm="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Challenges: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Most of the features are PAC values, hence feature engineering is limited.</a:t>
            </a:r>
          </a:p>
          <a:p>
            <a:pPr marL="0" indent="0">
              <a:buNone/>
            </a:pPr>
            <a:r>
              <a:rPr lang="en-US" dirty="0"/>
              <a:t> Fraud Transactions are under represented , 0.17 % of the data.</a:t>
            </a:r>
          </a:p>
          <a:p>
            <a:pPr marL="0" indent="0">
              <a:buNone/>
            </a:pPr>
            <a:r>
              <a:rPr lang="en-US" dirty="0"/>
              <a:t> There is no separate validation / test data set available in </a:t>
            </a:r>
            <a:r>
              <a:rPr lang="en-US" dirty="0" err="1"/>
              <a:t>Kaggle</a:t>
            </a:r>
            <a:r>
              <a:rPr lang="en-US" dirty="0"/>
              <a:t> to submit and assess our score in comparison.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B7A14F-A11B-4075-BE3A-8EA0EA6C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233357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289"/>
    </mc:Choice>
    <mc:Fallback>
      <p:transition spd="slow" advTm="92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Approach: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560" y="1838961"/>
            <a:ext cx="5760720" cy="4104640"/>
          </a:xfrm>
        </p:spPr>
        <p:txBody>
          <a:bodyPr>
            <a:normAutofit fontScale="62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300" dirty="0"/>
              <a:t>Under Sample the data set.</a:t>
            </a:r>
          </a:p>
          <a:p>
            <a:pPr marL="201168" lvl="1" indent="0">
              <a:buNone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300" dirty="0"/>
              <a:t>Analysis of correlation of data set</a:t>
            </a:r>
          </a:p>
          <a:p>
            <a:pPr marL="201168" lvl="1" indent="0">
              <a:buNone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300" dirty="0"/>
              <a:t>Identify important features , </a:t>
            </a:r>
          </a:p>
          <a:p>
            <a:pPr lvl="3"/>
            <a:r>
              <a:rPr lang="en-US" sz="2300" dirty="0"/>
              <a:t>via exploratory feature analysis</a:t>
            </a:r>
          </a:p>
          <a:p>
            <a:pPr lvl="3"/>
            <a:r>
              <a:rPr lang="en-US" sz="2300" dirty="0"/>
              <a:t>Pair-wise feature analysis</a:t>
            </a:r>
          </a:p>
          <a:p>
            <a:pPr lvl="3"/>
            <a:endParaRPr lang="en-US" sz="2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300" dirty="0"/>
              <a:t>Base model, And extended models </a:t>
            </a:r>
          </a:p>
          <a:p>
            <a:pPr marL="201168" lvl="1" indent="0">
              <a:buNone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300" dirty="0"/>
              <a:t>K </a:t>
            </a:r>
            <a:r>
              <a:rPr lang="en-US" sz="2300" dirty="0" err="1"/>
              <a:t>Flod</a:t>
            </a:r>
            <a:r>
              <a:rPr lang="en-US" sz="2300" dirty="0"/>
              <a:t> validation, Grid Search , </a:t>
            </a:r>
          </a:p>
          <a:p>
            <a:pPr marL="201168" lvl="1" indent="0">
              <a:buNone/>
            </a:pPr>
            <a:r>
              <a:rPr lang="en-US" sz="2300" dirty="0"/>
              <a:t>	Pipeline Kitchen-Sink</a:t>
            </a:r>
          </a:p>
          <a:p>
            <a:pPr marL="201168" lvl="1" indent="0">
              <a:buNone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7030A0"/>
                </a:solidFill>
              </a:rPr>
              <a:t>Experimental : Features as distance to clusters</a:t>
            </a:r>
          </a:p>
          <a:p>
            <a:pPr marL="201168" lvl="1" indent="0">
              <a:buNone/>
            </a:pPr>
            <a:endParaRPr lang="en-US" sz="23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300" dirty="0"/>
              <a:t>Comparison of Different, </a:t>
            </a:r>
          </a:p>
          <a:p>
            <a:pPr lvl="2"/>
            <a:r>
              <a:rPr lang="en-US" sz="2300" dirty="0"/>
              <a:t>Transformations of Data</a:t>
            </a:r>
          </a:p>
          <a:p>
            <a:pPr lvl="2"/>
            <a:r>
              <a:rPr lang="en-US" sz="2300" dirty="0"/>
              <a:t>Application of Algorithms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A0BA44-310C-4131-81C2-676B14A4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:-</a:t>
            </a:r>
            <a:r>
              <a:rPr lang="it-IT" dirty="0"/>
              <a:t>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186118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2571"/>
    </mc:Choice>
    <mc:Fallback>
      <p:transition spd="slow" advTm="625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 Sample the data set</a:t>
            </a:r>
            <a:endParaRPr lang="x-none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503" y="2215299"/>
            <a:ext cx="3073138" cy="3186260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Under Sample the data set.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Analysis of correlation of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Identify important features , </a:t>
            </a:r>
          </a:p>
          <a:p>
            <a:pPr lvl="3"/>
            <a:r>
              <a:rPr lang="en-US" sz="1800" dirty="0"/>
              <a:t>via exploratory feature analysis</a:t>
            </a:r>
          </a:p>
          <a:p>
            <a:pPr lvl="3"/>
            <a:r>
              <a:rPr lang="en-US" sz="1800" dirty="0" smtClean="0"/>
              <a:t>Pair-wise </a:t>
            </a:r>
            <a:r>
              <a:rPr lang="en-US" sz="1800" dirty="0"/>
              <a:t>feature analysis</a:t>
            </a:r>
          </a:p>
          <a:p>
            <a:pPr lvl="3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Base </a:t>
            </a:r>
            <a:r>
              <a:rPr lang="en-US" sz="2000" dirty="0" smtClean="0"/>
              <a:t>model, </a:t>
            </a:r>
            <a:r>
              <a:rPr lang="en-US" sz="2000" dirty="0"/>
              <a:t>And extended models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K </a:t>
            </a:r>
            <a:r>
              <a:rPr lang="en-US" sz="2000" dirty="0" err="1"/>
              <a:t>Flod</a:t>
            </a:r>
            <a:r>
              <a:rPr lang="en-US" sz="2000" dirty="0"/>
              <a:t> validation, Grid Search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Features as distance to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Comparison of Different, </a:t>
            </a:r>
          </a:p>
          <a:p>
            <a:pPr lvl="2"/>
            <a:r>
              <a:rPr lang="en-US" sz="1800" dirty="0"/>
              <a:t>Transformations of Data</a:t>
            </a:r>
          </a:p>
          <a:p>
            <a:pPr lvl="2"/>
            <a:r>
              <a:rPr lang="en-US" sz="1800" dirty="0"/>
              <a:t>Application of Algorithms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314A-1D22-482D-AA03-AC9C37A5BE09}"/>
              </a:ext>
            </a:extLst>
          </p:cNvPr>
          <p:cNvSpPr txBox="1">
            <a:spLocks/>
          </p:cNvSpPr>
          <p:nvPr/>
        </p:nvSpPr>
        <p:spPr>
          <a:xfrm>
            <a:off x="1547566" y="2215299"/>
            <a:ext cx="6257827" cy="3186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We </a:t>
            </a:r>
            <a:r>
              <a:rPr lang="en-US" sz="2000" dirty="0" smtClean="0"/>
              <a:t>used all rows </a:t>
            </a:r>
            <a:r>
              <a:rPr lang="en-US" sz="2000" dirty="0"/>
              <a:t>of ‘minority class data’ and a fraction of majority class data so that the count of both the classes are comparable.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We prepared </a:t>
            </a:r>
            <a:r>
              <a:rPr lang="en-US" sz="2000" dirty="0" smtClean="0"/>
              <a:t>the data </a:t>
            </a:r>
            <a:r>
              <a:rPr lang="en-US" sz="2000" dirty="0"/>
              <a:t>set with different </a:t>
            </a:r>
            <a:r>
              <a:rPr lang="en-US" sz="2000" dirty="0" smtClean="0"/>
              <a:t>fractions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majority </a:t>
            </a:r>
            <a:r>
              <a:rPr lang="en-US" sz="2000" dirty="0" smtClean="0"/>
              <a:t>class</a:t>
            </a:r>
            <a:r>
              <a:rPr lang="en-US" sz="2000" dirty="0" smtClean="0"/>
              <a:t>, </a:t>
            </a:r>
            <a:r>
              <a:rPr lang="en-US" sz="2000" dirty="0"/>
              <a:t>and found that the best results </a:t>
            </a:r>
            <a:r>
              <a:rPr lang="en-US" sz="2000" dirty="0" smtClean="0"/>
              <a:t>are achieved when </a:t>
            </a:r>
            <a:r>
              <a:rPr lang="en-US" sz="2000" dirty="0"/>
              <a:t>the majority </a:t>
            </a:r>
            <a:r>
              <a:rPr lang="en-US" sz="2000" dirty="0" smtClean="0"/>
              <a:t>class count was equal to  the minority class count(1:1 ratio).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BB09A-6050-499D-ABD3-E931565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35650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64"/>
    </mc:Choice>
    <mc:Fallback>
      <p:transition spd="slow" advTm="10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4" y="286603"/>
            <a:ext cx="10665486" cy="929455"/>
          </a:xfrm>
        </p:spPr>
        <p:txBody>
          <a:bodyPr>
            <a:normAutofit/>
          </a:bodyPr>
          <a:lstStyle/>
          <a:p>
            <a:r>
              <a:rPr lang="en-US" b="1" dirty="0"/>
              <a:t>Approach: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Analysis of correlation of data set</a:t>
            </a:r>
            <a:endParaRPr lang="x-none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503" y="2215299"/>
            <a:ext cx="3073138" cy="3186260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Under Sample the data set.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Analysis of correlation of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Identify important features , </a:t>
            </a:r>
          </a:p>
          <a:p>
            <a:pPr lvl="3"/>
            <a:r>
              <a:rPr lang="en-US" sz="1800" dirty="0"/>
              <a:t>via exploratory feature analysis</a:t>
            </a:r>
          </a:p>
          <a:p>
            <a:pPr lvl="3"/>
            <a:r>
              <a:rPr lang="en-US" sz="1800" dirty="0" smtClean="0"/>
              <a:t>Pair-wise feature analysis</a:t>
            </a:r>
          </a:p>
          <a:p>
            <a:pPr lvl="3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Base </a:t>
            </a:r>
            <a:r>
              <a:rPr lang="en-US" sz="2000" dirty="0" smtClean="0"/>
              <a:t>model, </a:t>
            </a:r>
            <a:r>
              <a:rPr lang="en-US" sz="2000" dirty="0"/>
              <a:t>And extended models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K </a:t>
            </a:r>
            <a:r>
              <a:rPr lang="en-US" sz="2000" dirty="0" err="1"/>
              <a:t>Flod</a:t>
            </a:r>
            <a:r>
              <a:rPr lang="en-US" sz="2000" dirty="0"/>
              <a:t> validation, Grid Search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Features as distance to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Comparison of Different, </a:t>
            </a:r>
          </a:p>
          <a:p>
            <a:pPr lvl="2"/>
            <a:r>
              <a:rPr lang="en-US" sz="1800" dirty="0"/>
              <a:t>Transformations of Data</a:t>
            </a:r>
          </a:p>
          <a:p>
            <a:pPr lvl="2"/>
            <a:r>
              <a:rPr lang="en-US" sz="1800" dirty="0"/>
              <a:t>Application of Algorithms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314A-1D22-482D-AA03-AC9C37A5BE09}"/>
              </a:ext>
            </a:extLst>
          </p:cNvPr>
          <p:cNvSpPr txBox="1">
            <a:spLocks/>
          </p:cNvSpPr>
          <p:nvPr/>
        </p:nvSpPr>
        <p:spPr>
          <a:xfrm>
            <a:off x="868836" y="2215299"/>
            <a:ext cx="6257827" cy="3186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Correlation of PCA values in general is of little significance. But we did a correlation of data separately for both the </a:t>
            </a:r>
            <a:r>
              <a:rPr lang="en-US" sz="2000" dirty="0" smtClean="0"/>
              <a:t>classes.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found that some fields in the fraud </a:t>
            </a:r>
            <a:r>
              <a:rPr lang="en-US" sz="2000" dirty="0" smtClean="0"/>
              <a:t>transactions show significant correlations.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0E30EC-CC23-4234-B7EE-42C669ED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423928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4"/>
    </mc:Choice>
    <mc:Fallback>
      <p:transition spd="slow" advTm="4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4" y="286603"/>
            <a:ext cx="10665486" cy="929455"/>
          </a:xfrm>
        </p:spPr>
        <p:txBody>
          <a:bodyPr>
            <a:normAutofit/>
          </a:bodyPr>
          <a:lstStyle/>
          <a:p>
            <a:r>
              <a:rPr lang="en-US" b="1" dirty="0"/>
              <a:t>Approach: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Identify important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features</a:t>
            </a:r>
            <a:r>
              <a:rPr lang="en-US" dirty="0" smtClean="0"/>
              <a:t> 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503" y="2215299"/>
            <a:ext cx="3073138" cy="318626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Under Sample the data set.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Analysis of correlation of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Identify important features , </a:t>
            </a:r>
          </a:p>
          <a:p>
            <a:pPr lvl="3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via exploratory feature analysis</a:t>
            </a:r>
          </a:p>
          <a:p>
            <a:pPr lvl="3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Pair-wise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feature analysis</a:t>
            </a:r>
          </a:p>
          <a:p>
            <a:pPr lvl="3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Base </a:t>
            </a:r>
            <a:r>
              <a:rPr lang="en-US" sz="2000" dirty="0" smtClean="0"/>
              <a:t>model, </a:t>
            </a:r>
            <a:r>
              <a:rPr lang="en-US" sz="2000" dirty="0"/>
              <a:t>And extended models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K </a:t>
            </a:r>
            <a:r>
              <a:rPr lang="en-US" sz="2000" dirty="0" err="1"/>
              <a:t>Flod</a:t>
            </a:r>
            <a:r>
              <a:rPr lang="en-US" sz="2000" dirty="0"/>
              <a:t> validation, Grid Search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Features as distance to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Comparison of Different, </a:t>
            </a:r>
          </a:p>
          <a:p>
            <a:pPr lvl="2"/>
            <a:r>
              <a:rPr lang="en-US" sz="1800" dirty="0"/>
              <a:t>Transformations of Data</a:t>
            </a:r>
          </a:p>
          <a:p>
            <a:pPr lvl="2"/>
            <a:r>
              <a:rPr lang="en-US" sz="1800" dirty="0"/>
              <a:t>Application of Algorithms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314A-1D22-482D-AA03-AC9C37A5BE09}"/>
              </a:ext>
            </a:extLst>
          </p:cNvPr>
          <p:cNvSpPr txBox="1">
            <a:spLocks/>
          </p:cNvSpPr>
          <p:nvPr/>
        </p:nvSpPr>
        <p:spPr>
          <a:xfrm>
            <a:off x="868835" y="2215298"/>
            <a:ext cx="6898851" cy="37141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We found that </a:t>
            </a:r>
            <a:r>
              <a:rPr lang="en-US" sz="2000" dirty="0" smtClean="0"/>
              <a:t>the feature “Time” </a:t>
            </a:r>
            <a:r>
              <a:rPr lang="en-US" sz="2000" dirty="0"/>
              <a:t>is of very less significance, than expected.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On plotting histograms of all the features, the higher concertation of features from fraud and non </a:t>
            </a:r>
            <a:r>
              <a:rPr lang="en-US" sz="2000" dirty="0" smtClean="0"/>
              <a:t>fraud, were </a:t>
            </a:r>
            <a:r>
              <a:rPr lang="en-US" sz="2000" dirty="0"/>
              <a:t>more </a:t>
            </a:r>
            <a:r>
              <a:rPr lang="en-US" sz="2000" dirty="0" smtClean="0"/>
              <a:t>or </a:t>
            </a:r>
            <a:r>
              <a:rPr lang="en-US" sz="2000" dirty="0"/>
              <a:t>less the same, seems like not much scope to separate.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Further </a:t>
            </a:r>
            <a:r>
              <a:rPr lang="en-US" sz="2000" dirty="0" smtClean="0"/>
              <a:t>Pair-wise </a:t>
            </a:r>
            <a:r>
              <a:rPr lang="en-US" sz="2000" dirty="0"/>
              <a:t>feature analysis showed that the classes formed clusters, and some of them were </a:t>
            </a:r>
            <a:r>
              <a:rPr lang="en-US" sz="2000" dirty="0" smtClean="0"/>
              <a:t>linearly </a:t>
            </a:r>
            <a:r>
              <a:rPr lang="en-US" sz="2000" dirty="0"/>
              <a:t>separable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82753-BE8C-4C01-A18C-20297E62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© : Gelesh, Augustine, </a:t>
            </a:r>
            <a:r>
              <a:rPr lang="it-IT" dirty="0" smtClean="0"/>
              <a:t>SAUrabh </a:t>
            </a:r>
            <a:r>
              <a:rPr lang="it-IT" dirty="0"/>
              <a:t>:-Indiana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3817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5"/>
    </mc:Choice>
    <mc:Fallback>
      <p:transition spd="slow" advTm="355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1580</TotalTime>
  <Words>1190</Words>
  <Application>Microsoft Office PowerPoint</Application>
  <PresentationFormat>Custom</PresentationFormat>
  <Paragraphs>161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Credit Card Fraud  Detection </vt:lpstr>
      <vt:lpstr>Abstract:</vt:lpstr>
      <vt:lpstr>Site: agpickersgill/credit-card-fraud-detection/data   https://www.kaggle.com/agpickersgill/credit-card-fraud-detection/data</vt:lpstr>
      <vt:lpstr>Site: agpickersgill/credit-card-fraud-detection/data   https://www.kaggle.com/agpickersgill/credit-card-fraud-detection/data</vt:lpstr>
      <vt:lpstr>Challenges:</vt:lpstr>
      <vt:lpstr>Approach:</vt:lpstr>
      <vt:lpstr>Approach: Under Sample the data set</vt:lpstr>
      <vt:lpstr>Approach: Analysis of correlation of data set</vt:lpstr>
      <vt:lpstr>Approach: Identify important features </vt:lpstr>
      <vt:lpstr>Approach: Base model, And extended models, Pipeline &amp; Validation</vt:lpstr>
      <vt:lpstr>Approach: Features as distance to clusters ( The Key Factor) </vt:lpstr>
      <vt:lpstr>Approach: Features as distance to clusters ( Comparison) </vt:lpstr>
      <vt:lpstr>Important observations and learning: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CreditCardFraudDetection</dc:title>
  <dc:creator>Gelesh George Omathil(Indiana University);Augustine Joseph ( Indiana University )</dc:creator>
  <cp:lastModifiedBy>Augustine</cp:lastModifiedBy>
  <cp:revision>81</cp:revision>
  <dcterms:created xsi:type="dcterms:W3CDTF">2018-04-24T13:34:47Z</dcterms:created>
  <dcterms:modified xsi:type="dcterms:W3CDTF">2018-04-26T05:18:53Z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