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  <p:sldMasterId id="2147483670" r:id="rId2"/>
  </p:sldMasterIdLst>
  <p:notesMasterIdLst>
    <p:notesMasterId r:id="rId13"/>
  </p:notesMasterIdLst>
  <p:sldIdLst>
    <p:sldId id="256" r:id="rId3"/>
    <p:sldId id="257" r:id="rId4"/>
    <p:sldId id="258" r:id="rId5"/>
    <p:sldId id="261" r:id="rId6"/>
    <p:sldId id="259" r:id="rId7"/>
    <p:sldId id="271" r:id="rId8"/>
    <p:sldId id="260" r:id="rId9"/>
    <p:sldId id="262" r:id="rId10"/>
    <p:sldId id="281" r:id="rId11"/>
    <p:sldId id="280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2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3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29034bb99_0_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729034bb9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29034bb99_0_10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729034bb99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29034bb99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729034bb99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29034bb99_0_3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729034bb99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29034bb99_0_2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729034bb9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fee790992_0_1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6fee790992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29034bb99_0_27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g729034bb99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668f9158c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a668f915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29034bb99_0_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729034bb9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357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143000" y="841771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143000" y="2701527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1pPr>
            <a:lvl2pPr marL="914400" lvl="1" indent="-22860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2pPr>
            <a:lvl3pPr marL="1371600" lvl="2" indent="-22860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3pPr>
            <a:lvl4pPr marL="1828800" lvl="3" indent="-22860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4pPr>
            <a:lvl5pPr marL="2286000" lvl="4" indent="-22860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5pPr>
            <a:lvl6pPr marL="2743200" lvl="5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295347" y="4801228"/>
            <a:ext cx="2199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295347" y="4801228"/>
            <a:ext cx="2199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>
  <p:cSld name="Заголовок раздела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623887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295347" y="4801228"/>
            <a:ext cx="2199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>
  <p:cSld name="Два объекта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295347" y="4801228"/>
            <a:ext cx="2199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>
  <p:cSld name="Сравнение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629841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629841" y="1260871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2"/>
          </p:nvPr>
        </p:nvSpPr>
        <p:spPr>
          <a:xfrm>
            <a:off x="4629149" y="1260871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295347" y="4801228"/>
            <a:ext cx="2199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>
  <p:cSld name="Только заголовок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295347" y="4801228"/>
            <a:ext cx="2199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295347" y="4801228"/>
            <a:ext cx="2199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>
  <p:cSld name="Объект с подписью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3887391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1pPr>
            <a:lvl2pPr marL="914400" lvl="1" indent="-3810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2pPr>
            <a:lvl3pPr marL="1371600" lvl="2" indent="-3810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3pPr>
            <a:lvl4pPr marL="1828800" lvl="3" indent="-3810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4pPr>
            <a:lvl5pPr marL="2286000" lvl="4" indent="-3810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5pPr>
            <a:lvl6pPr marL="2743200" lvl="5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629840" y="1543049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295347" y="4801228"/>
            <a:ext cx="2199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>
  <p:cSld name="Рисунок с подписью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3887391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4pPr>
            <a:lvl5pPr marL="2286000" lvl="4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5pPr>
            <a:lvl6pPr marL="2743200" lvl="5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ldNum" idx="12"/>
          </p:nvPr>
        </p:nvSpPr>
        <p:spPr>
          <a:xfrm>
            <a:off x="8295347" y="4801228"/>
            <a:ext cx="2199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>
  <p:cSld name="TITLE_AND_BODY 2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9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4"/>
            <a:ext cx="3837000" cy="369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19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19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19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19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19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19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295347" y="4801228"/>
            <a:ext cx="2199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3.png"/><Relationship Id="rId7" Type="http://schemas.openxmlformats.org/officeDocument/2006/relationships/image" Target="../media/image30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4" descr="Рисунок 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05"/>
            <a:ext cx="9143999" cy="5140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4" descr="Рисунок 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735" y="1605"/>
            <a:ext cx="465826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4" descr="Рисунок 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5818" y="1"/>
            <a:ext cx="1084422" cy="1374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5312EB-73D8-4C67-B623-443CE9D7FF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238160">
            <a:off x="5576449" y="3998005"/>
            <a:ext cx="2535709" cy="799102"/>
          </a:xfrm>
          <a:prstGeom prst="rect">
            <a:avLst/>
          </a:prstGeom>
        </p:spPr>
      </p:pic>
      <p:sp>
        <p:nvSpPr>
          <p:cNvPr id="99" name="Google Shape;99;p24"/>
          <p:cNvSpPr txBox="1"/>
          <p:nvPr/>
        </p:nvSpPr>
        <p:spPr>
          <a:xfrm>
            <a:off x="139700" y="1879600"/>
            <a:ext cx="5664199" cy="1822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</a:pPr>
            <a:r>
              <a:rPr lang="ru-RU" sz="2600" dirty="0">
                <a:solidFill>
                  <a:schemeClr val="tx1"/>
                </a:solidFill>
                <a:latin typeface="Montserrat"/>
              </a:rPr>
              <a:t>Создание фреймворка </a:t>
            </a:r>
            <a:endParaRPr lang="en-US" sz="2600" dirty="0">
              <a:solidFill>
                <a:schemeClr val="tx1"/>
              </a:solidFill>
              <a:latin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</a:pPr>
            <a:r>
              <a:rPr lang="ru-RU" sz="2600" dirty="0">
                <a:solidFill>
                  <a:schemeClr val="tx1"/>
                </a:solidFill>
                <a:latin typeface="Montserrat"/>
              </a:rPr>
              <a:t>автоматического тестирования </a:t>
            </a:r>
            <a:endParaRPr lang="en-US" sz="2600" dirty="0">
              <a:solidFill>
                <a:schemeClr val="tx1"/>
              </a:solidFill>
              <a:latin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</a:pPr>
            <a:r>
              <a:rPr lang="ru-RU" sz="2600" dirty="0">
                <a:solidFill>
                  <a:schemeClr val="tx1"/>
                </a:solidFill>
                <a:latin typeface="Montserrat"/>
              </a:rPr>
              <a:t>облачной </a:t>
            </a:r>
            <a:r>
              <a:rPr lang="en-US" sz="2600" dirty="0">
                <a:solidFill>
                  <a:schemeClr val="tx1"/>
                </a:solidFill>
                <a:latin typeface="Montserrat"/>
              </a:rPr>
              <a:t>TMS</a:t>
            </a:r>
            <a:r>
              <a:rPr lang="ru-RU" sz="26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Cooper Black" panose="0208090404030B020404" pitchFamily="18" charset="0"/>
              </a:rPr>
              <a:t>QASE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8;p24" descr="Рисунок 32">
            <a:extLst>
              <a:ext uri="{FF2B5EF4-FFF2-40B4-BE49-F238E27FC236}">
                <a16:creationId xmlns:a16="http://schemas.microsoft.com/office/drawing/2014/main" id="{4CD1D407-DAD6-47D5-BD2E-1F3C48A580C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05"/>
            <a:ext cx="9143999" cy="5140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Мемы про диплом 📜 (35 фото) | shutniki.club">
            <a:extLst>
              <a:ext uri="{FF2B5EF4-FFF2-40B4-BE49-F238E27FC236}">
                <a16:creationId xmlns:a16="http://schemas.microsoft.com/office/drawing/2014/main" id="{2AE2A2AA-5EBE-4141-A801-BB31DBB15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0"/>
            <a:ext cx="7448550" cy="568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101;p24" descr="Рисунок 34">
            <a:extLst>
              <a:ext uri="{FF2B5EF4-FFF2-40B4-BE49-F238E27FC236}">
                <a16:creationId xmlns:a16="http://schemas.microsoft.com/office/drawing/2014/main" id="{4BDD7575-92EE-4F60-9E2D-3CB26922A88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068" y="0"/>
            <a:ext cx="1084422" cy="13744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522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5" descr="Рисунок 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2219" y="700074"/>
            <a:ext cx="7241784" cy="44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>
            <a:spLocks noGrp="1"/>
          </p:cNvSpPr>
          <p:nvPr>
            <p:ph type="sldNum" idx="4294967295"/>
          </p:nvPr>
        </p:nvSpPr>
        <p:spPr>
          <a:xfrm>
            <a:off x="271708" y="384810"/>
            <a:ext cx="1749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fld id="{00000000-1234-1234-1234-123412341234}" type="slidenum">
              <a:rPr lang="en-US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fld>
            <a:endParaRPr/>
          </a:p>
        </p:txBody>
      </p:sp>
      <p:grpSp>
        <p:nvGrpSpPr>
          <p:cNvPr id="108" name="Google Shape;108;p25"/>
          <p:cNvGrpSpPr/>
          <p:nvPr/>
        </p:nvGrpSpPr>
        <p:grpSpPr>
          <a:xfrm>
            <a:off x="274005" y="700087"/>
            <a:ext cx="180300" cy="4068812"/>
            <a:chOff x="0" y="0"/>
            <a:chExt cx="180300" cy="4068812"/>
          </a:xfrm>
        </p:grpSpPr>
        <p:sp>
          <p:nvSpPr>
            <p:cNvPr id="109" name="Google Shape;109;p25"/>
            <p:cNvSpPr txBox="1"/>
            <p:nvPr/>
          </p:nvSpPr>
          <p:spPr>
            <a:xfrm rot="-5400000">
              <a:off x="-603900" y="1794218"/>
              <a:ext cx="1388100" cy="1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Montserrat"/>
                <a:buNone/>
              </a:pPr>
              <a:r>
                <a:rPr lang="en-US" sz="600" b="0" i="0" u="none" strike="noStrike" cap="non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teachmeskills.by</a:t>
              </a:r>
              <a:endParaRPr/>
            </a:p>
          </p:txBody>
        </p:sp>
        <p:cxnSp>
          <p:nvCxnSpPr>
            <p:cNvPr id="110" name="Google Shape;110;p25"/>
            <p:cNvCxnSpPr/>
            <p:nvPr/>
          </p:nvCxnSpPr>
          <p:spPr>
            <a:xfrm>
              <a:off x="93344" y="2436812"/>
              <a:ext cx="0" cy="1632000"/>
            </a:xfrm>
            <a:prstGeom prst="straightConnector1">
              <a:avLst/>
            </a:prstGeom>
            <a:noFill/>
            <a:ln w="9525" cap="flat" cmpd="sng">
              <a:solidFill>
                <a:srgbClr val="E3E4E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" name="Google Shape;111;p25"/>
            <p:cNvCxnSpPr/>
            <p:nvPr/>
          </p:nvCxnSpPr>
          <p:spPr>
            <a:xfrm>
              <a:off x="93344" y="0"/>
              <a:ext cx="0" cy="1363800"/>
            </a:xfrm>
            <a:prstGeom prst="straightConnector1">
              <a:avLst/>
            </a:prstGeom>
            <a:noFill/>
            <a:ln w="9525" cap="flat" cmpd="sng">
              <a:solidFill>
                <a:srgbClr val="E3E4E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1154825" y="143275"/>
            <a:ext cx="69909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</a:pPr>
            <a:r>
              <a:rPr lang="ru-RU" sz="2000" b="1" dirty="0">
                <a:effectLst/>
                <a:latin typeface="Montserrat"/>
              </a:rPr>
              <a:t>Автоматизация тестирования для облачной TMS Qase.io</a:t>
            </a:r>
            <a:endParaRPr lang="en-US" sz="9600" b="1" dirty="0">
              <a:latin typeface="Montserrat"/>
            </a:endParaRPr>
          </a:p>
        </p:txBody>
      </p:sp>
      <p:sp>
        <p:nvSpPr>
          <p:cNvPr id="113" name="Google Shape;113;p25"/>
          <p:cNvSpPr txBox="1"/>
          <p:nvPr/>
        </p:nvSpPr>
        <p:spPr>
          <a:xfrm>
            <a:off x="1902219" y="794955"/>
            <a:ext cx="6967776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effectLst/>
                <a:latin typeface="Montserrat"/>
              </a:rPr>
              <a:t>Qase.io </a:t>
            </a:r>
            <a:r>
              <a:rPr lang="ru-RU" dirty="0">
                <a:effectLst/>
                <a:latin typeface="Montserrat"/>
              </a:rPr>
              <a:t>– это облачная система</a:t>
            </a:r>
            <a:r>
              <a:rPr lang="en-US" dirty="0">
                <a:effectLst/>
                <a:latin typeface="Montserrat"/>
              </a:rPr>
              <a:t> </a:t>
            </a:r>
            <a:r>
              <a:rPr lang="ru-RU" dirty="0">
                <a:effectLst/>
                <a:latin typeface="Montserrat"/>
              </a:rPr>
              <a:t>управления тестированием,</a:t>
            </a:r>
            <a:r>
              <a:rPr lang="en-US" dirty="0">
                <a:effectLst/>
                <a:latin typeface="Montserrat"/>
              </a:rPr>
              <a:t> </a:t>
            </a:r>
            <a:r>
              <a:rPr lang="ru-RU" dirty="0">
                <a:effectLst/>
                <a:latin typeface="Montserrat"/>
              </a:rPr>
              <a:t>позволяющая </a:t>
            </a:r>
            <a:r>
              <a:rPr lang="en-US" dirty="0">
                <a:effectLst/>
                <a:latin typeface="Montserrat"/>
              </a:rPr>
              <a:t>	</a:t>
            </a:r>
            <a:r>
              <a:rPr lang="ru-RU" dirty="0">
                <a:effectLst/>
                <a:latin typeface="Montserrat"/>
              </a:rPr>
              <a:t>командам эффективно хранить и систематизировать тестовую </a:t>
            </a:r>
            <a:r>
              <a:rPr lang="en-US" dirty="0">
                <a:effectLst/>
                <a:latin typeface="Montserrat"/>
              </a:rPr>
              <a:t>	</a:t>
            </a:r>
            <a:r>
              <a:rPr lang="ru-RU" dirty="0">
                <a:effectLst/>
                <a:latin typeface="Montserrat"/>
              </a:rPr>
              <a:t>информацию по продукту, а также организовать работу команды.</a:t>
            </a:r>
            <a:endParaRPr b="1" dirty="0">
              <a:solidFill>
                <a:srgbClr val="222222"/>
              </a:solidFill>
              <a:latin typeface="Montserrat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E4716E3-6E4C-439E-9C0D-22D3071FB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230602" y="506760"/>
            <a:ext cx="4651013" cy="465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0D0EE12-6701-4723-824A-2687B37B65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4" t="12579" r="11925" b="14728"/>
          <a:stretch/>
        </p:blipFill>
        <p:spPr bwMode="auto">
          <a:xfrm rot="16200000">
            <a:off x="360741" y="3548204"/>
            <a:ext cx="1217096" cy="120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DFD58FB5-0B57-4E6A-B4B5-9D45EF568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73743"/>
            <a:ext cx="3914265" cy="29356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/>
          <p:nvPr/>
        </p:nvSpPr>
        <p:spPr>
          <a:xfrm>
            <a:off x="1687865" y="0"/>
            <a:ext cx="7448700" cy="5143500"/>
          </a:xfrm>
          <a:prstGeom prst="rect">
            <a:avLst/>
          </a:prstGeom>
          <a:solidFill>
            <a:srgbClr val="F7F7F8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6"/>
          <p:cNvSpPr txBox="1">
            <a:spLocks noGrp="1"/>
          </p:cNvSpPr>
          <p:nvPr>
            <p:ph type="sldNum" idx="4294967295"/>
          </p:nvPr>
        </p:nvSpPr>
        <p:spPr>
          <a:xfrm>
            <a:off x="130047" y="384810"/>
            <a:ext cx="1749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fld id="{00000000-1234-1234-1234-123412341234}" type="slidenum">
              <a:rPr lang="en-US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fld>
            <a:endParaRPr/>
          </a:p>
        </p:txBody>
      </p:sp>
      <p:grpSp>
        <p:nvGrpSpPr>
          <p:cNvPr id="121" name="Google Shape;121;p26"/>
          <p:cNvGrpSpPr/>
          <p:nvPr/>
        </p:nvGrpSpPr>
        <p:grpSpPr>
          <a:xfrm>
            <a:off x="132344" y="700087"/>
            <a:ext cx="180300" cy="4068812"/>
            <a:chOff x="0" y="0"/>
            <a:chExt cx="180300" cy="4068812"/>
          </a:xfrm>
        </p:grpSpPr>
        <p:sp>
          <p:nvSpPr>
            <p:cNvPr id="122" name="Google Shape;122;p26"/>
            <p:cNvSpPr txBox="1"/>
            <p:nvPr/>
          </p:nvSpPr>
          <p:spPr>
            <a:xfrm rot="-5400000">
              <a:off x="-603900" y="1794218"/>
              <a:ext cx="1388100" cy="1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Montserrat"/>
                <a:buNone/>
              </a:pPr>
              <a:r>
                <a:rPr lang="en-US" sz="600" b="0" i="0" u="none" strike="noStrike" cap="non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teachmeskills.by</a:t>
              </a:r>
              <a:endParaRPr/>
            </a:p>
          </p:txBody>
        </p:sp>
        <p:cxnSp>
          <p:nvCxnSpPr>
            <p:cNvPr id="123" name="Google Shape;123;p26"/>
            <p:cNvCxnSpPr/>
            <p:nvPr/>
          </p:nvCxnSpPr>
          <p:spPr>
            <a:xfrm>
              <a:off x="93344" y="2436812"/>
              <a:ext cx="0" cy="1632000"/>
            </a:xfrm>
            <a:prstGeom prst="straightConnector1">
              <a:avLst/>
            </a:prstGeom>
            <a:noFill/>
            <a:ln w="9525" cap="flat" cmpd="sng">
              <a:solidFill>
                <a:srgbClr val="E3E4E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4" name="Google Shape;124;p26"/>
            <p:cNvCxnSpPr/>
            <p:nvPr/>
          </p:nvCxnSpPr>
          <p:spPr>
            <a:xfrm>
              <a:off x="93344" y="0"/>
              <a:ext cx="0" cy="1363800"/>
            </a:xfrm>
            <a:prstGeom prst="straightConnector1">
              <a:avLst/>
            </a:prstGeom>
            <a:noFill/>
            <a:ln w="9525" cap="flat" cmpd="sng">
              <a:solidFill>
                <a:srgbClr val="E3E4E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125" name="Google Shape;125;p26" descr="Рисунок 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6846" y="700087"/>
            <a:ext cx="497206" cy="49720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1154825" y="143275"/>
            <a:ext cx="70575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</a:pPr>
            <a:r>
              <a:rPr lang="ru-RU" dirty="0">
                <a:latin typeface="Montserrat"/>
              </a:rPr>
              <a:t>Стек технологий</a:t>
            </a:r>
            <a:endParaRPr dirty="0">
              <a:latin typeface="Montserrat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86A7B51-7957-4ADE-8FCC-9B0663618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7" t="26758" r="28407" b="25111"/>
          <a:stretch>
            <a:fillRect/>
          </a:stretch>
        </p:blipFill>
        <p:spPr>
          <a:xfrm>
            <a:off x="6858216" y="2013832"/>
            <a:ext cx="1864848" cy="1864930"/>
          </a:xfrm>
          <a:custGeom>
            <a:avLst/>
            <a:gdLst>
              <a:gd name="connsiteX0" fmla="*/ 1701534 w 3300658"/>
              <a:gd name="connsiteY0" fmla="*/ 180 h 3300803"/>
              <a:gd name="connsiteX1" fmla="*/ 1949722 w 3300658"/>
              <a:gd name="connsiteY1" fmla="*/ 112329 h 3300803"/>
              <a:gd name="connsiteX2" fmla="*/ 3204285 w 3300658"/>
              <a:gd name="connsiteY2" fmla="*/ 1449088 h 3300803"/>
              <a:gd name="connsiteX3" fmla="*/ 3188331 w 3300658"/>
              <a:gd name="connsiteY3" fmla="*/ 1952071 h 3300803"/>
              <a:gd name="connsiteX4" fmla="*/ 1853920 w 3300658"/>
              <a:gd name="connsiteY4" fmla="*/ 3204430 h 3300803"/>
              <a:gd name="connsiteX5" fmla="*/ 1350936 w 3300658"/>
              <a:gd name="connsiteY5" fmla="*/ 3188475 h 3300803"/>
              <a:gd name="connsiteX6" fmla="*/ 96374 w 3300658"/>
              <a:gd name="connsiteY6" fmla="*/ 1851716 h 3300803"/>
              <a:gd name="connsiteX7" fmla="*/ 112329 w 3300658"/>
              <a:gd name="connsiteY7" fmla="*/ 1348733 h 3300803"/>
              <a:gd name="connsiteX8" fmla="*/ 1446738 w 3300658"/>
              <a:gd name="connsiteY8" fmla="*/ 96374 h 3300803"/>
              <a:gd name="connsiteX9" fmla="*/ 1701534 w 3300658"/>
              <a:gd name="connsiteY9" fmla="*/ 180 h 330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00658" h="3300803">
                <a:moveTo>
                  <a:pt x="1701534" y="180"/>
                </a:moveTo>
                <a:cubicBezTo>
                  <a:pt x="1792556" y="3067"/>
                  <a:pt x="1882477" y="40678"/>
                  <a:pt x="1949722" y="112329"/>
                </a:cubicBezTo>
                <a:lnTo>
                  <a:pt x="3204285" y="1449088"/>
                </a:lnTo>
                <a:cubicBezTo>
                  <a:pt x="3338774" y="1592388"/>
                  <a:pt x="3331631" y="1817582"/>
                  <a:pt x="3188331" y="1952071"/>
                </a:cubicBezTo>
                <a:cubicBezTo>
                  <a:pt x="2743527" y="2369524"/>
                  <a:pt x="2298723" y="2786977"/>
                  <a:pt x="1853920" y="3204430"/>
                </a:cubicBezTo>
                <a:cubicBezTo>
                  <a:pt x="1710619" y="3338919"/>
                  <a:pt x="1485426" y="3331776"/>
                  <a:pt x="1350936" y="3188475"/>
                </a:cubicBezTo>
                <a:lnTo>
                  <a:pt x="96374" y="1851716"/>
                </a:lnTo>
                <a:cubicBezTo>
                  <a:pt x="-38115" y="1708416"/>
                  <a:pt x="-30972" y="1483222"/>
                  <a:pt x="112329" y="1348733"/>
                </a:cubicBezTo>
                <a:lnTo>
                  <a:pt x="1446738" y="96374"/>
                </a:lnTo>
                <a:cubicBezTo>
                  <a:pt x="1518388" y="29130"/>
                  <a:pt x="1610512" y="-2707"/>
                  <a:pt x="1701534" y="180"/>
                </a:cubicBezTo>
                <a:close/>
              </a:path>
            </a:pathLst>
          </a:cu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BB8A3C4-0442-4B0D-8704-058B1F00DFA5}"/>
              </a:ext>
            </a:extLst>
          </p:cNvPr>
          <p:cNvGrpSpPr/>
          <p:nvPr/>
        </p:nvGrpSpPr>
        <p:grpSpPr>
          <a:xfrm>
            <a:off x="6287777" y="3350480"/>
            <a:ext cx="1099995" cy="1110954"/>
            <a:chOff x="6287777" y="3350480"/>
            <a:chExt cx="1099995" cy="1110954"/>
          </a:xfrm>
        </p:grpSpPr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AD46491B-2EED-4327-8B43-DCBF9723BDC6}"/>
                </a:ext>
              </a:extLst>
            </p:cNvPr>
            <p:cNvSpPr/>
            <p:nvPr/>
          </p:nvSpPr>
          <p:spPr>
            <a:xfrm rot="2809007">
              <a:off x="6282298" y="3355959"/>
              <a:ext cx="1110954" cy="1099995"/>
            </a:xfrm>
            <a:custGeom>
              <a:avLst/>
              <a:gdLst>
                <a:gd name="connsiteX0" fmla="*/ 131911 w 1110954"/>
                <a:gd name="connsiteY0" fmla="*/ 113400 h 1099995"/>
                <a:gd name="connsiteX1" fmla="*/ 94071 w 1110954"/>
                <a:gd name="connsiteY1" fmla="*/ 204755 h 1099995"/>
                <a:gd name="connsiteX2" fmla="*/ 94071 w 1110954"/>
                <a:gd name="connsiteY2" fmla="*/ 895241 h 1099995"/>
                <a:gd name="connsiteX3" fmla="*/ 223265 w 1110954"/>
                <a:gd name="connsiteY3" fmla="*/ 1024435 h 1099995"/>
                <a:gd name="connsiteX4" fmla="*/ 887688 w 1110954"/>
                <a:gd name="connsiteY4" fmla="*/ 1024435 h 1099995"/>
                <a:gd name="connsiteX5" fmla="*/ 1016882 w 1110954"/>
                <a:gd name="connsiteY5" fmla="*/ 895241 h 1099995"/>
                <a:gd name="connsiteX6" fmla="*/ 1016882 w 1110954"/>
                <a:gd name="connsiteY6" fmla="*/ 204755 h 1099995"/>
                <a:gd name="connsiteX7" fmla="*/ 887688 w 1110954"/>
                <a:gd name="connsiteY7" fmla="*/ 75560 h 1099995"/>
                <a:gd name="connsiteX8" fmla="*/ 223265 w 1110954"/>
                <a:gd name="connsiteY8" fmla="*/ 75561 h 1099995"/>
                <a:gd name="connsiteX9" fmla="*/ 131911 w 1110954"/>
                <a:gd name="connsiteY9" fmla="*/ 113400 h 1099995"/>
                <a:gd name="connsiteX10" fmla="*/ 49113 w 1110954"/>
                <a:gd name="connsiteY10" fmla="*/ 49113 h 1099995"/>
                <a:gd name="connsiteX11" fmla="*/ 167683 w 1110954"/>
                <a:gd name="connsiteY11" fmla="*/ 0 h 1099995"/>
                <a:gd name="connsiteX12" fmla="*/ 943271 w 1110954"/>
                <a:gd name="connsiteY12" fmla="*/ 0 h 1099995"/>
                <a:gd name="connsiteX13" fmla="*/ 1110954 w 1110954"/>
                <a:gd name="connsiteY13" fmla="*/ 167683 h 1099995"/>
                <a:gd name="connsiteX14" fmla="*/ 1110954 w 1110954"/>
                <a:gd name="connsiteY14" fmla="*/ 932312 h 1099995"/>
                <a:gd name="connsiteX15" fmla="*/ 943271 w 1110954"/>
                <a:gd name="connsiteY15" fmla="*/ 1099995 h 1099995"/>
                <a:gd name="connsiteX16" fmla="*/ 167683 w 1110954"/>
                <a:gd name="connsiteY16" fmla="*/ 1099995 h 1099995"/>
                <a:gd name="connsiteX17" fmla="*/ 0 w 1110954"/>
                <a:gd name="connsiteY17" fmla="*/ 932312 h 1099995"/>
                <a:gd name="connsiteX18" fmla="*/ 0 w 1110954"/>
                <a:gd name="connsiteY18" fmla="*/ 167683 h 1099995"/>
                <a:gd name="connsiteX19" fmla="*/ 49113 w 1110954"/>
                <a:gd name="connsiteY19" fmla="*/ 49113 h 1099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0954" h="1099995">
                  <a:moveTo>
                    <a:pt x="131911" y="113400"/>
                  </a:moveTo>
                  <a:cubicBezTo>
                    <a:pt x="108532" y="136780"/>
                    <a:pt x="94071" y="169078"/>
                    <a:pt x="94071" y="204755"/>
                  </a:cubicBezTo>
                  <a:lnTo>
                    <a:pt x="94071" y="895241"/>
                  </a:lnTo>
                  <a:cubicBezTo>
                    <a:pt x="94071" y="966594"/>
                    <a:pt x="151913" y="1024435"/>
                    <a:pt x="223265" y="1024435"/>
                  </a:cubicBezTo>
                  <a:lnTo>
                    <a:pt x="887688" y="1024435"/>
                  </a:lnTo>
                  <a:cubicBezTo>
                    <a:pt x="959040" y="1024435"/>
                    <a:pt x="1016882" y="966594"/>
                    <a:pt x="1016882" y="895241"/>
                  </a:cubicBezTo>
                  <a:lnTo>
                    <a:pt x="1016882" y="204755"/>
                  </a:lnTo>
                  <a:cubicBezTo>
                    <a:pt x="1016882" y="133402"/>
                    <a:pt x="959040" y="75560"/>
                    <a:pt x="887688" y="75560"/>
                  </a:cubicBezTo>
                  <a:lnTo>
                    <a:pt x="223265" y="75561"/>
                  </a:lnTo>
                  <a:cubicBezTo>
                    <a:pt x="187589" y="75561"/>
                    <a:pt x="155291" y="90021"/>
                    <a:pt x="131911" y="113400"/>
                  </a:cubicBezTo>
                  <a:close/>
                  <a:moveTo>
                    <a:pt x="49113" y="49113"/>
                  </a:moveTo>
                  <a:cubicBezTo>
                    <a:pt x="79458" y="18768"/>
                    <a:pt x="121378" y="0"/>
                    <a:pt x="167683" y="0"/>
                  </a:cubicBezTo>
                  <a:lnTo>
                    <a:pt x="943271" y="0"/>
                  </a:lnTo>
                  <a:cubicBezTo>
                    <a:pt x="1035880" y="0"/>
                    <a:pt x="1110954" y="75074"/>
                    <a:pt x="1110954" y="167683"/>
                  </a:cubicBezTo>
                  <a:lnTo>
                    <a:pt x="1110954" y="932312"/>
                  </a:lnTo>
                  <a:cubicBezTo>
                    <a:pt x="1110954" y="1024921"/>
                    <a:pt x="1035880" y="1099995"/>
                    <a:pt x="943271" y="1099995"/>
                  </a:cubicBezTo>
                  <a:lnTo>
                    <a:pt x="167683" y="1099995"/>
                  </a:lnTo>
                  <a:cubicBezTo>
                    <a:pt x="75074" y="1099995"/>
                    <a:pt x="0" y="1024921"/>
                    <a:pt x="0" y="932312"/>
                  </a:cubicBezTo>
                  <a:lnTo>
                    <a:pt x="0" y="167683"/>
                  </a:lnTo>
                  <a:cubicBezTo>
                    <a:pt x="0" y="121378"/>
                    <a:pt x="18769" y="79458"/>
                    <a:pt x="49113" y="4911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73000">
                  <a:schemeClr val="bg1">
                    <a:lumMod val="50000"/>
                  </a:schemeClr>
                </a:gs>
                <a:gs pos="50000">
                  <a:srgbClr val="7030A0"/>
                </a:gs>
                <a:gs pos="21000">
                  <a:schemeClr val="accent2"/>
                </a:gs>
                <a:gs pos="100000">
                  <a:schemeClr val="accent4"/>
                </a:gs>
              </a:gsLst>
              <a:lin ang="6000000" scaled="0"/>
              <a:tileRect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BY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BY" dirty="0"/>
            </a:p>
          </p:txBody>
        </p:sp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362521C7-AAC0-4693-A16A-AAFEF7C30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9875" y="3586164"/>
              <a:ext cx="623600" cy="623600"/>
            </a:xfrm>
            <a:prstGeom prst="rect">
              <a:avLst/>
            </a:prstGeom>
          </p:spPr>
        </p:pic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340BDBC-ABF3-4231-8666-ED050AA0D891}"/>
              </a:ext>
            </a:extLst>
          </p:cNvPr>
          <p:cNvGrpSpPr/>
          <p:nvPr/>
        </p:nvGrpSpPr>
        <p:grpSpPr>
          <a:xfrm>
            <a:off x="4033442" y="3366839"/>
            <a:ext cx="1545260" cy="1528780"/>
            <a:chOff x="4033442" y="3366839"/>
            <a:chExt cx="1545260" cy="1528780"/>
          </a:xfrm>
        </p:grpSpPr>
        <p:sp>
          <p:nvSpPr>
            <p:cNvPr id="20" name="Прямоугольник: скругленные углы 19">
              <a:extLst>
                <a:ext uri="{FF2B5EF4-FFF2-40B4-BE49-F238E27FC236}">
                  <a16:creationId xmlns:a16="http://schemas.microsoft.com/office/drawing/2014/main" id="{A1E5CE57-EC81-4DE8-8108-B18368A6664F}"/>
                </a:ext>
              </a:extLst>
            </p:cNvPr>
            <p:cNvSpPr>
              <a:spLocks noChangeAspect="1"/>
            </p:cNvSpPr>
            <p:nvPr/>
          </p:nvSpPr>
          <p:spPr>
            <a:xfrm rot="2809007">
              <a:off x="4037265" y="3363016"/>
              <a:ext cx="1528780" cy="1536426"/>
            </a:xfrm>
            <a:prstGeom prst="roundRect">
              <a:avLst>
                <a:gd name="adj" fmla="val 15244"/>
              </a:avLst>
            </a:prstGeom>
            <a:gradFill flip="none" rotWithShape="1">
              <a:gsLst>
                <a:gs pos="0">
                  <a:srgbClr val="7030A0"/>
                </a:gs>
                <a:gs pos="50000">
                  <a:srgbClr val="3850B0"/>
                </a:gs>
                <a:gs pos="100000">
                  <a:srgbClr val="0070C0"/>
                </a:gs>
              </a:gsLst>
              <a:lin ang="2700000" scaled="1"/>
              <a:tileRect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BY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BY"/>
            </a:p>
          </p:txBody>
        </p: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808C9824-A5D0-4100-9D1A-19AB3EFA7F4C}"/>
                </a:ext>
              </a:extLst>
            </p:cNvPr>
            <p:cNvSpPr>
              <a:spLocks noChangeAspect="1"/>
            </p:cNvSpPr>
            <p:nvPr/>
          </p:nvSpPr>
          <p:spPr>
            <a:xfrm rot="2809007">
              <a:off x="4178567" y="3478516"/>
              <a:ext cx="1269835" cy="1318853"/>
            </a:xfrm>
            <a:prstGeom prst="roundRect">
              <a:avLst>
                <a:gd name="adj" fmla="val 14000"/>
              </a:avLst>
            </a:prstGeom>
            <a:solidFill>
              <a:schemeClr val="bg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BY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BY" dirty="0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E874E024-E4EC-4905-9F93-3571826EC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5584" y="3766905"/>
              <a:ext cx="1533118" cy="810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5F90EB6-8CCC-4766-9F17-C9B3540D8FFD}"/>
              </a:ext>
            </a:extLst>
          </p:cNvPr>
          <p:cNvGrpSpPr/>
          <p:nvPr/>
        </p:nvGrpSpPr>
        <p:grpSpPr>
          <a:xfrm>
            <a:off x="3811205" y="847381"/>
            <a:ext cx="1696859" cy="1591249"/>
            <a:chOff x="3811205" y="847381"/>
            <a:chExt cx="1696859" cy="1591249"/>
          </a:xfrm>
        </p:grpSpPr>
        <p:pic>
          <p:nvPicPr>
            <p:cNvPr id="29" name="Picture 6" descr="Test Dependency in TestNG - Knoldus Blogs">
              <a:extLst>
                <a:ext uri="{FF2B5EF4-FFF2-40B4-BE49-F238E27FC236}">
                  <a16:creationId xmlns:a16="http://schemas.microsoft.com/office/drawing/2014/main" id="{41F84A28-541D-4FE2-8C96-BB8C67F2202A}"/>
                </a:ext>
              </a:extLst>
            </p:cNvPr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1205" y="1197294"/>
              <a:ext cx="1696859" cy="913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Полилиния: фигура 32">
              <a:extLst>
                <a:ext uri="{FF2B5EF4-FFF2-40B4-BE49-F238E27FC236}">
                  <a16:creationId xmlns:a16="http://schemas.microsoft.com/office/drawing/2014/main" id="{F68B9B62-D1D8-43B4-A975-F74EDA801A39}"/>
                </a:ext>
              </a:extLst>
            </p:cNvPr>
            <p:cNvSpPr>
              <a:spLocks noChangeAspect="1"/>
            </p:cNvSpPr>
            <p:nvPr/>
          </p:nvSpPr>
          <p:spPr>
            <a:xfrm rot="2809007">
              <a:off x="3854780" y="855230"/>
              <a:ext cx="1591249" cy="1575551"/>
            </a:xfrm>
            <a:custGeom>
              <a:avLst/>
              <a:gdLst>
                <a:gd name="connsiteX0" fmla="*/ 131911 w 1110954"/>
                <a:gd name="connsiteY0" fmla="*/ 113400 h 1099995"/>
                <a:gd name="connsiteX1" fmla="*/ 94071 w 1110954"/>
                <a:gd name="connsiteY1" fmla="*/ 204755 h 1099995"/>
                <a:gd name="connsiteX2" fmla="*/ 94071 w 1110954"/>
                <a:gd name="connsiteY2" fmla="*/ 895241 h 1099995"/>
                <a:gd name="connsiteX3" fmla="*/ 223265 w 1110954"/>
                <a:gd name="connsiteY3" fmla="*/ 1024435 h 1099995"/>
                <a:gd name="connsiteX4" fmla="*/ 887688 w 1110954"/>
                <a:gd name="connsiteY4" fmla="*/ 1024435 h 1099995"/>
                <a:gd name="connsiteX5" fmla="*/ 1016882 w 1110954"/>
                <a:gd name="connsiteY5" fmla="*/ 895241 h 1099995"/>
                <a:gd name="connsiteX6" fmla="*/ 1016882 w 1110954"/>
                <a:gd name="connsiteY6" fmla="*/ 204755 h 1099995"/>
                <a:gd name="connsiteX7" fmla="*/ 887688 w 1110954"/>
                <a:gd name="connsiteY7" fmla="*/ 75560 h 1099995"/>
                <a:gd name="connsiteX8" fmla="*/ 223265 w 1110954"/>
                <a:gd name="connsiteY8" fmla="*/ 75561 h 1099995"/>
                <a:gd name="connsiteX9" fmla="*/ 131911 w 1110954"/>
                <a:gd name="connsiteY9" fmla="*/ 113400 h 1099995"/>
                <a:gd name="connsiteX10" fmla="*/ 49113 w 1110954"/>
                <a:gd name="connsiteY10" fmla="*/ 49113 h 1099995"/>
                <a:gd name="connsiteX11" fmla="*/ 167683 w 1110954"/>
                <a:gd name="connsiteY11" fmla="*/ 0 h 1099995"/>
                <a:gd name="connsiteX12" fmla="*/ 943271 w 1110954"/>
                <a:gd name="connsiteY12" fmla="*/ 0 h 1099995"/>
                <a:gd name="connsiteX13" fmla="*/ 1110954 w 1110954"/>
                <a:gd name="connsiteY13" fmla="*/ 167683 h 1099995"/>
                <a:gd name="connsiteX14" fmla="*/ 1110954 w 1110954"/>
                <a:gd name="connsiteY14" fmla="*/ 932312 h 1099995"/>
                <a:gd name="connsiteX15" fmla="*/ 943271 w 1110954"/>
                <a:gd name="connsiteY15" fmla="*/ 1099995 h 1099995"/>
                <a:gd name="connsiteX16" fmla="*/ 167683 w 1110954"/>
                <a:gd name="connsiteY16" fmla="*/ 1099995 h 1099995"/>
                <a:gd name="connsiteX17" fmla="*/ 0 w 1110954"/>
                <a:gd name="connsiteY17" fmla="*/ 932312 h 1099995"/>
                <a:gd name="connsiteX18" fmla="*/ 0 w 1110954"/>
                <a:gd name="connsiteY18" fmla="*/ 167683 h 1099995"/>
                <a:gd name="connsiteX19" fmla="*/ 49113 w 1110954"/>
                <a:gd name="connsiteY19" fmla="*/ 49113 h 1099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0954" h="1099995">
                  <a:moveTo>
                    <a:pt x="131911" y="113400"/>
                  </a:moveTo>
                  <a:cubicBezTo>
                    <a:pt x="108532" y="136780"/>
                    <a:pt x="94071" y="169078"/>
                    <a:pt x="94071" y="204755"/>
                  </a:cubicBezTo>
                  <a:lnTo>
                    <a:pt x="94071" y="895241"/>
                  </a:lnTo>
                  <a:cubicBezTo>
                    <a:pt x="94071" y="966594"/>
                    <a:pt x="151913" y="1024435"/>
                    <a:pt x="223265" y="1024435"/>
                  </a:cubicBezTo>
                  <a:lnTo>
                    <a:pt x="887688" y="1024435"/>
                  </a:lnTo>
                  <a:cubicBezTo>
                    <a:pt x="959040" y="1024435"/>
                    <a:pt x="1016882" y="966594"/>
                    <a:pt x="1016882" y="895241"/>
                  </a:cubicBezTo>
                  <a:lnTo>
                    <a:pt x="1016882" y="204755"/>
                  </a:lnTo>
                  <a:cubicBezTo>
                    <a:pt x="1016882" y="133402"/>
                    <a:pt x="959040" y="75560"/>
                    <a:pt x="887688" y="75560"/>
                  </a:cubicBezTo>
                  <a:lnTo>
                    <a:pt x="223265" y="75561"/>
                  </a:lnTo>
                  <a:cubicBezTo>
                    <a:pt x="187589" y="75561"/>
                    <a:pt x="155291" y="90021"/>
                    <a:pt x="131911" y="113400"/>
                  </a:cubicBezTo>
                  <a:close/>
                  <a:moveTo>
                    <a:pt x="49113" y="49113"/>
                  </a:moveTo>
                  <a:cubicBezTo>
                    <a:pt x="79458" y="18768"/>
                    <a:pt x="121378" y="0"/>
                    <a:pt x="167683" y="0"/>
                  </a:cubicBezTo>
                  <a:lnTo>
                    <a:pt x="943271" y="0"/>
                  </a:lnTo>
                  <a:cubicBezTo>
                    <a:pt x="1035880" y="0"/>
                    <a:pt x="1110954" y="75074"/>
                    <a:pt x="1110954" y="167683"/>
                  </a:cubicBezTo>
                  <a:lnTo>
                    <a:pt x="1110954" y="932312"/>
                  </a:lnTo>
                  <a:cubicBezTo>
                    <a:pt x="1110954" y="1024921"/>
                    <a:pt x="1035880" y="1099995"/>
                    <a:pt x="943271" y="1099995"/>
                  </a:cubicBezTo>
                  <a:lnTo>
                    <a:pt x="167683" y="1099995"/>
                  </a:lnTo>
                  <a:cubicBezTo>
                    <a:pt x="75074" y="1099995"/>
                    <a:pt x="0" y="1024921"/>
                    <a:pt x="0" y="932312"/>
                  </a:cubicBezTo>
                  <a:lnTo>
                    <a:pt x="0" y="167683"/>
                  </a:lnTo>
                  <a:cubicBezTo>
                    <a:pt x="0" y="121378"/>
                    <a:pt x="18769" y="79458"/>
                    <a:pt x="49113" y="4911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0000"/>
                </a:gs>
                <a:gs pos="46000">
                  <a:schemeClr val="accent4"/>
                </a:gs>
              </a:gsLst>
              <a:lin ang="6000000" scaled="0"/>
              <a:tileRect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BY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BY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083F6FE-862D-444E-AEDB-86F567BC8C9D}"/>
              </a:ext>
            </a:extLst>
          </p:cNvPr>
          <p:cNvGrpSpPr/>
          <p:nvPr/>
        </p:nvGrpSpPr>
        <p:grpSpPr>
          <a:xfrm>
            <a:off x="5018885" y="2082541"/>
            <a:ext cx="1607296" cy="1591249"/>
            <a:chOff x="5018885" y="2082541"/>
            <a:chExt cx="1607296" cy="1591249"/>
          </a:xfrm>
        </p:grpSpPr>
        <p:sp>
          <p:nvSpPr>
            <p:cNvPr id="34" name="Полилиния: фигура 33">
              <a:extLst>
                <a:ext uri="{FF2B5EF4-FFF2-40B4-BE49-F238E27FC236}">
                  <a16:creationId xmlns:a16="http://schemas.microsoft.com/office/drawing/2014/main" id="{FCD0948F-323B-409D-8379-3AAD8696704C}"/>
                </a:ext>
              </a:extLst>
            </p:cNvPr>
            <p:cNvSpPr>
              <a:spLocks noChangeAspect="1"/>
            </p:cNvSpPr>
            <p:nvPr/>
          </p:nvSpPr>
          <p:spPr>
            <a:xfrm rot="2809007">
              <a:off x="5011036" y="2090390"/>
              <a:ext cx="1591249" cy="1575551"/>
            </a:xfrm>
            <a:custGeom>
              <a:avLst/>
              <a:gdLst>
                <a:gd name="connsiteX0" fmla="*/ 131911 w 1110954"/>
                <a:gd name="connsiteY0" fmla="*/ 113400 h 1099995"/>
                <a:gd name="connsiteX1" fmla="*/ 94071 w 1110954"/>
                <a:gd name="connsiteY1" fmla="*/ 204755 h 1099995"/>
                <a:gd name="connsiteX2" fmla="*/ 94071 w 1110954"/>
                <a:gd name="connsiteY2" fmla="*/ 895241 h 1099995"/>
                <a:gd name="connsiteX3" fmla="*/ 223265 w 1110954"/>
                <a:gd name="connsiteY3" fmla="*/ 1024435 h 1099995"/>
                <a:gd name="connsiteX4" fmla="*/ 887688 w 1110954"/>
                <a:gd name="connsiteY4" fmla="*/ 1024435 h 1099995"/>
                <a:gd name="connsiteX5" fmla="*/ 1016882 w 1110954"/>
                <a:gd name="connsiteY5" fmla="*/ 895241 h 1099995"/>
                <a:gd name="connsiteX6" fmla="*/ 1016882 w 1110954"/>
                <a:gd name="connsiteY6" fmla="*/ 204755 h 1099995"/>
                <a:gd name="connsiteX7" fmla="*/ 887688 w 1110954"/>
                <a:gd name="connsiteY7" fmla="*/ 75560 h 1099995"/>
                <a:gd name="connsiteX8" fmla="*/ 223265 w 1110954"/>
                <a:gd name="connsiteY8" fmla="*/ 75561 h 1099995"/>
                <a:gd name="connsiteX9" fmla="*/ 131911 w 1110954"/>
                <a:gd name="connsiteY9" fmla="*/ 113400 h 1099995"/>
                <a:gd name="connsiteX10" fmla="*/ 49113 w 1110954"/>
                <a:gd name="connsiteY10" fmla="*/ 49113 h 1099995"/>
                <a:gd name="connsiteX11" fmla="*/ 167683 w 1110954"/>
                <a:gd name="connsiteY11" fmla="*/ 0 h 1099995"/>
                <a:gd name="connsiteX12" fmla="*/ 943271 w 1110954"/>
                <a:gd name="connsiteY12" fmla="*/ 0 h 1099995"/>
                <a:gd name="connsiteX13" fmla="*/ 1110954 w 1110954"/>
                <a:gd name="connsiteY13" fmla="*/ 167683 h 1099995"/>
                <a:gd name="connsiteX14" fmla="*/ 1110954 w 1110954"/>
                <a:gd name="connsiteY14" fmla="*/ 932312 h 1099995"/>
                <a:gd name="connsiteX15" fmla="*/ 943271 w 1110954"/>
                <a:gd name="connsiteY15" fmla="*/ 1099995 h 1099995"/>
                <a:gd name="connsiteX16" fmla="*/ 167683 w 1110954"/>
                <a:gd name="connsiteY16" fmla="*/ 1099995 h 1099995"/>
                <a:gd name="connsiteX17" fmla="*/ 0 w 1110954"/>
                <a:gd name="connsiteY17" fmla="*/ 932312 h 1099995"/>
                <a:gd name="connsiteX18" fmla="*/ 0 w 1110954"/>
                <a:gd name="connsiteY18" fmla="*/ 167683 h 1099995"/>
                <a:gd name="connsiteX19" fmla="*/ 49113 w 1110954"/>
                <a:gd name="connsiteY19" fmla="*/ 49113 h 1099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0954" h="1099995">
                  <a:moveTo>
                    <a:pt x="131911" y="113400"/>
                  </a:moveTo>
                  <a:cubicBezTo>
                    <a:pt x="108532" y="136780"/>
                    <a:pt x="94071" y="169078"/>
                    <a:pt x="94071" y="204755"/>
                  </a:cubicBezTo>
                  <a:lnTo>
                    <a:pt x="94071" y="895241"/>
                  </a:lnTo>
                  <a:cubicBezTo>
                    <a:pt x="94071" y="966594"/>
                    <a:pt x="151913" y="1024435"/>
                    <a:pt x="223265" y="1024435"/>
                  </a:cubicBezTo>
                  <a:lnTo>
                    <a:pt x="887688" y="1024435"/>
                  </a:lnTo>
                  <a:cubicBezTo>
                    <a:pt x="959040" y="1024435"/>
                    <a:pt x="1016882" y="966594"/>
                    <a:pt x="1016882" y="895241"/>
                  </a:cubicBezTo>
                  <a:lnTo>
                    <a:pt x="1016882" y="204755"/>
                  </a:lnTo>
                  <a:cubicBezTo>
                    <a:pt x="1016882" y="133402"/>
                    <a:pt x="959040" y="75560"/>
                    <a:pt x="887688" y="75560"/>
                  </a:cubicBezTo>
                  <a:lnTo>
                    <a:pt x="223265" y="75561"/>
                  </a:lnTo>
                  <a:cubicBezTo>
                    <a:pt x="187589" y="75561"/>
                    <a:pt x="155291" y="90021"/>
                    <a:pt x="131911" y="113400"/>
                  </a:cubicBezTo>
                  <a:close/>
                  <a:moveTo>
                    <a:pt x="49113" y="49113"/>
                  </a:moveTo>
                  <a:cubicBezTo>
                    <a:pt x="79458" y="18768"/>
                    <a:pt x="121378" y="0"/>
                    <a:pt x="167683" y="0"/>
                  </a:cubicBezTo>
                  <a:lnTo>
                    <a:pt x="943271" y="0"/>
                  </a:lnTo>
                  <a:cubicBezTo>
                    <a:pt x="1035880" y="0"/>
                    <a:pt x="1110954" y="75074"/>
                    <a:pt x="1110954" y="167683"/>
                  </a:cubicBezTo>
                  <a:lnTo>
                    <a:pt x="1110954" y="932312"/>
                  </a:lnTo>
                  <a:cubicBezTo>
                    <a:pt x="1110954" y="1024921"/>
                    <a:pt x="1035880" y="1099995"/>
                    <a:pt x="943271" y="1099995"/>
                  </a:cubicBezTo>
                  <a:lnTo>
                    <a:pt x="167683" y="1099995"/>
                  </a:lnTo>
                  <a:cubicBezTo>
                    <a:pt x="75074" y="1099995"/>
                    <a:pt x="0" y="1024921"/>
                    <a:pt x="0" y="932312"/>
                  </a:cubicBezTo>
                  <a:lnTo>
                    <a:pt x="0" y="167683"/>
                  </a:lnTo>
                  <a:cubicBezTo>
                    <a:pt x="0" y="121378"/>
                    <a:pt x="18769" y="79458"/>
                    <a:pt x="49113" y="4911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94000">
                  <a:srgbClr val="7030A0"/>
                </a:gs>
              </a:gsLst>
              <a:lin ang="6000000" scaled="0"/>
              <a:tileRect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BY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BY" dirty="0"/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B826988B-2D95-4582-87D1-7EB67E5892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448" y="2674195"/>
              <a:ext cx="1588733" cy="402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191B9F8C-51AB-44B8-A579-6D7405DDC925}"/>
              </a:ext>
            </a:extLst>
          </p:cNvPr>
          <p:cNvGrpSpPr/>
          <p:nvPr/>
        </p:nvGrpSpPr>
        <p:grpSpPr>
          <a:xfrm>
            <a:off x="5460723" y="480682"/>
            <a:ext cx="1229288" cy="1188680"/>
            <a:chOff x="5460723" y="480682"/>
            <a:chExt cx="1229288" cy="1188680"/>
          </a:xfrm>
        </p:grpSpPr>
        <p:sp>
          <p:nvSpPr>
            <p:cNvPr id="38" name="Полилиния: фигура 37">
              <a:extLst>
                <a:ext uri="{FF2B5EF4-FFF2-40B4-BE49-F238E27FC236}">
                  <a16:creationId xmlns:a16="http://schemas.microsoft.com/office/drawing/2014/main" id="{AF85E06F-E7AD-43CF-B15F-21832E4DDB26}"/>
                </a:ext>
              </a:extLst>
            </p:cNvPr>
            <p:cNvSpPr/>
            <p:nvPr/>
          </p:nvSpPr>
          <p:spPr>
            <a:xfrm rot="2809007">
              <a:off x="5455244" y="525025"/>
              <a:ext cx="1110954" cy="1099995"/>
            </a:xfrm>
            <a:custGeom>
              <a:avLst/>
              <a:gdLst>
                <a:gd name="connsiteX0" fmla="*/ 131911 w 1110954"/>
                <a:gd name="connsiteY0" fmla="*/ 113400 h 1099995"/>
                <a:gd name="connsiteX1" fmla="*/ 94071 w 1110954"/>
                <a:gd name="connsiteY1" fmla="*/ 204755 h 1099995"/>
                <a:gd name="connsiteX2" fmla="*/ 94071 w 1110954"/>
                <a:gd name="connsiteY2" fmla="*/ 895241 h 1099995"/>
                <a:gd name="connsiteX3" fmla="*/ 223265 w 1110954"/>
                <a:gd name="connsiteY3" fmla="*/ 1024435 h 1099995"/>
                <a:gd name="connsiteX4" fmla="*/ 887688 w 1110954"/>
                <a:gd name="connsiteY4" fmla="*/ 1024435 h 1099995"/>
                <a:gd name="connsiteX5" fmla="*/ 1016882 w 1110954"/>
                <a:gd name="connsiteY5" fmla="*/ 895241 h 1099995"/>
                <a:gd name="connsiteX6" fmla="*/ 1016882 w 1110954"/>
                <a:gd name="connsiteY6" fmla="*/ 204755 h 1099995"/>
                <a:gd name="connsiteX7" fmla="*/ 887688 w 1110954"/>
                <a:gd name="connsiteY7" fmla="*/ 75560 h 1099995"/>
                <a:gd name="connsiteX8" fmla="*/ 223265 w 1110954"/>
                <a:gd name="connsiteY8" fmla="*/ 75561 h 1099995"/>
                <a:gd name="connsiteX9" fmla="*/ 131911 w 1110954"/>
                <a:gd name="connsiteY9" fmla="*/ 113400 h 1099995"/>
                <a:gd name="connsiteX10" fmla="*/ 49113 w 1110954"/>
                <a:gd name="connsiteY10" fmla="*/ 49113 h 1099995"/>
                <a:gd name="connsiteX11" fmla="*/ 167683 w 1110954"/>
                <a:gd name="connsiteY11" fmla="*/ 0 h 1099995"/>
                <a:gd name="connsiteX12" fmla="*/ 943271 w 1110954"/>
                <a:gd name="connsiteY12" fmla="*/ 0 h 1099995"/>
                <a:gd name="connsiteX13" fmla="*/ 1110954 w 1110954"/>
                <a:gd name="connsiteY13" fmla="*/ 167683 h 1099995"/>
                <a:gd name="connsiteX14" fmla="*/ 1110954 w 1110954"/>
                <a:gd name="connsiteY14" fmla="*/ 932312 h 1099995"/>
                <a:gd name="connsiteX15" fmla="*/ 943271 w 1110954"/>
                <a:gd name="connsiteY15" fmla="*/ 1099995 h 1099995"/>
                <a:gd name="connsiteX16" fmla="*/ 167683 w 1110954"/>
                <a:gd name="connsiteY16" fmla="*/ 1099995 h 1099995"/>
                <a:gd name="connsiteX17" fmla="*/ 0 w 1110954"/>
                <a:gd name="connsiteY17" fmla="*/ 932312 h 1099995"/>
                <a:gd name="connsiteX18" fmla="*/ 0 w 1110954"/>
                <a:gd name="connsiteY18" fmla="*/ 167683 h 1099995"/>
                <a:gd name="connsiteX19" fmla="*/ 49113 w 1110954"/>
                <a:gd name="connsiteY19" fmla="*/ 49113 h 1099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0954" h="1099995">
                  <a:moveTo>
                    <a:pt x="131911" y="113400"/>
                  </a:moveTo>
                  <a:cubicBezTo>
                    <a:pt x="108532" y="136780"/>
                    <a:pt x="94071" y="169078"/>
                    <a:pt x="94071" y="204755"/>
                  </a:cubicBezTo>
                  <a:lnTo>
                    <a:pt x="94071" y="895241"/>
                  </a:lnTo>
                  <a:cubicBezTo>
                    <a:pt x="94071" y="966594"/>
                    <a:pt x="151913" y="1024435"/>
                    <a:pt x="223265" y="1024435"/>
                  </a:cubicBezTo>
                  <a:lnTo>
                    <a:pt x="887688" y="1024435"/>
                  </a:lnTo>
                  <a:cubicBezTo>
                    <a:pt x="959040" y="1024435"/>
                    <a:pt x="1016882" y="966594"/>
                    <a:pt x="1016882" y="895241"/>
                  </a:cubicBezTo>
                  <a:lnTo>
                    <a:pt x="1016882" y="204755"/>
                  </a:lnTo>
                  <a:cubicBezTo>
                    <a:pt x="1016882" y="133402"/>
                    <a:pt x="959040" y="75560"/>
                    <a:pt x="887688" y="75560"/>
                  </a:cubicBezTo>
                  <a:lnTo>
                    <a:pt x="223265" y="75561"/>
                  </a:lnTo>
                  <a:cubicBezTo>
                    <a:pt x="187589" y="75561"/>
                    <a:pt x="155291" y="90021"/>
                    <a:pt x="131911" y="113400"/>
                  </a:cubicBezTo>
                  <a:close/>
                  <a:moveTo>
                    <a:pt x="49113" y="49113"/>
                  </a:moveTo>
                  <a:cubicBezTo>
                    <a:pt x="79458" y="18768"/>
                    <a:pt x="121378" y="0"/>
                    <a:pt x="167683" y="0"/>
                  </a:cubicBezTo>
                  <a:lnTo>
                    <a:pt x="943271" y="0"/>
                  </a:lnTo>
                  <a:cubicBezTo>
                    <a:pt x="1035880" y="0"/>
                    <a:pt x="1110954" y="75074"/>
                    <a:pt x="1110954" y="167683"/>
                  </a:cubicBezTo>
                  <a:lnTo>
                    <a:pt x="1110954" y="932312"/>
                  </a:lnTo>
                  <a:cubicBezTo>
                    <a:pt x="1110954" y="1024921"/>
                    <a:pt x="1035880" y="1099995"/>
                    <a:pt x="943271" y="1099995"/>
                  </a:cubicBezTo>
                  <a:lnTo>
                    <a:pt x="167683" y="1099995"/>
                  </a:lnTo>
                  <a:cubicBezTo>
                    <a:pt x="75074" y="1099995"/>
                    <a:pt x="0" y="1024921"/>
                    <a:pt x="0" y="932312"/>
                  </a:cubicBezTo>
                  <a:lnTo>
                    <a:pt x="0" y="167683"/>
                  </a:lnTo>
                  <a:cubicBezTo>
                    <a:pt x="0" y="121378"/>
                    <a:pt x="18769" y="79458"/>
                    <a:pt x="49113" y="4911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30A0"/>
                </a:gs>
                <a:gs pos="100000">
                  <a:srgbClr val="0070C0"/>
                </a:gs>
              </a:gsLst>
              <a:lin ang="6000000" scaled="0"/>
              <a:tileRect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BY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BY" dirty="0"/>
            </a:p>
          </p:txBody>
        </p:sp>
        <p:pic>
          <p:nvPicPr>
            <p:cNvPr id="2058" name="Picture 10" descr="Lombok - plugin for IntelliJ IDEA and Android Studio | JetBrains">
              <a:extLst>
                <a:ext uri="{FF2B5EF4-FFF2-40B4-BE49-F238E27FC236}">
                  <a16:creationId xmlns:a16="http://schemas.microsoft.com/office/drawing/2014/main" id="{44DE3D28-030F-4108-AF4C-036E0F8804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1331" y="480682"/>
              <a:ext cx="1188680" cy="118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94245BC6-E50C-4D3E-8D75-C66B9245A1CB}"/>
              </a:ext>
            </a:extLst>
          </p:cNvPr>
          <p:cNvGrpSpPr/>
          <p:nvPr/>
        </p:nvGrpSpPr>
        <p:grpSpPr>
          <a:xfrm>
            <a:off x="6819689" y="187297"/>
            <a:ext cx="1099995" cy="1110954"/>
            <a:chOff x="6819689" y="187297"/>
            <a:chExt cx="1099995" cy="1110954"/>
          </a:xfrm>
        </p:grpSpPr>
        <p:pic>
          <p:nvPicPr>
            <p:cNvPr id="2060" name="Picture 12" descr="REST Assured как инструмент тестирования API | by Руслан Дзутцев |  Effective Developers | Medium">
              <a:extLst>
                <a:ext uri="{FF2B5EF4-FFF2-40B4-BE49-F238E27FC236}">
                  <a16:creationId xmlns:a16="http://schemas.microsoft.com/office/drawing/2014/main" id="{86D8B527-901A-4CEF-A9DB-7DC7411E6A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4601" y="305539"/>
              <a:ext cx="854689" cy="854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Полилиния: фигура 40">
              <a:extLst>
                <a:ext uri="{FF2B5EF4-FFF2-40B4-BE49-F238E27FC236}">
                  <a16:creationId xmlns:a16="http://schemas.microsoft.com/office/drawing/2014/main" id="{5AEE2BBD-39DF-4D02-B3C6-41B1344369CA}"/>
                </a:ext>
              </a:extLst>
            </p:cNvPr>
            <p:cNvSpPr/>
            <p:nvPr/>
          </p:nvSpPr>
          <p:spPr>
            <a:xfrm rot="2809007">
              <a:off x="6814210" y="192776"/>
              <a:ext cx="1110954" cy="1099995"/>
            </a:xfrm>
            <a:custGeom>
              <a:avLst/>
              <a:gdLst>
                <a:gd name="connsiteX0" fmla="*/ 131911 w 1110954"/>
                <a:gd name="connsiteY0" fmla="*/ 113400 h 1099995"/>
                <a:gd name="connsiteX1" fmla="*/ 94071 w 1110954"/>
                <a:gd name="connsiteY1" fmla="*/ 204755 h 1099995"/>
                <a:gd name="connsiteX2" fmla="*/ 94071 w 1110954"/>
                <a:gd name="connsiteY2" fmla="*/ 895241 h 1099995"/>
                <a:gd name="connsiteX3" fmla="*/ 223265 w 1110954"/>
                <a:gd name="connsiteY3" fmla="*/ 1024435 h 1099995"/>
                <a:gd name="connsiteX4" fmla="*/ 887688 w 1110954"/>
                <a:gd name="connsiteY4" fmla="*/ 1024435 h 1099995"/>
                <a:gd name="connsiteX5" fmla="*/ 1016882 w 1110954"/>
                <a:gd name="connsiteY5" fmla="*/ 895241 h 1099995"/>
                <a:gd name="connsiteX6" fmla="*/ 1016882 w 1110954"/>
                <a:gd name="connsiteY6" fmla="*/ 204755 h 1099995"/>
                <a:gd name="connsiteX7" fmla="*/ 887688 w 1110954"/>
                <a:gd name="connsiteY7" fmla="*/ 75560 h 1099995"/>
                <a:gd name="connsiteX8" fmla="*/ 223265 w 1110954"/>
                <a:gd name="connsiteY8" fmla="*/ 75561 h 1099995"/>
                <a:gd name="connsiteX9" fmla="*/ 131911 w 1110954"/>
                <a:gd name="connsiteY9" fmla="*/ 113400 h 1099995"/>
                <a:gd name="connsiteX10" fmla="*/ 49113 w 1110954"/>
                <a:gd name="connsiteY10" fmla="*/ 49113 h 1099995"/>
                <a:gd name="connsiteX11" fmla="*/ 167683 w 1110954"/>
                <a:gd name="connsiteY11" fmla="*/ 0 h 1099995"/>
                <a:gd name="connsiteX12" fmla="*/ 943271 w 1110954"/>
                <a:gd name="connsiteY12" fmla="*/ 0 h 1099995"/>
                <a:gd name="connsiteX13" fmla="*/ 1110954 w 1110954"/>
                <a:gd name="connsiteY13" fmla="*/ 167683 h 1099995"/>
                <a:gd name="connsiteX14" fmla="*/ 1110954 w 1110954"/>
                <a:gd name="connsiteY14" fmla="*/ 932312 h 1099995"/>
                <a:gd name="connsiteX15" fmla="*/ 943271 w 1110954"/>
                <a:gd name="connsiteY15" fmla="*/ 1099995 h 1099995"/>
                <a:gd name="connsiteX16" fmla="*/ 167683 w 1110954"/>
                <a:gd name="connsiteY16" fmla="*/ 1099995 h 1099995"/>
                <a:gd name="connsiteX17" fmla="*/ 0 w 1110954"/>
                <a:gd name="connsiteY17" fmla="*/ 932312 h 1099995"/>
                <a:gd name="connsiteX18" fmla="*/ 0 w 1110954"/>
                <a:gd name="connsiteY18" fmla="*/ 167683 h 1099995"/>
                <a:gd name="connsiteX19" fmla="*/ 49113 w 1110954"/>
                <a:gd name="connsiteY19" fmla="*/ 49113 h 1099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0954" h="1099995">
                  <a:moveTo>
                    <a:pt x="131911" y="113400"/>
                  </a:moveTo>
                  <a:cubicBezTo>
                    <a:pt x="108532" y="136780"/>
                    <a:pt x="94071" y="169078"/>
                    <a:pt x="94071" y="204755"/>
                  </a:cubicBezTo>
                  <a:lnTo>
                    <a:pt x="94071" y="895241"/>
                  </a:lnTo>
                  <a:cubicBezTo>
                    <a:pt x="94071" y="966594"/>
                    <a:pt x="151913" y="1024435"/>
                    <a:pt x="223265" y="1024435"/>
                  </a:cubicBezTo>
                  <a:lnTo>
                    <a:pt x="887688" y="1024435"/>
                  </a:lnTo>
                  <a:cubicBezTo>
                    <a:pt x="959040" y="1024435"/>
                    <a:pt x="1016882" y="966594"/>
                    <a:pt x="1016882" y="895241"/>
                  </a:cubicBezTo>
                  <a:lnTo>
                    <a:pt x="1016882" y="204755"/>
                  </a:lnTo>
                  <a:cubicBezTo>
                    <a:pt x="1016882" y="133402"/>
                    <a:pt x="959040" y="75560"/>
                    <a:pt x="887688" y="75560"/>
                  </a:cubicBezTo>
                  <a:lnTo>
                    <a:pt x="223265" y="75561"/>
                  </a:lnTo>
                  <a:cubicBezTo>
                    <a:pt x="187589" y="75561"/>
                    <a:pt x="155291" y="90021"/>
                    <a:pt x="131911" y="113400"/>
                  </a:cubicBezTo>
                  <a:close/>
                  <a:moveTo>
                    <a:pt x="49113" y="49113"/>
                  </a:moveTo>
                  <a:cubicBezTo>
                    <a:pt x="79458" y="18768"/>
                    <a:pt x="121378" y="0"/>
                    <a:pt x="167683" y="0"/>
                  </a:cubicBezTo>
                  <a:lnTo>
                    <a:pt x="943271" y="0"/>
                  </a:lnTo>
                  <a:cubicBezTo>
                    <a:pt x="1035880" y="0"/>
                    <a:pt x="1110954" y="75074"/>
                    <a:pt x="1110954" y="167683"/>
                  </a:cubicBezTo>
                  <a:lnTo>
                    <a:pt x="1110954" y="932312"/>
                  </a:lnTo>
                  <a:cubicBezTo>
                    <a:pt x="1110954" y="1024921"/>
                    <a:pt x="1035880" y="1099995"/>
                    <a:pt x="943271" y="1099995"/>
                  </a:cubicBezTo>
                  <a:lnTo>
                    <a:pt x="167683" y="1099995"/>
                  </a:lnTo>
                  <a:cubicBezTo>
                    <a:pt x="75074" y="1099995"/>
                    <a:pt x="0" y="1024921"/>
                    <a:pt x="0" y="932312"/>
                  </a:cubicBezTo>
                  <a:lnTo>
                    <a:pt x="0" y="167683"/>
                  </a:lnTo>
                  <a:cubicBezTo>
                    <a:pt x="0" y="121378"/>
                    <a:pt x="18769" y="79458"/>
                    <a:pt x="49113" y="4911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100000">
                  <a:schemeClr val="accent6"/>
                </a:gs>
              </a:gsLst>
              <a:lin ang="6000000" scaled="0"/>
              <a:tileRect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BY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BY" dirty="0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AC3A32B-7FB5-4380-8166-E306371B21F6}"/>
              </a:ext>
            </a:extLst>
          </p:cNvPr>
          <p:cNvGrpSpPr/>
          <p:nvPr/>
        </p:nvGrpSpPr>
        <p:grpSpPr>
          <a:xfrm>
            <a:off x="6319916" y="1384696"/>
            <a:ext cx="1395554" cy="1110954"/>
            <a:chOff x="6319916" y="1384696"/>
            <a:chExt cx="1395554" cy="1110954"/>
          </a:xfrm>
        </p:grpSpPr>
        <p:pic>
          <p:nvPicPr>
            <p:cNvPr id="2064" name="Picture 16">
              <a:extLst>
                <a:ext uri="{FF2B5EF4-FFF2-40B4-BE49-F238E27FC236}">
                  <a16:creationId xmlns:a16="http://schemas.microsoft.com/office/drawing/2014/main" id="{1AB9253D-F053-4971-9FF2-B26B791992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3536" y="1737521"/>
              <a:ext cx="451169" cy="451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Полилиния: фигура 44">
              <a:extLst>
                <a:ext uri="{FF2B5EF4-FFF2-40B4-BE49-F238E27FC236}">
                  <a16:creationId xmlns:a16="http://schemas.microsoft.com/office/drawing/2014/main" id="{B8DF357F-6D05-4BE2-84EE-E1D8D386201D}"/>
                </a:ext>
              </a:extLst>
            </p:cNvPr>
            <p:cNvSpPr/>
            <p:nvPr/>
          </p:nvSpPr>
          <p:spPr>
            <a:xfrm rot="2809007">
              <a:off x="6314437" y="1390175"/>
              <a:ext cx="1110954" cy="1099995"/>
            </a:xfrm>
            <a:custGeom>
              <a:avLst/>
              <a:gdLst>
                <a:gd name="connsiteX0" fmla="*/ 131911 w 1110954"/>
                <a:gd name="connsiteY0" fmla="*/ 113400 h 1099995"/>
                <a:gd name="connsiteX1" fmla="*/ 94071 w 1110954"/>
                <a:gd name="connsiteY1" fmla="*/ 204755 h 1099995"/>
                <a:gd name="connsiteX2" fmla="*/ 94071 w 1110954"/>
                <a:gd name="connsiteY2" fmla="*/ 895241 h 1099995"/>
                <a:gd name="connsiteX3" fmla="*/ 223265 w 1110954"/>
                <a:gd name="connsiteY3" fmla="*/ 1024435 h 1099995"/>
                <a:gd name="connsiteX4" fmla="*/ 887688 w 1110954"/>
                <a:gd name="connsiteY4" fmla="*/ 1024435 h 1099995"/>
                <a:gd name="connsiteX5" fmla="*/ 1016882 w 1110954"/>
                <a:gd name="connsiteY5" fmla="*/ 895241 h 1099995"/>
                <a:gd name="connsiteX6" fmla="*/ 1016882 w 1110954"/>
                <a:gd name="connsiteY6" fmla="*/ 204755 h 1099995"/>
                <a:gd name="connsiteX7" fmla="*/ 887688 w 1110954"/>
                <a:gd name="connsiteY7" fmla="*/ 75560 h 1099995"/>
                <a:gd name="connsiteX8" fmla="*/ 223265 w 1110954"/>
                <a:gd name="connsiteY8" fmla="*/ 75561 h 1099995"/>
                <a:gd name="connsiteX9" fmla="*/ 131911 w 1110954"/>
                <a:gd name="connsiteY9" fmla="*/ 113400 h 1099995"/>
                <a:gd name="connsiteX10" fmla="*/ 49113 w 1110954"/>
                <a:gd name="connsiteY10" fmla="*/ 49113 h 1099995"/>
                <a:gd name="connsiteX11" fmla="*/ 167683 w 1110954"/>
                <a:gd name="connsiteY11" fmla="*/ 0 h 1099995"/>
                <a:gd name="connsiteX12" fmla="*/ 943271 w 1110954"/>
                <a:gd name="connsiteY12" fmla="*/ 0 h 1099995"/>
                <a:gd name="connsiteX13" fmla="*/ 1110954 w 1110954"/>
                <a:gd name="connsiteY13" fmla="*/ 167683 h 1099995"/>
                <a:gd name="connsiteX14" fmla="*/ 1110954 w 1110954"/>
                <a:gd name="connsiteY14" fmla="*/ 932312 h 1099995"/>
                <a:gd name="connsiteX15" fmla="*/ 943271 w 1110954"/>
                <a:gd name="connsiteY15" fmla="*/ 1099995 h 1099995"/>
                <a:gd name="connsiteX16" fmla="*/ 167683 w 1110954"/>
                <a:gd name="connsiteY16" fmla="*/ 1099995 h 1099995"/>
                <a:gd name="connsiteX17" fmla="*/ 0 w 1110954"/>
                <a:gd name="connsiteY17" fmla="*/ 932312 h 1099995"/>
                <a:gd name="connsiteX18" fmla="*/ 0 w 1110954"/>
                <a:gd name="connsiteY18" fmla="*/ 167683 h 1099995"/>
                <a:gd name="connsiteX19" fmla="*/ 49113 w 1110954"/>
                <a:gd name="connsiteY19" fmla="*/ 49113 h 1099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0954" h="1099995">
                  <a:moveTo>
                    <a:pt x="131911" y="113400"/>
                  </a:moveTo>
                  <a:cubicBezTo>
                    <a:pt x="108532" y="136780"/>
                    <a:pt x="94071" y="169078"/>
                    <a:pt x="94071" y="204755"/>
                  </a:cubicBezTo>
                  <a:lnTo>
                    <a:pt x="94071" y="895241"/>
                  </a:lnTo>
                  <a:cubicBezTo>
                    <a:pt x="94071" y="966594"/>
                    <a:pt x="151913" y="1024435"/>
                    <a:pt x="223265" y="1024435"/>
                  </a:cubicBezTo>
                  <a:lnTo>
                    <a:pt x="887688" y="1024435"/>
                  </a:lnTo>
                  <a:cubicBezTo>
                    <a:pt x="959040" y="1024435"/>
                    <a:pt x="1016882" y="966594"/>
                    <a:pt x="1016882" y="895241"/>
                  </a:cubicBezTo>
                  <a:lnTo>
                    <a:pt x="1016882" y="204755"/>
                  </a:lnTo>
                  <a:cubicBezTo>
                    <a:pt x="1016882" y="133402"/>
                    <a:pt x="959040" y="75560"/>
                    <a:pt x="887688" y="75560"/>
                  </a:cubicBezTo>
                  <a:lnTo>
                    <a:pt x="223265" y="75561"/>
                  </a:lnTo>
                  <a:cubicBezTo>
                    <a:pt x="187589" y="75561"/>
                    <a:pt x="155291" y="90021"/>
                    <a:pt x="131911" y="113400"/>
                  </a:cubicBezTo>
                  <a:close/>
                  <a:moveTo>
                    <a:pt x="49113" y="49113"/>
                  </a:moveTo>
                  <a:cubicBezTo>
                    <a:pt x="79458" y="18768"/>
                    <a:pt x="121378" y="0"/>
                    <a:pt x="167683" y="0"/>
                  </a:cubicBezTo>
                  <a:lnTo>
                    <a:pt x="943271" y="0"/>
                  </a:lnTo>
                  <a:cubicBezTo>
                    <a:pt x="1035880" y="0"/>
                    <a:pt x="1110954" y="75074"/>
                    <a:pt x="1110954" y="167683"/>
                  </a:cubicBezTo>
                  <a:lnTo>
                    <a:pt x="1110954" y="932312"/>
                  </a:lnTo>
                  <a:cubicBezTo>
                    <a:pt x="1110954" y="1024921"/>
                    <a:pt x="1035880" y="1099995"/>
                    <a:pt x="943271" y="1099995"/>
                  </a:cubicBezTo>
                  <a:lnTo>
                    <a:pt x="167683" y="1099995"/>
                  </a:lnTo>
                  <a:cubicBezTo>
                    <a:pt x="75074" y="1099995"/>
                    <a:pt x="0" y="1024921"/>
                    <a:pt x="0" y="932312"/>
                  </a:cubicBezTo>
                  <a:lnTo>
                    <a:pt x="0" y="167683"/>
                  </a:lnTo>
                  <a:cubicBezTo>
                    <a:pt x="0" y="121378"/>
                    <a:pt x="18769" y="79458"/>
                    <a:pt x="49113" y="4911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30A0"/>
                </a:gs>
                <a:gs pos="100000">
                  <a:srgbClr val="0070C0"/>
                </a:gs>
              </a:gsLst>
              <a:lin ang="6000000" scaled="0"/>
              <a:tileRect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BY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BY" dirty="0"/>
            </a:p>
          </p:txBody>
        </p: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33F0CA44-3FDC-4F44-89C6-1B6FAB70AD2B}"/>
                </a:ext>
              </a:extLst>
            </p:cNvPr>
            <p:cNvSpPr/>
            <p:nvPr/>
          </p:nvSpPr>
          <p:spPr>
            <a:xfrm>
              <a:off x="6415113" y="1701495"/>
              <a:ext cx="130035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orte" panose="03060902040502070203" pitchFamily="66" charset="0"/>
                </a:rPr>
                <a:t>son</a:t>
              </a:r>
              <a:endPara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ACAE07AA-8516-43DE-836B-A5B55424E9D8}"/>
              </a:ext>
            </a:extLst>
          </p:cNvPr>
          <p:cNvGrpSpPr/>
          <p:nvPr/>
        </p:nvGrpSpPr>
        <p:grpSpPr>
          <a:xfrm>
            <a:off x="1989811" y="1628529"/>
            <a:ext cx="2373504" cy="2521693"/>
            <a:chOff x="1989811" y="1628529"/>
            <a:chExt cx="2373504" cy="2521693"/>
          </a:xfrm>
        </p:grpSpPr>
        <p:sp>
          <p:nvSpPr>
            <p:cNvPr id="52" name="Полилиния: фигура 51">
              <a:extLst>
                <a:ext uri="{FF2B5EF4-FFF2-40B4-BE49-F238E27FC236}">
                  <a16:creationId xmlns:a16="http://schemas.microsoft.com/office/drawing/2014/main" id="{E8F3F2C8-1C7E-4452-A1FC-94DEA8E53FA3}"/>
                </a:ext>
              </a:extLst>
            </p:cNvPr>
            <p:cNvSpPr>
              <a:spLocks noChangeAspect="1"/>
            </p:cNvSpPr>
            <p:nvPr/>
          </p:nvSpPr>
          <p:spPr>
            <a:xfrm rot="2809007">
              <a:off x="2041569" y="1879518"/>
              <a:ext cx="2281959" cy="2259450"/>
            </a:xfrm>
            <a:custGeom>
              <a:avLst/>
              <a:gdLst>
                <a:gd name="connsiteX0" fmla="*/ 131911 w 1110954"/>
                <a:gd name="connsiteY0" fmla="*/ 113400 h 1099995"/>
                <a:gd name="connsiteX1" fmla="*/ 94071 w 1110954"/>
                <a:gd name="connsiteY1" fmla="*/ 204755 h 1099995"/>
                <a:gd name="connsiteX2" fmla="*/ 94071 w 1110954"/>
                <a:gd name="connsiteY2" fmla="*/ 895241 h 1099995"/>
                <a:gd name="connsiteX3" fmla="*/ 223265 w 1110954"/>
                <a:gd name="connsiteY3" fmla="*/ 1024435 h 1099995"/>
                <a:gd name="connsiteX4" fmla="*/ 887688 w 1110954"/>
                <a:gd name="connsiteY4" fmla="*/ 1024435 h 1099995"/>
                <a:gd name="connsiteX5" fmla="*/ 1016882 w 1110954"/>
                <a:gd name="connsiteY5" fmla="*/ 895241 h 1099995"/>
                <a:gd name="connsiteX6" fmla="*/ 1016882 w 1110954"/>
                <a:gd name="connsiteY6" fmla="*/ 204755 h 1099995"/>
                <a:gd name="connsiteX7" fmla="*/ 887688 w 1110954"/>
                <a:gd name="connsiteY7" fmla="*/ 75560 h 1099995"/>
                <a:gd name="connsiteX8" fmla="*/ 223265 w 1110954"/>
                <a:gd name="connsiteY8" fmla="*/ 75561 h 1099995"/>
                <a:gd name="connsiteX9" fmla="*/ 131911 w 1110954"/>
                <a:gd name="connsiteY9" fmla="*/ 113400 h 1099995"/>
                <a:gd name="connsiteX10" fmla="*/ 49113 w 1110954"/>
                <a:gd name="connsiteY10" fmla="*/ 49113 h 1099995"/>
                <a:gd name="connsiteX11" fmla="*/ 167683 w 1110954"/>
                <a:gd name="connsiteY11" fmla="*/ 0 h 1099995"/>
                <a:gd name="connsiteX12" fmla="*/ 943271 w 1110954"/>
                <a:gd name="connsiteY12" fmla="*/ 0 h 1099995"/>
                <a:gd name="connsiteX13" fmla="*/ 1110954 w 1110954"/>
                <a:gd name="connsiteY13" fmla="*/ 167683 h 1099995"/>
                <a:gd name="connsiteX14" fmla="*/ 1110954 w 1110954"/>
                <a:gd name="connsiteY14" fmla="*/ 932312 h 1099995"/>
                <a:gd name="connsiteX15" fmla="*/ 943271 w 1110954"/>
                <a:gd name="connsiteY15" fmla="*/ 1099995 h 1099995"/>
                <a:gd name="connsiteX16" fmla="*/ 167683 w 1110954"/>
                <a:gd name="connsiteY16" fmla="*/ 1099995 h 1099995"/>
                <a:gd name="connsiteX17" fmla="*/ 0 w 1110954"/>
                <a:gd name="connsiteY17" fmla="*/ 932312 h 1099995"/>
                <a:gd name="connsiteX18" fmla="*/ 0 w 1110954"/>
                <a:gd name="connsiteY18" fmla="*/ 167683 h 1099995"/>
                <a:gd name="connsiteX19" fmla="*/ 49113 w 1110954"/>
                <a:gd name="connsiteY19" fmla="*/ 49113 h 1099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0954" h="1099995">
                  <a:moveTo>
                    <a:pt x="131911" y="113400"/>
                  </a:moveTo>
                  <a:cubicBezTo>
                    <a:pt x="108532" y="136780"/>
                    <a:pt x="94071" y="169078"/>
                    <a:pt x="94071" y="204755"/>
                  </a:cubicBezTo>
                  <a:lnTo>
                    <a:pt x="94071" y="895241"/>
                  </a:lnTo>
                  <a:cubicBezTo>
                    <a:pt x="94071" y="966594"/>
                    <a:pt x="151913" y="1024435"/>
                    <a:pt x="223265" y="1024435"/>
                  </a:cubicBezTo>
                  <a:lnTo>
                    <a:pt x="887688" y="1024435"/>
                  </a:lnTo>
                  <a:cubicBezTo>
                    <a:pt x="959040" y="1024435"/>
                    <a:pt x="1016882" y="966594"/>
                    <a:pt x="1016882" y="895241"/>
                  </a:cubicBezTo>
                  <a:lnTo>
                    <a:pt x="1016882" y="204755"/>
                  </a:lnTo>
                  <a:cubicBezTo>
                    <a:pt x="1016882" y="133402"/>
                    <a:pt x="959040" y="75560"/>
                    <a:pt x="887688" y="75560"/>
                  </a:cubicBezTo>
                  <a:lnTo>
                    <a:pt x="223265" y="75561"/>
                  </a:lnTo>
                  <a:cubicBezTo>
                    <a:pt x="187589" y="75561"/>
                    <a:pt x="155291" y="90021"/>
                    <a:pt x="131911" y="113400"/>
                  </a:cubicBezTo>
                  <a:close/>
                  <a:moveTo>
                    <a:pt x="49113" y="49113"/>
                  </a:moveTo>
                  <a:cubicBezTo>
                    <a:pt x="79458" y="18768"/>
                    <a:pt x="121378" y="0"/>
                    <a:pt x="167683" y="0"/>
                  </a:cubicBezTo>
                  <a:lnTo>
                    <a:pt x="943271" y="0"/>
                  </a:lnTo>
                  <a:cubicBezTo>
                    <a:pt x="1035880" y="0"/>
                    <a:pt x="1110954" y="75074"/>
                    <a:pt x="1110954" y="167683"/>
                  </a:cubicBezTo>
                  <a:lnTo>
                    <a:pt x="1110954" y="932312"/>
                  </a:lnTo>
                  <a:cubicBezTo>
                    <a:pt x="1110954" y="1024921"/>
                    <a:pt x="1035880" y="1099995"/>
                    <a:pt x="943271" y="1099995"/>
                  </a:cubicBezTo>
                  <a:lnTo>
                    <a:pt x="167683" y="1099995"/>
                  </a:lnTo>
                  <a:cubicBezTo>
                    <a:pt x="75074" y="1099995"/>
                    <a:pt x="0" y="1024921"/>
                    <a:pt x="0" y="932312"/>
                  </a:cubicBezTo>
                  <a:lnTo>
                    <a:pt x="0" y="167683"/>
                  </a:lnTo>
                  <a:cubicBezTo>
                    <a:pt x="0" y="121378"/>
                    <a:pt x="18769" y="79458"/>
                    <a:pt x="49113" y="4911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FF0000"/>
                </a:gs>
              </a:gsLst>
              <a:lin ang="6000000" scaled="0"/>
              <a:tileRect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BY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BY" dirty="0"/>
            </a:p>
          </p:txBody>
        </p:sp>
        <p:pic>
          <p:nvPicPr>
            <p:cNvPr id="2076" name="Picture 28" descr="Java Logo Png Transparent Images – Free PNG Images Vector, PSD, Clipart,  Templates">
              <a:extLst>
                <a:ext uri="{FF2B5EF4-FFF2-40B4-BE49-F238E27FC236}">
                  <a16:creationId xmlns:a16="http://schemas.microsoft.com/office/drawing/2014/main" id="{8AC2DBD6-2740-44FA-B326-D0736ADF8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9811" y="1628529"/>
              <a:ext cx="2373504" cy="2373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8B860C8-61E4-45C0-90E2-11EDE33FB898}"/>
              </a:ext>
            </a:extLst>
          </p:cNvPr>
          <p:cNvSpPr txBox="1"/>
          <p:nvPr/>
        </p:nvSpPr>
        <p:spPr>
          <a:xfrm>
            <a:off x="204345" y="1123517"/>
            <a:ext cx="457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effectLst/>
                <a:latin typeface="Montserrat"/>
                <a:ea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ru-RU" dirty="0">
              <a:latin typeface="Montserra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effectLst/>
                <a:latin typeface="Montserrat"/>
                <a:ea typeface="Times New Roman" panose="02020603050405020304" pitchFamily="18" charset="0"/>
                <a:cs typeface="Times New Roman" panose="02020603050405020304" pitchFamily="18" charset="0"/>
              </a:rPr>
              <a:t>Seleni</a:t>
            </a:r>
            <a:r>
              <a:rPr lang="en-US" dirty="0">
                <a:latin typeface="Montserrat"/>
                <a:ea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endParaRPr lang="en-US" sz="1400" dirty="0">
              <a:effectLst/>
              <a:latin typeface="Montserra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effectLst/>
                <a:latin typeface="Montserrat"/>
                <a:ea typeface="Times New Roman" panose="02020603050405020304" pitchFamily="18" charset="0"/>
                <a:cs typeface="Times New Roman" panose="02020603050405020304" pitchFamily="18" charset="0"/>
              </a:rPr>
              <a:t>TestNG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effectLst/>
                <a:latin typeface="Montserrat"/>
                <a:ea typeface="Times New Roman" panose="02020603050405020304" pitchFamily="18" charset="0"/>
                <a:cs typeface="Times New Roman" panose="02020603050405020304" pitchFamily="18" charset="0"/>
              </a:rPr>
              <a:t>Maven,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effectLst/>
                <a:latin typeface="Montserrat"/>
                <a:ea typeface="Times New Roman" panose="02020603050405020304" pitchFamily="18" charset="0"/>
                <a:cs typeface="Times New Roman" panose="02020603050405020304" pitchFamily="18" charset="0"/>
              </a:rPr>
              <a:t>Lombok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effectLst/>
                <a:latin typeface="Montserrat"/>
                <a:ea typeface="Times New Roman" panose="02020603050405020304" pitchFamily="18" charset="0"/>
                <a:cs typeface="Times New Roman" panose="02020603050405020304" pitchFamily="18" charset="0"/>
              </a:rPr>
              <a:t>Allure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effectLst/>
                <a:latin typeface="Montserrat"/>
                <a:ea typeface="Times New Roman" panose="02020603050405020304" pitchFamily="18" charset="0"/>
                <a:cs typeface="Times New Roman" panose="02020603050405020304" pitchFamily="18" charset="0"/>
              </a:rPr>
              <a:t>GSON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effectLst/>
                <a:latin typeface="Montserrat"/>
                <a:ea typeface="Times New Roman" panose="02020603050405020304" pitchFamily="18" charset="0"/>
                <a:cs typeface="Times New Roman" panose="02020603050405020304" pitchFamily="18" charset="0"/>
              </a:rPr>
              <a:t>REST Assured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Montserrat"/>
                <a:ea typeface="Times New Roman" panose="02020603050405020304" pitchFamily="18" charset="0"/>
                <a:cs typeface="Times New Roman" panose="02020603050405020304" pitchFamily="18" charset="0"/>
              </a:rPr>
              <a:t>CircleCI</a:t>
            </a:r>
            <a:endParaRPr lang="en-US" dirty="0">
              <a:latin typeface="Montserra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effectLst/>
              <a:latin typeface="Montserra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Montserrat"/>
                <a:ea typeface="Times New Roman" panose="02020603050405020304" pitchFamily="18" charset="0"/>
                <a:cs typeface="Times New Roman" panose="02020603050405020304" pitchFamily="18" charset="0"/>
              </a:rPr>
              <a:t>……и другие</a:t>
            </a:r>
            <a:endParaRPr lang="en-US" sz="1400" dirty="0">
              <a:effectLst/>
              <a:latin typeface="Montserra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1400" dirty="0">
              <a:effectLst/>
              <a:latin typeface="Montserra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sldNum" idx="4294967295"/>
          </p:nvPr>
        </p:nvSpPr>
        <p:spPr>
          <a:xfrm>
            <a:off x="271708" y="384810"/>
            <a:ext cx="1749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fld id="{00000000-1234-1234-1234-123412341234}" type="slidenum">
              <a:rPr lang="en-US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fld>
            <a:endParaRPr/>
          </a:p>
        </p:txBody>
      </p:sp>
      <p:grpSp>
        <p:nvGrpSpPr>
          <p:cNvPr id="174" name="Google Shape;174;p29"/>
          <p:cNvGrpSpPr/>
          <p:nvPr/>
        </p:nvGrpSpPr>
        <p:grpSpPr>
          <a:xfrm>
            <a:off x="274005" y="700087"/>
            <a:ext cx="180300" cy="4068812"/>
            <a:chOff x="0" y="0"/>
            <a:chExt cx="180300" cy="4068812"/>
          </a:xfrm>
        </p:grpSpPr>
        <p:sp>
          <p:nvSpPr>
            <p:cNvPr id="175" name="Google Shape;175;p29"/>
            <p:cNvSpPr txBox="1"/>
            <p:nvPr/>
          </p:nvSpPr>
          <p:spPr>
            <a:xfrm rot="-5400000">
              <a:off x="-603900" y="1794218"/>
              <a:ext cx="1388100" cy="1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Montserrat"/>
                <a:buNone/>
              </a:pPr>
              <a:r>
                <a:rPr lang="en-US" sz="600" b="0" i="0" u="none" strike="noStrike" cap="non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teachmeskills.by</a:t>
              </a:r>
              <a:endParaRPr/>
            </a:p>
          </p:txBody>
        </p:sp>
        <p:cxnSp>
          <p:nvCxnSpPr>
            <p:cNvPr id="176" name="Google Shape;176;p29"/>
            <p:cNvCxnSpPr/>
            <p:nvPr/>
          </p:nvCxnSpPr>
          <p:spPr>
            <a:xfrm>
              <a:off x="93344" y="2436812"/>
              <a:ext cx="0" cy="1632000"/>
            </a:xfrm>
            <a:prstGeom prst="straightConnector1">
              <a:avLst/>
            </a:prstGeom>
            <a:noFill/>
            <a:ln w="9525" cap="flat" cmpd="sng">
              <a:solidFill>
                <a:srgbClr val="E3E4E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7" name="Google Shape;177;p29"/>
            <p:cNvCxnSpPr/>
            <p:nvPr/>
          </p:nvCxnSpPr>
          <p:spPr>
            <a:xfrm>
              <a:off x="93344" y="0"/>
              <a:ext cx="0" cy="1363800"/>
            </a:xfrm>
            <a:prstGeom prst="straightConnector1">
              <a:avLst/>
            </a:prstGeom>
            <a:noFill/>
            <a:ln w="9525" cap="flat" cmpd="sng">
              <a:solidFill>
                <a:srgbClr val="E3E4E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1154825" y="143275"/>
            <a:ext cx="70662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ru-RU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Примененные паттерны</a:t>
            </a:r>
            <a:endParaRPr sz="28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78" name="Picture 6" descr="когда код работает и ты не знаешь почему, Мем железный человек - Рисовач .Ру">
            <a:extLst>
              <a:ext uri="{FF2B5EF4-FFF2-40B4-BE49-F238E27FC236}">
                <a16:creationId xmlns:a16="http://schemas.microsoft.com/office/drawing/2014/main" id="{B25D55E0-DEC7-40B1-B637-F27103772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" y="2189896"/>
            <a:ext cx="4566782" cy="285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Мемы про разработчиков сайтов: часть 2 | ADDEO про DIGITAL | Яндекс Дзен">
            <a:extLst>
              <a:ext uri="{FF2B5EF4-FFF2-40B4-BE49-F238E27FC236}">
                <a16:creationId xmlns:a16="http://schemas.microsoft.com/office/drawing/2014/main" id="{2C815514-66BF-4900-B9F7-1014E46E6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635137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0E0C75D-81E9-4176-9862-FAAF8C88D142}"/>
              </a:ext>
            </a:extLst>
          </p:cNvPr>
          <p:cNvSpPr txBox="1"/>
          <p:nvPr/>
        </p:nvSpPr>
        <p:spPr>
          <a:xfrm>
            <a:off x="774700" y="586395"/>
            <a:ext cx="4572000" cy="296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/>
                <a:ea typeface="STZhongsong" panose="02010600040101010101" pitchFamily="2" charset="-122"/>
              </a:rPr>
              <a:t>Page Object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/>
                <a:ea typeface="STZhongsong" panose="02010600040101010101" pitchFamily="2" charset="-122"/>
              </a:rPr>
              <a:t>Chain of Invocations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/>
                <a:ea typeface="STZhongsong" panose="02010600040101010101" pitchFamily="2" charset="-122"/>
              </a:rPr>
              <a:t>Value Object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/>
                <a:ea typeface="STZhongsong" panose="02010600040101010101" pitchFamily="2" charset="-122"/>
              </a:rPr>
              <a:t>Loadable Page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/>
                <a:ea typeface="STZhongsong" panose="02010600040101010101" pitchFamily="2" charset="-122"/>
              </a:rPr>
              <a:t>Builder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Montserrat"/>
              </a:rPr>
              <a:t>Page Element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Montserrat"/>
              </a:rPr>
              <a:t>Page Factory</a:t>
            </a:r>
            <a:endParaRPr lang="ru-BY" dirty="0">
              <a:latin typeface="Montserrat"/>
              <a:ea typeface="STZhongsong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Montserrat"/>
              </a:rPr>
              <a:t>Data Provider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/>
                <a:ea typeface="STZhongsong" panose="02010600040101010101" pitchFamily="2" charset="-122"/>
              </a:rPr>
              <a:t>Steps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D9A1BD-9878-4FC0-9528-53F2185895FD}"/>
              </a:ext>
            </a:extLst>
          </p:cNvPr>
          <p:cNvSpPr txBox="1"/>
          <p:nvPr/>
        </p:nvSpPr>
        <p:spPr>
          <a:xfrm>
            <a:off x="1482917" y="599595"/>
            <a:ext cx="4572000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latin typeface="Montserrat"/>
                <a:ea typeface="STZhongsong" panose="02010600040101010101" pitchFamily="2" charset="-122"/>
              </a:rPr>
              <a:t>И еще пару запрещенных Паттернов </a:t>
            </a:r>
            <a:endParaRPr lang="en-US" b="1" dirty="0">
              <a:latin typeface="Montserrat"/>
              <a:ea typeface="STZhongsong" panose="02010600040101010101" pitchFamily="2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C2A88-486B-478C-B2B1-6C2734F24182}"/>
              </a:ext>
            </a:extLst>
          </p:cNvPr>
          <p:cNvSpPr txBox="1"/>
          <p:nvPr/>
        </p:nvSpPr>
        <p:spPr>
          <a:xfrm>
            <a:off x="1834720" y="928230"/>
            <a:ext cx="4572000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/>
                <a:ea typeface="STZhongsong" panose="02010600040101010101" pitchFamily="2" charset="-122"/>
              </a:rPr>
              <a:t>АВОСЬ</a:t>
            </a:r>
            <a:endParaRPr lang="en-US" dirty="0">
              <a:latin typeface="Montserrat"/>
              <a:ea typeface="STZhongsong" panose="02010600040101010101" pitchFamily="2" charset="-122"/>
            </a:endParaRPr>
          </a:p>
        </p:txBody>
      </p:sp>
      <p:pic>
        <p:nvPicPr>
          <p:cNvPr id="3080" name="Picture 8" descr="тсс - Создать мем - Meme-arsenal.com">
            <a:extLst>
              <a:ext uri="{FF2B5EF4-FFF2-40B4-BE49-F238E27FC236}">
                <a16:creationId xmlns:a16="http://schemas.microsoft.com/office/drawing/2014/main" id="{C9D2B0CF-FB46-43D9-AAFF-8B4D318EC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2" r="21201"/>
          <a:stretch/>
        </p:blipFill>
        <p:spPr bwMode="auto">
          <a:xfrm>
            <a:off x="630103" y="689769"/>
            <a:ext cx="907256" cy="144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724E87C-3E49-4552-8EC3-60BD7200AA1E}"/>
              </a:ext>
            </a:extLst>
          </p:cNvPr>
          <p:cNvSpPr txBox="1"/>
          <p:nvPr/>
        </p:nvSpPr>
        <p:spPr>
          <a:xfrm>
            <a:off x="1833462" y="1242912"/>
            <a:ext cx="4572000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/>
                <a:ea typeface="STZhongsong" panose="02010600040101010101" pitchFamily="2" charset="-122"/>
              </a:rPr>
              <a:t>ХЗ</a:t>
            </a:r>
            <a:endParaRPr lang="en-US" dirty="0">
              <a:latin typeface="Montserrat"/>
              <a:ea typeface="STZhongsong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7" descr="Рисунок 4"/>
          <p:cNvPicPr preferRelativeResize="0"/>
          <p:nvPr/>
        </p:nvPicPr>
        <p:blipFill rotWithShape="1">
          <a:blip r:embed="rId3">
            <a:alphaModFix/>
          </a:blip>
          <a:srcRect l="21801" t="5019" b="26683"/>
          <a:stretch/>
        </p:blipFill>
        <p:spPr>
          <a:xfrm>
            <a:off x="3691566" y="1630679"/>
            <a:ext cx="3618241" cy="3512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6" name="Picture 6" descr="Разработка современной игры &amp;quot;ААА&amp;quot;. / Игрозор - Мир, Земля, Печенье!">
            <a:extLst>
              <a:ext uri="{FF2B5EF4-FFF2-40B4-BE49-F238E27FC236}">
                <a16:creationId xmlns:a16="http://schemas.microsoft.com/office/drawing/2014/main" id="{2951D47A-9546-4C56-BF49-801AE5A1F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52" y="628710"/>
            <a:ext cx="5503917" cy="371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Google Shape;141;p27"/>
          <p:cNvSpPr txBox="1">
            <a:spLocks noGrp="1"/>
          </p:cNvSpPr>
          <p:nvPr>
            <p:ph type="sldNum" idx="4294967295"/>
          </p:nvPr>
        </p:nvSpPr>
        <p:spPr>
          <a:xfrm>
            <a:off x="271708" y="384810"/>
            <a:ext cx="1749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fld id="{00000000-1234-1234-1234-123412341234}" type="slidenum">
              <a:rPr lang="en-US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fld>
            <a:endParaRPr/>
          </a:p>
        </p:txBody>
      </p:sp>
      <p:grpSp>
        <p:nvGrpSpPr>
          <p:cNvPr id="142" name="Google Shape;142;p27"/>
          <p:cNvGrpSpPr/>
          <p:nvPr/>
        </p:nvGrpSpPr>
        <p:grpSpPr>
          <a:xfrm>
            <a:off x="274005" y="700087"/>
            <a:ext cx="180300" cy="4068812"/>
            <a:chOff x="0" y="0"/>
            <a:chExt cx="180300" cy="4068812"/>
          </a:xfrm>
        </p:grpSpPr>
        <p:sp>
          <p:nvSpPr>
            <p:cNvPr id="143" name="Google Shape;143;p27"/>
            <p:cNvSpPr txBox="1"/>
            <p:nvPr/>
          </p:nvSpPr>
          <p:spPr>
            <a:xfrm rot="-5400000">
              <a:off x="-603900" y="1794218"/>
              <a:ext cx="1388100" cy="1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Montserrat"/>
                <a:buNone/>
              </a:pPr>
              <a:r>
                <a:rPr lang="en-US" sz="600" b="0" i="0" u="none" strike="noStrike" cap="non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teachmeskills.by</a:t>
              </a:r>
              <a:endParaRPr/>
            </a:p>
          </p:txBody>
        </p:sp>
        <p:cxnSp>
          <p:nvCxnSpPr>
            <p:cNvPr id="144" name="Google Shape;144;p27"/>
            <p:cNvCxnSpPr/>
            <p:nvPr/>
          </p:nvCxnSpPr>
          <p:spPr>
            <a:xfrm>
              <a:off x="93344" y="2436812"/>
              <a:ext cx="0" cy="1632000"/>
            </a:xfrm>
            <a:prstGeom prst="straightConnector1">
              <a:avLst/>
            </a:prstGeom>
            <a:noFill/>
            <a:ln w="9525" cap="flat" cmpd="sng">
              <a:solidFill>
                <a:srgbClr val="E3E4E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" name="Google Shape;145;p27"/>
            <p:cNvCxnSpPr/>
            <p:nvPr/>
          </p:nvCxnSpPr>
          <p:spPr>
            <a:xfrm>
              <a:off x="93344" y="0"/>
              <a:ext cx="0" cy="1363800"/>
            </a:xfrm>
            <a:prstGeom prst="straightConnector1">
              <a:avLst/>
            </a:prstGeom>
            <a:noFill/>
            <a:ln w="9525" cap="flat" cmpd="sng">
              <a:solidFill>
                <a:srgbClr val="E3E4E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146" name="Google Shape;146;p27" descr="Рисунок 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71195" y="0"/>
            <a:ext cx="281545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339966" y="-431767"/>
            <a:ext cx="67032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</a:pPr>
            <a:r>
              <a:rPr lang="ru-RU" sz="2800" b="1" dirty="0">
                <a:latin typeface="Montserrat"/>
                <a:ea typeface="Montserrat"/>
                <a:cs typeface="Montserrat"/>
                <a:sym typeface="Montserrat"/>
              </a:rPr>
              <a:t>«А сложности были?» - спросите вы.</a:t>
            </a:r>
            <a:endParaRPr dirty="0"/>
          </a:p>
        </p:txBody>
      </p:sp>
      <p:sp>
        <p:nvSpPr>
          <p:cNvPr id="148" name="Google Shape;148;p27"/>
          <p:cNvSpPr txBox="1"/>
          <p:nvPr/>
        </p:nvSpPr>
        <p:spPr>
          <a:xfrm>
            <a:off x="707800" y="700075"/>
            <a:ext cx="4809900" cy="4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AutoShape 8" descr="Качественная разработка, Мем И так сойдет">
            <a:extLst>
              <a:ext uri="{FF2B5EF4-FFF2-40B4-BE49-F238E27FC236}">
                <a16:creationId xmlns:a16="http://schemas.microsoft.com/office/drawing/2014/main" id="{5666C4BE-3522-4688-9667-912BDB5A5E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9" descr="Рисунок 43"/>
          <p:cNvPicPr preferRelativeResize="0"/>
          <p:nvPr/>
        </p:nvPicPr>
        <p:blipFill rotWithShape="1">
          <a:blip r:embed="rId3">
            <a:alphaModFix/>
          </a:blip>
          <a:srcRect b="33408"/>
          <a:stretch/>
        </p:blipFill>
        <p:spPr>
          <a:xfrm>
            <a:off x="530226" y="1718391"/>
            <a:ext cx="2571751" cy="342511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9"/>
          <p:cNvSpPr/>
          <p:nvPr/>
        </p:nvSpPr>
        <p:spPr>
          <a:xfrm>
            <a:off x="1695450" y="0"/>
            <a:ext cx="7448700" cy="5143500"/>
          </a:xfrm>
          <a:prstGeom prst="rect">
            <a:avLst/>
          </a:prstGeom>
          <a:solidFill>
            <a:srgbClr val="F7F7F8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9"/>
          <p:cNvSpPr txBox="1">
            <a:spLocks noGrp="1"/>
          </p:cNvSpPr>
          <p:nvPr>
            <p:ph type="sldNum" idx="4294967295"/>
          </p:nvPr>
        </p:nvSpPr>
        <p:spPr>
          <a:xfrm>
            <a:off x="271708" y="384810"/>
            <a:ext cx="1749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fld id="{00000000-1234-1234-1234-123412341234}" type="slidenum">
              <a:rPr lang="en-US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fld>
            <a:endParaRPr/>
          </a:p>
        </p:txBody>
      </p:sp>
      <p:grpSp>
        <p:nvGrpSpPr>
          <p:cNvPr id="316" name="Google Shape;316;p39"/>
          <p:cNvGrpSpPr/>
          <p:nvPr/>
        </p:nvGrpSpPr>
        <p:grpSpPr>
          <a:xfrm>
            <a:off x="274005" y="700087"/>
            <a:ext cx="180300" cy="4068812"/>
            <a:chOff x="0" y="0"/>
            <a:chExt cx="180300" cy="4068812"/>
          </a:xfrm>
        </p:grpSpPr>
        <p:sp>
          <p:nvSpPr>
            <p:cNvPr id="317" name="Google Shape;317;p39"/>
            <p:cNvSpPr txBox="1"/>
            <p:nvPr/>
          </p:nvSpPr>
          <p:spPr>
            <a:xfrm rot="-5400000">
              <a:off x="-603900" y="1794218"/>
              <a:ext cx="1388100" cy="1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Montserrat"/>
                <a:buNone/>
              </a:pPr>
              <a:r>
                <a:rPr lang="en-US" sz="600" b="0" i="0" u="none" strike="noStrike" cap="non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teachmeskills.by</a:t>
              </a:r>
              <a:endParaRPr/>
            </a:p>
          </p:txBody>
        </p:sp>
        <p:cxnSp>
          <p:nvCxnSpPr>
            <p:cNvPr id="318" name="Google Shape;318;p39"/>
            <p:cNvCxnSpPr/>
            <p:nvPr/>
          </p:nvCxnSpPr>
          <p:spPr>
            <a:xfrm>
              <a:off x="93344" y="2436812"/>
              <a:ext cx="0" cy="1632000"/>
            </a:xfrm>
            <a:prstGeom prst="straightConnector1">
              <a:avLst/>
            </a:prstGeom>
            <a:noFill/>
            <a:ln w="9525" cap="flat" cmpd="sng">
              <a:solidFill>
                <a:srgbClr val="E3E4E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" name="Google Shape;319;p39"/>
            <p:cNvCxnSpPr/>
            <p:nvPr/>
          </p:nvCxnSpPr>
          <p:spPr>
            <a:xfrm>
              <a:off x="93344" y="0"/>
              <a:ext cx="0" cy="1363800"/>
            </a:xfrm>
            <a:prstGeom prst="straightConnector1">
              <a:avLst/>
            </a:prstGeom>
            <a:noFill/>
            <a:ln w="9525" cap="flat" cmpd="sng">
              <a:solidFill>
                <a:srgbClr val="E3E4E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320" name="Google Shape;320;p39" descr="Рисунок 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6846" y="700087"/>
            <a:ext cx="497206" cy="497207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9"/>
          <p:cNvSpPr txBox="1">
            <a:spLocks noGrp="1"/>
          </p:cNvSpPr>
          <p:nvPr>
            <p:ph type="title"/>
          </p:nvPr>
        </p:nvSpPr>
        <p:spPr>
          <a:xfrm>
            <a:off x="1154825" y="143276"/>
            <a:ext cx="57642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</a:pPr>
            <a:r>
              <a:rPr lang="ru-RU" sz="2800" b="1" dirty="0">
                <a:latin typeface="Montserrat"/>
                <a:ea typeface="Montserrat"/>
                <a:cs typeface="Montserrat"/>
                <a:sym typeface="Montserrat"/>
              </a:rPr>
              <a:t>Сложности</a:t>
            </a:r>
            <a:endParaRPr dirty="0"/>
          </a:p>
        </p:txBody>
      </p:sp>
      <p:sp>
        <p:nvSpPr>
          <p:cNvPr id="322" name="Google Shape;322;p39"/>
          <p:cNvSpPr txBox="1"/>
          <p:nvPr/>
        </p:nvSpPr>
        <p:spPr>
          <a:xfrm>
            <a:off x="2063575" y="448797"/>
            <a:ext cx="11421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E2E6"/>
              </a:buClr>
              <a:buSzPts val="6400"/>
              <a:buFont typeface="Montserrat"/>
              <a:buNone/>
            </a:pPr>
            <a:r>
              <a:rPr lang="en-US" sz="6400" b="1" dirty="0">
                <a:solidFill>
                  <a:srgbClr val="E1E2E6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dirty="0"/>
          </a:p>
        </p:txBody>
      </p:sp>
      <p:cxnSp>
        <p:nvCxnSpPr>
          <p:cNvPr id="323" name="Google Shape;323;p39"/>
          <p:cNvCxnSpPr/>
          <p:nvPr/>
        </p:nvCxnSpPr>
        <p:spPr>
          <a:xfrm>
            <a:off x="2247555" y="1194598"/>
            <a:ext cx="474000" cy="0"/>
          </a:xfrm>
          <a:prstGeom prst="straightConnector1">
            <a:avLst/>
          </a:prstGeom>
          <a:noFill/>
          <a:ln w="38100" cap="flat" cmpd="sng">
            <a:solidFill>
              <a:srgbClr val="FDD23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4" name="Google Shape;324;p39"/>
          <p:cNvSpPr txBox="1"/>
          <p:nvPr/>
        </p:nvSpPr>
        <p:spPr>
          <a:xfrm>
            <a:off x="2063575" y="1267625"/>
            <a:ext cx="11421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E2E6"/>
              </a:buClr>
              <a:buSzPts val="6400"/>
              <a:buFont typeface="Montserrat"/>
              <a:buNone/>
            </a:pPr>
            <a:r>
              <a:rPr lang="en-US" sz="6400" b="1" dirty="0">
                <a:solidFill>
                  <a:srgbClr val="E1E2E6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dirty="0"/>
          </a:p>
        </p:txBody>
      </p:sp>
      <p:cxnSp>
        <p:nvCxnSpPr>
          <p:cNvPr id="325" name="Google Shape;325;p39"/>
          <p:cNvCxnSpPr/>
          <p:nvPr/>
        </p:nvCxnSpPr>
        <p:spPr>
          <a:xfrm>
            <a:off x="2247555" y="2033001"/>
            <a:ext cx="474000" cy="0"/>
          </a:xfrm>
          <a:prstGeom prst="straightConnector1">
            <a:avLst/>
          </a:prstGeom>
          <a:noFill/>
          <a:ln w="38100" cap="flat" cmpd="sng">
            <a:solidFill>
              <a:srgbClr val="FDD23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6" name="Google Shape;326;p39"/>
          <p:cNvSpPr txBox="1"/>
          <p:nvPr/>
        </p:nvSpPr>
        <p:spPr>
          <a:xfrm>
            <a:off x="2721550" y="677532"/>
            <a:ext cx="6113100" cy="66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Montserrat"/>
              </a:rPr>
              <a:t>Не заполняются поля ввода </a:t>
            </a:r>
          </a:p>
        </p:txBody>
      </p:sp>
      <p:sp>
        <p:nvSpPr>
          <p:cNvPr id="328" name="Google Shape;328;p39"/>
          <p:cNvSpPr txBox="1"/>
          <p:nvPr/>
        </p:nvSpPr>
        <p:spPr>
          <a:xfrm>
            <a:off x="2063575" y="2401228"/>
            <a:ext cx="11421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E2E6"/>
              </a:buClr>
              <a:buSzPts val="6400"/>
              <a:buFont typeface="Montserrat"/>
              <a:buNone/>
            </a:pPr>
            <a:r>
              <a:rPr lang="en-US" sz="6400" b="1" dirty="0">
                <a:solidFill>
                  <a:srgbClr val="E1E2E6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dirty="0"/>
          </a:p>
        </p:txBody>
      </p:sp>
      <p:cxnSp>
        <p:nvCxnSpPr>
          <p:cNvPr id="329" name="Google Shape;329;p39"/>
          <p:cNvCxnSpPr/>
          <p:nvPr/>
        </p:nvCxnSpPr>
        <p:spPr>
          <a:xfrm>
            <a:off x="2247555" y="3166604"/>
            <a:ext cx="474000" cy="0"/>
          </a:xfrm>
          <a:prstGeom prst="straightConnector1">
            <a:avLst/>
          </a:prstGeom>
          <a:noFill/>
          <a:ln w="38100" cap="flat" cmpd="sng">
            <a:solidFill>
              <a:srgbClr val="FDD23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0" name="Google Shape;330;p39"/>
          <p:cNvSpPr txBox="1"/>
          <p:nvPr/>
        </p:nvSpPr>
        <p:spPr>
          <a:xfrm>
            <a:off x="2761545" y="2519041"/>
            <a:ext cx="5628900" cy="1394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Montserrat"/>
              </a:rPr>
              <a:t>Падение тестов на создании </a:t>
            </a:r>
            <a:r>
              <a:rPr lang="ru-RU" dirty="0" err="1">
                <a:solidFill>
                  <a:schemeClr val="dk1"/>
                </a:solidFill>
                <a:latin typeface="Montserrat"/>
              </a:rPr>
              <a:t>прекондишинов</a:t>
            </a:r>
            <a:r>
              <a:rPr lang="ru-RU" dirty="0">
                <a:solidFill>
                  <a:schemeClr val="dk1"/>
                </a:solidFill>
                <a:latin typeface="Montserrat"/>
              </a:rPr>
              <a:t> через </a:t>
            </a:r>
            <a:r>
              <a:rPr lang="en-US" dirty="0">
                <a:solidFill>
                  <a:schemeClr val="dk1"/>
                </a:solidFill>
                <a:latin typeface="Montserrat"/>
              </a:rPr>
              <a:t>UI </a:t>
            </a:r>
            <a:r>
              <a:rPr lang="ru-RU" dirty="0">
                <a:solidFill>
                  <a:schemeClr val="dk1"/>
                </a:solidFill>
                <a:latin typeface="Montserrat"/>
              </a:rPr>
              <a:t>для основного теста, например создание проекта и кейсов для теста </a:t>
            </a:r>
            <a:r>
              <a:rPr lang="ru-RU" dirty="0" err="1">
                <a:solidFill>
                  <a:schemeClr val="dk1"/>
                </a:solidFill>
                <a:latin typeface="Montserrat"/>
              </a:rPr>
              <a:t>сьюта</a:t>
            </a:r>
            <a:r>
              <a:rPr lang="ru-RU" dirty="0">
                <a:solidFill>
                  <a:schemeClr val="dk1"/>
                </a:solidFill>
                <a:latin typeface="Montserrat"/>
              </a:rPr>
              <a:t> через </a:t>
            </a:r>
            <a:r>
              <a:rPr lang="en-US" dirty="0">
                <a:solidFill>
                  <a:schemeClr val="dk1"/>
                </a:solidFill>
                <a:latin typeface="Montserrat"/>
              </a:rPr>
              <a:t>UI</a:t>
            </a:r>
            <a:r>
              <a:rPr lang="ru-RU" dirty="0">
                <a:solidFill>
                  <a:schemeClr val="dk1"/>
                </a:solidFill>
                <a:latin typeface="Montserrat"/>
              </a:rPr>
              <a:t>.</a:t>
            </a:r>
          </a:p>
          <a:p>
            <a:r>
              <a:rPr lang="ru-RU" sz="1400" b="1" dirty="0">
                <a:effectLst/>
                <a:latin typeface="Montserrat"/>
                <a:ea typeface="Calibri" panose="020F0502020204030204" pitchFamily="34" charset="0"/>
                <a:cs typeface="Times New Roman" panose="02020603050405020304" pitchFamily="18" charset="0"/>
              </a:rPr>
              <a:t>Решение: </a:t>
            </a:r>
            <a:r>
              <a:rPr lang="ru-RU" sz="1400" dirty="0">
                <a:effectLst/>
                <a:latin typeface="Montserrat"/>
                <a:ea typeface="Calibri" panose="020F0502020204030204" pitchFamily="34" charset="0"/>
                <a:cs typeface="Times New Roman" panose="02020603050405020304" pitchFamily="18" charset="0"/>
              </a:rPr>
              <a:t>Изменил подход подготовки </a:t>
            </a:r>
            <a:r>
              <a:rPr lang="ru-RU" sz="1400" dirty="0" err="1">
                <a:effectLst/>
                <a:latin typeface="Montserrat"/>
                <a:ea typeface="Calibri" panose="020F0502020204030204" pitchFamily="34" charset="0"/>
                <a:cs typeface="Times New Roman" panose="02020603050405020304" pitchFamily="18" charset="0"/>
              </a:rPr>
              <a:t>прекондишинов</a:t>
            </a:r>
            <a:r>
              <a:rPr lang="ru-RU" sz="1400" dirty="0">
                <a:effectLst/>
                <a:latin typeface="Montserrat"/>
                <a:ea typeface="Calibri" panose="020F0502020204030204" pitchFamily="34" charset="0"/>
                <a:cs typeface="Times New Roman" panose="02020603050405020304" pitchFamily="18" charset="0"/>
              </a:rPr>
              <a:t> через </a:t>
            </a:r>
            <a:r>
              <a:rPr lang="en-US" sz="1400" dirty="0">
                <a:effectLst/>
                <a:latin typeface="Montserrat"/>
                <a:ea typeface="Calibri" panose="020F0502020204030204" pitchFamily="34" charset="0"/>
                <a:cs typeface="Times New Roman" panose="02020603050405020304" pitchFamily="18" charset="0"/>
              </a:rPr>
              <a:t>REST API, </a:t>
            </a:r>
            <a:r>
              <a:rPr lang="ru-RU" sz="1400" dirty="0">
                <a:effectLst/>
                <a:latin typeface="Montserrat"/>
                <a:ea typeface="Calibri" panose="020F0502020204030204" pitchFamily="34" charset="0"/>
                <a:cs typeface="Times New Roman" panose="02020603050405020304" pitchFamily="18" charset="0"/>
              </a:rPr>
              <a:t>это добавило скорости и стабильности тестов.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ontserrat"/>
            </a:endParaRPr>
          </a:p>
        </p:txBody>
      </p:sp>
      <p:sp>
        <p:nvSpPr>
          <p:cNvPr id="331" name="Google Shape;331;p39"/>
          <p:cNvSpPr txBox="1"/>
          <p:nvPr/>
        </p:nvSpPr>
        <p:spPr>
          <a:xfrm>
            <a:off x="2063575" y="3805915"/>
            <a:ext cx="11421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E2E6"/>
              </a:buClr>
              <a:buSzPts val="6400"/>
              <a:buFont typeface="Montserrat"/>
              <a:buNone/>
            </a:pPr>
            <a:r>
              <a:rPr lang="en-US" sz="6400" b="1">
                <a:solidFill>
                  <a:srgbClr val="E1E2E6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/>
          </a:p>
        </p:txBody>
      </p:sp>
      <p:cxnSp>
        <p:nvCxnSpPr>
          <p:cNvPr id="332" name="Google Shape;332;p39"/>
          <p:cNvCxnSpPr/>
          <p:nvPr/>
        </p:nvCxnSpPr>
        <p:spPr>
          <a:xfrm>
            <a:off x="2247555" y="4571291"/>
            <a:ext cx="474000" cy="0"/>
          </a:xfrm>
          <a:prstGeom prst="straightConnector1">
            <a:avLst/>
          </a:prstGeom>
          <a:noFill/>
          <a:ln w="38100" cap="flat" cmpd="sng">
            <a:solidFill>
              <a:srgbClr val="FDD23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3" name="Google Shape;333;p39"/>
          <p:cNvSpPr txBox="1"/>
          <p:nvPr/>
        </p:nvSpPr>
        <p:spPr>
          <a:xfrm>
            <a:off x="2761550" y="4081400"/>
            <a:ext cx="61131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Montserrat"/>
              </a:rPr>
              <a:t>Не прогрузившиеся элементы</a:t>
            </a:r>
          </a:p>
        </p:txBody>
      </p:sp>
      <p:sp>
        <p:nvSpPr>
          <p:cNvPr id="25" name="Google Shape;330;p39">
            <a:extLst>
              <a:ext uri="{FF2B5EF4-FFF2-40B4-BE49-F238E27FC236}">
                <a16:creationId xmlns:a16="http://schemas.microsoft.com/office/drawing/2014/main" id="{2E2E19E2-C258-4149-8EC0-52036F7582FD}"/>
              </a:ext>
            </a:extLst>
          </p:cNvPr>
          <p:cNvSpPr txBox="1"/>
          <p:nvPr/>
        </p:nvSpPr>
        <p:spPr>
          <a:xfrm>
            <a:off x="2761545" y="1186134"/>
            <a:ext cx="5628900" cy="144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400" dirty="0">
                <a:effectLst/>
                <a:latin typeface="Montserrat"/>
                <a:ea typeface="Calibri" panose="020F0502020204030204" pitchFamily="34" charset="0"/>
                <a:cs typeface="Times New Roman" panose="02020603050405020304" pitchFamily="18" charset="0"/>
              </a:rPr>
              <a:t>Не всегда закрываются процессы </a:t>
            </a:r>
            <a:r>
              <a:rPr lang="ru-RU" sz="1400" dirty="0" err="1">
                <a:effectLst/>
                <a:latin typeface="Montserrat"/>
                <a:ea typeface="Calibri" panose="020F0502020204030204" pitchFamily="34" charset="0"/>
                <a:cs typeface="Times New Roman" panose="02020603050405020304" pitchFamily="18" charset="0"/>
              </a:rPr>
              <a:t>Chrome</a:t>
            </a:r>
            <a:r>
              <a:rPr lang="ru-RU" sz="1400" dirty="0">
                <a:effectLst/>
                <a:latin typeface="Montserrat"/>
                <a:ea typeface="Calibri" panose="020F0502020204030204" pitchFamily="34" charset="0"/>
                <a:cs typeface="Times New Roman" panose="02020603050405020304" pitchFamily="18" charset="0"/>
              </a:rPr>
              <a:t> после </a:t>
            </a:r>
            <a:r>
              <a:rPr lang="ru-RU" sz="1400" dirty="0" err="1">
                <a:effectLst/>
                <a:latin typeface="Montserrat"/>
                <a:ea typeface="Calibri" panose="020F0502020204030204" pitchFamily="34" charset="0"/>
                <a:cs typeface="Times New Roman" panose="02020603050405020304" pitchFamily="18" charset="0"/>
              </a:rPr>
              <a:t>quite</a:t>
            </a:r>
            <a:r>
              <a:rPr lang="ru-RU" sz="1400" dirty="0">
                <a:effectLst/>
                <a:latin typeface="Montserrat"/>
                <a:ea typeface="Calibri" panose="020F0502020204030204" pitchFamily="34" charset="0"/>
                <a:cs typeface="Times New Roman" panose="02020603050405020304" pitchFamily="18" charset="0"/>
              </a:rPr>
              <a:t>(), что приводило к падению тестов и замедлению системы ( плодилось много мертвых душ) </a:t>
            </a:r>
          </a:p>
          <a:p>
            <a:r>
              <a:rPr lang="ru-RU" sz="1400" b="1" dirty="0">
                <a:effectLst/>
                <a:latin typeface="Montserrat"/>
                <a:ea typeface="Calibri" panose="020F0502020204030204" pitchFamily="34" charset="0"/>
                <a:cs typeface="Times New Roman" panose="02020603050405020304" pitchFamily="18" charset="0"/>
              </a:rPr>
              <a:t>Решение: </a:t>
            </a:r>
            <a:r>
              <a:rPr lang="ru-RU" sz="1400" dirty="0">
                <a:effectLst/>
                <a:latin typeface="Montserrat"/>
                <a:ea typeface="Calibri" panose="020F0502020204030204" pitchFamily="34" charset="0"/>
                <a:cs typeface="Times New Roman" panose="02020603050405020304" pitchFamily="18" charset="0"/>
              </a:rPr>
              <a:t>Добавил дополнительное закрытие драйвера при падающем тесте, но в дальнейшем, в планах написать метод вычитки PID процесса, и у бивать такие процессы по </a:t>
            </a:r>
            <a:r>
              <a:rPr lang="ru-RU" sz="1400" dirty="0" err="1">
                <a:effectLst/>
                <a:latin typeface="Montserrat"/>
                <a:ea typeface="Calibri" panose="020F0502020204030204" pitchFamily="34" charset="0"/>
                <a:cs typeface="Times New Roman" panose="02020603050405020304" pitchFamily="18" charset="0"/>
              </a:rPr>
              <a:t>PIDу</a:t>
            </a:r>
            <a:endParaRPr lang="ru-RU" sz="1400" dirty="0">
              <a:effectLst/>
              <a:latin typeface="Montserra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/>
          <p:nvPr/>
        </p:nvSpPr>
        <p:spPr>
          <a:xfrm>
            <a:off x="1647348" y="-1"/>
            <a:ext cx="7496700" cy="2571900"/>
          </a:xfrm>
          <a:prstGeom prst="rect">
            <a:avLst/>
          </a:prstGeom>
          <a:solidFill>
            <a:srgbClr val="F7F7F8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8" descr="Рисунок 4"/>
          <p:cNvPicPr preferRelativeResize="0"/>
          <p:nvPr/>
        </p:nvPicPr>
        <p:blipFill rotWithShape="1">
          <a:blip r:embed="rId3">
            <a:alphaModFix/>
          </a:blip>
          <a:srcRect t="13612" r="57417" b="28903"/>
          <a:stretch/>
        </p:blipFill>
        <p:spPr>
          <a:xfrm>
            <a:off x="818669" y="2186939"/>
            <a:ext cx="1970252" cy="2956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 descr="circleci_ui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649" y="168250"/>
            <a:ext cx="8545161" cy="475536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>
            <a:spLocks noGrp="1"/>
          </p:cNvSpPr>
          <p:nvPr>
            <p:ph type="sldNum" idx="4294967295"/>
          </p:nvPr>
        </p:nvSpPr>
        <p:spPr>
          <a:xfrm>
            <a:off x="236393" y="384810"/>
            <a:ext cx="2454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fld id="{00000000-1234-1234-1234-123412341234}" type="slidenum">
              <a:rPr lang="en-US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fld>
            <a:endParaRPr/>
          </a:p>
        </p:txBody>
      </p:sp>
      <p:grpSp>
        <p:nvGrpSpPr>
          <p:cNvPr id="155" name="Google Shape;155;p28"/>
          <p:cNvGrpSpPr/>
          <p:nvPr/>
        </p:nvGrpSpPr>
        <p:grpSpPr>
          <a:xfrm>
            <a:off x="274005" y="700087"/>
            <a:ext cx="180300" cy="4068812"/>
            <a:chOff x="0" y="0"/>
            <a:chExt cx="180300" cy="4068812"/>
          </a:xfrm>
        </p:grpSpPr>
        <p:sp>
          <p:nvSpPr>
            <p:cNvPr id="156" name="Google Shape;156;p28"/>
            <p:cNvSpPr txBox="1"/>
            <p:nvPr/>
          </p:nvSpPr>
          <p:spPr>
            <a:xfrm rot="-5400000">
              <a:off x="-603900" y="1794218"/>
              <a:ext cx="1388100" cy="1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Montserrat"/>
                <a:buNone/>
              </a:pPr>
              <a:r>
                <a:rPr lang="en-US" sz="600" b="0" i="0" u="none" strike="noStrike" cap="non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teachmeskills.by</a:t>
              </a:r>
              <a:endParaRPr/>
            </a:p>
          </p:txBody>
        </p:sp>
        <p:cxnSp>
          <p:nvCxnSpPr>
            <p:cNvPr id="157" name="Google Shape;157;p28"/>
            <p:cNvCxnSpPr/>
            <p:nvPr/>
          </p:nvCxnSpPr>
          <p:spPr>
            <a:xfrm>
              <a:off x="93344" y="2436812"/>
              <a:ext cx="0" cy="1632000"/>
            </a:xfrm>
            <a:prstGeom prst="straightConnector1">
              <a:avLst/>
            </a:prstGeom>
            <a:noFill/>
            <a:ln w="9525" cap="flat" cmpd="sng">
              <a:solidFill>
                <a:srgbClr val="E3E4E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8" name="Google Shape;158;p28"/>
            <p:cNvCxnSpPr/>
            <p:nvPr/>
          </p:nvCxnSpPr>
          <p:spPr>
            <a:xfrm>
              <a:off x="93344" y="0"/>
              <a:ext cx="0" cy="1363800"/>
            </a:xfrm>
            <a:prstGeom prst="straightConnector1">
              <a:avLst/>
            </a:prstGeom>
            <a:noFill/>
            <a:ln w="9525" cap="flat" cmpd="sng">
              <a:solidFill>
                <a:srgbClr val="E3E4E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2" name="Google Shape;162;p28"/>
          <p:cNvSpPr txBox="1"/>
          <p:nvPr/>
        </p:nvSpPr>
        <p:spPr>
          <a:xfrm>
            <a:off x="3159442" y="1576118"/>
            <a:ext cx="52197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</a:pPr>
            <a:endParaRPr/>
          </a:p>
        </p:txBody>
      </p:sp>
      <p:pic>
        <p:nvPicPr>
          <p:cNvPr id="161" name="Google Shape;161;p28" descr="Рисунок 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6455" y="772602"/>
            <a:ext cx="473108" cy="178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342C00-6118-4F51-941B-2A5653DF533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2816"/>
          <a:stretch/>
        </p:blipFill>
        <p:spPr>
          <a:xfrm>
            <a:off x="1879443" y="1750099"/>
            <a:ext cx="5617209" cy="3173514"/>
          </a:xfrm>
          <a:prstGeom prst="rect">
            <a:avLst/>
          </a:prstGeom>
        </p:spPr>
      </p:pic>
      <p:pic>
        <p:nvPicPr>
          <p:cNvPr id="2052" name="Picture 4" descr="CircleCI Reviews 2021: Details, Pricing, &amp;amp; Features | G2">
            <a:extLst>
              <a:ext uri="{FF2B5EF4-FFF2-40B4-BE49-F238E27FC236}">
                <a16:creationId xmlns:a16="http://schemas.microsoft.com/office/drawing/2014/main" id="{CCCD48F6-7B70-4F1D-9353-6756D159854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63397" y="2294200"/>
            <a:ext cx="4417506" cy="8413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Google Shape;160;p28" descr="Рисунок 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085456" y="2248992"/>
            <a:ext cx="497206" cy="497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0" descr="Рисунок 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519" y="0"/>
            <a:ext cx="8412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>
            <a:spLocks noGrp="1"/>
          </p:cNvSpPr>
          <p:nvPr>
            <p:ph type="sldNum" idx="4294967295"/>
          </p:nvPr>
        </p:nvSpPr>
        <p:spPr>
          <a:xfrm>
            <a:off x="271708" y="384810"/>
            <a:ext cx="1749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fld id="{00000000-1234-1234-1234-123412341234}" type="slidenum">
              <a:rPr lang="en-US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fld>
            <a:endParaRPr/>
          </a:p>
        </p:txBody>
      </p:sp>
      <p:grpSp>
        <p:nvGrpSpPr>
          <p:cNvPr id="187" name="Google Shape;187;p30"/>
          <p:cNvGrpSpPr/>
          <p:nvPr/>
        </p:nvGrpSpPr>
        <p:grpSpPr>
          <a:xfrm>
            <a:off x="274005" y="700087"/>
            <a:ext cx="180300" cy="4068812"/>
            <a:chOff x="0" y="0"/>
            <a:chExt cx="180300" cy="4068812"/>
          </a:xfrm>
        </p:grpSpPr>
        <p:sp>
          <p:nvSpPr>
            <p:cNvPr id="188" name="Google Shape;188;p30"/>
            <p:cNvSpPr txBox="1"/>
            <p:nvPr/>
          </p:nvSpPr>
          <p:spPr>
            <a:xfrm rot="-5400000">
              <a:off x="-603900" y="1794218"/>
              <a:ext cx="1388100" cy="1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Montserrat"/>
                <a:buNone/>
              </a:pPr>
              <a:r>
                <a:rPr lang="en-US" sz="600" b="0" i="0" u="none" strike="noStrike" cap="non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teachmeskills.by</a:t>
              </a:r>
              <a:endParaRPr/>
            </a:p>
          </p:txBody>
        </p:sp>
        <p:cxnSp>
          <p:nvCxnSpPr>
            <p:cNvPr id="189" name="Google Shape;189;p30"/>
            <p:cNvCxnSpPr/>
            <p:nvPr/>
          </p:nvCxnSpPr>
          <p:spPr>
            <a:xfrm>
              <a:off x="93344" y="2436812"/>
              <a:ext cx="0" cy="1632000"/>
            </a:xfrm>
            <a:prstGeom prst="straightConnector1">
              <a:avLst/>
            </a:prstGeom>
            <a:noFill/>
            <a:ln w="9525" cap="flat" cmpd="sng">
              <a:solidFill>
                <a:srgbClr val="E3E4E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0" name="Google Shape;190;p30"/>
            <p:cNvCxnSpPr/>
            <p:nvPr/>
          </p:nvCxnSpPr>
          <p:spPr>
            <a:xfrm>
              <a:off x="93344" y="0"/>
              <a:ext cx="0" cy="1363800"/>
            </a:xfrm>
            <a:prstGeom prst="straightConnector1">
              <a:avLst/>
            </a:prstGeom>
            <a:noFill/>
            <a:ln w="9525" cap="flat" cmpd="sng">
              <a:solidFill>
                <a:srgbClr val="E3E4E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4874493" y="150560"/>
            <a:ext cx="69909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</a:pPr>
            <a:r>
              <a:rPr lang="ru-RU" sz="2800" b="1" dirty="0">
                <a:latin typeface="Montserrat"/>
                <a:ea typeface="Montserrat"/>
                <a:cs typeface="Montserrat"/>
                <a:sym typeface="Montserrat"/>
              </a:rPr>
              <a:t>Планы на будущее</a:t>
            </a:r>
            <a:endParaRPr lang="ru-RU" dirty="0"/>
          </a:p>
        </p:txBody>
      </p:sp>
      <p:pic>
        <p:nvPicPr>
          <p:cNvPr id="4100" name="Picture 4" descr="Как создать мем рассказывает пикчер TexTerra">
            <a:extLst>
              <a:ext uri="{FF2B5EF4-FFF2-40B4-BE49-F238E27FC236}">
                <a16:creationId xmlns:a16="http://schemas.microsoft.com/office/drawing/2014/main" id="{4B92547A-7AC5-4576-BCED-FC6C2AA93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22" y="0"/>
            <a:ext cx="37020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2FFA22-9093-4D67-A4C9-AACAA3294C87}"/>
              </a:ext>
            </a:extLst>
          </p:cNvPr>
          <p:cNvSpPr txBox="1"/>
          <p:nvPr/>
        </p:nvSpPr>
        <p:spPr>
          <a:xfrm>
            <a:off x="4782344" y="894336"/>
            <a:ext cx="45968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Планирую: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Дописать UI тесты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Дописать API тесты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BDD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написать метод вычитки PID процесса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многое другое….</a:t>
            </a:r>
          </a:p>
        </p:txBody>
      </p:sp>
      <p:pic>
        <p:nvPicPr>
          <p:cNvPr id="4104" name="Picture 8" descr="Мем: &amp;quot;Возможно Но это не точно&amp;quot; - Все шаблоны - Meme-arsenal.com">
            <a:extLst>
              <a:ext uri="{FF2B5EF4-FFF2-40B4-BE49-F238E27FC236}">
                <a16:creationId xmlns:a16="http://schemas.microsoft.com/office/drawing/2014/main" id="{A6D88655-05F0-474F-B8DB-D31F21D96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9" b="6736"/>
          <a:stretch/>
        </p:blipFill>
        <p:spPr bwMode="auto">
          <a:xfrm>
            <a:off x="4499078" y="2316647"/>
            <a:ext cx="4596808" cy="267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4" descr="Рисунок 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3241"/>
            <a:ext cx="9143999" cy="514028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4"/>
          <p:cNvSpPr txBox="1"/>
          <p:nvPr/>
        </p:nvSpPr>
        <p:spPr>
          <a:xfrm>
            <a:off x="65230" y="1470869"/>
            <a:ext cx="4658265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</a:pPr>
            <a:r>
              <a:rPr lang="ru-RU" sz="3600" b="1" dirty="0">
                <a:solidFill>
                  <a:schemeClr val="tx1"/>
                </a:solidFill>
                <a:latin typeface="Montserrat"/>
              </a:rPr>
              <a:t>Спасибо за внимание!</a:t>
            </a:r>
            <a:endParaRPr lang="en-US" sz="3600" b="1" dirty="0">
              <a:solidFill>
                <a:schemeClr val="tx1"/>
              </a:solidFill>
              <a:latin typeface="Montserrat"/>
            </a:endParaRPr>
          </a:p>
        </p:txBody>
      </p:sp>
      <p:pic>
        <p:nvPicPr>
          <p:cNvPr id="100" name="Google Shape;100;p24" descr="Рисунок 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735" y="-11273"/>
            <a:ext cx="465826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4" descr="Рисунок 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5818" y="1"/>
            <a:ext cx="1084422" cy="1374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5312EB-73D8-4C67-B623-443CE9D7FF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329573">
            <a:off x="5583422" y="3972605"/>
            <a:ext cx="2535709" cy="799102"/>
          </a:xfrm>
          <a:prstGeom prst="rect">
            <a:avLst/>
          </a:prstGeom>
        </p:spPr>
      </p:pic>
      <p:sp>
        <p:nvSpPr>
          <p:cNvPr id="8" name="Google Shape;99;p24">
            <a:extLst>
              <a:ext uri="{FF2B5EF4-FFF2-40B4-BE49-F238E27FC236}">
                <a16:creationId xmlns:a16="http://schemas.microsoft.com/office/drawing/2014/main" id="{26B095F1-5B40-423A-B1B8-EDB948BD9466}"/>
              </a:ext>
            </a:extLst>
          </p:cNvPr>
          <p:cNvSpPr txBox="1"/>
          <p:nvPr/>
        </p:nvSpPr>
        <p:spPr>
          <a:xfrm>
            <a:off x="447890" y="3292137"/>
            <a:ext cx="4361061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</a:pPr>
            <a:r>
              <a:rPr lang="ru-RU" sz="2400" b="1" dirty="0" err="1">
                <a:solidFill>
                  <a:schemeClr val="tx1"/>
                </a:solidFill>
                <a:latin typeface="Montserrat"/>
              </a:rPr>
              <a:t>ПыСы</a:t>
            </a:r>
            <a:r>
              <a:rPr lang="ru-RU" sz="2400" b="1" dirty="0">
                <a:solidFill>
                  <a:schemeClr val="tx1"/>
                </a:solidFill>
                <a:latin typeface="Montserrat"/>
              </a:rPr>
              <a:t>: </a:t>
            </a:r>
            <a:endParaRPr lang="en-US" sz="2400" b="1" dirty="0">
              <a:solidFill>
                <a:schemeClr val="tx1"/>
              </a:solidFill>
              <a:latin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</a:pPr>
            <a:r>
              <a:rPr lang="en-US" sz="2400" b="1" dirty="0">
                <a:solidFill>
                  <a:schemeClr val="tx1"/>
                </a:solidFill>
                <a:latin typeface="Montserrat"/>
              </a:rPr>
              <a:t>	</a:t>
            </a:r>
            <a:r>
              <a:rPr lang="ru-RU" sz="2400" b="1" dirty="0">
                <a:solidFill>
                  <a:schemeClr val="tx1"/>
                </a:solidFill>
                <a:latin typeface="Montserrat"/>
              </a:rPr>
              <a:t>На самом деле все </a:t>
            </a:r>
            <a:r>
              <a:rPr lang="en-US" sz="2400" b="1" dirty="0">
                <a:solidFill>
                  <a:schemeClr val="tx1"/>
                </a:solidFill>
                <a:latin typeface="Montserrat"/>
              </a:rPr>
              <a:t>	</a:t>
            </a:r>
            <a:r>
              <a:rPr lang="ru-RU" sz="2400" b="1" dirty="0">
                <a:solidFill>
                  <a:schemeClr val="tx1"/>
                </a:solidFill>
                <a:latin typeface="Montserrat"/>
              </a:rPr>
              <a:t>разрабатывалось вот так</a:t>
            </a:r>
            <a:endParaRPr lang="en-US" sz="2400" b="1" dirty="0">
              <a:solidFill>
                <a:schemeClr val="tx1"/>
              </a:solidFill>
              <a:latin typeface="Montserra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F57B66-A83A-460B-8613-BDE57D6920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052084" y="964845"/>
            <a:ext cx="4475275" cy="41770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Google Shape;160;p28" descr="Рисунок 6">
            <a:extLst>
              <a:ext uri="{FF2B5EF4-FFF2-40B4-BE49-F238E27FC236}">
                <a16:creationId xmlns:a16="http://schemas.microsoft.com/office/drawing/2014/main" id="{2601D1E1-8B97-4D31-8AF4-ABCEDCDF7A51}"/>
              </a:ext>
            </a:extLst>
          </p:cNvPr>
          <p:cNvPicPr preferRelativeResize="0"/>
          <p:nvPr/>
        </p:nvPicPr>
        <p:blipFill rotWithShape="1">
          <a:blip r:embed="rId8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961256" y="967984"/>
            <a:ext cx="499744" cy="575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61;p28" descr="Рисунок 7">
            <a:extLst>
              <a:ext uri="{FF2B5EF4-FFF2-40B4-BE49-F238E27FC236}">
                <a16:creationId xmlns:a16="http://schemas.microsoft.com/office/drawing/2014/main" id="{796498A8-86BF-4111-A2A8-5F9395C89471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8916176">
            <a:off x="4814984" y="4591309"/>
            <a:ext cx="552498" cy="262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132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8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262</Words>
  <Application>Microsoft Office PowerPoint</Application>
  <PresentationFormat>Экран (16:9)</PresentationFormat>
  <Paragraphs>67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21" baseType="lpstr">
      <vt:lpstr>AppleSystemUIFont</vt:lpstr>
      <vt:lpstr>Arial</vt:lpstr>
      <vt:lpstr>Calibri</vt:lpstr>
      <vt:lpstr>Comfortaa</vt:lpstr>
      <vt:lpstr>Cooper Black</vt:lpstr>
      <vt:lpstr>Forte</vt:lpstr>
      <vt:lpstr>Helvetica Neue</vt:lpstr>
      <vt:lpstr>Montserrat</vt:lpstr>
      <vt:lpstr>Wingdings</vt:lpstr>
      <vt:lpstr>Simple Light</vt:lpstr>
      <vt:lpstr>Тема Office</vt:lpstr>
      <vt:lpstr>Презентация PowerPoint</vt:lpstr>
      <vt:lpstr>Автоматизация тестирования для облачной TMS Qase.io</vt:lpstr>
      <vt:lpstr>Стек технологий</vt:lpstr>
      <vt:lpstr>Примененные паттерны</vt:lpstr>
      <vt:lpstr>«А сложности были?» - спросите вы.</vt:lpstr>
      <vt:lpstr>Сложности</vt:lpstr>
      <vt:lpstr>Презентация PowerPoint</vt:lpstr>
      <vt:lpstr>Планы на будущее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Sergei</dc:creator>
  <cp:lastModifiedBy>Sergei</cp:lastModifiedBy>
  <cp:revision>3</cp:revision>
  <dcterms:modified xsi:type="dcterms:W3CDTF">2021-07-30T08:10:28Z</dcterms:modified>
</cp:coreProperties>
</file>