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1/16/2021</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2598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1/16/2021</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9322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1/16/2021</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5753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1/16/2021</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8449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1/16/2021</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8260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1/16/2021</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2424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1/16/2021</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9231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1/16/2021</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9160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1/16/2021</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015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1/16/2021</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5483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1/16/2021</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0896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1/16/2021</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64344142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4803015-88DF-4A0A-B1DC-95B0EF944B5D}"/>
              </a:ext>
            </a:extLst>
          </p:cNvPr>
          <p:cNvPicPr>
            <a:picLocks noChangeAspect="1"/>
          </p:cNvPicPr>
          <p:nvPr/>
        </p:nvPicPr>
        <p:blipFill rotWithShape="1">
          <a:blip r:embed="rId2">
            <a:alphaModFix amt="70000"/>
          </a:blip>
          <a:srcRect t="4110" r="-1" b="11616"/>
          <a:stretch/>
        </p:blipFill>
        <p:spPr>
          <a:xfrm>
            <a:off x="-21370" y="-53104"/>
            <a:ext cx="12188932" cy="6856614"/>
          </a:xfrm>
          <a:prstGeom prst="rect">
            <a:avLst/>
          </a:prstGeom>
        </p:spPr>
      </p:pic>
      <p:grpSp>
        <p:nvGrpSpPr>
          <p:cNvPr id="15"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16" name="Freeform: Shape 15">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1"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4" name="Freeform: Shape 33">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2" name="Freeform: Shape 21">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E704A5E-04B7-457C-B123-4F6EA638968D}"/>
              </a:ext>
            </a:extLst>
          </p:cNvPr>
          <p:cNvSpPr>
            <a:spLocks noGrp="1"/>
          </p:cNvSpPr>
          <p:nvPr>
            <p:ph type="ctrTitle"/>
          </p:nvPr>
        </p:nvSpPr>
        <p:spPr>
          <a:xfrm>
            <a:off x="4000500" y="740211"/>
            <a:ext cx="7530685" cy="3163864"/>
          </a:xfrm>
        </p:spPr>
        <p:txBody>
          <a:bodyPr>
            <a:normAutofit fontScale="90000"/>
          </a:bodyPr>
          <a:lstStyle/>
          <a:p>
            <a:pPr algn="l"/>
            <a:r>
              <a:rPr lang="en-US" sz="5400" dirty="0">
                <a:solidFill>
                  <a:srgbClr val="FFFFFF"/>
                </a:solidFill>
              </a:rPr>
              <a:t>Where is the best place for a Latin-American based restaurant in NYC</a:t>
            </a:r>
          </a:p>
        </p:txBody>
      </p:sp>
      <p:sp>
        <p:nvSpPr>
          <p:cNvPr id="3" name="Subtitle 2">
            <a:extLst>
              <a:ext uri="{FF2B5EF4-FFF2-40B4-BE49-F238E27FC236}">
                <a16:creationId xmlns:a16="http://schemas.microsoft.com/office/drawing/2014/main" id="{FA5B4DFA-03C6-407B-A9BC-8C83B0D67790}"/>
              </a:ext>
            </a:extLst>
          </p:cNvPr>
          <p:cNvSpPr>
            <a:spLocks noGrp="1"/>
          </p:cNvSpPr>
          <p:nvPr>
            <p:ph type="subTitle" idx="1"/>
          </p:nvPr>
        </p:nvSpPr>
        <p:spPr>
          <a:xfrm>
            <a:off x="4000193" y="4074515"/>
            <a:ext cx="7583133" cy="1279124"/>
          </a:xfrm>
        </p:spPr>
        <p:txBody>
          <a:bodyPr>
            <a:normAutofit/>
          </a:bodyPr>
          <a:lstStyle/>
          <a:p>
            <a:pPr algn="l"/>
            <a:r>
              <a:rPr lang="en-US" sz="2200" dirty="0">
                <a:solidFill>
                  <a:srgbClr val="FFFFFF"/>
                </a:solidFill>
              </a:rPr>
              <a:t>Coursera Capstone Project</a:t>
            </a:r>
          </a:p>
        </p:txBody>
      </p:sp>
      <p:grpSp>
        <p:nvGrpSpPr>
          <p:cNvPr id="52"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3" name="Straight Connector 52">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9311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50DA-5D31-49F9-AC06-056BF2673196}"/>
              </a:ext>
            </a:extLst>
          </p:cNvPr>
          <p:cNvSpPr>
            <a:spLocks noGrp="1"/>
          </p:cNvSpPr>
          <p:nvPr>
            <p:ph type="title"/>
          </p:nvPr>
        </p:nvSpPr>
        <p:spPr/>
        <p:txBody>
          <a:bodyPr/>
          <a:lstStyle/>
          <a:p>
            <a:r>
              <a:rPr lang="en-US" dirty="0"/>
              <a:t>Restaurant location is important!</a:t>
            </a:r>
          </a:p>
        </p:txBody>
      </p:sp>
      <p:sp>
        <p:nvSpPr>
          <p:cNvPr id="3" name="Content Placeholder 2">
            <a:extLst>
              <a:ext uri="{FF2B5EF4-FFF2-40B4-BE49-F238E27FC236}">
                <a16:creationId xmlns:a16="http://schemas.microsoft.com/office/drawing/2014/main" id="{1DEB7427-10C5-40D4-97D6-9455676C7456}"/>
              </a:ext>
            </a:extLst>
          </p:cNvPr>
          <p:cNvSpPr>
            <a:spLocks noGrp="1"/>
          </p:cNvSpPr>
          <p:nvPr>
            <p:ph idx="1"/>
          </p:nvPr>
        </p:nvSpPr>
        <p:spPr/>
        <p:txBody>
          <a:bodyPr/>
          <a:lstStyle/>
          <a:p>
            <a:r>
              <a:rPr lang="en-US" dirty="0"/>
              <a:t>If you are in area where people do not go you will not have customers</a:t>
            </a:r>
          </a:p>
          <a:p>
            <a:r>
              <a:rPr lang="en-US" dirty="0"/>
              <a:t>If you are surrounded by people with the same cuisine it will saturate that cuisine in the area</a:t>
            </a:r>
          </a:p>
          <a:p>
            <a:r>
              <a:rPr lang="en-US" dirty="0"/>
              <a:t>Being in the right place helps build:</a:t>
            </a:r>
          </a:p>
          <a:p>
            <a:pPr lvl="1"/>
            <a:r>
              <a:rPr lang="en-US" dirty="0"/>
              <a:t>Reputation</a:t>
            </a:r>
          </a:p>
          <a:p>
            <a:pPr lvl="1"/>
            <a:r>
              <a:rPr lang="en-US" dirty="0"/>
              <a:t>Employee Skills</a:t>
            </a:r>
          </a:p>
          <a:p>
            <a:pPr lvl="1"/>
            <a:r>
              <a:rPr lang="en-US" dirty="0"/>
              <a:t>Profit</a:t>
            </a:r>
          </a:p>
          <a:p>
            <a:pPr lvl="1"/>
            <a:endParaRPr lang="en-US" dirty="0"/>
          </a:p>
          <a:p>
            <a:pPr lvl="1"/>
            <a:endParaRPr lang="en-US" dirty="0"/>
          </a:p>
        </p:txBody>
      </p:sp>
    </p:spTree>
    <p:extLst>
      <p:ext uri="{BB962C8B-B14F-4D97-AF65-F5344CB8AC3E}">
        <p14:creationId xmlns:p14="http://schemas.microsoft.com/office/powerpoint/2010/main" val="161245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50DA-5D31-49F9-AC06-056BF267319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1DEB7427-10C5-40D4-97D6-9455676C7456}"/>
              </a:ext>
            </a:extLst>
          </p:cNvPr>
          <p:cNvSpPr>
            <a:spLocks noGrp="1"/>
          </p:cNvSpPr>
          <p:nvPr>
            <p:ph idx="1"/>
          </p:nvPr>
        </p:nvSpPr>
        <p:spPr/>
        <p:txBody>
          <a:bodyPr>
            <a:normAutofit/>
          </a:bodyPr>
          <a:lstStyle/>
          <a:p>
            <a:r>
              <a:rPr lang="en-US" dirty="0"/>
              <a:t>The data collected was provided by:</a:t>
            </a:r>
          </a:p>
          <a:p>
            <a:pPr lvl="1"/>
            <a:r>
              <a:rPr lang="en-US" dirty="0"/>
              <a:t>IBM Coursera course</a:t>
            </a:r>
          </a:p>
          <a:p>
            <a:pPr lvl="1"/>
            <a:r>
              <a:rPr lang="en-US" dirty="0"/>
              <a:t>Foursquare API</a:t>
            </a:r>
          </a:p>
          <a:p>
            <a:r>
              <a:rPr lang="en-US" dirty="0"/>
              <a:t>Break down NYC into 5 clusters</a:t>
            </a:r>
          </a:p>
          <a:p>
            <a:r>
              <a:rPr lang="en-US" dirty="0"/>
              <a:t>Identify what people eat in NYC</a:t>
            </a:r>
          </a:p>
          <a:p>
            <a:r>
              <a:rPr lang="en-US" dirty="0"/>
              <a:t>Which clusters are most popular food destinations</a:t>
            </a:r>
          </a:p>
          <a:p>
            <a:r>
              <a:rPr lang="en-US" dirty="0"/>
              <a:t>Identify favorite restaurants in top food destinations</a:t>
            </a:r>
          </a:p>
          <a:p>
            <a:pPr marL="457200" lvl="1" indent="0">
              <a:buNone/>
            </a:pPr>
            <a:endParaRPr lang="en-US" dirty="0"/>
          </a:p>
        </p:txBody>
      </p:sp>
    </p:spTree>
    <p:extLst>
      <p:ext uri="{BB962C8B-B14F-4D97-AF65-F5344CB8AC3E}">
        <p14:creationId xmlns:p14="http://schemas.microsoft.com/office/powerpoint/2010/main" val="243410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6" name="Freeform: Shape 25">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Freeform: Shape 26">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1C62F59-D7E4-4CC4-B173-2D510DB9F41A}"/>
              </a:ext>
            </a:extLst>
          </p:cNvPr>
          <p:cNvSpPr>
            <a:spLocks noGrp="1"/>
          </p:cNvSpPr>
          <p:nvPr>
            <p:ph type="title"/>
          </p:nvPr>
        </p:nvSpPr>
        <p:spPr>
          <a:xfrm>
            <a:off x="1198182" y="559813"/>
            <a:ext cx="10246090" cy="1471193"/>
          </a:xfrm>
        </p:spPr>
        <p:txBody>
          <a:bodyPr>
            <a:normAutofit/>
          </a:bodyPr>
          <a:lstStyle/>
          <a:p>
            <a:r>
              <a:rPr lang="en-US" dirty="0"/>
              <a:t>Breakdown of Clusters in NYC</a:t>
            </a:r>
          </a:p>
        </p:txBody>
      </p:sp>
      <p:sp>
        <p:nvSpPr>
          <p:cNvPr id="3" name="Content Placeholder 2">
            <a:extLst>
              <a:ext uri="{FF2B5EF4-FFF2-40B4-BE49-F238E27FC236}">
                <a16:creationId xmlns:a16="http://schemas.microsoft.com/office/drawing/2014/main" id="{701AEFDB-E778-43D2-8971-8E2797D87ED3}"/>
              </a:ext>
            </a:extLst>
          </p:cNvPr>
          <p:cNvSpPr>
            <a:spLocks noGrp="1"/>
          </p:cNvSpPr>
          <p:nvPr>
            <p:ph idx="1"/>
          </p:nvPr>
        </p:nvSpPr>
        <p:spPr>
          <a:xfrm>
            <a:off x="1185756" y="2384474"/>
            <a:ext cx="4810872" cy="3728613"/>
          </a:xfrm>
        </p:spPr>
        <p:txBody>
          <a:bodyPr>
            <a:normAutofit/>
          </a:bodyPr>
          <a:lstStyle/>
          <a:p>
            <a:r>
              <a:rPr lang="en-US" sz="1800" dirty="0"/>
              <a:t>Clusters help identify which zones of NYC are most important to focus on</a:t>
            </a:r>
          </a:p>
          <a:p>
            <a:r>
              <a:rPr lang="en-US" sz="1800" dirty="0"/>
              <a:t>These clusters happen to match the 5 boroughs on NYC</a:t>
            </a:r>
          </a:p>
          <a:p>
            <a:r>
              <a:rPr lang="en-US" sz="1800" dirty="0"/>
              <a:t>Each cluster will appeal to a potentially different culture which is important to capture when creating a </a:t>
            </a:r>
            <a:r>
              <a:rPr lang="en-US" sz="1800" dirty="0" err="1"/>
              <a:t>resteraunt</a:t>
            </a:r>
            <a:endParaRPr lang="en-US" sz="1800" dirty="0"/>
          </a:p>
        </p:txBody>
      </p:sp>
      <p:grpSp>
        <p:nvGrpSpPr>
          <p:cNvPr id="35"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6" name="Freeform: Shape 35">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7"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9" name="Freeform: Shape 38">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8" name="Freeform: Shape 37">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 name="Group 3">
            <a:extLst>
              <a:ext uri="{FF2B5EF4-FFF2-40B4-BE49-F238E27FC236}">
                <a16:creationId xmlns:a16="http://schemas.microsoft.com/office/drawing/2014/main" id="{FAC5C92E-F04C-4680-BAEB-68E5C9CB8F06}"/>
              </a:ext>
            </a:extLst>
          </p:cNvPr>
          <p:cNvGrpSpPr/>
          <p:nvPr/>
        </p:nvGrpSpPr>
        <p:grpSpPr>
          <a:xfrm>
            <a:off x="6477002" y="2564675"/>
            <a:ext cx="4967270" cy="3288675"/>
            <a:chOff x="0" y="0"/>
            <a:chExt cx="6905625" cy="4572000"/>
          </a:xfrm>
        </p:grpSpPr>
        <p:pic>
          <p:nvPicPr>
            <p:cNvPr id="5" name="Picture 4">
              <a:extLst>
                <a:ext uri="{FF2B5EF4-FFF2-40B4-BE49-F238E27FC236}">
                  <a16:creationId xmlns:a16="http://schemas.microsoft.com/office/drawing/2014/main" id="{BA2A87AB-7120-4D66-A419-CDF1B6BED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25" y="0"/>
              <a:ext cx="5069840" cy="4572000"/>
            </a:xfrm>
            <a:prstGeom prst="rect">
              <a:avLst/>
            </a:prstGeom>
          </p:spPr>
        </p:pic>
        <p:grpSp>
          <p:nvGrpSpPr>
            <p:cNvPr id="6" name="Group 5">
              <a:extLst>
                <a:ext uri="{FF2B5EF4-FFF2-40B4-BE49-F238E27FC236}">
                  <a16:creationId xmlns:a16="http://schemas.microsoft.com/office/drawing/2014/main" id="{AB998260-A004-45F1-8FD1-C2CA31BCF147}"/>
                </a:ext>
              </a:extLst>
            </p:cNvPr>
            <p:cNvGrpSpPr/>
            <p:nvPr/>
          </p:nvGrpSpPr>
          <p:grpSpPr>
            <a:xfrm>
              <a:off x="0" y="323850"/>
              <a:ext cx="6905625" cy="3971925"/>
              <a:chOff x="0" y="0"/>
              <a:chExt cx="6905625" cy="3971925"/>
            </a:xfrm>
          </p:grpSpPr>
          <p:sp>
            <p:nvSpPr>
              <p:cNvPr id="7" name="Text Box 7">
                <a:extLst>
                  <a:ext uri="{FF2B5EF4-FFF2-40B4-BE49-F238E27FC236}">
                    <a16:creationId xmlns:a16="http://schemas.microsoft.com/office/drawing/2014/main" id="{EB2CFD84-7A10-4099-87DF-3D6311C09CD1}"/>
                  </a:ext>
                </a:extLst>
              </p:cNvPr>
              <p:cNvSpPr txBox="1"/>
              <p:nvPr/>
            </p:nvSpPr>
            <p:spPr>
              <a:xfrm>
                <a:off x="6124575" y="1752600"/>
                <a:ext cx="723900" cy="24765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rmAutofit/>
              </a:bodyPr>
              <a:lstStyle/>
              <a:p>
                <a:pPr marL="0" marR="0">
                  <a:lnSpc>
                    <a:spcPct val="97000"/>
                  </a:lnSpc>
                  <a:spcBef>
                    <a:spcPts val="0"/>
                  </a:spcBef>
                  <a:spcAft>
                    <a:spcPts val="800"/>
                  </a:spcAft>
                </a:pPr>
                <a:r>
                  <a:rPr lang="en-US" sz="500">
                    <a:effectLst/>
                    <a:latin typeface="Calibri" panose="020F0502020204030204" pitchFamily="34" charset="0"/>
                    <a:ea typeface="Calibri" panose="020F0502020204030204" pitchFamily="34" charset="0"/>
                    <a:cs typeface="Times New Roman" panose="02020603050405020304" pitchFamily="18" charset="0"/>
                  </a:rPr>
                  <a:t>Cluster 1</a:t>
                </a:r>
              </a:p>
            </p:txBody>
          </p:sp>
          <p:sp>
            <p:nvSpPr>
              <p:cNvPr id="8" name="Text Box 8">
                <a:extLst>
                  <a:ext uri="{FF2B5EF4-FFF2-40B4-BE49-F238E27FC236}">
                    <a16:creationId xmlns:a16="http://schemas.microsoft.com/office/drawing/2014/main" id="{C6FFC673-EC42-4FFF-836F-72DF56C045E6}"/>
                  </a:ext>
                </a:extLst>
              </p:cNvPr>
              <p:cNvSpPr txBox="1"/>
              <p:nvPr/>
            </p:nvSpPr>
            <p:spPr>
              <a:xfrm>
                <a:off x="6115050" y="0"/>
                <a:ext cx="723900" cy="24765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rmAutofit/>
              </a:bodyPr>
              <a:lstStyle/>
              <a:p>
                <a:pPr marL="0" marR="0">
                  <a:lnSpc>
                    <a:spcPct val="97000"/>
                  </a:lnSpc>
                  <a:spcBef>
                    <a:spcPts val="0"/>
                  </a:spcBef>
                  <a:spcAft>
                    <a:spcPts val="800"/>
                  </a:spcAft>
                </a:pPr>
                <a:r>
                  <a:rPr lang="en-US" sz="500">
                    <a:effectLst/>
                    <a:latin typeface="Calibri" panose="020F0502020204030204" pitchFamily="34" charset="0"/>
                    <a:ea typeface="Calibri" panose="020F0502020204030204" pitchFamily="34" charset="0"/>
                    <a:cs typeface="Times New Roman" panose="02020603050405020304" pitchFamily="18" charset="0"/>
                  </a:rPr>
                  <a:t>Cluster 4</a:t>
                </a:r>
              </a:p>
            </p:txBody>
          </p:sp>
          <p:sp>
            <p:nvSpPr>
              <p:cNvPr id="9" name="Text Box 9">
                <a:extLst>
                  <a:ext uri="{FF2B5EF4-FFF2-40B4-BE49-F238E27FC236}">
                    <a16:creationId xmlns:a16="http://schemas.microsoft.com/office/drawing/2014/main" id="{68759348-AE8F-45F4-8865-6AFA6CA0CDC3}"/>
                  </a:ext>
                </a:extLst>
              </p:cNvPr>
              <p:cNvSpPr txBox="1"/>
              <p:nvPr/>
            </p:nvSpPr>
            <p:spPr>
              <a:xfrm>
                <a:off x="0" y="1085850"/>
                <a:ext cx="723900" cy="24765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rmAutofit/>
              </a:bodyPr>
              <a:lstStyle/>
              <a:p>
                <a:pPr marL="0" marR="0">
                  <a:lnSpc>
                    <a:spcPct val="97000"/>
                  </a:lnSpc>
                  <a:spcBef>
                    <a:spcPts val="0"/>
                  </a:spcBef>
                  <a:spcAft>
                    <a:spcPts val="800"/>
                  </a:spcAft>
                </a:pPr>
                <a:r>
                  <a:rPr lang="en-US" sz="500">
                    <a:effectLst/>
                    <a:latin typeface="Calibri" panose="020F0502020204030204" pitchFamily="34" charset="0"/>
                    <a:ea typeface="Calibri" panose="020F0502020204030204" pitchFamily="34" charset="0"/>
                    <a:cs typeface="Times New Roman" panose="02020603050405020304" pitchFamily="18" charset="0"/>
                  </a:rPr>
                  <a:t>Cluster 0</a:t>
                </a:r>
              </a:p>
            </p:txBody>
          </p:sp>
          <p:sp>
            <p:nvSpPr>
              <p:cNvPr id="10" name="Text Box 10">
                <a:extLst>
                  <a:ext uri="{FF2B5EF4-FFF2-40B4-BE49-F238E27FC236}">
                    <a16:creationId xmlns:a16="http://schemas.microsoft.com/office/drawing/2014/main" id="{D67E3A64-0472-4568-826F-55197DDEA72F}"/>
                  </a:ext>
                </a:extLst>
              </p:cNvPr>
              <p:cNvSpPr txBox="1"/>
              <p:nvPr/>
            </p:nvSpPr>
            <p:spPr>
              <a:xfrm>
                <a:off x="38100" y="2905125"/>
                <a:ext cx="723900" cy="24765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rmAutofit/>
              </a:bodyPr>
              <a:lstStyle/>
              <a:p>
                <a:pPr marL="0" marR="0">
                  <a:lnSpc>
                    <a:spcPct val="97000"/>
                  </a:lnSpc>
                  <a:spcBef>
                    <a:spcPts val="0"/>
                  </a:spcBef>
                  <a:spcAft>
                    <a:spcPts val="800"/>
                  </a:spcAft>
                </a:pPr>
                <a:r>
                  <a:rPr lang="en-US" sz="500">
                    <a:effectLst/>
                    <a:latin typeface="Calibri" panose="020F0502020204030204" pitchFamily="34" charset="0"/>
                    <a:ea typeface="Calibri" panose="020F0502020204030204" pitchFamily="34" charset="0"/>
                    <a:cs typeface="Times New Roman" panose="02020603050405020304" pitchFamily="18" charset="0"/>
                  </a:rPr>
                  <a:t>Cluster 2</a:t>
                </a:r>
              </a:p>
            </p:txBody>
          </p:sp>
          <p:sp>
            <p:nvSpPr>
              <p:cNvPr id="11" name="Text Box 11">
                <a:extLst>
                  <a:ext uri="{FF2B5EF4-FFF2-40B4-BE49-F238E27FC236}">
                    <a16:creationId xmlns:a16="http://schemas.microsoft.com/office/drawing/2014/main" id="{E94CD689-A399-43BE-B241-E9E7A2A6B827}"/>
                  </a:ext>
                </a:extLst>
              </p:cNvPr>
              <p:cNvSpPr txBox="1"/>
              <p:nvPr/>
            </p:nvSpPr>
            <p:spPr>
              <a:xfrm>
                <a:off x="6181725" y="3724275"/>
                <a:ext cx="723900" cy="24765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rmAutofit/>
              </a:bodyPr>
              <a:lstStyle/>
              <a:p>
                <a:pPr marL="0" marR="0">
                  <a:lnSpc>
                    <a:spcPct val="97000"/>
                  </a:lnSpc>
                  <a:spcBef>
                    <a:spcPts val="0"/>
                  </a:spcBef>
                  <a:spcAft>
                    <a:spcPts val="800"/>
                  </a:spcAft>
                </a:pPr>
                <a:r>
                  <a:rPr lang="en-US" sz="500">
                    <a:effectLst/>
                    <a:latin typeface="Calibri" panose="020F0502020204030204" pitchFamily="34" charset="0"/>
                    <a:ea typeface="Calibri" panose="020F0502020204030204" pitchFamily="34" charset="0"/>
                    <a:cs typeface="Times New Roman" panose="02020603050405020304" pitchFamily="18" charset="0"/>
                  </a:rPr>
                  <a:t>Cluster 3</a:t>
                </a:r>
              </a:p>
            </p:txBody>
          </p:sp>
          <p:cxnSp>
            <p:nvCxnSpPr>
              <p:cNvPr id="12" name="Straight Arrow Connector 11">
                <a:extLst>
                  <a:ext uri="{FF2B5EF4-FFF2-40B4-BE49-F238E27FC236}">
                    <a16:creationId xmlns:a16="http://schemas.microsoft.com/office/drawing/2014/main" id="{B8A0395B-5E23-42E2-8448-761E8E074710}"/>
                  </a:ext>
                </a:extLst>
              </p:cNvPr>
              <p:cNvCxnSpPr/>
              <p:nvPr/>
            </p:nvCxnSpPr>
            <p:spPr>
              <a:xfrm flipV="1">
                <a:off x="819150" y="3000375"/>
                <a:ext cx="1371600" cy="5715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B6CCC-E2B0-466E-AEFD-400EBDA4F332}"/>
                  </a:ext>
                </a:extLst>
              </p:cNvPr>
              <p:cNvCxnSpPr/>
              <p:nvPr/>
            </p:nvCxnSpPr>
            <p:spPr>
              <a:xfrm>
                <a:off x="809625" y="1228725"/>
                <a:ext cx="2695575" cy="39052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EAD8C47-891A-4348-8A0E-A30E8C0B43DD}"/>
                  </a:ext>
                </a:extLst>
              </p:cNvPr>
              <p:cNvCxnSpPr/>
              <p:nvPr/>
            </p:nvCxnSpPr>
            <p:spPr>
              <a:xfrm flipH="1">
                <a:off x="4352925" y="266700"/>
                <a:ext cx="1733550" cy="38100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EEAEBA5-BF71-49A7-9631-BA44434656DD}"/>
                  </a:ext>
                </a:extLst>
              </p:cNvPr>
              <p:cNvCxnSpPr/>
              <p:nvPr/>
            </p:nvCxnSpPr>
            <p:spPr>
              <a:xfrm flipH="1" flipV="1">
                <a:off x="4981575" y="1800225"/>
                <a:ext cx="1104900" cy="7620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C6729B2-50C2-4B32-8368-CF852FCADDDF}"/>
                  </a:ext>
                </a:extLst>
              </p:cNvPr>
              <p:cNvCxnSpPr/>
              <p:nvPr/>
            </p:nvCxnSpPr>
            <p:spPr>
              <a:xfrm flipH="1" flipV="1">
                <a:off x="3829050" y="2857500"/>
                <a:ext cx="2305050" cy="95250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40956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1C62F59-D7E4-4CC4-B173-2D510DB9F41A}"/>
              </a:ext>
            </a:extLst>
          </p:cNvPr>
          <p:cNvSpPr>
            <a:spLocks noGrp="1"/>
          </p:cNvSpPr>
          <p:nvPr>
            <p:ph type="title"/>
          </p:nvPr>
        </p:nvSpPr>
        <p:spPr>
          <a:xfrm>
            <a:off x="1198182" y="559813"/>
            <a:ext cx="10246090" cy="1471193"/>
          </a:xfrm>
        </p:spPr>
        <p:txBody>
          <a:bodyPr>
            <a:normAutofit/>
          </a:bodyPr>
          <a:lstStyle/>
          <a:p>
            <a:r>
              <a:rPr lang="en-US" dirty="0"/>
              <a:t>Identify what people eat in NYC</a:t>
            </a:r>
          </a:p>
        </p:txBody>
      </p:sp>
      <p:sp>
        <p:nvSpPr>
          <p:cNvPr id="3" name="Content Placeholder 2">
            <a:extLst>
              <a:ext uri="{FF2B5EF4-FFF2-40B4-BE49-F238E27FC236}">
                <a16:creationId xmlns:a16="http://schemas.microsoft.com/office/drawing/2014/main" id="{701AEFDB-E778-43D2-8971-8E2797D87ED3}"/>
              </a:ext>
            </a:extLst>
          </p:cNvPr>
          <p:cNvSpPr>
            <a:spLocks noGrp="1"/>
          </p:cNvSpPr>
          <p:nvPr>
            <p:ph idx="1"/>
          </p:nvPr>
        </p:nvSpPr>
        <p:spPr>
          <a:xfrm>
            <a:off x="1185756" y="2384474"/>
            <a:ext cx="4810872" cy="3728613"/>
          </a:xfrm>
        </p:spPr>
        <p:txBody>
          <a:bodyPr>
            <a:normAutofit/>
          </a:bodyPr>
          <a:lstStyle/>
          <a:p>
            <a:r>
              <a:rPr lang="en-US" sz="1800" dirty="0"/>
              <a:t>To obtain the overall picture it is important to identify what is most popular in NYC</a:t>
            </a:r>
          </a:p>
          <a:p>
            <a:r>
              <a:rPr lang="en-US" sz="1800" dirty="0"/>
              <a:t>Mexican food is favorite which would suggest it is not oversaturated relative to other </a:t>
            </a:r>
            <a:r>
              <a:rPr lang="en-US" sz="1800" dirty="0" err="1"/>
              <a:t>resteraunts</a:t>
            </a:r>
            <a:endParaRPr lang="en-US" sz="1800" dirty="0"/>
          </a:p>
        </p:txBody>
      </p:sp>
      <p:pic>
        <p:nvPicPr>
          <p:cNvPr id="5" name="Picture 4">
            <a:extLst>
              <a:ext uri="{FF2B5EF4-FFF2-40B4-BE49-F238E27FC236}">
                <a16:creationId xmlns:a16="http://schemas.microsoft.com/office/drawing/2014/main" id="{2D999F2C-B879-4985-B414-E79E95118F0C}"/>
              </a:ext>
            </a:extLst>
          </p:cNvPr>
          <p:cNvPicPr/>
          <p:nvPr/>
        </p:nvPicPr>
        <p:blipFill>
          <a:blip r:embed="rId2"/>
          <a:stretch>
            <a:fillRect/>
          </a:stretch>
        </p:blipFill>
        <p:spPr>
          <a:xfrm>
            <a:off x="6535063" y="2304938"/>
            <a:ext cx="4851147" cy="3808150"/>
          </a:xfrm>
          <a:prstGeom prst="rect">
            <a:avLst/>
          </a:prstGeom>
        </p:spPr>
      </p:pic>
      <p:grpSp>
        <p:nvGrpSpPr>
          <p:cNvPr id="24"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15650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1C62F59-D7E4-4CC4-B173-2D510DB9F41A}"/>
              </a:ext>
            </a:extLst>
          </p:cNvPr>
          <p:cNvSpPr>
            <a:spLocks noGrp="1"/>
          </p:cNvSpPr>
          <p:nvPr>
            <p:ph type="title"/>
          </p:nvPr>
        </p:nvSpPr>
        <p:spPr>
          <a:xfrm>
            <a:off x="1198182" y="559813"/>
            <a:ext cx="10246090" cy="1471193"/>
          </a:xfrm>
        </p:spPr>
        <p:txBody>
          <a:bodyPr>
            <a:normAutofit fontScale="90000"/>
          </a:bodyPr>
          <a:lstStyle/>
          <a:p>
            <a:r>
              <a:rPr lang="en-US" dirty="0"/>
              <a:t>Which clusters are most popular food destinations</a:t>
            </a:r>
            <a:br>
              <a:rPr lang="en-US" dirty="0"/>
            </a:br>
            <a:endParaRPr lang="en-US" dirty="0"/>
          </a:p>
        </p:txBody>
      </p:sp>
      <p:sp>
        <p:nvSpPr>
          <p:cNvPr id="3" name="Content Placeholder 2">
            <a:extLst>
              <a:ext uri="{FF2B5EF4-FFF2-40B4-BE49-F238E27FC236}">
                <a16:creationId xmlns:a16="http://schemas.microsoft.com/office/drawing/2014/main" id="{701AEFDB-E778-43D2-8971-8E2797D87ED3}"/>
              </a:ext>
            </a:extLst>
          </p:cNvPr>
          <p:cNvSpPr>
            <a:spLocks noGrp="1"/>
          </p:cNvSpPr>
          <p:nvPr>
            <p:ph idx="1"/>
          </p:nvPr>
        </p:nvSpPr>
        <p:spPr>
          <a:xfrm>
            <a:off x="1185756" y="2384474"/>
            <a:ext cx="4810872" cy="3728613"/>
          </a:xfrm>
        </p:spPr>
        <p:txBody>
          <a:bodyPr>
            <a:normAutofit/>
          </a:bodyPr>
          <a:lstStyle/>
          <a:p>
            <a:r>
              <a:rPr lang="en-US" sz="1800" dirty="0"/>
              <a:t>Cluster 1 and 3 have the most restaurants which would suggest they are popular food areas or areas which people live. </a:t>
            </a:r>
          </a:p>
          <a:p>
            <a:r>
              <a:rPr lang="en-US" sz="1800" dirty="0"/>
              <a:t>Important to identify to further understand where people are going out for food</a:t>
            </a:r>
          </a:p>
        </p:txBody>
      </p:sp>
      <p:pic>
        <p:nvPicPr>
          <p:cNvPr id="5" name="Picture 4">
            <a:extLst>
              <a:ext uri="{FF2B5EF4-FFF2-40B4-BE49-F238E27FC236}">
                <a16:creationId xmlns:a16="http://schemas.microsoft.com/office/drawing/2014/main" id="{AD37CB33-A8B2-45AA-B77E-6A3BD4720757}"/>
              </a:ext>
            </a:extLst>
          </p:cNvPr>
          <p:cNvPicPr/>
          <p:nvPr/>
        </p:nvPicPr>
        <p:blipFill>
          <a:blip r:embed="rId2"/>
          <a:stretch>
            <a:fillRect/>
          </a:stretch>
        </p:blipFill>
        <p:spPr>
          <a:xfrm>
            <a:off x="6477002" y="2370478"/>
            <a:ext cx="4967270" cy="3677070"/>
          </a:xfrm>
          <a:prstGeom prst="rect">
            <a:avLst/>
          </a:prstGeom>
        </p:spPr>
      </p:pic>
      <p:grpSp>
        <p:nvGrpSpPr>
          <p:cNvPr id="24"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1063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1C62F59-D7E4-4CC4-B173-2D510DB9F41A}"/>
              </a:ext>
            </a:extLst>
          </p:cNvPr>
          <p:cNvSpPr>
            <a:spLocks noGrp="1"/>
          </p:cNvSpPr>
          <p:nvPr>
            <p:ph type="title"/>
          </p:nvPr>
        </p:nvSpPr>
        <p:spPr>
          <a:xfrm>
            <a:off x="1198182" y="559813"/>
            <a:ext cx="10246090" cy="1471193"/>
          </a:xfrm>
        </p:spPr>
        <p:txBody>
          <a:bodyPr>
            <a:normAutofit/>
          </a:bodyPr>
          <a:lstStyle/>
          <a:p>
            <a:r>
              <a:rPr lang="en-US" dirty="0"/>
              <a:t>Identify favorite restaurants in top food destinations</a:t>
            </a:r>
          </a:p>
        </p:txBody>
      </p:sp>
      <p:sp>
        <p:nvSpPr>
          <p:cNvPr id="3" name="Content Placeholder 2">
            <a:extLst>
              <a:ext uri="{FF2B5EF4-FFF2-40B4-BE49-F238E27FC236}">
                <a16:creationId xmlns:a16="http://schemas.microsoft.com/office/drawing/2014/main" id="{701AEFDB-E778-43D2-8971-8E2797D87ED3}"/>
              </a:ext>
            </a:extLst>
          </p:cNvPr>
          <p:cNvSpPr>
            <a:spLocks noGrp="1"/>
          </p:cNvSpPr>
          <p:nvPr>
            <p:ph idx="1"/>
          </p:nvPr>
        </p:nvSpPr>
        <p:spPr>
          <a:xfrm>
            <a:off x="1185756" y="2384474"/>
            <a:ext cx="4810872" cy="3728613"/>
          </a:xfrm>
        </p:spPr>
        <p:txBody>
          <a:bodyPr>
            <a:normAutofit/>
          </a:bodyPr>
          <a:lstStyle/>
          <a:p>
            <a:r>
              <a:rPr lang="en-US" sz="1800" dirty="0"/>
              <a:t>Looking at top restaurants in specific clusters can help identify which clusters where Latin-American or Mexican cuisine where it may be preferred or there is too much competition</a:t>
            </a:r>
          </a:p>
          <a:p>
            <a:r>
              <a:rPr lang="en-US" sz="1800" dirty="0"/>
              <a:t>In the areas we are focusing on there seems to be a healthy amount of competition </a:t>
            </a:r>
          </a:p>
        </p:txBody>
      </p:sp>
      <p:pic>
        <p:nvPicPr>
          <p:cNvPr id="4" name="Picture 3">
            <a:extLst>
              <a:ext uri="{FF2B5EF4-FFF2-40B4-BE49-F238E27FC236}">
                <a16:creationId xmlns:a16="http://schemas.microsoft.com/office/drawing/2014/main" id="{00B5C8C6-01E5-46C9-AE8A-CC8205E4B528}"/>
              </a:ext>
            </a:extLst>
          </p:cNvPr>
          <p:cNvPicPr/>
          <p:nvPr/>
        </p:nvPicPr>
        <p:blipFill>
          <a:blip r:embed="rId2"/>
          <a:stretch>
            <a:fillRect/>
          </a:stretch>
        </p:blipFill>
        <p:spPr>
          <a:xfrm>
            <a:off x="6477002" y="3078959"/>
            <a:ext cx="4967270" cy="2260107"/>
          </a:xfrm>
          <a:prstGeom prst="rect">
            <a:avLst/>
          </a:prstGeom>
        </p:spPr>
      </p:pic>
      <p:grpSp>
        <p:nvGrpSpPr>
          <p:cNvPr id="23"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6351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1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 name="Rectangle 1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2"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3" name="Freeform: Shape 18">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4" name="Freeform: Shape 19">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20">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21">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22">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23">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24">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25">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1C62F59-D7E4-4CC4-B173-2D510DB9F41A}"/>
              </a:ext>
            </a:extLst>
          </p:cNvPr>
          <p:cNvSpPr>
            <a:spLocks noGrp="1"/>
          </p:cNvSpPr>
          <p:nvPr>
            <p:ph type="title"/>
          </p:nvPr>
        </p:nvSpPr>
        <p:spPr>
          <a:xfrm>
            <a:off x="1198181" y="168425"/>
            <a:ext cx="4795282" cy="2091782"/>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701AEFDB-E778-43D2-8971-8E2797D87ED3}"/>
              </a:ext>
            </a:extLst>
          </p:cNvPr>
          <p:cNvSpPr>
            <a:spLocks noGrp="1"/>
          </p:cNvSpPr>
          <p:nvPr>
            <p:ph idx="1"/>
          </p:nvPr>
        </p:nvSpPr>
        <p:spPr>
          <a:xfrm>
            <a:off x="6195372" y="169025"/>
            <a:ext cx="4977905" cy="2091182"/>
          </a:xfrm>
        </p:spPr>
        <p:txBody>
          <a:bodyPr anchor="ctr">
            <a:normAutofit/>
          </a:bodyPr>
          <a:lstStyle/>
          <a:p>
            <a:r>
              <a:rPr lang="en-US" sz="1800" dirty="0"/>
              <a:t>The best places to open  restaurant are identified below with what is already the most common restaurants there</a:t>
            </a:r>
          </a:p>
        </p:txBody>
      </p:sp>
      <p:grpSp>
        <p:nvGrpSpPr>
          <p:cNvPr id="51"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2" name="Freeform: Shape 28">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3" name="Freeform: Shape 31">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33">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34">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35">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36">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37">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0" name="Freeform: Shape 30">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 name="Group 3">
            <a:extLst>
              <a:ext uri="{FF2B5EF4-FFF2-40B4-BE49-F238E27FC236}">
                <a16:creationId xmlns:a16="http://schemas.microsoft.com/office/drawing/2014/main" id="{CC5B086D-9463-4683-B8B4-E6616EC0E53B}"/>
              </a:ext>
            </a:extLst>
          </p:cNvPr>
          <p:cNvGrpSpPr/>
          <p:nvPr/>
        </p:nvGrpSpPr>
        <p:grpSpPr>
          <a:xfrm>
            <a:off x="1846450" y="2396732"/>
            <a:ext cx="8548507" cy="3902579"/>
            <a:chOff x="0" y="0"/>
            <a:chExt cx="6572250" cy="3000375"/>
          </a:xfrm>
        </p:grpSpPr>
        <p:pic>
          <p:nvPicPr>
            <p:cNvPr id="5" name="Picture 4">
              <a:extLst>
                <a:ext uri="{FF2B5EF4-FFF2-40B4-BE49-F238E27FC236}">
                  <a16:creationId xmlns:a16="http://schemas.microsoft.com/office/drawing/2014/main" id="{B28F31D4-0B6C-4A7B-B761-AA2E64D51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4725" y="19050"/>
              <a:ext cx="2990850" cy="719455"/>
            </a:xfrm>
            <a:prstGeom prst="rect">
              <a:avLst/>
            </a:prstGeom>
          </p:spPr>
        </p:pic>
        <p:pic>
          <p:nvPicPr>
            <p:cNvPr id="6" name="Picture 5">
              <a:extLst>
                <a:ext uri="{FF2B5EF4-FFF2-40B4-BE49-F238E27FC236}">
                  <a16:creationId xmlns:a16="http://schemas.microsoft.com/office/drawing/2014/main" id="{6D162733-4079-4BD4-978C-645BF356F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327400" cy="3000375"/>
            </a:xfrm>
            <a:prstGeom prst="rect">
              <a:avLst/>
            </a:prstGeom>
          </p:spPr>
        </p:pic>
        <p:pic>
          <p:nvPicPr>
            <p:cNvPr id="7" name="Picture 6">
              <a:extLst>
                <a:ext uri="{FF2B5EF4-FFF2-40B4-BE49-F238E27FC236}">
                  <a16:creationId xmlns:a16="http://schemas.microsoft.com/office/drawing/2014/main" id="{5B8DE924-8DDA-433C-AAB6-F7556E1027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8525" y="2095500"/>
              <a:ext cx="3133725" cy="885825"/>
            </a:xfrm>
            <a:prstGeom prst="rect">
              <a:avLst/>
            </a:prstGeom>
          </p:spPr>
        </p:pic>
        <p:cxnSp>
          <p:nvCxnSpPr>
            <p:cNvPr id="8" name="Straight Arrow Connector 7">
              <a:extLst>
                <a:ext uri="{FF2B5EF4-FFF2-40B4-BE49-F238E27FC236}">
                  <a16:creationId xmlns:a16="http://schemas.microsoft.com/office/drawing/2014/main" id="{8EC7FF0A-2A06-4F93-B7DD-E84C76176781}"/>
                </a:ext>
              </a:extLst>
            </p:cNvPr>
            <p:cNvCxnSpPr/>
            <p:nvPr/>
          </p:nvCxnSpPr>
          <p:spPr>
            <a:xfrm flipH="1">
              <a:off x="2771775" y="390525"/>
              <a:ext cx="723900" cy="99060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61A1363-511D-4103-8B95-621F84F5D789}"/>
                </a:ext>
              </a:extLst>
            </p:cNvPr>
            <p:cNvCxnSpPr/>
            <p:nvPr/>
          </p:nvCxnSpPr>
          <p:spPr>
            <a:xfrm flipH="1" flipV="1">
              <a:off x="2047875" y="1990725"/>
              <a:ext cx="1333500" cy="53340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39895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3C8F-A499-4B65-A73E-18CF2963E71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EF20FEE-F323-4060-8B90-772BC5222179}"/>
              </a:ext>
            </a:extLst>
          </p:cNvPr>
          <p:cNvSpPr>
            <a:spLocks noGrp="1"/>
          </p:cNvSpPr>
          <p:nvPr>
            <p:ph idx="1"/>
          </p:nvPr>
        </p:nvSpPr>
        <p:spPr/>
        <p:txBody>
          <a:bodyPr>
            <a:normAutofit/>
          </a:bodyPr>
          <a:lstStyle/>
          <a:p>
            <a:pPr algn="ctr"/>
            <a:r>
              <a:rPr lang="en-US" sz="20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Cluster 1 and 3 seem to be the most popular for restaurants supporting they are common areas for food which would make for a good restaurant area. It also showed that Mexican cuisine was not one of the most popular which suggests that the placement of one would not congest the area with Mexican food but support it as it is still a common venue. After looking at those factors it would be deemed that either of these locations would be suitable for the placement of a Latin-American restaurant.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6535420"/>
      </p:ext>
    </p:extLst>
  </p:cSld>
  <p:clrMapOvr>
    <a:masterClrMapping/>
  </p:clrMapOvr>
</p:sld>
</file>

<file path=ppt/theme/theme1.xml><?xml version="1.0" encoding="utf-8"?>
<a:theme xmlns:a="http://schemas.openxmlformats.org/drawingml/2006/main" name="ExploreVTI">
  <a:themeElements>
    <a:clrScheme name="AnalogousFromRegularSeed_2SEEDS">
      <a:dk1>
        <a:srgbClr val="000000"/>
      </a:dk1>
      <a:lt1>
        <a:srgbClr val="FFFFFF"/>
      </a:lt1>
      <a:dk2>
        <a:srgbClr val="1E3135"/>
      </a:dk2>
      <a:lt2>
        <a:srgbClr val="E8E3E2"/>
      </a:lt2>
      <a:accent1>
        <a:srgbClr val="3B9AB1"/>
      </a:accent1>
      <a:accent2>
        <a:srgbClr val="45B19A"/>
      </a:accent2>
      <a:accent3>
        <a:srgbClr val="4D7AC3"/>
      </a:accent3>
      <a:accent4>
        <a:srgbClr val="B13B62"/>
      </a:accent4>
      <a:accent5>
        <a:srgbClr val="C3574D"/>
      </a:accent5>
      <a:accent6>
        <a:srgbClr val="B1773B"/>
      </a:accent6>
      <a:hlink>
        <a:srgbClr val="BF593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46</TotalTime>
  <Words>403</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AvenirNext LT Pro Medium</vt:lpstr>
      <vt:lpstr>Calibri</vt:lpstr>
      <vt:lpstr>Posterama</vt:lpstr>
      <vt:lpstr>ExploreVTI</vt:lpstr>
      <vt:lpstr>Where is the best place for a Latin-American based restaurant in NYC</vt:lpstr>
      <vt:lpstr>Restaurant location is important!</vt:lpstr>
      <vt:lpstr>Data</vt:lpstr>
      <vt:lpstr>Breakdown of Clusters in NYC</vt:lpstr>
      <vt:lpstr>Identify what people eat in NYC</vt:lpstr>
      <vt:lpstr>Which clusters are most popular food destinations </vt:lpstr>
      <vt:lpstr>Identify favorite restaurants in top food destinations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is the best place for a Latin-American based restaurant in NYC</dc:title>
  <dc:creator>Alexander Gellios</dc:creator>
  <cp:lastModifiedBy>Alexander Gellios</cp:lastModifiedBy>
  <cp:revision>5</cp:revision>
  <dcterms:created xsi:type="dcterms:W3CDTF">2021-01-16T21:55:15Z</dcterms:created>
  <dcterms:modified xsi:type="dcterms:W3CDTF">2021-01-16T22:42:00Z</dcterms:modified>
</cp:coreProperties>
</file>