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DA Hybrid" panose="020B0604020202020204" charset="0"/>
      <p:regular r:id="rId13"/>
    </p:embeddedFont>
    <p:embeddedFont>
      <p:font typeface="PT Sans" panose="020F050202020403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7418830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7388051" y="0"/>
            <a:ext cx="10899949" cy="10287000"/>
            <a:chOff x="0" y="0"/>
            <a:chExt cx="86123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61231" cy="812800"/>
            </a:xfrm>
            <a:custGeom>
              <a:avLst/>
              <a:gdLst/>
              <a:ahLst/>
              <a:cxnLst/>
              <a:rect l="l" t="t" r="r" b="b"/>
              <a:pathLst>
                <a:path w="861231" h="812800">
                  <a:moveTo>
                    <a:pt x="0" y="0"/>
                  </a:moveTo>
                  <a:lnTo>
                    <a:pt x="861231" y="0"/>
                  </a:lnTo>
                  <a:lnTo>
                    <a:pt x="86123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3208" r="-15544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88051" y="-3205"/>
            <a:ext cx="10899949" cy="10290205"/>
            <a:chOff x="0" y="0"/>
            <a:chExt cx="2870768" cy="27101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0769" cy="2710177"/>
            </a:xfrm>
            <a:custGeom>
              <a:avLst/>
              <a:gdLst/>
              <a:ahLst/>
              <a:cxnLst/>
              <a:rect l="l" t="t" r="r" b="b"/>
              <a:pathLst>
                <a:path w="2870769" h="2710177">
                  <a:moveTo>
                    <a:pt x="0" y="0"/>
                  </a:moveTo>
                  <a:lnTo>
                    <a:pt x="2870769" y="0"/>
                  </a:lnTo>
                  <a:lnTo>
                    <a:pt x="2870769" y="2710177"/>
                  </a:lnTo>
                  <a:lnTo>
                    <a:pt x="0" y="2710177"/>
                  </a:lnTo>
                  <a:close/>
                </a:path>
              </a:pathLst>
            </a:custGeom>
            <a:gradFill rotWithShape="1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870768" cy="2700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 flipH="1">
            <a:off x="1028700" y="2592528"/>
            <a:ext cx="980734" cy="980734"/>
          </a:xfrm>
          <a:custGeom>
            <a:avLst/>
            <a:gdLst/>
            <a:ahLst/>
            <a:cxnLst/>
            <a:rect l="l" t="t" r="r" b="b"/>
            <a:pathLst>
              <a:path w="980734" h="980734">
                <a:moveTo>
                  <a:pt x="980734" y="0"/>
                </a:moveTo>
                <a:lnTo>
                  <a:pt x="0" y="0"/>
                </a:lnTo>
                <a:lnTo>
                  <a:pt x="0" y="980734"/>
                </a:lnTo>
                <a:lnTo>
                  <a:pt x="980734" y="980734"/>
                </a:lnTo>
                <a:lnTo>
                  <a:pt x="98073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9" name="Freeform 9"/>
          <p:cNvSpPr/>
          <p:nvPr/>
        </p:nvSpPr>
        <p:spPr>
          <a:xfrm rot="5400000">
            <a:off x="8527135" y="-110384"/>
            <a:ext cx="479070" cy="2757238"/>
          </a:xfrm>
          <a:custGeom>
            <a:avLst/>
            <a:gdLst/>
            <a:ahLst/>
            <a:cxnLst/>
            <a:rect l="l" t="t" r="r" b="b"/>
            <a:pathLst>
              <a:path w="479070" h="2757238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" name="TextBox 10"/>
          <p:cNvSpPr txBox="1"/>
          <p:nvPr/>
        </p:nvSpPr>
        <p:spPr>
          <a:xfrm>
            <a:off x="1034319" y="5380991"/>
            <a:ext cx="8109681" cy="1134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 dirty="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DATA SCIENCE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699" y="4390680"/>
            <a:ext cx="5095858" cy="1134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 dirty="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FINANCE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842059"/>
            <a:ext cx="3880723" cy="38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276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Fides Angelene R. Manalo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4094573" y="6172200"/>
            <a:ext cx="4193427" cy="4114800"/>
          </a:xfrm>
          <a:custGeom>
            <a:avLst/>
            <a:gdLst/>
            <a:ahLst/>
            <a:cxnLst/>
            <a:rect l="l" t="t" r="r" b="b"/>
            <a:pathLst>
              <a:path w="4193427" h="4114800">
                <a:moveTo>
                  <a:pt x="4193427" y="0"/>
                </a:moveTo>
                <a:lnTo>
                  <a:pt x="0" y="0"/>
                </a:lnTo>
                <a:lnTo>
                  <a:pt x="0" y="4114800"/>
                </a:lnTo>
                <a:lnTo>
                  <a:pt x="4193427" y="4114800"/>
                </a:lnTo>
                <a:lnTo>
                  <a:pt x="4193427" y="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14" name="TextBox 14"/>
          <p:cNvSpPr txBox="1"/>
          <p:nvPr/>
        </p:nvSpPr>
        <p:spPr>
          <a:xfrm>
            <a:off x="1028700" y="8610600"/>
            <a:ext cx="12240102" cy="38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sz="276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 real-world case of using machine learning to predict defaulters using loan data.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6475946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rot="-10800000" flipV="1">
            <a:off x="16651173" y="8091903"/>
            <a:ext cx="608127" cy="608127"/>
          </a:xfrm>
          <a:custGeom>
            <a:avLst/>
            <a:gdLst/>
            <a:ahLst/>
            <a:cxnLst/>
            <a:rect l="l" t="t" r="r" b="b"/>
            <a:pathLst>
              <a:path w="608127" h="608127">
                <a:moveTo>
                  <a:pt x="0" y="608127"/>
                </a:moveTo>
                <a:lnTo>
                  <a:pt x="608127" y="608127"/>
                </a:lnTo>
                <a:lnTo>
                  <a:pt x="608127" y="0"/>
                </a:lnTo>
                <a:lnTo>
                  <a:pt x="0" y="0"/>
                </a:lnTo>
                <a:lnTo>
                  <a:pt x="0" y="6081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" name="Freeform 4"/>
          <p:cNvSpPr/>
          <p:nvPr/>
        </p:nvSpPr>
        <p:spPr>
          <a:xfrm flipH="1" flipV="1">
            <a:off x="15660772" y="0"/>
            <a:ext cx="2627228" cy="2577967"/>
          </a:xfrm>
          <a:custGeom>
            <a:avLst/>
            <a:gdLst/>
            <a:ahLst/>
            <a:cxnLst/>
            <a:rect l="l" t="t" r="r" b="b"/>
            <a:pathLst>
              <a:path w="2627228" h="2577967">
                <a:moveTo>
                  <a:pt x="2627228" y="2577967"/>
                </a:moveTo>
                <a:lnTo>
                  <a:pt x="0" y="2577967"/>
                </a:lnTo>
                <a:lnTo>
                  <a:pt x="0" y="0"/>
                </a:lnTo>
                <a:lnTo>
                  <a:pt x="2627228" y="0"/>
                </a:lnTo>
                <a:lnTo>
                  <a:pt x="2627228" y="2577967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5" name="TextBox 5"/>
          <p:cNvSpPr txBox="1"/>
          <p:nvPr/>
        </p:nvSpPr>
        <p:spPr>
          <a:xfrm>
            <a:off x="1028700" y="4313886"/>
            <a:ext cx="8925911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CONCLUSION &amp; RECOMMENDATION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54611" y="2476421"/>
            <a:ext cx="7304689" cy="5200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Content:  LightGBM and XGBoost outperformed others</a:t>
            </a:r>
          </a:p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 Highly accurate ≠ effective prediction for defaulters</a:t>
            </a:r>
          </a:p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 Next steps:</a:t>
            </a:r>
          </a:p>
          <a:p>
            <a:pPr marL="1004129" lvl="2" indent="-334710" algn="l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Use SMOTE or ADASYN to balance classes</a:t>
            </a:r>
          </a:p>
          <a:p>
            <a:pPr marL="1004129" lvl="2" indent="-334710" algn="l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Add threshold tuning to shift prediction sensitivity</a:t>
            </a:r>
          </a:p>
          <a:p>
            <a:pPr marL="1004129" lvl="2" indent="-334710" algn="l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Experiment with hyperparameter tuning</a:t>
            </a:r>
          </a:p>
          <a:p>
            <a:pPr marL="1004129" lvl="2" indent="-334710" algn="l">
              <a:lnSpc>
                <a:spcPts val="4139"/>
              </a:lnSpc>
              <a:buFont typeface="Arial"/>
              <a:buChar char="⚬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Explore cost-sensitive learning to penalize missed defaulters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42881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3" name="Group 3"/>
          <p:cNvGrpSpPr/>
          <p:nvPr/>
        </p:nvGrpSpPr>
        <p:grpSpPr>
          <a:xfrm>
            <a:off x="7388051" y="0"/>
            <a:ext cx="10899949" cy="10287000"/>
            <a:chOff x="0" y="0"/>
            <a:chExt cx="86123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61231" cy="812800"/>
            </a:xfrm>
            <a:custGeom>
              <a:avLst/>
              <a:gdLst/>
              <a:ahLst/>
              <a:cxnLst/>
              <a:rect l="l" t="t" r="r" b="b"/>
              <a:pathLst>
                <a:path w="861231" h="812800">
                  <a:moveTo>
                    <a:pt x="0" y="0"/>
                  </a:moveTo>
                  <a:lnTo>
                    <a:pt x="861231" y="0"/>
                  </a:lnTo>
                  <a:lnTo>
                    <a:pt x="86123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73208" r="-15544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88051" y="-3205"/>
            <a:ext cx="10899949" cy="10290205"/>
            <a:chOff x="0" y="0"/>
            <a:chExt cx="2870768" cy="27101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70769" cy="2710177"/>
            </a:xfrm>
            <a:custGeom>
              <a:avLst/>
              <a:gdLst/>
              <a:ahLst/>
              <a:cxnLst/>
              <a:rect l="l" t="t" r="r" b="b"/>
              <a:pathLst>
                <a:path w="2870769" h="2710177">
                  <a:moveTo>
                    <a:pt x="0" y="0"/>
                  </a:moveTo>
                  <a:lnTo>
                    <a:pt x="2870769" y="0"/>
                  </a:lnTo>
                  <a:lnTo>
                    <a:pt x="2870769" y="2710177"/>
                  </a:lnTo>
                  <a:lnTo>
                    <a:pt x="0" y="2710177"/>
                  </a:lnTo>
                  <a:close/>
                </a:path>
              </a:pathLst>
            </a:custGeom>
            <a:gradFill rotWithShape="1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870768" cy="2700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8527135" y="-110384"/>
            <a:ext cx="479070" cy="2757238"/>
          </a:xfrm>
          <a:custGeom>
            <a:avLst/>
            <a:gdLst/>
            <a:ahLst/>
            <a:cxnLst/>
            <a:rect l="l" t="t" r="r" b="b"/>
            <a:pathLst>
              <a:path w="479070" h="2757238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9" name="Freeform 9"/>
          <p:cNvSpPr/>
          <p:nvPr/>
        </p:nvSpPr>
        <p:spPr>
          <a:xfrm rot="-10800000" flipH="1">
            <a:off x="1028700" y="2592528"/>
            <a:ext cx="980734" cy="980734"/>
          </a:xfrm>
          <a:custGeom>
            <a:avLst/>
            <a:gdLst/>
            <a:ahLst/>
            <a:cxnLst/>
            <a:rect l="l" t="t" r="r" b="b"/>
            <a:pathLst>
              <a:path w="980734" h="980734">
                <a:moveTo>
                  <a:pt x="980734" y="0"/>
                </a:moveTo>
                <a:lnTo>
                  <a:pt x="0" y="0"/>
                </a:lnTo>
                <a:lnTo>
                  <a:pt x="0" y="980734"/>
                </a:lnTo>
                <a:lnTo>
                  <a:pt x="980734" y="980734"/>
                </a:lnTo>
                <a:lnTo>
                  <a:pt x="98073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" name="Freeform 10"/>
          <p:cNvSpPr/>
          <p:nvPr/>
        </p:nvSpPr>
        <p:spPr>
          <a:xfrm flipH="1">
            <a:off x="14094573" y="6172200"/>
            <a:ext cx="4193427" cy="4114800"/>
          </a:xfrm>
          <a:custGeom>
            <a:avLst/>
            <a:gdLst/>
            <a:ahLst/>
            <a:cxnLst/>
            <a:rect l="l" t="t" r="r" b="b"/>
            <a:pathLst>
              <a:path w="4193427" h="4114800">
                <a:moveTo>
                  <a:pt x="4193427" y="0"/>
                </a:moveTo>
                <a:lnTo>
                  <a:pt x="0" y="0"/>
                </a:lnTo>
                <a:lnTo>
                  <a:pt x="0" y="4114800"/>
                </a:lnTo>
                <a:lnTo>
                  <a:pt x="4193427" y="4114800"/>
                </a:lnTo>
                <a:lnTo>
                  <a:pt x="4193427" y="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11" name="TextBox 11"/>
          <p:cNvSpPr txBox="1"/>
          <p:nvPr/>
        </p:nvSpPr>
        <p:spPr>
          <a:xfrm>
            <a:off x="1027691" y="6819444"/>
            <a:ext cx="6091859" cy="1029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61"/>
              </a:lnSpc>
            </a:pPr>
            <a:r>
              <a:rPr lang="en-US" sz="7146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36127" y="3204"/>
            <a:ext cx="11151873" cy="10283796"/>
            <a:chOff x="0" y="0"/>
            <a:chExt cx="881136" cy="8125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1136" cy="812547"/>
            </a:xfrm>
            <a:custGeom>
              <a:avLst/>
              <a:gdLst/>
              <a:ahLst/>
              <a:cxnLst/>
              <a:rect l="l" t="t" r="r" b="b"/>
              <a:pathLst>
                <a:path w="881136" h="812547">
                  <a:moveTo>
                    <a:pt x="0" y="0"/>
                  </a:moveTo>
                  <a:lnTo>
                    <a:pt x="881136" y="0"/>
                  </a:lnTo>
                  <a:lnTo>
                    <a:pt x="881136" y="812547"/>
                  </a:lnTo>
                  <a:lnTo>
                    <a:pt x="0" y="812547"/>
                  </a:lnTo>
                  <a:close/>
                </a:path>
              </a:pathLst>
            </a:custGeom>
            <a:blipFill>
              <a:blip r:embed="rId2"/>
              <a:stretch>
                <a:fillRect l="-19205" r="-19205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119891" y="23869"/>
            <a:ext cx="11168109" cy="10287000"/>
            <a:chOff x="0" y="0"/>
            <a:chExt cx="2941395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41395" cy="2709333"/>
            </a:xfrm>
            <a:custGeom>
              <a:avLst/>
              <a:gdLst/>
              <a:ahLst/>
              <a:cxnLst/>
              <a:rect l="l" t="t" r="r" b="b"/>
              <a:pathLst>
                <a:path w="2941395" h="2709333">
                  <a:moveTo>
                    <a:pt x="0" y="0"/>
                  </a:moveTo>
                  <a:lnTo>
                    <a:pt x="2941395" y="0"/>
                  </a:lnTo>
                  <a:lnTo>
                    <a:pt x="2941395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141414">
                    <a:alpha val="100000"/>
                  </a:srgbClr>
                </a:gs>
                <a:gs pos="100000">
                  <a:srgbClr val="141414">
                    <a:alpha val="5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2941395" cy="2699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6048604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8" name="Group 8"/>
          <p:cNvGrpSpPr/>
          <p:nvPr/>
        </p:nvGrpSpPr>
        <p:grpSpPr>
          <a:xfrm>
            <a:off x="1028700" y="8513524"/>
            <a:ext cx="3044921" cy="744776"/>
            <a:chOff x="0" y="0"/>
            <a:chExt cx="2855728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55728" cy="698500"/>
            </a:xfrm>
            <a:custGeom>
              <a:avLst/>
              <a:gdLst/>
              <a:ahLst/>
              <a:cxnLst/>
              <a:rect l="l" t="t" r="r" b="b"/>
              <a:pathLst>
                <a:path w="2855728" h="698500">
                  <a:moveTo>
                    <a:pt x="2855728" y="349250"/>
                  </a:moveTo>
                  <a:lnTo>
                    <a:pt x="2652528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2652528" y="0"/>
                  </a:lnTo>
                  <a:lnTo>
                    <a:pt x="2855728" y="349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16B6CE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4300" y="9525"/>
              <a:ext cx="2627128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309724"/>
            <a:ext cx="11027176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143375"/>
            <a:ext cx="8115300" cy="1608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just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Predict if a borrower will default or not.</a:t>
            </a:r>
          </a:p>
          <a:p>
            <a:pPr marL="626104" lvl="1" indent="-313052" algn="just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Use historical loan data from Bajaj Finserv.</a:t>
            </a:r>
          </a:p>
          <a:p>
            <a:pPr marL="626104" lvl="1" indent="-313052" algn="just">
              <a:lnSpc>
                <a:spcPts val="318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Apply machine learning models and evaluate performance.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1641023" y="8885912"/>
            <a:ext cx="1820274" cy="0"/>
          </a:xfrm>
          <a:prstGeom prst="line">
            <a:avLst/>
          </a:prstGeom>
          <a:ln w="38100" cap="flat">
            <a:solidFill>
              <a:srgbClr val="F4F7FA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PH"/>
          </a:p>
        </p:txBody>
      </p:sp>
      <p:sp>
        <p:nvSpPr>
          <p:cNvPr id="14" name="Freeform 14"/>
          <p:cNvSpPr/>
          <p:nvPr/>
        </p:nvSpPr>
        <p:spPr>
          <a:xfrm rot="-10800000" flipH="1">
            <a:off x="1028700" y="1028700"/>
            <a:ext cx="667194" cy="667194"/>
          </a:xfrm>
          <a:custGeom>
            <a:avLst/>
            <a:gdLst/>
            <a:ahLst/>
            <a:cxnLst/>
            <a:rect l="l" t="t" r="r" b="b"/>
            <a:pathLst>
              <a:path w="667194" h="667194">
                <a:moveTo>
                  <a:pt x="667194" y="0"/>
                </a:moveTo>
                <a:lnTo>
                  <a:pt x="0" y="0"/>
                </a:lnTo>
                <a:lnTo>
                  <a:pt x="0" y="667194"/>
                </a:lnTo>
                <a:lnTo>
                  <a:pt x="667194" y="667194"/>
                </a:lnTo>
                <a:lnTo>
                  <a:pt x="6671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5" name="Freeform 15"/>
          <p:cNvSpPr/>
          <p:nvPr/>
        </p:nvSpPr>
        <p:spPr>
          <a:xfrm rot="5400000">
            <a:off x="15641146" y="7640146"/>
            <a:ext cx="479070" cy="2757238"/>
          </a:xfrm>
          <a:custGeom>
            <a:avLst/>
            <a:gdLst/>
            <a:ahLst/>
            <a:cxnLst/>
            <a:rect l="l" t="t" r="r" b="b"/>
            <a:pathLst>
              <a:path w="479070" h="2757238">
                <a:moveTo>
                  <a:pt x="0" y="0"/>
                </a:moveTo>
                <a:lnTo>
                  <a:pt x="479070" y="0"/>
                </a:lnTo>
                <a:lnTo>
                  <a:pt x="479070" y="2757238"/>
                </a:lnTo>
                <a:lnTo>
                  <a:pt x="0" y="2757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6" name="Freeform 16"/>
          <p:cNvSpPr/>
          <p:nvPr/>
        </p:nvSpPr>
        <p:spPr>
          <a:xfrm flipH="1" flipV="1">
            <a:off x="14094573" y="0"/>
            <a:ext cx="4193427" cy="4114800"/>
          </a:xfrm>
          <a:custGeom>
            <a:avLst/>
            <a:gdLst/>
            <a:ahLst/>
            <a:cxnLst/>
            <a:rect l="l" t="t" r="r" b="b"/>
            <a:pathLst>
              <a:path w="4193427" h="4114800">
                <a:moveTo>
                  <a:pt x="41934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93427" y="0"/>
                </a:lnTo>
                <a:lnTo>
                  <a:pt x="4193427" y="411480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76008" y="3727523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rot="-10800000" flipV="1">
            <a:off x="16627617" y="8626617"/>
            <a:ext cx="631683" cy="631683"/>
          </a:xfrm>
          <a:custGeom>
            <a:avLst/>
            <a:gdLst/>
            <a:ahLst/>
            <a:cxnLst/>
            <a:rect l="l" t="t" r="r" b="b"/>
            <a:pathLst>
              <a:path w="631683" h="631683">
                <a:moveTo>
                  <a:pt x="0" y="631683"/>
                </a:moveTo>
                <a:lnTo>
                  <a:pt x="631683" y="631683"/>
                </a:lnTo>
                <a:lnTo>
                  <a:pt x="631683" y="0"/>
                </a:lnTo>
                <a:lnTo>
                  <a:pt x="0" y="0"/>
                </a:lnTo>
                <a:lnTo>
                  <a:pt x="0" y="6316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" name="Freeform 4"/>
          <p:cNvSpPr/>
          <p:nvPr/>
        </p:nvSpPr>
        <p:spPr>
          <a:xfrm rot="5400000">
            <a:off x="15993836" y="137889"/>
            <a:ext cx="374653" cy="2156274"/>
          </a:xfrm>
          <a:custGeom>
            <a:avLst/>
            <a:gdLst/>
            <a:ahLst/>
            <a:cxnLst/>
            <a:rect l="l" t="t" r="r" b="b"/>
            <a:pathLst>
              <a:path w="374653" h="2156274">
                <a:moveTo>
                  <a:pt x="0" y="0"/>
                </a:moveTo>
                <a:lnTo>
                  <a:pt x="374653" y="0"/>
                </a:lnTo>
                <a:lnTo>
                  <a:pt x="374653" y="2156275"/>
                </a:lnTo>
                <a:lnTo>
                  <a:pt x="0" y="2156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" name="Freeform 5"/>
          <p:cNvSpPr/>
          <p:nvPr/>
        </p:nvSpPr>
        <p:spPr>
          <a:xfrm>
            <a:off x="-1959694" y="2164326"/>
            <a:ext cx="6968827" cy="5958347"/>
          </a:xfrm>
          <a:custGeom>
            <a:avLst/>
            <a:gdLst/>
            <a:ahLst/>
            <a:cxnLst/>
            <a:rect l="l" t="t" r="r" b="b"/>
            <a:pathLst>
              <a:path w="6968827" h="5958347">
                <a:moveTo>
                  <a:pt x="0" y="0"/>
                </a:moveTo>
                <a:lnTo>
                  <a:pt x="6968827" y="0"/>
                </a:lnTo>
                <a:lnTo>
                  <a:pt x="6968827" y="5958348"/>
                </a:lnTo>
                <a:lnTo>
                  <a:pt x="0" y="59583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TextBox 6"/>
          <p:cNvSpPr txBox="1"/>
          <p:nvPr/>
        </p:nvSpPr>
        <p:spPr>
          <a:xfrm>
            <a:off x="6676008" y="4168177"/>
            <a:ext cx="6277992" cy="490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 dirty="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5,000 LOAN RECORDS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62586" y="5099685"/>
            <a:ext cx="5300814" cy="490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3399" dirty="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17 FEATURES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6008" y="1884117"/>
            <a:ext cx="10583292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OVERVIEW OF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6008" y="6328410"/>
            <a:ext cx="3551396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customer_id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loan_id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loan_type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loan_amount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interest_rate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loan_term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employment_type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income_level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75206" y="5918835"/>
            <a:ext cx="3721656" cy="368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credit_score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gender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marital_status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education_level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application_date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approval_date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disbursement_date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due_date</a:t>
            </a:r>
          </a:p>
          <a:p>
            <a:pPr marL="647694" lvl="1" indent="-323847" algn="l">
              <a:lnSpc>
                <a:spcPts val="3299"/>
              </a:lnSpc>
              <a:buFont typeface="Arial"/>
              <a:buChar char="•"/>
            </a:pPr>
            <a:r>
              <a:rPr lang="en-US" sz="2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default_status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21540" y="4101349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1028700" y="1028700"/>
            <a:ext cx="667194" cy="667194"/>
          </a:xfrm>
          <a:custGeom>
            <a:avLst/>
            <a:gdLst/>
            <a:ahLst/>
            <a:cxnLst/>
            <a:rect l="l" t="t" r="r" b="b"/>
            <a:pathLst>
              <a:path w="667194" h="667194">
                <a:moveTo>
                  <a:pt x="667194" y="0"/>
                </a:moveTo>
                <a:lnTo>
                  <a:pt x="0" y="0"/>
                </a:lnTo>
                <a:lnTo>
                  <a:pt x="0" y="667194"/>
                </a:lnTo>
                <a:lnTo>
                  <a:pt x="667194" y="667194"/>
                </a:lnTo>
                <a:lnTo>
                  <a:pt x="667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" name="TextBox 4"/>
          <p:cNvSpPr txBox="1"/>
          <p:nvPr/>
        </p:nvSpPr>
        <p:spPr>
          <a:xfrm>
            <a:off x="3575354" y="2010294"/>
            <a:ext cx="11629682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DATA CLEANING &amp; FEAUTURE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75354" y="4953000"/>
            <a:ext cx="8920167" cy="3372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Dropped customer_id, loan_id (non-informative)</a:t>
            </a:r>
          </a:p>
          <a:p>
            <a:pPr marL="626104" lvl="1" indent="-313052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Converted dates to duration features:</a:t>
            </a:r>
          </a:p>
          <a:p>
            <a:pPr marL="626104" lvl="1" indent="-313052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processing_days, loan_duration_days, etc.</a:t>
            </a:r>
          </a:p>
          <a:p>
            <a:pPr marL="626104" lvl="1" indent="-313052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Encoded categorical variables</a:t>
            </a:r>
          </a:p>
          <a:p>
            <a:pPr marL="626104" lvl="1" indent="-313052" algn="l">
              <a:lnSpc>
                <a:spcPts val="5422"/>
              </a:lnSpc>
              <a:buFont typeface="Arial"/>
              <a:buChar char="•"/>
            </a:pPr>
            <a:r>
              <a:rPr lang="en-US" sz="28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Scaled numeric features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4632460" y="0"/>
            <a:ext cx="3655540" cy="3586999"/>
          </a:xfrm>
          <a:custGeom>
            <a:avLst/>
            <a:gdLst/>
            <a:ahLst/>
            <a:cxnLst/>
            <a:rect l="l" t="t" r="r" b="b"/>
            <a:pathLst>
              <a:path w="3655540" h="3586999">
                <a:moveTo>
                  <a:pt x="3655540" y="3586999"/>
                </a:moveTo>
                <a:lnTo>
                  <a:pt x="0" y="3586999"/>
                </a:lnTo>
                <a:lnTo>
                  <a:pt x="0" y="0"/>
                </a:lnTo>
                <a:lnTo>
                  <a:pt x="3655540" y="0"/>
                </a:lnTo>
                <a:lnTo>
                  <a:pt x="3655540" y="3586999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5175759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TextBox 3"/>
          <p:cNvSpPr txBox="1"/>
          <p:nvPr/>
        </p:nvSpPr>
        <p:spPr>
          <a:xfrm>
            <a:off x="1028700" y="3013699"/>
            <a:ext cx="8346119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MODELING TECHNIQUES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954611" y="2825254"/>
            <a:ext cx="5394094" cy="80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6"/>
              </a:lnSpc>
            </a:pPr>
            <a:r>
              <a:rPr lang="en-US" sz="2842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MACHINE LEARNING MODELS USED: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54611" y="3887026"/>
            <a:ext cx="6477855" cy="415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 – simple, interpretable baseline model</a:t>
            </a:r>
          </a:p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Random Forest – ensemble of decision trees, handles non-linearities well</a:t>
            </a:r>
          </a:p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XGBoost – gradient boosting, known for high accuracy in competitions</a:t>
            </a:r>
          </a:p>
          <a:p>
            <a:pPr marL="502065" lvl="1" indent="-251032" algn="l">
              <a:lnSpc>
                <a:spcPts val="4139"/>
              </a:lnSpc>
              <a:buFont typeface="Arial"/>
              <a:buChar char="•"/>
            </a:pPr>
            <a:r>
              <a:rPr lang="en-US" sz="23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LightGBM – faster boosting with similar or better performance than XGBoost</a:t>
            </a:r>
          </a:p>
        </p:txBody>
      </p:sp>
      <p:sp>
        <p:nvSpPr>
          <p:cNvPr id="6" name="Freeform 6"/>
          <p:cNvSpPr/>
          <p:nvPr/>
        </p:nvSpPr>
        <p:spPr>
          <a:xfrm rot="-10800000" flipV="1">
            <a:off x="16651173" y="8091903"/>
            <a:ext cx="608127" cy="608127"/>
          </a:xfrm>
          <a:custGeom>
            <a:avLst/>
            <a:gdLst/>
            <a:ahLst/>
            <a:cxnLst/>
            <a:rect l="l" t="t" r="r" b="b"/>
            <a:pathLst>
              <a:path w="608127" h="608127">
                <a:moveTo>
                  <a:pt x="0" y="608127"/>
                </a:moveTo>
                <a:lnTo>
                  <a:pt x="608127" y="608127"/>
                </a:lnTo>
                <a:lnTo>
                  <a:pt x="608127" y="0"/>
                </a:lnTo>
                <a:lnTo>
                  <a:pt x="0" y="0"/>
                </a:lnTo>
                <a:lnTo>
                  <a:pt x="0" y="6081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" name="Freeform 7"/>
          <p:cNvSpPr/>
          <p:nvPr/>
        </p:nvSpPr>
        <p:spPr>
          <a:xfrm flipH="1" flipV="1">
            <a:off x="15660772" y="0"/>
            <a:ext cx="2627228" cy="2577967"/>
          </a:xfrm>
          <a:custGeom>
            <a:avLst/>
            <a:gdLst/>
            <a:ahLst/>
            <a:cxnLst/>
            <a:rect l="l" t="t" r="r" b="b"/>
            <a:pathLst>
              <a:path w="2627228" h="2577967">
                <a:moveTo>
                  <a:pt x="2627228" y="2577967"/>
                </a:moveTo>
                <a:lnTo>
                  <a:pt x="0" y="2577967"/>
                </a:lnTo>
                <a:lnTo>
                  <a:pt x="0" y="0"/>
                </a:lnTo>
                <a:lnTo>
                  <a:pt x="2627228" y="0"/>
                </a:lnTo>
                <a:lnTo>
                  <a:pt x="2627228" y="2577967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8" name="TextBox 8"/>
          <p:cNvSpPr txBox="1"/>
          <p:nvPr/>
        </p:nvSpPr>
        <p:spPr>
          <a:xfrm>
            <a:off x="1156640" y="5527021"/>
            <a:ext cx="6477855" cy="1793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5"/>
              </a:lnSpc>
            </a:pPr>
            <a:r>
              <a:rPr lang="en-US" sz="2025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A mix of linear and tree-based models to cover a broad spectrum of predictive power and interpretability. Logistic regression acts as our benchmark, while XGBoost and LightGBM offer advanced tree-based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2036" y="1669417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271267" y="271267"/>
            <a:ext cx="757433" cy="757433"/>
          </a:xfrm>
          <a:custGeom>
            <a:avLst/>
            <a:gdLst/>
            <a:ahLst/>
            <a:cxnLst/>
            <a:rect l="l" t="t" r="r" b="b"/>
            <a:pathLst>
              <a:path w="757433" h="757433">
                <a:moveTo>
                  <a:pt x="757433" y="0"/>
                </a:moveTo>
                <a:lnTo>
                  <a:pt x="0" y="0"/>
                </a:lnTo>
                <a:lnTo>
                  <a:pt x="0" y="757433"/>
                </a:lnTo>
                <a:lnTo>
                  <a:pt x="757433" y="757433"/>
                </a:lnTo>
                <a:lnTo>
                  <a:pt x="7574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" name="Freeform 4"/>
          <p:cNvSpPr/>
          <p:nvPr/>
        </p:nvSpPr>
        <p:spPr>
          <a:xfrm flipH="1" flipV="1">
            <a:off x="15296296" y="0"/>
            <a:ext cx="2991704" cy="2935610"/>
          </a:xfrm>
          <a:custGeom>
            <a:avLst/>
            <a:gdLst/>
            <a:ahLst/>
            <a:cxnLst/>
            <a:rect l="l" t="t" r="r" b="b"/>
            <a:pathLst>
              <a:path w="2991704" h="2935610">
                <a:moveTo>
                  <a:pt x="2991704" y="2935610"/>
                </a:moveTo>
                <a:lnTo>
                  <a:pt x="0" y="2935610"/>
                </a:lnTo>
                <a:lnTo>
                  <a:pt x="0" y="0"/>
                </a:lnTo>
                <a:lnTo>
                  <a:pt x="2991704" y="0"/>
                </a:lnTo>
                <a:lnTo>
                  <a:pt x="2991704" y="293561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5" name="Freeform 5"/>
          <p:cNvSpPr/>
          <p:nvPr/>
        </p:nvSpPr>
        <p:spPr>
          <a:xfrm>
            <a:off x="1232036" y="2032372"/>
            <a:ext cx="4601613" cy="3887994"/>
          </a:xfrm>
          <a:custGeom>
            <a:avLst/>
            <a:gdLst/>
            <a:ahLst/>
            <a:cxnLst/>
            <a:rect l="l" t="t" r="r" b="b"/>
            <a:pathLst>
              <a:path w="4601613" h="3887994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5833649" y="2032372"/>
            <a:ext cx="4601613" cy="3887994"/>
          </a:xfrm>
          <a:custGeom>
            <a:avLst/>
            <a:gdLst/>
            <a:ahLst/>
            <a:cxnLst/>
            <a:rect l="l" t="t" r="r" b="b"/>
            <a:pathLst>
              <a:path w="4601613" h="3887994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" name="Freeform 7"/>
          <p:cNvSpPr/>
          <p:nvPr/>
        </p:nvSpPr>
        <p:spPr>
          <a:xfrm>
            <a:off x="1232036" y="5920366"/>
            <a:ext cx="4601613" cy="3887994"/>
          </a:xfrm>
          <a:custGeom>
            <a:avLst/>
            <a:gdLst/>
            <a:ahLst/>
            <a:cxnLst/>
            <a:rect l="l" t="t" r="r" b="b"/>
            <a:pathLst>
              <a:path w="4601613" h="3887994">
                <a:moveTo>
                  <a:pt x="0" y="0"/>
                </a:moveTo>
                <a:lnTo>
                  <a:pt x="4601613" y="0"/>
                </a:lnTo>
                <a:lnTo>
                  <a:pt x="4601613" y="3887994"/>
                </a:lnTo>
                <a:lnTo>
                  <a:pt x="0" y="38879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" name="Freeform 8"/>
          <p:cNvSpPr/>
          <p:nvPr/>
        </p:nvSpPr>
        <p:spPr>
          <a:xfrm>
            <a:off x="5824492" y="5912629"/>
            <a:ext cx="4610770" cy="3895731"/>
          </a:xfrm>
          <a:custGeom>
            <a:avLst/>
            <a:gdLst/>
            <a:ahLst/>
            <a:cxnLst/>
            <a:rect l="l" t="t" r="r" b="b"/>
            <a:pathLst>
              <a:path w="4610770" h="3895731">
                <a:moveTo>
                  <a:pt x="0" y="0"/>
                </a:moveTo>
                <a:lnTo>
                  <a:pt x="4610770" y="0"/>
                </a:lnTo>
                <a:lnTo>
                  <a:pt x="4610770" y="3895731"/>
                </a:lnTo>
                <a:lnTo>
                  <a:pt x="0" y="389573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9" name="TextBox 9"/>
          <p:cNvSpPr txBox="1"/>
          <p:nvPr/>
        </p:nvSpPr>
        <p:spPr>
          <a:xfrm>
            <a:off x="1232036" y="856617"/>
            <a:ext cx="10157164" cy="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5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CONFUSION MATRIX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8165" y="4444064"/>
            <a:ext cx="6683472" cy="2813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just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True Negatives: Majority predicted correctly (non-defaulters)</a:t>
            </a:r>
          </a:p>
          <a:p>
            <a:pPr marL="582925" lvl="1" indent="-291463" algn="just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False Negatives: Defaulters being missed (a risk in finance)</a:t>
            </a:r>
          </a:p>
          <a:p>
            <a:pPr marL="582925" lvl="1" indent="-291463" algn="just">
              <a:lnSpc>
                <a:spcPts val="4562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Limited true positives due to imbalance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530966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flipH="1" flipV="1">
            <a:off x="16153144" y="0"/>
            <a:ext cx="2134856" cy="2094828"/>
          </a:xfrm>
          <a:custGeom>
            <a:avLst/>
            <a:gdLst/>
            <a:ahLst/>
            <a:cxnLst/>
            <a:rect l="l" t="t" r="r" b="b"/>
            <a:pathLst>
              <a:path w="2134856" h="2094828">
                <a:moveTo>
                  <a:pt x="2134856" y="2094828"/>
                </a:moveTo>
                <a:lnTo>
                  <a:pt x="0" y="2094828"/>
                </a:lnTo>
                <a:lnTo>
                  <a:pt x="0" y="0"/>
                </a:lnTo>
                <a:lnTo>
                  <a:pt x="2134856" y="0"/>
                </a:lnTo>
                <a:lnTo>
                  <a:pt x="2134856" y="2094828"/>
                </a:lnTo>
                <a:close/>
              </a:path>
            </a:pathLst>
          </a:custGeom>
          <a:blipFill>
            <a:blip r:embed="rId2">
              <a:alphaModFix amt="5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4" name="Freeform 4"/>
          <p:cNvSpPr/>
          <p:nvPr/>
        </p:nvSpPr>
        <p:spPr>
          <a:xfrm>
            <a:off x="1232036" y="2032372"/>
            <a:ext cx="4678411" cy="3880257"/>
          </a:xfrm>
          <a:custGeom>
            <a:avLst/>
            <a:gdLst/>
            <a:ahLst/>
            <a:cxnLst/>
            <a:rect l="l" t="t" r="r" b="b"/>
            <a:pathLst>
              <a:path w="4678411" h="3880257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" name="Freeform 5"/>
          <p:cNvSpPr/>
          <p:nvPr/>
        </p:nvSpPr>
        <p:spPr>
          <a:xfrm>
            <a:off x="5910447" y="2032372"/>
            <a:ext cx="4678411" cy="3880257"/>
          </a:xfrm>
          <a:custGeom>
            <a:avLst/>
            <a:gdLst/>
            <a:ahLst/>
            <a:cxnLst/>
            <a:rect l="l" t="t" r="r" b="b"/>
            <a:pathLst>
              <a:path w="4678411" h="3880257">
                <a:moveTo>
                  <a:pt x="0" y="0"/>
                </a:moveTo>
                <a:lnTo>
                  <a:pt x="4678412" y="0"/>
                </a:lnTo>
                <a:lnTo>
                  <a:pt x="4678412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1232036" y="5912629"/>
            <a:ext cx="4678411" cy="3880257"/>
          </a:xfrm>
          <a:custGeom>
            <a:avLst/>
            <a:gdLst/>
            <a:ahLst/>
            <a:cxnLst/>
            <a:rect l="l" t="t" r="r" b="b"/>
            <a:pathLst>
              <a:path w="4678411" h="3880257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" name="Freeform 7"/>
          <p:cNvSpPr/>
          <p:nvPr/>
        </p:nvSpPr>
        <p:spPr>
          <a:xfrm>
            <a:off x="1232036" y="2032372"/>
            <a:ext cx="4678411" cy="3880257"/>
          </a:xfrm>
          <a:custGeom>
            <a:avLst/>
            <a:gdLst/>
            <a:ahLst/>
            <a:cxnLst/>
            <a:rect l="l" t="t" r="r" b="b"/>
            <a:pathLst>
              <a:path w="4678411" h="3880257">
                <a:moveTo>
                  <a:pt x="0" y="0"/>
                </a:moveTo>
                <a:lnTo>
                  <a:pt x="4678411" y="0"/>
                </a:lnTo>
                <a:lnTo>
                  <a:pt x="4678411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" name="TextBox 8"/>
          <p:cNvSpPr txBox="1"/>
          <p:nvPr/>
        </p:nvSpPr>
        <p:spPr>
          <a:xfrm>
            <a:off x="1028700" y="573386"/>
            <a:ext cx="9425569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ROC CURVES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22941" y="3648429"/>
            <a:ext cx="4933460" cy="2492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just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Regression: AUC ≈ 0.50 (poor discrimination)</a:t>
            </a:r>
          </a:p>
          <a:p>
            <a:pPr marL="518157" lvl="1" indent="-259078" algn="just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Random Forest: Slightly better</a:t>
            </a:r>
          </a:p>
          <a:p>
            <a:pPr marL="518157" lvl="1" indent="-259078" algn="just">
              <a:lnSpc>
                <a:spcPts val="4031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XGBoost / LightGBM: AUC ≈ 0.70+ (stronger class separation)</a:t>
            </a:r>
          </a:p>
        </p:txBody>
      </p:sp>
      <p:sp>
        <p:nvSpPr>
          <p:cNvPr id="10" name="Freeform 10"/>
          <p:cNvSpPr/>
          <p:nvPr/>
        </p:nvSpPr>
        <p:spPr>
          <a:xfrm>
            <a:off x="5910447" y="5912629"/>
            <a:ext cx="4678411" cy="3880257"/>
          </a:xfrm>
          <a:custGeom>
            <a:avLst/>
            <a:gdLst/>
            <a:ahLst/>
            <a:cxnLst/>
            <a:rect l="l" t="t" r="r" b="b"/>
            <a:pathLst>
              <a:path w="4678411" h="3880257">
                <a:moveTo>
                  <a:pt x="0" y="0"/>
                </a:moveTo>
                <a:lnTo>
                  <a:pt x="4678412" y="0"/>
                </a:lnTo>
                <a:lnTo>
                  <a:pt x="4678412" y="3880257"/>
                </a:lnTo>
                <a:lnTo>
                  <a:pt x="0" y="3880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1" name="TextBox 11"/>
          <p:cNvSpPr txBox="1"/>
          <p:nvPr/>
        </p:nvSpPr>
        <p:spPr>
          <a:xfrm>
            <a:off x="11598824" y="7178070"/>
            <a:ext cx="4933460" cy="137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99"/>
              </a:lnSpc>
              <a:spcBef>
                <a:spcPct val="0"/>
              </a:spcBef>
            </a:pPr>
            <a:r>
              <a:rPr lang="en-US" sz="19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ROC AUC is a good measure when we have class imbalance. XGBoost and LightGBM achieve higher AUC, meaning they better distinguish between defaulters and non-defaulters.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41552" y="3754976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TextBox 3"/>
          <p:cNvSpPr txBox="1"/>
          <p:nvPr/>
        </p:nvSpPr>
        <p:spPr>
          <a:xfrm>
            <a:off x="1241552" y="1567056"/>
            <a:ext cx="7111341" cy="1805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PERFORMANCE SUMMARY</a:t>
            </a:r>
          </a:p>
        </p:txBody>
      </p:sp>
      <p:sp>
        <p:nvSpPr>
          <p:cNvPr id="4" name="Freeform 4"/>
          <p:cNvSpPr/>
          <p:nvPr/>
        </p:nvSpPr>
        <p:spPr>
          <a:xfrm rot="-10800000" flipV="1">
            <a:off x="7295897" y="2749426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0" y="622935"/>
                </a:moveTo>
                <a:lnTo>
                  <a:pt x="622935" y="622935"/>
                </a:lnTo>
                <a:lnTo>
                  <a:pt x="622935" y="0"/>
                </a:lnTo>
                <a:lnTo>
                  <a:pt x="0" y="0"/>
                </a:lnTo>
                <a:lnTo>
                  <a:pt x="0" y="6229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5" name="Freeform 5"/>
          <p:cNvSpPr/>
          <p:nvPr/>
        </p:nvSpPr>
        <p:spPr>
          <a:xfrm flipH="1" flipV="1">
            <a:off x="16153144" y="0"/>
            <a:ext cx="2134856" cy="2094828"/>
          </a:xfrm>
          <a:custGeom>
            <a:avLst/>
            <a:gdLst/>
            <a:ahLst/>
            <a:cxnLst/>
            <a:rect l="l" t="t" r="r" b="b"/>
            <a:pathLst>
              <a:path w="2134856" h="2094828">
                <a:moveTo>
                  <a:pt x="2134856" y="2094828"/>
                </a:moveTo>
                <a:lnTo>
                  <a:pt x="0" y="2094828"/>
                </a:lnTo>
                <a:lnTo>
                  <a:pt x="0" y="0"/>
                </a:lnTo>
                <a:lnTo>
                  <a:pt x="2134856" y="0"/>
                </a:lnTo>
                <a:lnTo>
                  <a:pt x="2134856" y="2094828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3334110" y="6630757"/>
            <a:ext cx="11301259" cy="2627543"/>
          </a:xfrm>
          <a:custGeom>
            <a:avLst/>
            <a:gdLst/>
            <a:ahLst/>
            <a:cxnLst/>
            <a:rect l="l" t="t" r="r" b="b"/>
            <a:pathLst>
              <a:path w="11301259" h="2627543">
                <a:moveTo>
                  <a:pt x="0" y="0"/>
                </a:moveTo>
                <a:lnTo>
                  <a:pt x="11301259" y="0"/>
                </a:lnTo>
                <a:lnTo>
                  <a:pt x="11301259" y="2627543"/>
                </a:lnTo>
                <a:lnTo>
                  <a:pt x="0" y="262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" name="TextBox 7"/>
          <p:cNvSpPr txBox="1"/>
          <p:nvPr/>
        </p:nvSpPr>
        <p:spPr>
          <a:xfrm>
            <a:off x="1241552" y="4402463"/>
            <a:ext cx="6842592" cy="186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LightGBM had the best balance of AUC and speed</a:t>
            </a:r>
          </a:p>
          <a:p>
            <a:pPr marL="582925" lvl="1" indent="-291463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Logistic Regression struggled with recall</a:t>
            </a:r>
          </a:p>
          <a:p>
            <a:pPr marL="582925" lvl="1" indent="-291463" algn="just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Recall is crucial when identifying risky loans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3182" y="6856102"/>
            <a:ext cx="2612415" cy="229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0"/>
              </a:lnSpc>
            </a:pPr>
            <a:r>
              <a:rPr lang="en-US" sz="170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This summary shows that even though accuracy looks good across models, we need to pay close attention to recall for defaulters. LightGBM is our best candidate for improvement and deployment.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4216725"/>
            <a:ext cx="6842592" cy="223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5" lvl="1" indent="-291463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Models are biased toward non-defaulters due to imbalance</a:t>
            </a:r>
          </a:p>
          <a:p>
            <a:pPr marL="582925" lvl="1" indent="-291463" algn="just">
              <a:lnSpc>
                <a:spcPts val="2969"/>
              </a:lnSpc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Good at predicting “safe” customers, not high-risk ones</a:t>
            </a:r>
          </a:p>
          <a:p>
            <a:pPr marL="582925" lvl="1" indent="-291463" algn="just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Ensemble methods provide deeper insight and better generalization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53883" y="6960235"/>
            <a:ext cx="2612415" cy="229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0"/>
              </a:lnSpc>
            </a:pPr>
            <a:r>
              <a:rPr lang="en-US" sz="1700">
                <a:solidFill>
                  <a:srgbClr val="16B6CE"/>
                </a:solidFill>
                <a:latin typeface="ADA Hybrid"/>
                <a:ea typeface="ADA Hybrid"/>
                <a:cs typeface="ADA Hybrid"/>
                <a:sym typeface="ADA Hybrid"/>
              </a:rPr>
              <a:t>The imbalance in the dataset makes the models conservative—they’re hesitant to flag borrowers as risky. However, with better sampling techniques, we can unlock more from these tree-based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02869" y="1397211"/>
            <a:ext cx="3044921" cy="0"/>
          </a:xfrm>
          <a:prstGeom prst="line">
            <a:avLst/>
          </a:prstGeom>
          <a:ln w="76200" cap="flat">
            <a:solidFill>
              <a:srgbClr val="16B6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" name="Freeform 3"/>
          <p:cNvSpPr/>
          <p:nvPr/>
        </p:nvSpPr>
        <p:spPr>
          <a:xfrm rot="-10800000" flipH="1">
            <a:off x="2953933" y="457459"/>
            <a:ext cx="622935" cy="622935"/>
          </a:xfrm>
          <a:custGeom>
            <a:avLst/>
            <a:gdLst/>
            <a:ahLst/>
            <a:cxnLst/>
            <a:rect l="l" t="t" r="r" b="b"/>
            <a:pathLst>
              <a:path w="622935" h="622935">
                <a:moveTo>
                  <a:pt x="622935" y="0"/>
                </a:moveTo>
                <a:lnTo>
                  <a:pt x="0" y="0"/>
                </a:lnTo>
                <a:lnTo>
                  <a:pt x="0" y="622935"/>
                </a:lnTo>
                <a:lnTo>
                  <a:pt x="622935" y="622935"/>
                </a:lnTo>
                <a:lnTo>
                  <a:pt x="6229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" name="Freeform 4"/>
          <p:cNvSpPr/>
          <p:nvPr/>
        </p:nvSpPr>
        <p:spPr>
          <a:xfrm flipH="1">
            <a:off x="15032884" y="7092917"/>
            <a:ext cx="3255116" cy="3194083"/>
          </a:xfrm>
          <a:custGeom>
            <a:avLst/>
            <a:gdLst/>
            <a:ahLst/>
            <a:cxnLst/>
            <a:rect l="l" t="t" r="r" b="b"/>
            <a:pathLst>
              <a:path w="3255116" h="3194083">
                <a:moveTo>
                  <a:pt x="3255116" y="0"/>
                </a:moveTo>
                <a:lnTo>
                  <a:pt x="0" y="0"/>
                </a:lnTo>
                <a:lnTo>
                  <a:pt x="0" y="3194083"/>
                </a:lnTo>
                <a:lnTo>
                  <a:pt x="3255116" y="3194083"/>
                </a:lnTo>
                <a:lnTo>
                  <a:pt x="3255116" y="0"/>
                </a:lnTo>
                <a:close/>
              </a:path>
            </a:pathLst>
          </a:custGeom>
          <a:blipFill>
            <a:blip r:embed="rId4">
              <a:alphaModFix amt="5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5" name="Freeform 5"/>
          <p:cNvSpPr/>
          <p:nvPr/>
        </p:nvSpPr>
        <p:spPr>
          <a:xfrm>
            <a:off x="1028700" y="1619802"/>
            <a:ext cx="11301259" cy="3715289"/>
          </a:xfrm>
          <a:custGeom>
            <a:avLst/>
            <a:gdLst/>
            <a:ahLst/>
            <a:cxnLst/>
            <a:rect l="l" t="t" r="r" b="b"/>
            <a:pathLst>
              <a:path w="11301259" h="3715289">
                <a:moveTo>
                  <a:pt x="0" y="0"/>
                </a:moveTo>
                <a:lnTo>
                  <a:pt x="11301259" y="0"/>
                </a:lnTo>
                <a:lnTo>
                  <a:pt x="11301259" y="3715289"/>
                </a:lnTo>
                <a:lnTo>
                  <a:pt x="0" y="37152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TextBox 6"/>
          <p:cNvSpPr txBox="1"/>
          <p:nvPr/>
        </p:nvSpPr>
        <p:spPr>
          <a:xfrm>
            <a:off x="3217775" y="439631"/>
            <a:ext cx="11815108" cy="91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>
                <a:solidFill>
                  <a:srgbClr val="F4F7FA"/>
                </a:solidFill>
                <a:latin typeface="ADA Hybrid"/>
                <a:ea typeface="ADA Hybrid"/>
                <a:cs typeface="ADA Hybrid"/>
                <a:sym typeface="ADA Hybrid"/>
              </a:rPr>
              <a:t>FEATURE IMPORTANCE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05370" y="1860737"/>
            <a:ext cx="4453930" cy="326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2859"/>
              </a:lnSpc>
              <a:buFont typeface="Arial"/>
              <a:buChar char="•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Top 5 Features:</a:t>
            </a:r>
          </a:p>
          <a:p>
            <a:pPr marL="1122671" lvl="2" indent="-374224" algn="l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interest_rate</a:t>
            </a:r>
          </a:p>
          <a:p>
            <a:pPr marL="1122671" lvl="2" indent="-374224" algn="l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loan_amount</a:t>
            </a:r>
          </a:p>
          <a:p>
            <a:pPr marL="1122671" lvl="2" indent="-374224" algn="l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loan_duration_days</a:t>
            </a:r>
          </a:p>
          <a:p>
            <a:pPr marL="1122671" lvl="2" indent="-374224" algn="l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loan_term</a:t>
            </a:r>
          </a:p>
          <a:p>
            <a:pPr marL="1122671" lvl="2" indent="-374224" algn="l">
              <a:lnSpc>
                <a:spcPts val="2859"/>
              </a:lnSpc>
              <a:buFont typeface="Arial"/>
              <a:buChar char="⚬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processing_days</a:t>
            </a:r>
          </a:p>
          <a:p>
            <a:pPr marL="561336" lvl="1" indent="-280668" algn="l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Helps financial teams prioritize checks during loan approval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500533"/>
            <a:ext cx="13867665" cy="467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Critical Features for Decision-Making</a:t>
            </a:r>
          </a:p>
          <a:p>
            <a:pPr marL="518157" lvl="1" indent="-259078" algn="l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Interest Rate &amp; Loan Amount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Strongly influence default risk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Higher values correlate with increased risk</a:t>
            </a:r>
          </a:p>
          <a:p>
            <a:pPr marL="518157" lvl="1" indent="-259078" algn="l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Loan Duration &amp; Term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Longer terms may elevate risk due to economic uncertainty</a:t>
            </a:r>
          </a:p>
          <a:p>
            <a:pPr marL="518157" lvl="1" indent="-259078" algn="l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 Days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Potential administrative delays impacting risk</a:t>
            </a:r>
          </a:p>
          <a:p>
            <a:pPr marL="518157" lvl="1" indent="-259078" algn="l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Feature Stability Across Models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Consistency across Random Forest, XGBoost, and LightGBM confirms robust predictive power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Not artifacts of a single model’s bias</a:t>
            </a:r>
          </a:p>
          <a:p>
            <a:pPr marL="518157" lvl="1" indent="-259078" algn="l">
              <a:lnSpc>
                <a:spcPts val="2639"/>
              </a:lnSpc>
              <a:buFont typeface="Arial"/>
              <a:buChar char="•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Potential Anomalies to Investigate</a:t>
            </a:r>
          </a:p>
          <a:p>
            <a:pPr marL="1036314" lvl="2" indent="-345438" algn="l">
              <a:lnSpc>
                <a:spcPts val="2639"/>
              </a:lnSpc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Processing Days shows lower but persistent influence</a:t>
            </a:r>
          </a:p>
          <a:p>
            <a:pPr marL="1036314" lvl="2" indent="-345438" algn="l">
              <a:lnSpc>
                <a:spcPts val="2639"/>
              </a:lnSpc>
              <a:spcBef>
                <a:spcPct val="0"/>
              </a:spcBef>
              <a:buFont typeface="Arial"/>
              <a:buChar char="⚬"/>
            </a:pPr>
            <a:r>
              <a:rPr lang="en-US" sz="2399">
                <a:solidFill>
                  <a:srgbClr val="F4F7FA"/>
                </a:solidFill>
                <a:latin typeface="PT Sans"/>
                <a:ea typeface="PT Sans"/>
                <a:cs typeface="PT Sans"/>
                <a:sym typeface="PT Sans"/>
              </a:rPr>
              <a:t>Requires validation of correlation with default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PT Sans</vt:lpstr>
      <vt:lpstr>ADA Hybrid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Manalo_CAPSTONE1 - Finance Dataset</dc:title>
  <cp:lastModifiedBy>Fides Manalo</cp:lastModifiedBy>
  <cp:revision>2</cp:revision>
  <dcterms:created xsi:type="dcterms:W3CDTF">2006-08-16T00:00:00Z</dcterms:created>
  <dcterms:modified xsi:type="dcterms:W3CDTF">2025-07-11T13:49:34Z</dcterms:modified>
  <dc:identifier>DAGk_BtGm70</dc:identifier>
</cp:coreProperties>
</file>