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DA Hybrid" charset="1" panose="00000600000000000000"/>
      <p:regular r:id="rId17"/>
    </p:embeddedFont>
    <p:embeddedFont>
      <p:font typeface="PT Sans" charset="1" panose="020B0503020203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7418830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8051" y="0"/>
            <a:ext cx="10899949" cy="10287000"/>
            <a:chOff x="0" y="0"/>
            <a:chExt cx="86123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1231" cy="812800"/>
            </a:xfrm>
            <a:custGeom>
              <a:avLst/>
              <a:gdLst/>
              <a:ahLst/>
              <a:cxnLst/>
              <a:rect r="r" b="b" t="t" l="l"/>
              <a:pathLst>
                <a:path h="812800" w="861231">
                  <a:moveTo>
                    <a:pt x="0" y="0"/>
                  </a:moveTo>
                  <a:lnTo>
                    <a:pt x="861231" y="0"/>
                  </a:lnTo>
                  <a:lnTo>
                    <a:pt x="86123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3208" t="0" r="-1554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88051" y="-3205"/>
            <a:ext cx="10899949" cy="10290205"/>
            <a:chOff x="0" y="0"/>
            <a:chExt cx="2870768" cy="27101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70769" cy="2710177"/>
            </a:xfrm>
            <a:custGeom>
              <a:avLst/>
              <a:gdLst/>
              <a:ahLst/>
              <a:cxnLst/>
              <a:rect r="r" b="b" t="t" l="l"/>
              <a:pathLst>
                <a:path h="2710177" w="2870769">
                  <a:moveTo>
                    <a:pt x="0" y="0"/>
                  </a:moveTo>
                  <a:lnTo>
                    <a:pt x="2870769" y="0"/>
                  </a:lnTo>
                  <a:lnTo>
                    <a:pt x="2870769" y="2710177"/>
                  </a:lnTo>
                  <a:lnTo>
                    <a:pt x="0" y="2710177"/>
                  </a:lnTo>
                  <a:close/>
                </a:path>
              </a:pathLst>
            </a:custGeom>
            <a:gradFill rotWithShape="true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870768" cy="2700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0800000">
            <a:off x="1028700" y="2592528"/>
            <a:ext cx="980734" cy="980734"/>
          </a:xfrm>
          <a:custGeom>
            <a:avLst/>
            <a:gdLst/>
            <a:ahLst/>
            <a:cxnLst/>
            <a:rect r="r" b="b" t="t" l="l"/>
            <a:pathLst>
              <a:path h="980734" w="980734">
                <a:moveTo>
                  <a:pt x="980734" y="0"/>
                </a:moveTo>
                <a:lnTo>
                  <a:pt x="0" y="0"/>
                </a:lnTo>
                <a:lnTo>
                  <a:pt x="0" y="980734"/>
                </a:lnTo>
                <a:lnTo>
                  <a:pt x="980734" y="980734"/>
                </a:lnTo>
                <a:lnTo>
                  <a:pt x="9807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527135" y="-110384"/>
            <a:ext cx="479070" cy="2757238"/>
          </a:xfrm>
          <a:custGeom>
            <a:avLst/>
            <a:gdLst/>
            <a:ahLst/>
            <a:cxnLst/>
            <a:rect r="r" b="b" t="t" l="l"/>
            <a:pathLst>
              <a:path h="2757238" w="479070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985214"/>
            <a:ext cx="8109681" cy="113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DATA SCIENCE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784372"/>
            <a:ext cx="5095858" cy="113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FINANCE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842059"/>
            <a:ext cx="3880723" cy="38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276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Fides Angelene R. Manalo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4094573" y="6172200"/>
            <a:ext cx="4193427" cy="4114800"/>
          </a:xfrm>
          <a:custGeom>
            <a:avLst/>
            <a:gdLst/>
            <a:ahLst/>
            <a:cxnLst/>
            <a:rect r="r" b="b" t="t" l="l"/>
            <a:pathLst>
              <a:path h="4114800" w="4193427">
                <a:moveTo>
                  <a:pt x="4193427" y="0"/>
                </a:moveTo>
                <a:lnTo>
                  <a:pt x="0" y="0"/>
                </a:lnTo>
                <a:lnTo>
                  <a:pt x="0" y="4114800"/>
                </a:lnTo>
                <a:lnTo>
                  <a:pt x="4193427" y="4114800"/>
                </a:lnTo>
                <a:lnTo>
                  <a:pt x="4193427" y="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8610600"/>
            <a:ext cx="12240102" cy="38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276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 real-world case of using machine learning to predict defaulters using loan data.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475946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-10800000">
            <a:off x="16651173" y="8091903"/>
            <a:ext cx="608127" cy="608127"/>
          </a:xfrm>
          <a:custGeom>
            <a:avLst/>
            <a:gdLst/>
            <a:ahLst/>
            <a:cxnLst/>
            <a:rect r="r" b="b" t="t" l="l"/>
            <a:pathLst>
              <a:path h="608127" w="608127">
                <a:moveTo>
                  <a:pt x="0" y="608127"/>
                </a:moveTo>
                <a:lnTo>
                  <a:pt x="608127" y="608127"/>
                </a:lnTo>
                <a:lnTo>
                  <a:pt x="608127" y="0"/>
                </a:lnTo>
                <a:lnTo>
                  <a:pt x="0" y="0"/>
                </a:lnTo>
                <a:lnTo>
                  <a:pt x="0" y="6081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660772" y="0"/>
            <a:ext cx="2627228" cy="2577967"/>
          </a:xfrm>
          <a:custGeom>
            <a:avLst/>
            <a:gdLst/>
            <a:ahLst/>
            <a:cxnLst/>
            <a:rect r="r" b="b" t="t" l="l"/>
            <a:pathLst>
              <a:path h="2577967" w="2627228">
                <a:moveTo>
                  <a:pt x="2627228" y="2577967"/>
                </a:moveTo>
                <a:lnTo>
                  <a:pt x="0" y="2577967"/>
                </a:lnTo>
                <a:lnTo>
                  <a:pt x="0" y="0"/>
                </a:lnTo>
                <a:lnTo>
                  <a:pt x="2627228" y="0"/>
                </a:lnTo>
                <a:lnTo>
                  <a:pt x="2627228" y="2577967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313886"/>
            <a:ext cx="8925911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CONCLUSION &amp; RECOMMENDATION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4611" y="2476421"/>
            <a:ext cx="7304689" cy="520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Content:  LightGBM and XGBoost outperformed others</a:t>
            </a:r>
          </a:p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 Highly accurate ≠ effective prediction for defaulters</a:t>
            </a:r>
          </a:p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 Next steps:</a:t>
            </a:r>
          </a:p>
          <a:p>
            <a:pPr algn="l" marL="1004129" indent="-334710" lvl="2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Use SMOTE or ADASYN to balance classes</a:t>
            </a:r>
          </a:p>
          <a:p>
            <a:pPr algn="l" marL="1004129" indent="-334710" lvl="2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Add threshold tuning to shift prediction sensitivity</a:t>
            </a:r>
          </a:p>
          <a:p>
            <a:pPr algn="l" marL="1004129" indent="-334710" lvl="2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Experiment with hyperparameter tuning</a:t>
            </a:r>
          </a:p>
          <a:p>
            <a:pPr algn="l" marL="1004129" indent="-334710" lvl="2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Explore cost-sensitive learning to penalize missed defaulters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442881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8051" y="0"/>
            <a:ext cx="10899949" cy="10287000"/>
            <a:chOff x="0" y="0"/>
            <a:chExt cx="86123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1231" cy="812800"/>
            </a:xfrm>
            <a:custGeom>
              <a:avLst/>
              <a:gdLst/>
              <a:ahLst/>
              <a:cxnLst/>
              <a:rect r="r" b="b" t="t" l="l"/>
              <a:pathLst>
                <a:path h="812800" w="861231">
                  <a:moveTo>
                    <a:pt x="0" y="0"/>
                  </a:moveTo>
                  <a:lnTo>
                    <a:pt x="861231" y="0"/>
                  </a:lnTo>
                  <a:lnTo>
                    <a:pt x="86123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3208" t="0" r="-1554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88051" y="-3205"/>
            <a:ext cx="10899949" cy="10290205"/>
            <a:chOff x="0" y="0"/>
            <a:chExt cx="2870768" cy="27101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70769" cy="2710177"/>
            </a:xfrm>
            <a:custGeom>
              <a:avLst/>
              <a:gdLst/>
              <a:ahLst/>
              <a:cxnLst/>
              <a:rect r="r" b="b" t="t" l="l"/>
              <a:pathLst>
                <a:path h="2710177" w="2870769">
                  <a:moveTo>
                    <a:pt x="0" y="0"/>
                  </a:moveTo>
                  <a:lnTo>
                    <a:pt x="2870769" y="0"/>
                  </a:lnTo>
                  <a:lnTo>
                    <a:pt x="2870769" y="2710177"/>
                  </a:lnTo>
                  <a:lnTo>
                    <a:pt x="0" y="2710177"/>
                  </a:lnTo>
                  <a:close/>
                </a:path>
              </a:pathLst>
            </a:custGeom>
            <a:gradFill rotWithShape="true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870768" cy="2700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8527135" y="-110384"/>
            <a:ext cx="479070" cy="2757238"/>
          </a:xfrm>
          <a:custGeom>
            <a:avLst/>
            <a:gdLst/>
            <a:ahLst/>
            <a:cxnLst/>
            <a:rect r="r" b="b" t="t" l="l"/>
            <a:pathLst>
              <a:path h="2757238" w="479070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028700" y="2592528"/>
            <a:ext cx="980734" cy="980734"/>
          </a:xfrm>
          <a:custGeom>
            <a:avLst/>
            <a:gdLst/>
            <a:ahLst/>
            <a:cxnLst/>
            <a:rect r="r" b="b" t="t" l="l"/>
            <a:pathLst>
              <a:path h="980734" w="980734">
                <a:moveTo>
                  <a:pt x="980734" y="0"/>
                </a:moveTo>
                <a:lnTo>
                  <a:pt x="0" y="0"/>
                </a:lnTo>
                <a:lnTo>
                  <a:pt x="0" y="980734"/>
                </a:lnTo>
                <a:lnTo>
                  <a:pt x="980734" y="980734"/>
                </a:lnTo>
                <a:lnTo>
                  <a:pt x="98073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094573" y="6172200"/>
            <a:ext cx="4193427" cy="4114800"/>
          </a:xfrm>
          <a:custGeom>
            <a:avLst/>
            <a:gdLst/>
            <a:ahLst/>
            <a:cxnLst/>
            <a:rect r="r" b="b" t="t" l="l"/>
            <a:pathLst>
              <a:path h="4114800" w="4193427">
                <a:moveTo>
                  <a:pt x="4193427" y="0"/>
                </a:moveTo>
                <a:lnTo>
                  <a:pt x="0" y="0"/>
                </a:lnTo>
                <a:lnTo>
                  <a:pt x="0" y="4114800"/>
                </a:lnTo>
                <a:lnTo>
                  <a:pt x="4193427" y="4114800"/>
                </a:lnTo>
                <a:lnTo>
                  <a:pt x="4193427" y="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7691" y="6819444"/>
            <a:ext cx="6091859" cy="102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1"/>
              </a:lnSpc>
            </a:pPr>
            <a:r>
              <a:rPr lang="en-US" sz="7146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36127" y="3204"/>
            <a:ext cx="11151873" cy="10283796"/>
            <a:chOff x="0" y="0"/>
            <a:chExt cx="881136" cy="8125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1136" cy="812547"/>
            </a:xfrm>
            <a:custGeom>
              <a:avLst/>
              <a:gdLst/>
              <a:ahLst/>
              <a:cxnLst/>
              <a:rect r="r" b="b" t="t" l="l"/>
              <a:pathLst>
                <a:path h="812547" w="881136">
                  <a:moveTo>
                    <a:pt x="0" y="0"/>
                  </a:moveTo>
                  <a:lnTo>
                    <a:pt x="881136" y="0"/>
                  </a:lnTo>
                  <a:lnTo>
                    <a:pt x="881136" y="812547"/>
                  </a:lnTo>
                  <a:lnTo>
                    <a:pt x="0" y="812547"/>
                  </a:lnTo>
                  <a:close/>
                </a:path>
              </a:pathLst>
            </a:custGeom>
            <a:blipFill>
              <a:blip r:embed="rId2"/>
              <a:stretch>
                <a:fillRect l="-19205" t="0" r="-1920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19891" y="23869"/>
            <a:ext cx="11168109" cy="10287000"/>
            <a:chOff x="0" y="0"/>
            <a:chExt cx="2941395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1395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41395">
                  <a:moveTo>
                    <a:pt x="0" y="0"/>
                  </a:moveTo>
                  <a:lnTo>
                    <a:pt x="2941395" y="0"/>
                  </a:lnTo>
                  <a:lnTo>
                    <a:pt x="2941395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5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2941395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028700" y="6048604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513524"/>
            <a:ext cx="3044921" cy="744776"/>
            <a:chOff x="0" y="0"/>
            <a:chExt cx="2855728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5728" cy="698500"/>
            </a:xfrm>
            <a:custGeom>
              <a:avLst/>
              <a:gdLst/>
              <a:ahLst/>
              <a:cxnLst/>
              <a:rect r="r" b="b" t="t" l="l"/>
              <a:pathLst>
                <a:path h="698500" w="2855728">
                  <a:moveTo>
                    <a:pt x="2855728" y="349250"/>
                  </a:moveTo>
                  <a:lnTo>
                    <a:pt x="2652528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2652528" y="0"/>
                  </a:lnTo>
                  <a:lnTo>
                    <a:pt x="2855728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16B6C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9525"/>
              <a:ext cx="2627128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309724"/>
            <a:ext cx="11027176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OBJECTIVES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143375"/>
            <a:ext cx="8115300" cy="160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4" indent="-313052" lvl="1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</a:t>
            </a: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redict if a borrower will default or not.</a:t>
            </a:r>
          </a:p>
          <a:p>
            <a:pPr algn="just" marL="626104" indent="-313052" lvl="1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Use historical loan data from Bajaj Finserv.</a:t>
            </a:r>
          </a:p>
          <a:p>
            <a:pPr algn="just" marL="626104" indent="-313052" lvl="1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Apply machine learning models and evaluate performance.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641023" y="8885912"/>
            <a:ext cx="1820274" cy="0"/>
          </a:xfrm>
          <a:prstGeom prst="line">
            <a:avLst/>
          </a:prstGeom>
          <a:ln cap="flat" w="38100">
            <a:solidFill>
              <a:srgbClr val="F4F7F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4" id="14"/>
          <p:cNvSpPr/>
          <p:nvPr/>
        </p:nvSpPr>
        <p:spPr>
          <a:xfrm flipH="true" flipV="false" rot="-10800000">
            <a:off x="1028700" y="1028700"/>
            <a:ext cx="667194" cy="667194"/>
          </a:xfrm>
          <a:custGeom>
            <a:avLst/>
            <a:gdLst/>
            <a:ahLst/>
            <a:cxnLst/>
            <a:rect r="r" b="b" t="t" l="l"/>
            <a:pathLst>
              <a:path h="667194" w="667194">
                <a:moveTo>
                  <a:pt x="667194" y="0"/>
                </a:moveTo>
                <a:lnTo>
                  <a:pt x="0" y="0"/>
                </a:lnTo>
                <a:lnTo>
                  <a:pt x="0" y="667194"/>
                </a:lnTo>
                <a:lnTo>
                  <a:pt x="667194" y="667194"/>
                </a:lnTo>
                <a:lnTo>
                  <a:pt x="6671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641146" y="7640146"/>
            <a:ext cx="479070" cy="2757238"/>
          </a:xfrm>
          <a:custGeom>
            <a:avLst/>
            <a:gdLst/>
            <a:ahLst/>
            <a:cxnLst/>
            <a:rect r="r" b="b" t="t" l="l"/>
            <a:pathLst>
              <a:path h="2757238" w="479070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4094573" y="0"/>
            <a:ext cx="4193427" cy="4114800"/>
          </a:xfrm>
          <a:custGeom>
            <a:avLst/>
            <a:gdLst/>
            <a:ahLst/>
            <a:cxnLst/>
            <a:rect r="r" b="b" t="t" l="l"/>
            <a:pathLst>
              <a:path h="4114800" w="4193427">
                <a:moveTo>
                  <a:pt x="41934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3427" y="0"/>
                </a:lnTo>
                <a:lnTo>
                  <a:pt x="4193427" y="411480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676008" y="3727523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-10800000">
            <a:off x="16627617" y="8626617"/>
            <a:ext cx="631683" cy="631683"/>
          </a:xfrm>
          <a:custGeom>
            <a:avLst/>
            <a:gdLst/>
            <a:ahLst/>
            <a:cxnLst/>
            <a:rect r="r" b="b" t="t" l="l"/>
            <a:pathLst>
              <a:path h="631683" w="631683">
                <a:moveTo>
                  <a:pt x="0" y="631683"/>
                </a:moveTo>
                <a:lnTo>
                  <a:pt x="631683" y="631683"/>
                </a:lnTo>
                <a:lnTo>
                  <a:pt x="631683" y="0"/>
                </a:lnTo>
                <a:lnTo>
                  <a:pt x="0" y="0"/>
                </a:lnTo>
                <a:lnTo>
                  <a:pt x="0" y="6316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993836" y="137889"/>
            <a:ext cx="374653" cy="2156274"/>
          </a:xfrm>
          <a:custGeom>
            <a:avLst/>
            <a:gdLst/>
            <a:ahLst/>
            <a:cxnLst/>
            <a:rect r="r" b="b" t="t" l="l"/>
            <a:pathLst>
              <a:path h="2156274" w="374653">
                <a:moveTo>
                  <a:pt x="0" y="0"/>
                </a:moveTo>
                <a:lnTo>
                  <a:pt x="374653" y="0"/>
                </a:lnTo>
                <a:lnTo>
                  <a:pt x="374653" y="2156275"/>
                </a:lnTo>
                <a:lnTo>
                  <a:pt x="0" y="2156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59694" y="2164326"/>
            <a:ext cx="6968827" cy="5958347"/>
          </a:xfrm>
          <a:custGeom>
            <a:avLst/>
            <a:gdLst/>
            <a:ahLst/>
            <a:cxnLst/>
            <a:rect r="r" b="b" t="t" l="l"/>
            <a:pathLst>
              <a:path h="5958347" w="6968827">
                <a:moveTo>
                  <a:pt x="0" y="0"/>
                </a:moveTo>
                <a:lnTo>
                  <a:pt x="6968827" y="0"/>
                </a:lnTo>
                <a:lnTo>
                  <a:pt x="6968827" y="5958348"/>
                </a:lnTo>
                <a:lnTo>
                  <a:pt x="0" y="5958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76008" y="4679315"/>
            <a:ext cx="510849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5,000 LOAN RECORDS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76008" y="5733098"/>
            <a:ext cx="318289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17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76008" y="1884117"/>
            <a:ext cx="10583292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OVERVIEW OF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76008" y="6328410"/>
            <a:ext cx="3551396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customer_id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loan_id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loan_type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loan_amount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interest_rate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loan_term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employment_type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income_level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5206" y="5918835"/>
            <a:ext cx="3721656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credit_score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gender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marital_status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education_level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application_date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approval_date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disbursement_date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due_date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default_status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621540" y="4101349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false" rot="-10800000">
            <a:off x="1028700" y="1028700"/>
            <a:ext cx="667194" cy="667194"/>
          </a:xfrm>
          <a:custGeom>
            <a:avLst/>
            <a:gdLst/>
            <a:ahLst/>
            <a:cxnLst/>
            <a:rect r="r" b="b" t="t" l="l"/>
            <a:pathLst>
              <a:path h="667194" w="667194">
                <a:moveTo>
                  <a:pt x="667194" y="0"/>
                </a:moveTo>
                <a:lnTo>
                  <a:pt x="0" y="0"/>
                </a:lnTo>
                <a:lnTo>
                  <a:pt x="0" y="667194"/>
                </a:lnTo>
                <a:lnTo>
                  <a:pt x="667194" y="667194"/>
                </a:lnTo>
                <a:lnTo>
                  <a:pt x="667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75354" y="2010294"/>
            <a:ext cx="11629682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DATA CLEANING &amp; FEAUTURE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75354" y="4953000"/>
            <a:ext cx="8920167" cy="337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4" indent="-313052" lvl="1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Dropped customer_id, loan_id (non-informative)</a:t>
            </a:r>
          </a:p>
          <a:p>
            <a:pPr algn="l" marL="626104" indent="-313052" lvl="1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Converted dates to duration features:</a:t>
            </a:r>
          </a:p>
          <a:p>
            <a:pPr algn="l" marL="626104" indent="-313052" lvl="1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processing_days, loan_duration_days, etc.</a:t>
            </a:r>
          </a:p>
          <a:p>
            <a:pPr algn="l" marL="626104" indent="-313052" lvl="1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Encoded categorical variables</a:t>
            </a:r>
          </a:p>
          <a:p>
            <a:pPr algn="l" marL="626104" indent="-313052" lvl="1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Scaled numeric features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4632460" y="0"/>
            <a:ext cx="3655540" cy="3586999"/>
          </a:xfrm>
          <a:custGeom>
            <a:avLst/>
            <a:gdLst/>
            <a:ahLst/>
            <a:cxnLst/>
            <a:rect r="r" b="b" t="t" l="l"/>
            <a:pathLst>
              <a:path h="3586999" w="3655540">
                <a:moveTo>
                  <a:pt x="3655540" y="3586999"/>
                </a:moveTo>
                <a:lnTo>
                  <a:pt x="0" y="3586999"/>
                </a:lnTo>
                <a:lnTo>
                  <a:pt x="0" y="0"/>
                </a:lnTo>
                <a:lnTo>
                  <a:pt x="3655540" y="0"/>
                </a:lnTo>
                <a:lnTo>
                  <a:pt x="3655540" y="3586999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175759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013699"/>
            <a:ext cx="8346119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MODELING TECHNIQUES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54611" y="2825254"/>
            <a:ext cx="5394094" cy="804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6"/>
              </a:lnSpc>
            </a:pPr>
            <a:r>
              <a:rPr lang="en-US" sz="2842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MACHINE LEARNING MODELS USED: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54611" y="3887026"/>
            <a:ext cx="6477855" cy="4153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 – simple, interpretable baseline model</a:t>
            </a:r>
          </a:p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Random Forest – ensemble of decision trees, handles non-linearities well</a:t>
            </a:r>
          </a:p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XGBoost – gradient boosting, known for high accuracy in competitions</a:t>
            </a:r>
          </a:p>
          <a:p>
            <a:pPr algn="l" marL="502065" indent="-251032" lvl="1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LightGBM – faster boosting with similar or better performance than XGBoost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10800000">
            <a:off x="16651173" y="8091903"/>
            <a:ext cx="608127" cy="608127"/>
          </a:xfrm>
          <a:custGeom>
            <a:avLst/>
            <a:gdLst/>
            <a:ahLst/>
            <a:cxnLst/>
            <a:rect r="r" b="b" t="t" l="l"/>
            <a:pathLst>
              <a:path h="608127" w="608127">
                <a:moveTo>
                  <a:pt x="0" y="608127"/>
                </a:moveTo>
                <a:lnTo>
                  <a:pt x="608127" y="608127"/>
                </a:lnTo>
                <a:lnTo>
                  <a:pt x="608127" y="0"/>
                </a:lnTo>
                <a:lnTo>
                  <a:pt x="0" y="0"/>
                </a:lnTo>
                <a:lnTo>
                  <a:pt x="0" y="6081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660772" y="0"/>
            <a:ext cx="2627228" cy="2577967"/>
          </a:xfrm>
          <a:custGeom>
            <a:avLst/>
            <a:gdLst/>
            <a:ahLst/>
            <a:cxnLst/>
            <a:rect r="r" b="b" t="t" l="l"/>
            <a:pathLst>
              <a:path h="2577967" w="2627228">
                <a:moveTo>
                  <a:pt x="2627228" y="2577967"/>
                </a:moveTo>
                <a:lnTo>
                  <a:pt x="0" y="2577967"/>
                </a:lnTo>
                <a:lnTo>
                  <a:pt x="0" y="0"/>
                </a:lnTo>
                <a:lnTo>
                  <a:pt x="2627228" y="0"/>
                </a:lnTo>
                <a:lnTo>
                  <a:pt x="2627228" y="2577967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156640" y="5527021"/>
            <a:ext cx="6477855" cy="179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20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 mix of linear and tree-based models to cover a broad spectrum of predictive power and interpretability. Logistic regression acts as our benchmark, while XGBoost and LightGBM offer advanced tree-based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32036" y="1669417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false" rot="-10800000">
            <a:off x="271267" y="271267"/>
            <a:ext cx="757433" cy="757433"/>
          </a:xfrm>
          <a:custGeom>
            <a:avLst/>
            <a:gdLst/>
            <a:ahLst/>
            <a:cxnLst/>
            <a:rect r="r" b="b" t="t" l="l"/>
            <a:pathLst>
              <a:path h="757433" w="757433">
                <a:moveTo>
                  <a:pt x="757433" y="0"/>
                </a:moveTo>
                <a:lnTo>
                  <a:pt x="0" y="0"/>
                </a:lnTo>
                <a:lnTo>
                  <a:pt x="0" y="757433"/>
                </a:lnTo>
                <a:lnTo>
                  <a:pt x="757433" y="757433"/>
                </a:lnTo>
                <a:lnTo>
                  <a:pt x="7574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296296" y="0"/>
            <a:ext cx="2991704" cy="2935610"/>
          </a:xfrm>
          <a:custGeom>
            <a:avLst/>
            <a:gdLst/>
            <a:ahLst/>
            <a:cxnLst/>
            <a:rect r="r" b="b" t="t" l="l"/>
            <a:pathLst>
              <a:path h="2935610" w="2991704">
                <a:moveTo>
                  <a:pt x="2991704" y="2935610"/>
                </a:moveTo>
                <a:lnTo>
                  <a:pt x="0" y="2935610"/>
                </a:lnTo>
                <a:lnTo>
                  <a:pt x="0" y="0"/>
                </a:lnTo>
                <a:lnTo>
                  <a:pt x="2991704" y="0"/>
                </a:lnTo>
                <a:lnTo>
                  <a:pt x="2991704" y="293561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32036" y="2032372"/>
            <a:ext cx="4601613" cy="3887994"/>
          </a:xfrm>
          <a:custGeom>
            <a:avLst/>
            <a:gdLst/>
            <a:ahLst/>
            <a:cxnLst/>
            <a:rect r="r" b="b" t="t" l="l"/>
            <a:pathLst>
              <a:path h="3887994" w="4601613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33649" y="2032372"/>
            <a:ext cx="4601613" cy="3887994"/>
          </a:xfrm>
          <a:custGeom>
            <a:avLst/>
            <a:gdLst/>
            <a:ahLst/>
            <a:cxnLst/>
            <a:rect r="r" b="b" t="t" l="l"/>
            <a:pathLst>
              <a:path h="3887994" w="4601613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036" y="5920366"/>
            <a:ext cx="4601613" cy="3887994"/>
          </a:xfrm>
          <a:custGeom>
            <a:avLst/>
            <a:gdLst/>
            <a:ahLst/>
            <a:cxnLst/>
            <a:rect r="r" b="b" t="t" l="l"/>
            <a:pathLst>
              <a:path h="3887994" w="4601613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24492" y="5912629"/>
            <a:ext cx="4610770" cy="3895731"/>
          </a:xfrm>
          <a:custGeom>
            <a:avLst/>
            <a:gdLst/>
            <a:ahLst/>
            <a:cxnLst/>
            <a:rect r="r" b="b" t="t" l="l"/>
            <a:pathLst>
              <a:path h="3895731" w="4610770">
                <a:moveTo>
                  <a:pt x="0" y="0"/>
                </a:moveTo>
                <a:lnTo>
                  <a:pt x="4610770" y="0"/>
                </a:lnTo>
                <a:lnTo>
                  <a:pt x="4610770" y="3895731"/>
                </a:lnTo>
                <a:lnTo>
                  <a:pt x="0" y="38957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2036" y="856617"/>
            <a:ext cx="1015716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5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CONFUSION MATRIX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8165" y="4444064"/>
            <a:ext cx="6683472" cy="281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True Negatives: Majority predicted correctly (non-defaulters)</a:t>
            </a:r>
          </a:p>
          <a:p>
            <a:pPr algn="just" marL="582925" indent="-291463" lvl="1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False Negatives: Defaulters being missed (a risk in finance)</a:t>
            </a:r>
          </a:p>
          <a:p>
            <a:pPr algn="just" marL="582925" indent="-291463" lvl="1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Limited true positives due to imbalance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530966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16153144" y="0"/>
            <a:ext cx="2134856" cy="2094828"/>
          </a:xfrm>
          <a:custGeom>
            <a:avLst/>
            <a:gdLst/>
            <a:ahLst/>
            <a:cxnLst/>
            <a:rect r="r" b="b" t="t" l="l"/>
            <a:pathLst>
              <a:path h="2094828" w="2134856">
                <a:moveTo>
                  <a:pt x="2134856" y="2094828"/>
                </a:moveTo>
                <a:lnTo>
                  <a:pt x="0" y="2094828"/>
                </a:lnTo>
                <a:lnTo>
                  <a:pt x="0" y="0"/>
                </a:lnTo>
                <a:lnTo>
                  <a:pt x="2134856" y="0"/>
                </a:lnTo>
                <a:lnTo>
                  <a:pt x="2134856" y="2094828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32036" y="2032372"/>
            <a:ext cx="4678411" cy="3880257"/>
          </a:xfrm>
          <a:custGeom>
            <a:avLst/>
            <a:gdLst/>
            <a:ahLst/>
            <a:cxnLst/>
            <a:rect r="r" b="b" t="t" l="l"/>
            <a:pathLst>
              <a:path h="3880257" w="4678411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10447" y="2032372"/>
            <a:ext cx="4678411" cy="3880257"/>
          </a:xfrm>
          <a:custGeom>
            <a:avLst/>
            <a:gdLst/>
            <a:ahLst/>
            <a:cxnLst/>
            <a:rect r="r" b="b" t="t" l="l"/>
            <a:pathLst>
              <a:path h="3880257" w="4678411">
                <a:moveTo>
                  <a:pt x="0" y="0"/>
                </a:moveTo>
                <a:lnTo>
                  <a:pt x="4678412" y="0"/>
                </a:lnTo>
                <a:lnTo>
                  <a:pt x="4678412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2036" y="5912629"/>
            <a:ext cx="4678411" cy="3880257"/>
          </a:xfrm>
          <a:custGeom>
            <a:avLst/>
            <a:gdLst/>
            <a:ahLst/>
            <a:cxnLst/>
            <a:rect r="r" b="b" t="t" l="l"/>
            <a:pathLst>
              <a:path h="3880257" w="4678411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036" y="2032372"/>
            <a:ext cx="4678411" cy="3880257"/>
          </a:xfrm>
          <a:custGeom>
            <a:avLst/>
            <a:gdLst/>
            <a:ahLst/>
            <a:cxnLst/>
            <a:rect r="r" b="b" t="t" l="l"/>
            <a:pathLst>
              <a:path h="3880257" w="4678411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73386"/>
            <a:ext cx="9425569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ROC CURVES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22941" y="3648429"/>
            <a:ext cx="4933460" cy="249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Regression: AUC ≈ 0.50 (poor discrimination)</a:t>
            </a:r>
          </a:p>
          <a:p>
            <a:pPr algn="just" marL="518157" indent="-259078" lvl="1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Random Forest: Slightly better</a:t>
            </a:r>
          </a:p>
          <a:p>
            <a:pPr algn="just" marL="518157" indent="-259078" lvl="1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XGBoost / LightGBM: AUC ≈ 0.70+ (stronger class separation)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910447" y="5912629"/>
            <a:ext cx="4678411" cy="3880257"/>
          </a:xfrm>
          <a:custGeom>
            <a:avLst/>
            <a:gdLst/>
            <a:ahLst/>
            <a:cxnLst/>
            <a:rect r="r" b="b" t="t" l="l"/>
            <a:pathLst>
              <a:path h="3880257" w="4678411">
                <a:moveTo>
                  <a:pt x="0" y="0"/>
                </a:moveTo>
                <a:lnTo>
                  <a:pt x="4678412" y="0"/>
                </a:lnTo>
                <a:lnTo>
                  <a:pt x="4678412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598824" y="7178070"/>
            <a:ext cx="493346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99"/>
              </a:lnSpc>
              <a:spcBef>
                <a:spcPct val="0"/>
              </a:spcBef>
            </a:pPr>
            <a:r>
              <a:rPr lang="en-US" sz="1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ROC AUC is a good measure when we have class imbalance. XGBoost and LightGBM achieve higher AUC, meaning they better distinguish between defaulters and non-defaulters.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41552" y="3754976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41552" y="1567056"/>
            <a:ext cx="7111341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PERFORMANCE SUMMARY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10800000">
            <a:off x="7295897" y="2749426"/>
            <a:ext cx="622935" cy="622935"/>
          </a:xfrm>
          <a:custGeom>
            <a:avLst/>
            <a:gdLst/>
            <a:ahLst/>
            <a:cxnLst/>
            <a:rect r="r" b="b" t="t" l="l"/>
            <a:pathLst>
              <a:path h="622935" w="622935">
                <a:moveTo>
                  <a:pt x="0" y="622935"/>
                </a:moveTo>
                <a:lnTo>
                  <a:pt x="622935" y="622935"/>
                </a:lnTo>
                <a:lnTo>
                  <a:pt x="622935" y="0"/>
                </a:lnTo>
                <a:lnTo>
                  <a:pt x="0" y="0"/>
                </a:lnTo>
                <a:lnTo>
                  <a:pt x="0" y="622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153144" y="0"/>
            <a:ext cx="2134856" cy="2094828"/>
          </a:xfrm>
          <a:custGeom>
            <a:avLst/>
            <a:gdLst/>
            <a:ahLst/>
            <a:cxnLst/>
            <a:rect r="r" b="b" t="t" l="l"/>
            <a:pathLst>
              <a:path h="2094828" w="2134856">
                <a:moveTo>
                  <a:pt x="2134856" y="2094828"/>
                </a:moveTo>
                <a:lnTo>
                  <a:pt x="0" y="2094828"/>
                </a:lnTo>
                <a:lnTo>
                  <a:pt x="0" y="0"/>
                </a:lnTo>
                <a:lnTo>
                  <a:pt x="2134856" y="0"/>
                </a:lnTo>
                <a:lnTo>
                  <a:pt x="2134856" y="2094828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334110" y="6630757"/>
            <a:ext cx="11301259" cy="2627543"/>
          </a:xfrm>
          <a:custGeom>
            <a:avLst/>
            <a:gdLst/>
            <a:ahLst/>
            <a:cxnLst/>
            <a:rect r="r" b="b" t="t" l="l"/>
            <a:pathLst>
              <a:path h="2627543" w="11301259">
                <a:moveTo>
                  <a:pt x="0" y="0"/>
                </a:moveTo>
                <a:lnTo>
                  <a:pt x="11301259" y="0"/>
                </a:lnTo>
                <a:lnTo>
                  <a:pt x="11301259" y="2627543"/>
                </a:lnTo>
                <a:lnTo>
                  <a:pt x="0" y="262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1552" y="4402463"/>
            <a:ext cx="6842592" cy="186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LightGBM had the best balance of AUC and speed</a:t>
            </a:r>
          </a:p>
          <a:p>
            <a:pPr algn="just" marL="582925" indent="-291463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 struggled with recall</a:t>
            </a:r>
          </a:p>
          <a:p>
            <a:pPr algn="just" marL="582925" indent="-291463" lvl="1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Recall is crucial when identifying risky loans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182" y="6856102"/>
            <a:ext cx="2612415" cy="229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70"/>
              </a:lnSpc>
            </a:pPr>
            <a:r>
              <a:rPr lang="en-US" sz="170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This summary shows that even though accuracy looks good across models, we need to pay close attention to recall for defaulters. LightGBM is our best candidate for improvement and deployment.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216725"/>
            <a:ext cx="6842592" cy="223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Models are biased toward non-defaulters due to imbalance</a:t>
            </a:r>
          </a:p>
          <a:p>
            <a:pPr algn="just" marL="582925" indent="-291463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Good at predicting “safe” customers, not high-risk ones</a:t>
            </a:r>
          </a:p>
          <a:p>
            <a:pPr algn="just" marL="582925" indent="-291463" lvl="1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Ensemble methods provide deeper insight and better generalization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53883" y="6960235"/>
            <a:ext cx="2612415" cy="229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70"/>
              </a:lnSpc>
            </a:pPr>
            <a:r>
              <a:rPr lang="en-US" sz="170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The imbalance in the dataset makes the models conservative—they’re hesitant to flag borrowers as risky. However, with better sampling techniques, we can unlock more from these tree-based models.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602869" y="1397211"/>
            <a:ext cx="3044921" cy="0"/>
          </a:xfrm>
          <a:prstGeom prst="line">
            <a:avLst/>
          </a:prstGeom>
          <a:ln cap="flat" w="76200">
            <a:solidFill>
              <a:srgbClr val="16B6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false" rot="-10800000">
            <a:off x="2953933" y="457459"/>
            <a:ext cx="622935" cy="622935"/>
          </a:xfrm>
          <a:custGeom>
            <a:avLst/>
            <a:gdLst/>
            <a:ahLst/>
            <a:cxnLst/>
            <a:rect r="r" b="b" t="t" l="l"/>
            <a:pathLst>
              <a:path h="622935" w="622935">
                <a:moveTo>
                  <a:pt x="622935" y="0"/>
                </a:moveTo>
                <a:lnTo>
                  <a:pt x="0" y="0"/>
                </a:lnTo>
                <a:lnTo>
                  <a:pt x="0" y="622935"/>
                </a:lnTo>
                <a:lnTo>
                  <a:pt x="622935" y="622935"/>
                </a:lnTo>
                <a:lnTo>
                  <a:pt x="6229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032884" y="7092917"/>
            <a:ext cx="3255116" cy="3194083"/>
          </a:xfrm>
          <a:custGeom>
            <a:avLst/>
            <a:gdLst/>
            <a:ahLst/>
            <a:cxnLst/>
            <a:rect r="r" b="b" t="t" l="l"/>
            <a:pathLst>
              <a:path h="3194083" w="3255116">
                <a:moveTo>
                  <a:pt x="3255116" y="0"/>
                </a:moveTo>
                <a:lnTo>
                  <a:pt x="0" y="0"/>
                </a:lnTo>
                <a:lnTo>
                  <a:pt x="0" y="3194083"/>
                </a:lnTo>
                <a:lnTo>
                  <a:pt x="3255116" y="3194083"/>
                </a:lnTo>
                <a:lnTo>
                  <a:pt x="3255116" y="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619802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9" y="0"/>
                </a:lnTo>
                <a:lnTo>
                  <a:pt x="11301259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7775" y="439631"/>
            <a:ext cx="11815108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FEATURE IMPORTANCE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05370" y="1860737"/>
            <a:ext cx="4453930" cy="326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2859"/>
              </a:lnSpc>
              <a:buFont typeface="Arial"/>
              <a:buChar char="•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Top 5 Features:</a:t>
            </a:r>
          </a:p>
          <a:p>
            <a:pPr algn="l" marL="1122671" indent="-374224" lvl="2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interest_rate</a:t>
            </a:r>
          </a:p>
          <a:p>
            <a:pPr algn="l" marL="1122671" indent="-374224" lvl="2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loan_amount</a:t>
            </a:r>
          </a:p>
          <a:p>
            <a:pPr algn="l" marL="1122671" indent="-374224" lvl="2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loan_duration_days</a:t>
            </a:r>
          </a:p>
          <a:p>
            <a:pPr algn="l" marL="1122671" indent="-374224" lvl="2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loan_term</a:t>
            </a:r>
          </a:p>
          <a:p>
            <a:pPr algn="l" marL="1122671" indent="-374224" lvl="2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processing_days</a:t>
            </a:r>
          </a:p>
          <a:p>
            <a:pPr algn="l" marL="561336" indent="-280668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Helps financial teams prioritize checks during loan approval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00533"/>
            <a:ext cx="13867665" cy="467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Critical Features for Decision-Making</a:t>
            </a:r>
          </a:p>
          <a:p>
            <a:pPr algn="l" marL="518157" indent="-259078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 Rate &amp; L</a:t>
            </a: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oan Amount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Strong</a:t>
            </a: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ly influence default risk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Higher values correlate with increased risk</a:t>
            </a:r>
          </a:p>
          <a:p>
            <a:pPr algn="l" marL="518157" indent="-259078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 Duration &amp; Term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Longer terms may e</a:t>
            </a: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levate risk due to economic uncertainty</a:t>
            </a:r>
          </a:p>
          <a:p>
            <a:pPr algn="l" marL="518157" indent="-259078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 Days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Potential administrative d</a:t>
            </a: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elays impacting risk</a:t>
            </a:r>
          </a:p>
          <a:p>
            <a:pPr algn="l" marL="518157" indent="-259078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Feature Stability Across Models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Consistency across Random Forest, XGBoost, and LightGBM confirms robust predictive power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Not artifacts of a single model’s bias</a:t>
            </a:r>
          </a:p>
          <a:p>
            <a:pPr algn="l" marL="518157" indent="-259078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Potential Anomalies to Investigate</a:t>
            </a:r>
          </a:p>
          <a:p>
            <a:pPr algn="l" marL="1036314" indent="-345438" lvl="2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 Days shows lower but persistent influence</a:t>
            </a:r>
          </a:p>
          <a:p>
            <a:pPr algn="l" marL="1036314" indent="-345438" lvl="2">
              <a:lnSpc>
                <a:spcPts val="2639"/>
              </a:lnSpc>
              <a:spcBef>
                <a:spcPct val="0"/>
              </a:spcBef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Requires validation of correlation with default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DAGk_BtGm70</dc:identifier>
  <dcterms:modified xsi:type="dcterms:W3CDTF">2011-08-01T06:04:30Z</dcterms:modified>
  <cp:revision>1</cp:revision>
  <dc:title>Manalo_CAPSTONE1 - Finance Dataset</dc:title>
</cp:coreProperties>
</file>