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</p:sldIdLst>
  <p:sldSz cx="10071100" cy="5670550"/>
  <p:notesSz cx="10071100" cy="56705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82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Diosel" userId="986d0ebf13ce54e8" providerId="LiveId" clId="{FCFA3AC4-7374-4E77-B35B-06350A419ACA}"/>
    <pc:docChg chg="modSld">
      <pc:chgData name="Felipe Diosel" userId="986d0ebf13ce54e8" providerId="LiveId" clId="{FCFA3AC4-7374-4E77-B35B-06350A419ACA}" dt="2022-03-30T11:34:54.132" v="1" actId="20577"/>
      <pc:docMkLst>
        <pc:docMk/>
      </pc:docMkLst>
      <pc:sldChg chg="modSp mod">
        <pc:chgData name="Felipe Diosel" userId="986d0ebf13ce54e8" providerId="LiveId" clId="{FCFA3AC4-7374-4E77-B35B-06350A419ACA}" dt="2022-03-30T11:34:54.132" v="1" actId="20577"/>
        <pc:sldMkLst>
          <pc:docMk/>
          <pc:sldMk cId="0" sldId="256"/>
        </pc:sldMkLst>
        <pc:spChg chg="mod">
          <ac:chgData name="Felipe Diosel" userId="986d0ebf13ce54e8" providerId="LiveId" clId="{FCFA3AC4-7374-4E77-B35B-06350A419ACA}" dt="2022-03-30T11:34:54.132" v="1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Felipe Diosel" userId="986d0ebf13ce54e8" providerId="LiveId" clId="{FCFA3AC4-7374-4E77-B35B-06350A419ACA}" dt="2022-03-30T11:34:50.056" v="0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1757870"/>
            <a:ext cx="8565833" cy="119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3175508"/>
            <a:ext cx="7054215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304226"/>
            <a:ext cx="4383691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304226"/>
            <a:ext cx="4383691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7450" cy="5667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8100" y="28574"/>
            <a:ext cx="9915525" cy="5600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5487" y="274002"/>
            <a:ext cx="8626475" cy="50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7504" y="1120584"/>
            <a:ext cx="9362440" cy="1598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5273611"/>
            <a:ext cx="322478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5273611"/>
            <a:ext cx="2317813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5273611"/>
            <a:ext cx="2317813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77450" cy="566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25" y="1190625"/>
            <a:ext cx="10067925" cy="1295400"/>
          </a:xfrm>
          <a:custGeom>
            <a:avLst/>
            <a:gdLst/>
            <a:ahLst/>
            <a:cxnLst/>
            <a:rect l="l" t="t" r="r" b="b"/>
            <a:pathLst>
              <a:path w="10067925" h="1295400">
                <a:moveTo>
                  <a:pt x="0" y="1295400"/>
                </a:moveTo>
                <a:lnTo>
                  <a:pt x="10067925" y="1295400"/>
                </a:lnTo>
                <a:lnTo>
                  <a:pt x="10067925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 u="sng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4730" y="1494536"/>
            <a:ext cx="638302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5" dirty="0">
                <a:solidFill>
                  <a:srgbClr val="000000"/>
                </a:solidFill>
              </a:rPr>
              <a:t>01 </a:t>
            </a:r>
            <a:r>
              <a:rPr sz="2600" spc="10" dirty="0">
                <a:solidFill>
                  <a:srgbClr val="000000"/>
                </a:solidFill>
              </a:rPr>
              <a:t>- </a:t>
            </a:r>
            <a:r>
              <a:rPr sz="2600" spc="-10" dirty="0">
                <a:solidFill>
                  <a:srgbClr val="000000"/>
                </a:solidFill>
              </a:rPr>
              <a:t>INTRODUÇÃO </a:t>
            </a:r>
            <a:r>
              <a:rPr lang="pt-BR" sz="2600" spc="-10" dirty="0">
                <a:solidFill>
                  <a:srgbClr val="000000"/>
                </a:solidFill>
              </a:rPr>
              <a:t>A </a:t>
            </a:r>
            <a:r>
              <a:rPr sz="2600" spc="-5" dirty="0">
                <a:solidFill>
                  <a:srgbClr val="000000"/>
                </a:solidFill>
              </a:rPr>
              <a:t>BANCO </a:t>
            </a:r>
            <a:r>
              <a:rPr sz="2600" spc="5" dirty="0">
                <a:solidFill>
                  <a:srgbClr val="000000"/>
                </a:solidFill>
              </a:rPr>
              <a:t>DE</a:t>
            </a:r>
            <a:r>
              <a:rPr sz="2600" dirty="0">
                <a:solidFill>
                  <a:srgbClr val="000000"/>
                </a:solidFill>
              </a:rPr>
              <a:t> DADOS</a:t>
            </a:r>
            <a:endParaRPr sz="2600" dirty="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pt-BR" sz="1400" spc="15" dirty="0">
                <a:solidFill>
                  <a:srgbClr val="000000"/>
                </a:solidFill>
              </a:rPr>
              <a:t>JOVENS TALENTOS – CURSO DE PROGRAMAÇÃO</a:t>
            </a:r>
            <a:endParaRPr sz="1400" dirty="0"/>
          </a:p>
        </p:txBody>
      </p:sp>
      <p:sp>
        <p:nvSpPr>
          <p:cNvPr id="5" name="object 5"/>
          <p:cNvSpPr/>
          <p:nvPr/>
        </p:nvSpPr>
        <p:spPr>
          <a:xfrm>
            <a:off x="9525" y="5257800"/>
            <a:ext cx="10067925" cy="409575"/>
          </a:xfrm>
          <a:custGeom>
            <a:avLst/>
            <a:gdLst/>
            <a:ahLst/>
            <a:cxnLst/>
            <a:rect l="l" t="t" r="r" b="b"/>
            <a:pathLst>
              <a:path w="10067925" h="409575">
                <a:moveTo>
                  <a:pt x="10067924" y="0"/>
                </a:moveTo>
                <a:lnTo>
                  <a:pt x="0" y="0"/>
                </a:lnTo>
                <a:lnTo>
                  <a:pt x="0" y="409573"/>
                </a:lnTo>
                <a:lnTo>
                  <a:pt x="10067924" y="409573"/>
                </a:lnTo>
                <a:lnTo>
                  <a:pt x="10067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907" y="5366384"/>
            <a:ext cx="227838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0" dirty="0">
                <a:solidFill>
                  <a:srgbClr val="808080"/>
                </a:solidFill>
                <a:latin typeface="Segoe UI"/>
                <a:cs typeface="Segoe UI"/>
              </a:rPr>
              <a:t>© </a:t>
            </a:r>
            <a:r>
              <a:rPr sz="950" spc="5" dirty="0">
                <a:solidFill>
                  <a:srgbClr val="808080"/>
                </a:solidFill>
                <a:latin typeface="Segoe UI"/>
                <a:cs typeface="Segoe UI"/>
              </a:rPr>
              <a:t>202</a:t>
            </a:r>
            <a:r>
              <a:rPr lang="pt-BR" sz="950" spc="5" dirty="0">
                <a:solidFill>
                  <a:srgbClr val="808080"/>
                </a:solidFill>
                <a:latin typeface="Segoe UI"/>
                <a:cs typeface="Segoe UI"/>
              </a:rPr>
              <a:t>2</a:t>
            </a:r>
            <a:r>
              <a:rPr sz="950" spc="5" dirty="0">
                <a:solidFill>
                  <a:srgbClr val="808080"/>
                </a:solidFill>
                <a:latin typeface="Segoe UI"/>
                <a:cs typeface="Segoe UI"/>
              </a:rPr>
              <a:t> </a:t>
            </a:r>
            <a:r>
              <a:rPr sz="950" spc="-10" dirty="0">
                <a:solidFill>
                  <a:srgbClr val="808080"/>
                </a:solidFill>
                <a:latin typeface="Segoe UI"/>
                <a:cs typeface="Segoe UI"/>
              </a:rPr>
              <a:t>IPM </a:t>
            </a:r>
            <a:r>
              <a:rPr sz="950" spc="10" dirty="0" err="1">
                <a:solidFill>
                  <a:srgbClr val="808080"/>
                </a:solidFill>
                <a:latin typeface="Segoe UI"/>
                <a:cs typeface="Segoe UI"/>
              </a:rPr>
              <a:t>Sistemas</a:t>
            </a:r>
            <a:endParaRPr sz="95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204" y="1120584"/>
            <a:ext cx="9430385" cy="2553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linguagem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SQL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(Linguagem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Consulta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Estruturada)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 </a:t>
            </a:r>
            <a:r>
              <a:rPr sz="1800" spc="5" dirty="0">
                <a:latin typeface="Arial"/>
                <a:cs typeface="Arial"/>
              </a:rPr>
              <a:t>utilizada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acessar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10" dirty="0">
                <a:latin typeface="Arial"/>
                <a:cs typeface="Arial"/>
              </a:rPr>
              <a:t>manipular  </a:t>
            </a:r>
            <a:r>
              <a:rPr sz="1800" spc="20" dirty="0">
                <a:latin typeface="Arial"/>
                <a:cs typeface="Arial"/>
              </a:rPr>
              <a:t>um </a:t>
            </a:r>
            <a:r>
              <a:rPr sz="1800" spc="10" dirty="0">
                <a:latin typeface="Arial"/>
                <a:cs typeface="Arial"/>
              </a:rPr>
              <a:t>banco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25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dados.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 </a:t>
            </a:r>
            <a:r>
              <a:rPr sz="1800" spc="30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podemos </a:t>
            </a:r>
            <a:r>
              <a:rPr sz="1800" spc="-10" dirty="0">
                <a:latin typeface="Arial"/>
                <a:cs typeface="Arial"/>
              </a:rPr>
              <a:t>fazer com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SQL?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0" dirty="0">
                <a:latin typeface="Arial"/>
                <a:cs typeface="Arial"/>
              </a:rPr>
              <a:t>Podemos realizar </a:t>
            </a:r>
            <a:r>
              <a:rPr sz="1800" spc="10" dirty="0">
                <a:latin typeface="Arial"/>
                <a:cs typeface="Arial"/>
              </a:rPr>
              <a:t>consultas </a:t>
            </a:r>
            <a:r>
              <a:rPr sz="1800" spc="-15" dirty="0">
                <a:latin typeface="Arial"/>
                <a:cs typeface="Arial"/>
              </a:rPr>
              <a:t>em </a:t>
            </a:r>
            <a:r>
              <a:rPr sz="1800" spc="20" dirty="0">
                <a:latin typeface="Arial"/>
                <a:cs typeface="Arial"/>
              </a:rPr>
              <a:t>um </a:t>
            </a:r>
            <a:r>
              <a:rPr sz="1800" spc="10" dirty="0">
                <a:latin typeface="Arial"/>
                <a:cs typeface="Arial"/>
              </a:rPr>
              <a:t>banco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dados;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0" dirty="0">
                <a:latin typeface="Arial"/>
                <a:cs typeface="Arial"/>
              </a:rPr>
              <a:t>Podemos </a:t>
            </a:r>
            <a:r>
              <a:rPr sz="1800" spc="-5" dirty="0">
                <a:latin typeface="Arial"/>
                <a:cs typeface="Arial"/>
              </a:rPr>
              <a:t>inserir/excluir registros </a:t>
            </a:r>
            <a:r>
              <a:rPr sz="1800" spc="-15" dirty="0">
                <a:latin typeface="Arial"/>
                <a:cs typeface="Arial"/>
              </a:rPr>
              <a:t>em </a:t>
            </a:r>
            <a:r>
              <a:rPr sz="1800" spc="20" dirty="0">
                <a:latin typeface="Arial"/>
                <a:cs typeface="Arial"/>
              </a:rPr>
              <a:t>um </a:t>
            </a:r>
            <a:r>
              <a:rPr sz="1800" spc="10" dirty="0">
                <a:latin typeface="Arial"/>
                <a:cs typeface="Arial"/>
              </a:rPr>
              <a:t>banco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dados;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9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0" dirty="0">
                <a:latin typeface="Arial"/>
                <a:cs typeface="Arial"/>
              </a:rPr>
              <a:t>Podemos </a:t>
            </a:r>
            <a:r>
              <a:rPr sz="1800" spc="-5" dirty="0">
                <a:latin typeface="Arial"/>
                <a:cs typeface="Arial"/>
              </a:rPr>
              <a:t>atualizar registros </a:t>
            </a:r>
            <a:r>
              <a:rPr sz="1800" spc="-15" dirty="0">
                <a:latin typeface="Arial"/>
                <a:cs typeface="Arial"/>
              </a:rPr>
              <a:t>em </a:t>
            </a:r>
            <a:r>
              <a:rPr sz="1800" spc="20" dirty="0">
                <a:latin typeface="Arial"/>
                <a:cs typeface="Arial"/>
              </a:rPr>
              <a:t>um </a:t>
            </a:r>
            <a:r>
              <a:rPr sz="1800" spc="10" dirty="0">
                <a:latin typeface="Arial"/>
                <a:cs typeface="Arial"/>
              </a:rPr>
              <a:t>banco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dados;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0" dirty="0">
                <a:latin typeface="Arial"/>
                <a:cs typeface="Arial"/>
              </a:rPr>
              <a:t>Podemos </a:t>
            </a:r>
            <a:r>
              <a:rPr sz="1800" spc="-15" dirty="0">
                <a:latin typeface="Arial"/>
                <a:cs typeface="Arial"/>
              </a:rPr>
              <a:t>criar </a:t>
            </a:r>
            <a:r>
              <a:rPr sz="1800" spc="-20" dirty="0">
                <a:latin typeface="Arial"/>
                <a:cs typeface="Arial"/>
              </a:rPr>
              <a:t>novas </a:t>
            </a:r>
            <a:r>
              <a:rPr sz="1800" dirty="0">
                <a:latin typeface="Arial"/>
                <a:cs typeface="Arial"/>
              </a:rPr>
              <a:t>tabelas </a:t>
            </a:r>
            <a:r>
              <a:rPr sz="1800" spc="-15" dirty="0">
                <a:latin typeface="Arial"/>
                <a:cs typeface="Arial"/>
              </a:rPr>
              <a:t>em </a:t>
            </a:r>
            <a:r>
              <a:rPr sz="1800" spc="20" dirty="0">
                <a:latin typeface="Arial"/>
                <a:cs typeface="Arial"/>
              </a:rPr>
              <a:t>um </a:t>
            </a:r>
            <a:r>
              <a:rPr sz="1800" spc="10" dirty="0">
                <a:latin typeface="Arial"/>
                <a:cs typeface="Arial"/>
              </a:rPr>
              <a:t>banco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dados.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982200" cy="5657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5" dirty="0"/>
              <a:t>INTRODUÇÃO BANCO </a:t>
            </a:r>
            <a:r>
              <a:rPr spc="35" dirty="0"/>
              <a:t>DE</a:t>
            </a:r>
            <a:r>
              <a:rPr spc="-385" dirty="0"/>
              <a:t> </a:t>
            </a:r>
            <a:r>
              <a:rPr spc="30" dirty="0"/>
              <a:t>DADOS</a:t>
            </a:r>
          </a:p>
          <a:p>
            <a:pPr marL="12700">
              <a:lnSpc>
                <a:spcPts val="1390"/>
              </a:lnSpc>
            </a:pPr>
            <a:r>
              <a:rPr sz="1200" spc="-25" dirty="0"/>
              <a:t>LINGUAGEM</a:t>
            </a:r>
            <a:r>
              <a:rPr sz="1200" spc="155" dirty="0"/>
              <a:t> </a:t>
            </a:r>
            <a:r>
              <a:rPr sz="1200" spc="-5" dirty="0"/>
              <a:t>SQL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5" dirty="0"/>
              <a:t>INTRODUÇÃO BANCO </a:t>
            </a:r>
            <a:r>
              <a:rPr spc="35" dirty="0"/>
              <a:t>DE</a:t>
            </a:r>
            <a:r>
              <a:rPr spc="-385" dirty="0"/>
              <a:t> </a:t>
            </a:r>
            <a:r>
              <a:rPr spc="30" dirty="0"/>
              <a:t>DADOS</a:t>
            </a:r>
          </a:p>
          <a:p>
            <a:pPr marL="12700">
              <a:lnSpc>
                <a:spcPts val="1390"/>
              </a:lnSpc>
            </a:pPr>
            <a:r>
              <a:rPr sz="1200" spc="-10" dirty="0"/>
              <a:t>IDENTAÇÃO </a:t>
            </a:r>
            <a:r>
              <a:rPr sz="1200" dirty="0"/>
              <a:t>E </a:t>
            </a:r>
            <a:r>
              <a:rPr sz="1200" spc="-25" dirty="0"/>
              <a:t>ORGANIZAÇÃO</a:t>
            </a:r>
            <a:r>
              <a:rPr sz="1200" spc="-20" dirty="0"/>
              <a:t> CÓDIGO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43204" y="1120584"/>
            <a:ext cx="8731885" cy="36728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15" dirty="0">
                <a:latin typeface="Arial"/>
                <a:cs typeface="Arial"/>
              </a:rPr>
              <a:t>Todos os </a:t>
            </a:r>
            <a:r>
              <a:rPr sz="1800" dirty="0">
                <a:latin typeface="Arial"/>
                <a:cs typeface="Arial"/>
              </a:rPr>
              <a:t>códigos </a:t>
            </a:r>
            <a:r>
              <a:rPr sz="1800" spc="5" dirty="0">
                <a:latin typeface="Arial"/>
                <a:cs typeface="Arial"/>
              </a:rPr>
              <a:t>SQL </a:t>
            </a:r>
            <a:r>
              <a:rPr sz="1800" spc="-20" dirty="0">
                <a:latin typeface="Arial"/>
                <a:cs typeface="Arial"/>
              </a:rPr>
              <a:t>devem </a:t>
            </a:r>
            <a:r>
              <a:rPr sz="1800" spc="-5" dirty="0">
                <a:latin typeface="Arial"/>
                <a:cs typeface="Arial"/>
              </a:rPr>
              <a:t>obedecer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5" dirty="0">
                <a:latin typeface="Arial"/>
                <a:cs typeface="Arial"/>
              </a:rPr>
              <a:t>padrão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spc="5" dirty="0">
                <a:latin typeface="Arial"/>
                <a:cs typeface="Arial"/>
              </a:rPr>
              <a:t>código </a:t>
            </a:r>
            <a:r>
              <a:rPr sz="1800" spc="-20" dirty="0">
                <a:latin typeface="Arial"/>
                <a:cs typeface="Arial"/>
              </a:rPr>
              <a:t>P005. 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resumo: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1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Código sempre </a:t>
            </a:r>
            <a:r>
              <a:rPr sz="1800" spc="-15" dirty="0">
                <a:latin typeface="Arial"/>
                <a:cs typeface="Arial"/>
              </a:rPr>
              <a:t>em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maiúsculo;</a:t>
            </a:r>
            <a:endParaRPr sz="1800">
              <a:latin typeface="Arial"/>
              <a:cs typeface="Arial"/>
            </a:endParaRPr>
          </a:p>
          <a:p>
            <a:pPr marL="469900" marR="5080" indent="-343535">
              <a:lnSpc>
                <a:spcPct val="114700"/>
              </a:lnSpc>
              <a:spcBef>
                <a:spcPts val="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0" dirty="0">
                <a:latin typeface="Arial"/>
                <a:cs typeface="Arial"/>
              </a:rPr>
              <a:t>Respeitar </a:t>
            </a:r>
            <a:r>
              <a:rPr sz="1800" dirty="0">
                <a:latin typeface="Arial"/>
                <a:cs typeface="Arial"/>
              </a:rPr>
              <a:t>7 </a:t>
            </a:r>
            <a:r>
              <a:rPr sz="1800" spc="-10" dirty="0">
                <a:latin typeface="Arial"/>
                <a:cs typeface="Arial"/>
              </a:rPr>
              <a:t>espaços </a:t>
            </a:r>
            <a:r>
              <a:rPr sz="1800" spc="-15" dirty="0">
                <a:latin typeface="Arial"/>
                <a:cs typeface="Arial"/>
              </a:rPr>
              <a:t>iniciais </a:t>
            </a:r>
            <a:r>
              <a:rPr sz="1800" dirty="0">
                <a:latin typeface="Arial"/>
                <a:cs typeface="Arial"/>
              </a:rPr>
              <a:t>para </a:t>
            </a:r>
            <a:r>
              <a:rPr sz="1800" spc="-10" dirty="0">
                <a:latin typeface="Arial"/>
                <a:cs typeface="Arial"/>
              </a:rPr>
              <a:t>palavras </a:t>
            </a:r>
            <a:r>
              <a:rPr sz="1800" spc="-15" dirty="0">
                <a:latin typeface="Arial"/>
                <a:cs typeface="Arial"/>
              </a:rPr>
              <a:t>reservadas </a:t>
            </a:r>
            <a:r>
              <a:rPr sz="1800" spc="20" dirty="0">
                <a:latin typeface="Arial"/>
                <a:cs typeface="Arial"/>
              </a:rPr>
              <a:t>do </a:t>
            </a:r>
            <a:r>
              <a:rPr sz="1800" spc="5" dirty="0">
                <a:latin typeface="Arial"/>
                <a:cs typeface="Arial"/>
              </a:rPr>
              <a:t>código </a:t>
            </a:r>
            <a:r>
              <a:rPr sz="1800" spc="-5" dirty="0">
                <a:latin typeface="Arial"/>
                <a:cs typeface="Arial"/>
              </a:rPr>
              <a:t>SQL. </a:t>
            </a:r>
            <a:r>
              <a:rPr sz="1800" spc="-30" dirty="0">
                <a:latin typeface="Arial"/>
                <a:cs typeface="Arial"/>
              </a:rPr>
              <a:t>Tem </a:t>
            </a:r>
            <a:r>
              <a:rPr sz="1800" spc="-10" dirty="0">
                <a:latin typeface="Arial"/>
                <a:cs typeface="Arial"/>
              </a:rPr>
              <a:t>como  objetivo </a:t>
            </a:r>
            <a:r>
              <a:rPr sz="1800" dirty="0">
                <a:latin typeface="Arial"/>
                <a:cs typeface="Arial"/>
              </a:rPr>
              <a:t>indicar </a:t>
            </a:r>
            <a:r>
              <a:rPr sz="1800" spc="15" dirty="0">
                <a:latin typeface="Arial"/>
                <a:cs typeface="Arial"/>
              </a:rPr>
              <a:t>onde </a:t>
            </a:r>
            <a:r>
              <a:rPr sz="1800" spc="-10" dirty="0">
                <a:latin typeface="Arial"/>
                <a:cs typeface="Arial"/>
              </a:rPr>
              <a:t>começa </a:t>
            </a:r>
            <a:r>
              <a:rPr sz="1800" dirty="0">
                <a:latin typeface="Arial"/>
                <a:cs typeface="Arial"/>
              </a:rPr>
              <a:t>cada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cláusula;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1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5" dirty="0">
                <a:latin typeface="Arial"/>
                <a:cs typeface="Arial"/>
              </a:rPr>
              <a:t>No </a:t>
            </a:r>
            <a:r>
              <a:rPr sz="1800" spc="-20" dirty="0">
                <a:latin typeface="Arial"/>
                <a:cs typeface="Arial"/>
              </a:rPr>
              <a:t>SELECT, </a:t>
            </a:r>
            <a:r>
              <a:rPr sz="1800" dirty="0">
                <a:latin typeface="Arial"/>
                <a:cs typeface="Arial"/>
              </a:rPr>
              <a:t>cada campo </a:t>
            </a:r>
            <a:r>
              <a:rPr sz="1800" spc="-20" dirty="0">
                <a:latin typeface="Arial"/>
                <a:cs typeface="Arial"/>
              </a:rPr>
              <a:t>deve </a:t>
            </a:r>
            <a:r>
              <a:rPr sz="1800" spc="-10" dirty="0">
                <a:latin typeface="Arial"/>
                <a:cs typeface="Arial"/>
              </a:rPr>
              <a:t>respeitar </a:t>
            </a:r>
            <a:r>
              <a:rPr sz="1800" spc="15" dirty="0">
                <a:latin typeface="Arial"/>
                <a:cs typeface="Arial"/>
              </a:rPr>
              <a:t>uma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linha.</a:t>
            </a:r>
            <a:endParaRPr sz="1800">
              <a:latin typeface="Arial"/>
              <a:cs typeface="Arial"/>
            </a:endParaRPr>
          </a:p>
          <a:p>
            <a:pPr marL="2313305">
              <a:lnSpc>
                <a:spcPct val="100000"/>
              </a:lnSpc>
              <a:spcBef>
                <a:spcPts val="1775"/>
              </a:spcBef>
            </a:pPr>
            <a:r>
              <a:rPr sz="1800" b="1" spc="-15" dirty="0">
                <a:solidFill>
                  <a:srgbClr val="1154CC"/>
                </a:solidFill>
                <a:latin typeface="Consolas"/>
                <a:cs typeface="Consolas"/>
              </a:rPr>
              <a:t>SELECT</a:t>
            </a:r>
            <a:r>
              <a:rPr sz="1800" b="1" spc="-80" dirty="0">
                <a:solidFill>
                  <a:srgbClr val="1154CC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latin typeface="Consolas"/>
                <a:cs typeface="Consolas"/>
              </a:rPr>
              <a:t>TABELA1.CAMPO1,</a:t>
            </a:r>
            <a:endParaRPr sz="1800">
              <a:latin typeface="Consolas"/>
              <a:cs typeface="Consolas"/>
            </a:endParaRPr>
          </a:p>
          <a:p>
            <a:pPr marL="2561590" marR="3654425" indent="619760">
              <a:lnSpc>
                <a:spcPct val="114700"/>
              </a:lnSpc>
              <a:spcBef>
                <a:spcPts val="5"/>
              </a:spcBef>
            </a:pPr>
            <a:r>
              <a:rPr sz="1800" b="1" spc="-10" dirty="0">
                <a:latin typeface="Consolas"/>
                <a:cs typeface="Consolas"/>
              </a:rPr>
              <a:t>TABELA2.CAMPO2  </a:t>
            </a:r>
            <a:r>
              <a:rPr sz="1800" b="1" spc="-15" dirty="0">
                <a:solidFill>
                  <a:srgbClr val="1154CC"/>
                </a:solidFill>
                <a:latin typeface="Consolas"/>
                <a:cs typeface="Consolas"/>
              </a:rPr>
              <a:t>FROM</a:t>
            </a:r>
            <a:r>
              <a:rPr sz="1800" b="1" spc="-85" dirty="0">
                <a:solidFill>
                  <a:srgbClr val="1154CC"/>
                </a:solidFill>
                <a:latin typeface="Consolas"/>
                <a:cs typeface="Consolas"/>
              </a:rPr>
              <a:t> </a:t>
            </a:r>
            <a:r>
              <a:rPr sz="1800" b="1" spc="-5" dirty="0">
                <a:latin typeface="Consolas"/>
                <a:cs typeface="Consolas"/>
              </a:rPr>
              <a:t>SCHEMA1.TABELA1</a:t>
            </a:r>
            <a:endParaRPr sz="1800">
              <a:latin typeface="Consolas"/>
              <a:cs typeface="Consolas"/>
            </a:endParaRPr>
          </a:p>
          <a:p>
            <a:pPr marL="3180715" marR="1654175" indent="-619760">
              <a:lnSpc>
                <a:spcPct val="114700"/>
              </a:lnSpc>
            </a:pPr>
            <a:r>
              <a:rPr sz="1800" b="1" spc="-15" dirty="0">
                <a:solidFill>
                  <a:srgbClr val="1154CC"/>
                </a:solidFill>
                <a:latin typeface="Consolas"/>
                <a:cs typeface="Consolas"/>
              </a:rPr>
              <a:t>LEFT </a:t>
            </a:r>
            <a:r>
              <a:rPr sz="1800" b="1" spc="5" dirty="0">
                <a:latin typeface="Consolas"/>
                <a:cs typeface="Consolas"/>
              </a:rPr>
              <a:t>JOIN </a:t>
            </a:r>
            <a:r>
              <a:rPr sz="1800" b="1" spc="-10" dirty="0">
                <a:latin typeface="Consolas"/>
                <a:cs typeface="Consolas"/>
              </a:rPr>
              <a:t>SCHEMA1.TABELA2 </a:t>
            </a:r>
            <a:r>
              <a:rPr sz="1800" b="1" spc="-20" dirty="0">
                <a:solidFill>
                  <a:srgbClr val="1154CC"/>
                </a:solidFill>
                <a:latin typeface="Consolas"/>
                <a:cs typeface="Consolas"/>
              </a:rPr>
              <a:t>ON  </a:t>
            </a:r>
            <a:r>
              <a:rPr sz="1800" b="1" spc="-10" dirty="0">
                <a:latin typeface="Consolas"/>
                <a:cs typeface="Consolas"/>
              </a:rPr>
              <a:t>TABELA2.CODIGO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10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TABELA1.CODIGO</a:t>
            </a:r>
            <a:endParaRPr sz="1800">
              <a:latin typeface="Consolas"/>
              <a:cs typeface="Consolas"/>
            </a:endParaRPr>
          </a:p>
          <a:p>
            <a:pPr marL="2437765">
              <a:lnSpc>
                <a:spcPct val="100000"/>
              </a:lnSpc>
              <a:spcBef>
                <a:spcPts val="320"/>
              </a:spcBef>
            </a:pPr>
            <a:r>
              <a:rPr sz="1800" b="1" spc="-15" dirty="0">
                <a:solidFill>
                  <a:srgbClr val="1154CC"/>
                </a:solidFill>
                <a:latin typeface="Consolas"/>
                <a:cs typeface="Consolas"/>
              </a:rPr>
              <a:t>WHERE </a:t>
            </a:r>
            <a:r>
              <a:rPr sz="1800" b="1" spc="-10" dirty="0">
                <a:latin typeface="Consolas"/>
                <a:cs typeface="Consolas"/>
              </a:rPr>
              <a:t>TABELA1.CODIGO </a:t>
            </a:r>
            <a:r>
              <a:rPr sz="1800" b="1" dirty="0">
                <a:latin typeface="Consolas"/>
                <a:cs typeface="Consolas"/>
              </a:rPr>
              <a:t>&lt;</a:t>
            </a:r>
            <a:r>
              <a:rPr sz="1800" b="1" spc="15" dirty="0">
                <a:latin typeface="Consolas"/>
                <a:cs typeface="Consolas"/>
              </a:rPr>
              <a:t> </a:t>
            </a:r>
            <a:r>
              <a:rPr sz="1800" b="1" spc="5" dirty="0">
                <a:solidFill>
                  <a:srgbClr val="999999"/>
                </a:solidFill>
                <a:latin typeface="Consolas"/>
                <a:cs typeface="Consolas"/>
              </a:rPr>
              <a:t>100</a:t>
            </a:r>
            <a:r>
              <a:rPr sz="1800" b="1" spc="5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504" y="1120584"/>
            <a:ext cx="8816975" cy="1598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14700"/>
              </a:lnSpc>
              <a:spcBef>
                <a:spcPts val="95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spc="10" dirty="0">
                <a:latin typeface="Arial"/>
                <a:cs typeface="Arial"/>
              </a:rPr>
              <a:t>Os </a:t>
            </a:r>
            <a:r>
              <a:rPr sz="1800" spc="-10" dirty="0">
                <a:latin typeface="Arial"/>
                <a:cs typeface="Arial"/>
              </a:rPr>
              <a:t>comentários são </a:t>
            </a:r>
            <a:r>
              <a:rPr sz="1800" dirty="0">
                <a:latin typeface="Arial"/>
                <a:cs typeface="Arial"/>
              </a:rPr>
              <a:t>utilizados para </a:t>
            </a:r>
            <a:r>
              <a:rPr sz="1800" spc="-10" dirty="0">
                <a:latin typeface="Arial"/>
                <a:cs typeface="Arial"/>
              </a:rPr>
              <a:t>explicar </a:t>
            </a:r>
            <a:r>
              <a:rPr sz="1800" dirty="0">
                <a:latin typeface="Arial"/>
                <a:cs typeface="Arial"/>
              </a:rPr>
              <a:t>o </a:t>
            </a:r>
            <a:r>
              <a:rPr sz="1800" spc="5" dirty="0">
                <a:latin typeface="Arial"/>
                <a:cs typeface="Arial"/>
              </a:rPr>
              <a:t>funcionamento </a:t>
            </a:r>
            <a:r>
              <a:rPr sz="1800" spc="20" dirty="0">
                <a:latin typeface="Arial"/>
                <a:cs typeface="Arial"/>
              </a:rPr>
              <a:t>de um </a:t>
            </a:r>
            <a:r>
              <a:rPr sz="1800" spc="5" dirty="0">
                <a:latin typeface="Arial"/>
                <a:cs typeface="Arial"/>
              </a:rPr>
              <a:t>código </a:t>
            </a:r>
            <a:r>
              <a:rPr sz="1800" spc="-15" dirty="0">
                <a:latin typeface="Arial"/>
                <a:cs typeface="Arial"/>
              </a:rPr>
              <a:t>ou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  </a:t>
            </a:r>
            <a:r>
              <a:rPr sz="1800" spc="-10" dirty="0">
                <a:latin typeface="Arial"/>
                <a:cs typeface="Arial"/>
              </a:rPr>
              <a:t>prevenir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15" dirty="0">
                <a:latin typeface="Arial"/>
                <a:cs typeface="Arial"/>
              </a:rPr>
              <a:t>sua </a:t>
            </a:r>
            <a:r>
              <a:rPr sz="1800" spc="-20" dirty="0">
                <a:latin typeface="Arial"/>
                <a:cs typeface="Arial"/>
              </a:rPr>
              <a:t>execução.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spc="-20" dirty="0">
                <a:latin typeface="Arial"/>
                <a:cs typeface="Arial"/>
              </a:rPr>
              <a:t>Existem </a:t>
            </a:r>
            <a:r>
              <a:rPr sz="1800" spc="-5" dirty="0">
                <a:latin typeface="Arial"/>
                <a:cs typeface="Arial"/>
              </a:rPr>
              <a:t>dois </a:t>
            </a:r>
            <a:r>
              <a:rPr sz="1800" dirty="0">
                <a:latin typeface="Arial"/>
                <a:cs typeface="Arial"/>
              </a:rPr>
              <a:t>tipos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comentário:</a:t>
            </a:r>
            <a:endParaRPr sz="1800">
              <a:latin typeface="Arial"/>
              <a:cs typeface="Arial"/>
            </a:endParaRPr>
          </a:p>
          <a:p>
            <a:pPr marL="813435" lvl="1" indent="-343535">
              <a:lnSpc>
                <a:spcPct val="100000"/>
              </a:lnSpc>
              <a:spcBef>
                <a:spcPts val="320"/>
              </a:spcBef>
              <a:buChar char="○"/>
              <a:tabLst>
                <a:tab pos="812800" algn="l"/>
                <a:tab pos="813435" algn="l"/>
              </a:tabLst>
            </a:pPr>
            <a:r>
              <a:rPr sz="1800" spc="5" dirty="0">
                <a:latin typeface="Arial"/>
                <a:cs typeface="Arial"/>
              </a:rPr>
              <a:t>Linha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única;</a:t>
            </a:r>
            <a:endParaRPr sz="1800">
              <a:latin typeface="Arial"/>
              <a:cs typeface="Arial"/>
            </a:endParaRPr>
          </a:p>
          <a:p>
            <a:pPr marL="813435" lvl="1" indent="-343535">
              <a:lnSpc>
                <a:spcPct val="100000"/>
              </a:lnSpc>
              <a:spcBef>
                <a:spcPts val="315"/>
              </a:spcBef>
              <a:buChar char="○"/>
              <a:tabLst>
                <a:tab pos="812800" algn="l"/>
                <a:tab pos="813435" algn="l"/>
              </a:tabLst>
            </a:pPr>
            <a:r>
              <a:rPr sz="1800" spc="5" dirty="0">
                <a:latin typeface="Arial"/>
                <a:cs typeface="Arial"/>
              </a:rPr>
              <a:t>Multilinha.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5" dirty="0"/>
              <a:t>INTRODUÇÃO BANCO </a:t>
            </a:r>
            <a:r>
              <a:rPr spc="35" dirty="0"/>
              <a:t>DE</a:t>
            </a:r>
            <a:r>
              <a:rPr spc="-385" dirty="0"/>
              <a:t> </a:t>
            </a:r>
            <a:r>
              <a:rPr spc="30" dirty="0"/>
              <a:t>DADOS</a:t>
            </a:r>
          </a:p>
          <a:p>
            <a:pPr marL="12700">
              <a:lnSpc>
                <a:spcPts val="1390"/>
              </a:lnSpc>
            </a:pPr>
            <a:r>
              <a:rPr sz="1200" spc="-25" dirty="0"/>
              <a:t>COMENTÁRIO </a:t>
            </a:r>
            <a:r>
              <a:rPr sz="1200" spc="15" dirty="0"/>
              <a:t>DE</a:t>
            </a:r>
            <a:r>
              <a:rPr sz="1200" spc="-75" dirty="0"/>
              <a:t> </a:t>
            </a:r>
            <a:r>
              <a:rPr sz="1200" spc="-20" dirty="0"/>
              <a:t>CÓDIGO</a:t>
            </a:r>
            <a:endParaRPr sz="12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B11978-7AF0-4F22-B98C-72DEC6BC0DF0}"/>
              </a:ext>
            </a:extLst>
          </p:cNvPr>
          <p:cNvSpPr txBox="1"/>
          <p:nvPr/>
        </p:nvSpPr>
        <p:spPr>
          <a:xfrm>
            <a:off x="358380" y="2895827"/>
            <a:ext cx="395040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/* Esta linha não será executada  Esta também não </a:t>
            </a:r>
            <a:endParaRPr lang="pt-BR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Também */ </a:t>
            </a:r>
            <a:endParaRPr lang="pt-BR">
              <a:solidFill>
                <a:schemeClr val="accent3">
                  <a:lumMod val="75000"/>
                </a:schemeClr>
              </a:solidFill>
            </a:endParaRPr>
          </a:p>
          <a:p>
            <a:endParaRPr lang="pt-BR"/>
          </a:p>
          <a:p>
            <a:r>
              <a:rPr lang="pt-BR" b="1" dirty="0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SELECT</a:t>
            </a:r>
            <a:r>
              <a:rPr lang="pt-BR" b="1" dirty="0">
                <a:latin typeface="Consolas"/>
                <a:ea typeface="+mn-lt"/>
                <a:cs typeface="+mn-lt"/>
              </a:rPr>
              <a:t> * </a:t>
            </a:r>
            <a:endParaRPr lang="pt-BR" b="1">
              <a:latin typeface="Consolas"/>
            </a:endParaRPr>
          </a:p>
          <a:p>
            <a:r>
              <a:rPr lang="pt-BR" b="1" dirty="0">
                <a:latin typeface="Consolas"/>
                <a:ea typeface="+mn-lt"/>
                <a:cs typeface="+mn-lt"/>
              </a:rPr>
              <a:t> </a:t>
            </a:r>
            <a:r>
              <a:rPr lang="pt-BR" b="1" dirty="0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 FROM</a:t>
            </a:r>
            <a:r>
              <a:rPr lang="pt-BR" b="1" dirty="0">
                <a:latin typeface="Consolas"/>
                <a:ea typeface="+mn-lt"/>
                <a:cs typeface="+mn-lt"/>
              </a:rPr>
              <a:t> TESTE.TBPESSOA </a:t>
            </a:r>
            <a:endParaRPr lang="pt-BR" b="1">
              <a:latin typeface="Consolas"/>
            </a:endParaRPr>
          </a:p>
          <a:p>
            <a:r>
              <a:rPr lang="pt-BR" b="1" dirty="0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 WHERE</a:t>
            </a:r>
            <a:r>
              <a:rPr lang="pt-BR" b="1" dirty="0">
                <a:latin typeface="Consolas"/>
                <a:ea typeface="+mn-lt"/>
                <a:cs typeface="+mn-lt"/>
              </a:rPr>
              <a:t> PESCODIGO &gt; 3;</a:t>
            </a:r>
            <a:endParaRPr lang="pt-BR" b="1" dirty="0">
              <a:latin typeface="Consola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A72C525-E948-4431-BB26-90BA856B1B96}"/>
              </a:ext>
            </a:extLst>
          </p:cNvPr>
          <p:cNvSpPr txBox="1"/>
          <p:nvPr/>
        </p:nvSpPr>
        <p:spPr>
          <a:xfrm>
            <a:off x="5434818" y="2906519"/>
            <a:ext cx="410751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-- Esta linha não será executada </a:t>
            </a:r>
            <a:endParaRPr lang="pt-BR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-- Esta também não </a:t>
            </a:r>
            <a:endParaRPr lang="pt-BR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ea typeface="+mn-lt"/>
                <a:cs typeface="+mn-lt"/>
              </a:rPr>
              <a:t>-- Também </a:t>
            </a:r>
          </a:p>
          <a:p>
            <a:endParaRPr lang="pt-BR"/>
          </a:p>
          <a:p>
            <a:r>
              <a:rPr lang="pt-BR" b="1" dirty="0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SELECT</a:t>
            </a:r>
            <a:r>
              <a:rPr lang="pt-BR" b="1" dirty="0">
                <a:latin typeface="Consolas"/>
                <a:ea typeface="+mn-lt"/>
                <a:cs typeface="+mn-lt"/>
              </a:rPr>
              <a:t> * </a:t>
            </a:r>
          </a:p>
          <a:p>
            <a:r>
              <a:rPr lang="pt-BR" b="1" dirty="0">
                <a:latin typeface="Consolas"/>
                <a:ea typeface="+mn-lt"/>
                <a:cs typeface="+mn-lt"/>
              </a:rPr>
              <a:t>  </a:t>
            </a:r>
            <a:r>
              <a:rPr lang="pt-BR" b="1" dirty="0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pt-BR" b="1" dirty="0">
                <a:latin typeface="Consolas"/>
                <a:ea typeface="+mn-lt"/>
                <a:cs typeface="+mn-lt"/>
              </a:rPr>
              <a:t>TESTE.TBPESSOA </a:t>
            </a:r>
          </a:p>
          <a:p>
            <a:r>
              <a:rPr lang="pt-BR" b="1" dirty="0">
                <a:latin typeface="Consolas"/>
                <a:ea typeface="+mn-lt"/>
                <a:cs typeface="+mn-lt"/>
              </a:rPr>
              <a:t> </a:t>
            </a:r>
            <a:r>
              <a:rPr lang="pt-BR" b="1" dirty="0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WHERE </a:t>
            </a:r>
            <a:r>
              <a:rPr lang="pt-BR" b="1" dirty="0">
                <a:latin typeface="Consolas"/>
                <a:ea typeface="+mn-lt"/>
                <a:cs typeface="+mn-lt"/>
              </a:rPr>
              <a:t>PESCODIGO &gt; 3;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5" dirty="0"/>
              <a:t>INTRODUÇÃO BANCO </a:t>
            </a:r>
            <a:r>
              <a:rPr spc="35" dirty="0"/>
              <a:t>DE</a:t>
            </a:r>
            <a:r>
              <a:rPr spc="-385" dirty="0"/>
              <a:t> </a:t>
            </a:r>
            <a:r>
              <a:rPr spc="30" dirty="0"/>
              <a:t>DADOS</a:t>
            </a:r>
          </a:p>
          <a:p>
            <a:pPr marL="12700">
              <a:lnSpc>
                <a:spcPts val="1390"/>
              </a:lnSpc>
            </a:pPr>
            <a:r>
              <a:rPr sz="1200" spc="-20" dirty="0"/>
              <a:t>DEFINIÇÕES</a:t>
            </a:r>
            <a:r>
              <a:rPr sz="1200" spc="130" dirty="0"/>
              <a:t> </a:t>
            </a:r>
            <a:r>
              <a:rPr sz="1200" dirty="0"/>
              <a:t>BÁSICAS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43204" y="1160462"/>
            <a:ext cx="9515475" cy="155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Banco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spc="5" dirty="0">
                <a:latin typeface="Arial"/>
                <a:cs typeface="Arial"/>
              </a:rPr>
              <a:t>dados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Definições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básicas: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469900" indent="-343535">
              <a:lnSpc>
                <a:spcPct val="100000"/>
              </a:lnSpc>
              <a:spcBef>
                <a:spcPts val="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15" dirty="0">
                <a:latin typeface="Arial"/>
                <a:cs typeface="Arial"/>
              </a:rPr>
              <a:t>Conjunto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spc="5" dirty="0">
                <a:latin typeface="Arial"/>
                <a:cs typeface="Arial"/>
              </a:rPr>
              <a:t>dados </a:t>
            </a:r>
            <a:r>
              <a:rPr sz="1800" spc="-5" dirty="0">
                <a:latin typeface="Arial"/>
                <a:cs typeface="Arial"/>
              </a:rPr>
              <a:t>relacionados </a:t>
            </a:r>
            <a:r>
              <a:rPr sz="1800" spc="5" dirty="0">
                <a:latin typeface="Arial"/>
                <a:cs typeface="Arial"/>
              </a:rPr>
              <a:t>entre </a:t>
            </a:r>
            <a:r>
              <a:rPr sz="1800" dirty="0">
                <a:latin typeface="Arial"/>
                <a:cs typeface="Arial"/>
              </a:rPr>
              <a:t>si </a:t>
            </a:r>
            <a:r>
              <a:rPr sz="1800" spc="-10" dirty="0">
                <a:latin typeface="Arial"/>
                <a:cs typeface="Arial"/>
              </a:rPr>
              <a:t>com </a:t>
            </a:r>
            <a:r>
              <a:rPr sz="1800" spc="-5" dirty="0">
                <a:latin typeface="Arial"/>
                <a:cs typeface="Arial"/>
              </a:rPr>
              <a:t>registros </a:t>
            </a:r>
            <a:r>
              <a:rPr sz="1800" dirty="0">
                <a:latin typeface="Arial"/>
                <a:cs typeface="Arial"/>
              </a:rPr>
              <a:t>sobre </a:t>
            </a:r>
            <a:r>
              <a:rPr sz="1800" spc="-5" dirty="0">
                <a:latin typeface="Arial"/>
                <a:cs typeface="Arial"/>
              </a:rPr>
              <a:t>pessoas, </a:t>
            </a:r>
            <a:r>
              <a:rPr sz="1800" spc="10" dirty="0">
                <a:latin typeface="Arial"/>
                <a:cs typeface="Arial"/>
              </a:rPr>
              <a:t>lugares</a:t>
            </a:r>
            <a:r>
              <a:rPr sz="1800" spc="-35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ou coisas;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1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0" dirty="0">
                <a:latin typeface="Arial"/>
                <a:cs typeface="Arial"/>
              </a:rPr>
              <a:t>São coleções </a:t>
            </a:r>
            <a:r>
              <a:rPr sz="1800" spc="-5" dirty="0">
                <a:latin typeface="Arial"/>
                <a:cs typeface="Arial"/>
              </a:rPr>
              <a:t>organizadas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spc="5" dirty="0">
                <a:latin typeface="Arial"/>
                <a:cs typeface="Arial"/>
              </a:rPr>
              <a:t>dados </a:t>
            </a:r>
            <a:r>
              <a:rPr sz="1800" spc="30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se </a:t>
            </a:r>
            <a:r>
              <a:rPr sz="1800" spc="-5" dirty="0">
                <a:latin typeface="Arial"/>
                <a:cs typeface="Arial"/>
              </a:rPr>
              <a:t>relacionam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forma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5" dirty="0">
                <a:latin typeface="Arial"/>
                <a:cs typeface="Arial"/>
              </a:rPr>
              <a:t>criar </a:t>
            </a:r>
            <a:r>
              <a:rPr sz="1800" spc="20" dirty="0">
                <a:latin typeface="Arial"/>
                <a:cs typeface="Arial"/>
              </a:rPr>
              <a:t>algum</a:t>
            </a:r>
            <a:r>
              <a:rPr sz="1800" spc="-2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sentido;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0" dirty="0">
                <a:latin typeface="Arial"/>
                <a:cs typeface="Arial"/>
              </a:rPr>
              <a:t>Dados (sem </a:t>
            </a:r>
            <a:r>
              <a:rPr sz="1800" dirty="0">
                <a:latin typeface="Arial"/>
                <a:cs typeface="Arial"/>
              </a:rPr>
              <a:t>sentido) → </a:t>
            </a:r>
            <a:r>
              <a:rPr sz="1800" spc="-10" dirty="0">
                <a:latin typeface="Arial"/>
                <a:cs typeface="Arial"/>
              </a:rPr>
              <a:t>Informação (com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sentido);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5" dirty="0"/>
              <a:t>INTRODUÇÃO BANCO </a:t>
            </a:r>
            <a:r>
              <a:rPr spc="35" dirty="0"/>
              <a:t>DE</a:t>
            </a:r>
            <a:r>
              <a:rPr spc="-385" dirty="0"/>
              <a:t> </a:t>
            </a:r>
            <a:r>
              <a:rPr spc="30" dirty="0"/>
              <a:t>DADOS</a:t>
            </a:r>
          </a:p>
          <a:p>
            <a:pPr marL="12700">
              <a:lnSpc>
                <a:spcPts val="1390"/>
              </a:lnSpc>
            </a:pPr>
            <a:r>
              <a:rPr sz="1200" dirty="0"/>
              <a:t>APLICAÇÕES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43204" y="1160462"/>
            <a:ext cx="7803515" cy="187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Banco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spc="5" dirty="0">
                <a:latin typeface="Arial"/>
                <a:cs typeface="Arial"/>
              </a:rPr>
              <a:t>dados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Exemplos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aplicações: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469900" indent="-343535">
              <a:lnSpc>
                <a:spcPct val="100000"/>
              </a:lnSpc>
              <a:spcBef>
                <a:spcPts val="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E-mails (endereços,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mensagens)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1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0" dirty="0">
                <a:latin typeface="Arial"/>
                <a:cs typeface="Arial"/>
              </a:rPr>
              <a:t>Lojas </a:t>
            </a:r>
            <a:r>
              <a:rPr sz="1800" spc="-15" dirty="0">
                <a:latin typeface="Arial"/>
                <a:cs typeface="Arial"/>
              </a:rPr>
              <a:t>virtuais </a:t>
            </a:r>
            <a:r>
              <a:rPr sz="1800" spc="10" dirty="0">
                <a:latin typeface="Arial"/>
                <a:cs typeface="Arial"/>
              </a:rPr>
              <a:t>(produtos,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clientes)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15" dirty="0">
                <a:latin typeface="Arial"/>
                <a:cs typeface="Arial"/>
              </a:rPr>
              <a:t>Youtube </a:t>
            </a:r>
            <a:r>
              <a:rPr sz="1800" spc="-20" dirty="0">
                <a:latin typeface="Arial"/>
                <a:cs typeface="Arial"/>
              </a:rPr>
              <a:t>(vídeos, </a:t>
            </a:r>
            <a:r>
              <a:rPr sz="1800" spc="5" dirty="0">
                <a:latin typeface="Arial"/>
                <a:cs typeface="Arial"/>
              </a:rPr>
              <a:t>títulos, </a:t>
            </a:r>
            <a:r>
              <a:rPr sz="1800" spc="-10" dirty="0">
                <a:latin typeface="Arial"/>
                <a:cs typeface="Arial"/>
              </a:rPr>
              <a:t>descrições, </a:t>
            </a:r>
            <a:r>
              <a:rPr sz="1800" dirty="0">
                <a:latin typeface="Arial"/>
                <a:cs typeface="Arial"/>
              </a:rPr>
              <a:t>contagem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spc="-10" dirty="0">
                <a:latin typeface="Arial"/>
                <a:cs typeface="Arial"/>
              </a:rPr>
              <a:t>‘gostei’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‘não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gostei’)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5" dirty="0">
                <a:latin typeface="Arial"/>
                <a:cs typeface="Arial"/>
              </a:rPr>
              <a:t>Atente.net </a:t>
            </a:r>
            <a:r>
              <a:rPr sz="1800" spc="5" dirty="0">
                <a:latin typeface="Arial"/>
                <a:cs typeface="Arial"/>
              </a:rPr>
              <a:t>(contribuintes, </a:t>
            </a:r>
            <a:r>
              <a:rPr sz="1800" dirty="0">
                <a:latin typeface="Arial"/>
                <a:cs typeface="Arial"/>
              </a:rPr>
              <a:t>funcionários,</a:t>
            </a:r>
            <a:r>
              <a:rPr sz="1800" spc="-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pagamentos)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8811" y="3430073"/>
          <a:ext cx="8173719" cy="1187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3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3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9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b="1" spc="30" dirty="0">
                          <a:latin typeface="Arial"/>
                          <a:cs typeface="Arial"/>
                        </a:rPr>
                        <a:t>produto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b="1" spc="15" dirty="0">
                          <a:latin typeface="Arial"/>
                          <a:cs typeface="Arial"/>
                        </a:rPr>
                        <a:t>fabricante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b="1" spc="20" dirty="0">
                          <a:latin typeface="Arial"/>
                          <a:cs typeface="Arial"/>
                        </a:rPr>
                        <a:t>valor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b="1" spc="25" dirty="0">
                          <a:latin typeface="Arial"/>
                          <a:cs typeface="Arial"/>
                        </a:rPr>
                        <a:t>estoque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Iphone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25" dirty="0">
                          <a:latin typeface="Arial"/>
                          <a:cs typeface="Arial"/>
                        </a:rPr>
                        <a:t>Apple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30" dirty="0">
                          <a:latin typeface="Arial"/>
                          <a:cs typeface="Arial"/>
                        </a:rPr>
                        <a:t>4000,00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40" dirty="0">
                          <a:latin typeface="Arial"/>
                          <a:cs typeface="Arial"/>
                        </a:rPr>
                        <a:t>142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Galaxy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S9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Samsung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40" dirty="0">
                          <a:latin typeface="Arial"/>
                          <a:cs typeface="Arial"/>
                        </a:rPr>
                        <a:t>2600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40" dirty="0">
                          <a:latin typeface="Arial"/>
                          <a:cs typeface="Arial"/>
                        </a:rPr>
                        <a:t>221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5" dirty="0"/>
              <a:t>INTRODUÇÃO BANCO </a:t>
            </a:r>
            <a:r>
              <a:rPr spc="35" dirty="0"/>
              <a:t>DE</a:t>
            </a:r>
            <a:r>
              <a:rPr spc="-385" dirty="0"/>
              <a:t> </a:t>
            </a:r>
            <a:r>
              <a:rPr spc="30" dirty="0"/>
              <a:t>DADOS</a:t>
            </a:r>
          </a:p>
          <a:p>
            <a:pPr marL="12700">
              <a:lnSpc>
                <a:spcPts val="1390"/>
              </a:lnSpc>
            </a:pPr>
            <a:r>
              <a:rPr sz="1200" dirty="0"/>
              <a:t>SGBD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43204" y="1120584"/>
            <a:ext cx="9441815" cy="345947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5" dirty="0">
                <a:latin typeface="Arial"/>
                <a:cs typeface="Arial"/>
              </a:rPr>
              <a:t>SGBD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10" dirty="0">
                <a:latin typeface="Arial"/>
                <a:cs typeface="Arial"/>
              </a:rPr>
              <a:t>Sistemas </a:t>
            </a:r>
            <a:r>
              <a:rPr sz="1800" spc="-5" dirty="0">
                <a:latin typeface="Arial"/>
                <a:cs typeface="Arial"/>
              </a:rPr>
              <a:t>Gerenciadores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Bancos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Dados</a:t>
            </a:r>
            <a:endParaRPr sz="1800">
              <a:latin typeface="Arial"/>
              <a:cs typeface="Arial"/>
            </a:endParaRPr>
          </a:p>
          <a:p>
            <a:pPr marL="469900" marR="200660" indent="-343535">
              <a:lnSpc>
                <a:spcPts val="2480"/>
              </a:lnSpc>
              <a:spcBef>
                <a:spcPts val="13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0" dirty="0">
                <a:latin typeface="Arial"/>
                <a:cs typeface="Arial"/>
              </a:rPr>
              <a:t>Coleção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programas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spc="5" dirty="0">
                <a:latin typeface="Arial"/>
                <a:cs typeface="Arial"/>
              </a:rPr>
              <a:t>computador </a:t>
            </a:r>
            <a:r>
              <a:rPr sz="1800" spc="-15" dirty="0">
                <a:latin typeface="Arial"/>
                <a:cs typeface="Arial"/>
              </a:rPr>
              <a:t>responsáveis </a:t>
            </a:r>
            <a:r>
              <a:rPr sz="1800" spc="15" dirty="0">
                <a:latin typeface="Arial"/>
                <a:cs typeface="Arial"/>
              </a:rPr>
              <a:t>pelo </a:t>
            </a:r>
            <a:r>
              <a:rPr sz="1800" dirty="0">
                <a:latin typeface="Arial"/>
                <a:cs typeface="Arial"/>
              </a:rPr>
              <a:t>gerenciamento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spc="15" dirty="0">
                <a:latin typeface="Arial"/>
                <a:cs typeface="Arial"/>
              </a:rPr>
              <a:t>uma</a:t>
            </a:r>
            <a:r>
              <a:rPr sz="1800" spc="-3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 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dados.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18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10" dirty="0">
                <a:latin typeface="Arial"/>
                <a:cs typeface="Arial"/>
              </a:rPr>
              <a:t>Os </a:t>
            </a:r>
            <a:r>
              <a:rPr sz="1800" spc="5" dirty="0">
                <a:latin typeface="Arial"/>
                <a:cs typeface="Arial"/>
              </a:rPr>
              <a:t>bancos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spc="5" dirty="0">
                <a:latin typeface="Arial"/>
                <a:cs typeface="Arial"/>
              </a:rPr>
              <a:t>dados </a:t>
            </a:r>
            <a:r>
              <a:rPr sz="1800" spc="-10" dirty="0">
                <a:latin typeface="Arial"/>
                <a:cs typeface="Arial"/>
              </a:rPr>
              <a:t>são </a:t>
            </a:r>
            <a:r>
              <a:rPr sz="1800" spc="-5" dirty="0">
                <a:latin typeface="Arial"/>
                <a:cs typeface="Arial"/>
              </a:rPr>
              <a:t>operados </a:t>
            </a:r>
            <a:r>
              <a:rPr sz="1800" spc="5" dirty="0">
                <a:latin typeface="Arial"/>
                <a:cs typeface="Arial"/>
              </a:rPr>
              <a:t>pelos</a:t>
            </a:r>
            <a:r>
              <a:rPr sz="1800" spc="-2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SGBD’s.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SGBD: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Disponibiliza </a:t>
            </a:r>
            <a:r>
              <a:rPr sz="1800" spc="15" dirty="0">
                <a:latin typeface="Arial"/>
                <a:cs typeface="Arial"/>
              </a:rPr>
              <a:t>uma </a:t>
            </a:r>
            <a:r>
              <a:rPr sz="1800" dirty="0">
                <a:latin typeface="Arial"/>
                <a:cs typeface="Arial"/>
              </a:rPr>
              <a:t>interface para </a:t>
            </a:r>
            <a:r>
              <a:rPr sz="1800" spc="30" dirty="0">
                <a:latin typeface="Arial"/>
                <a:cs typeface="Arial"/>
              </a:rPr>
              <a:t>que </a:t>
            </a:r>
            <a:r>
              <a:rPr sz="1800" dirty="0">
                <a:latin typeface="Arial"/>
                <a:cs typeface="Arial"/>
              </a:rPr>
              <a:t>seus clientes </a:t>
            </a:r>
            <a:r>
              <a:rPr sz="1800" spc="-5" dirty="0">
                <a:latin typeface="Arial"/>
                <a:cs typeface="Arial"/>
              </a:rPr>
              <a:t>possam </a:t>
            </a:r>
            <a:r>
              <a:rPr sz="1800" b="1" spc="5" dirty="0">
                <a:latin typeface="Arial"/>
                <a:cs typeface="Arial"/>
              </a:rPr>
              <a:t>incluir, </a:t>
            </a:r>
            <a:r>
              <a:rPr sz="1800" b="1" spc="-15" dirty="0">
                <a:latin typeface="Arial"/>
                <a:cs typeface="Arial"/>
              </a:rPr>
              <a:t>alterar </a:t>
            </a:r>
            <a:r>
              <a:rPr sz="1800" b="1" spc="10" dirty="0">
                <a:latin typeface="Arial"/>
                <a:cs typeface="Arial"/>
              </a:rPr>
              <a:t>ou</a:t>
            </a:r>
            <a:r>
              <a:rPr sz="1800" b="1" spc="-3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consultar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sz="1800" spc="5" dirty="0">
                <a:latin typeface="Arial"/>
                <a:cs typeface="Arial"/>
              </a:rPr>
              <a:t>dados </a:t>
            </a:r>
            <a:r>
              <a:rPr sz="1800" spc="-10" dirty="0">
                <a:latin typeface="Arial"/>
                <a:cs typeface="Arial"/>
              </a:rPr>
              <a:t>previamente </a:t>
            </a:r>
            <a:r>
              <a:rPr sz="1800" spc="-5" dirty="0">
                <a:latin typeface="Arial"/>
                <a:cs typeface="Arial"/>
              </a:rPr>
              <a:t>armazenados </a:t>
            </a:r>
            <a:r>
              <a:rPr sz="1800" spc="20" dirty="0">
                <a:latin typeface="Arial"/>
                <a:cs typeface="Arial"/>
              </a:rPr>
              <a:t>na </a:t>
            </a:r>
            <a:r>
              <a:rPr sz="1800" dirty="0">
                <a:latin typeface="Arial"/>
                <a:cs typeface="Arial"/>
              </a:rPr>
              <a:t>base </a:t>
            </a:r>
            <a:r>
              <a:rPr sz="1800" spc="-25" dirty="0">
                <a:latin typeface="Arial"/>
                <a:cs typeface="Arial"/>
              </a:rPr>
              <a:t>através </a:t>
            </a:r>
            <a:r>
              <a:rPr sz="1800" spc="20" dirty="0">
                <a:latin typeface="Arial"/>
                <a:cs typeface="Arial"/>
              </a:rPr>
              <a:t>da </a:t>
            </a:r>
            <a:r>
              <a:rPr sz="1800" b="1" spc="10" dirty="0">
                <a:latin typeface="Arial"/>
                <a:cs typeface="Arial"/>
              </a:rPr>
              <a:t>linguagem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SQL</a:t>
            </a:r>
            <a:r>
              <a:rPr sz="1800" spc="-1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10" dirty="0">
                <a:latin typeface="Arial"/>
                <a:cs typeface="Arial"/>
              </a:rPr>
              <a:t>Encripta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15" dirty="0">
                <a:latin typeface="Arial"/>
                <a:cs typeface="Arial"/>
              </a:rPr>
              <a:t>salva os </a:t>
            </a:r>
            <a:r>
              <a:rPr sz="1800" spc="5" dirty="0">
                <a:latin typeface="Arial"/>
                <a:cs typeface="Arial"/>
              </a:rPr>
              <a:t>dados </a:t>
            </a:r>
            <a:r>
              <a:rPr sz="1800" spc="20" dirty="0">
                <a:latin typeface="Arial"/>
                <a:cs typeface="Arial"/>
              </a:rPr>
              <a:t>no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HD;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9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5" dirty="0">
                <a:latin typeface="Arial"/>
                <a:cs typeface="Arial"/>
              </a:rPr>
              <a:t>Mantém em memória os </a:t>
            </a:r>
            <a:r>
              <a:rPr sz="1800" spc="5" dirty="0">
                <a:latin typeface="Arial"/>
                <a:cs typeface="Arial"/>
              </a:rPr>
              <a:t>dados </a:t>
            </a:r>
            <a:r>
              <a:rPr sz="1800" spc="-15" dirty="0">
                <a:latin typeface="Arial"/>
                <a:cs typeface="Arial"/>
              </a:rPr>
              <a:t>mais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acessados;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Controla </a:t>
            </a:r>
            <a:r>
              <a:rPr sz="1800" spc="-15" dirty="0">
                <a:latin typeface="Arial"/>
                <a:cs typeface="Arial"/>
              </a:rPr>
              <a:t>as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transações.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5" dirty="0"/>
              <a:t>INTRODUÇÃO BANCO </a:t>
            </a:r>
            <a:r>
              <a:rPr spc="35" dirty="0"/>
              <a:t>DE</a:t>
            </a:r>
            <a:r>
              <a:rPr spc="-385" dirty="0"/>
              <a:t> </a:t>
            </a:r>
            <a:r>
              <a:rPr spc="30" dirty="0"/>
              <a:t>DADOS</a:t>
            </a:r>
          </a:p>
          <a:p>
            <a:pPr marL="12700">
              <a:lnSpc>
                <a:spcPts val="1390"/>
              </a:lnSpc>
            </a:pPr>
            <a:r>
              <a:rPr sz="1200" dirty="0"/>
              <a:t>SGBD</a:t>
            </a:r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7477125" y="1962150"/>
            <a:ext cx="2105025" cy="217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4640" y="1997773"/>
            <a:ext cx="6750050" cy="159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 SGBD </a:t>
            </a:r>
            <a:r>
              <a:rPr sz="1800" b="1" spc="10" dirty="0">
                <a:latin typeface="Arial"/>
                <a:cs typeface="Arial"/>
              </a:rPr>
              <a:t>utilizado </a:t>
            </a:r>
            <a:r>
              <a:rPr sz="1800" b="1" spc="5" dirty="0">
                <a:latin typeface="Arial"/>
                <a:cs typeface="Arial"/>
              </a:rPr>
              <a:t>pela IPM </a:t>
            </a:r>
            <a:r>
              <a:rPr sz="1800" b="1" spc="10" dirty="0">
                <a:latin typeface="Arial"/>
                <a:cs typeface="Arial"/>
              </a:rPr>
              <a:t>no </a:t>
            </a:r>
            <a:r>
              <a:rPr sz="1800" b="1" spc="-5" dirty="0">
                <a:latin typeface="Arial"/>
                <a:cs typeface="Arial"/>
              </a:rPr>
              <a:t>desenvolvimento </a:t>
            </a:r>
            <a:r>
              <a:rPr sz="1800" b="1" spc="10" dirty="0">
                <a:latin typeface="Arial"/>
                <a:cs typeface="Arial"/>
              </a:rPr>
              <a:t>de</a:t>
            </a:r>
            <a:r>
              <a:rPr sz="1800" b="1" spc="-2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aplicações  </a:t>
            </a:r>
            <a:r>
              <a:rPr sz="1800" b="1" dirty="0">
                <a:latin typeface="Arial"/>
                <a:cs typeface="Arial"/>
              </a:rPr>
              <a:t>é 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PostgreSQL.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840740">
              <a:lnSpc>
                <a:spcPct val="114700"/>
              </a:lnSpc>
            </a:pPr>
            <a:r>
              <a:rPr sz="1800" b="1" spc="-15" dirty="0">
                <a:latin typeface="Arial"/>
                <a:cs typeface="Arial"/>
              </a:rPr>
              <a:t>Para </a:t>
            </a:r>
            <a:r>
              <a:rPr sz="1800" b="1" spc="-10" dirty="0">
                <a:latin typeface="Arial"/>
                <a:cs typeface="Arial"/>
              </a:rPr>
              <a:t>gerenciar </a:t>
            </a:r>
            <a:r>
              <a:rPr sz="1800" b="1" dirty="0">
                <a:latin typeface="Arial"/>
                <a:cs typeface="Arial"/>
              </a:rPr>
              <a:t>e </a:t>
            </a:r>
            <a:r>
              <a:rPr sz="1800" b="1" spc="-10" dirty="0">
                <a:latin typeface="Arial"/>
                <a:cs typeface="Arial"/>
              </a:rPr>
              <a:t>desenvolver </a:t>
            </a:r>
            <a:r>
              <a:rPr sz="1800" b="1" spc="10" dirty="0">
                <a:latin typeface="Arial"/>
                <a:cs typeface="Arial"/>
              </a:rPr>
              <a:t>no </a:t>
            </a:r>
            <a:r>
              <a:rPr sz="1800" b="1" dirty="0">
                <a:latin typeface="Arial"/>
                <a:cs typeface="Arial"/>
              </a:rPr>
              <a:t>SGBD </a:t>
            </a:r>
            <a:r>
              <a:rPr sz="1800" b="1" spc="-5" dirty="0">
                <a:latin typeface="Arial"/>
                <a:cs typeface="Arial"/>
              </a:rPr>
              <a:t>PostgreSQL, </a:t>
            </a:r>
            <a:r>
              <a:rPr sz="1800" b="1" dirty="0">
                <a:latin typeface="Arial"/>
                <a:cs typeface="Arial"/>
              </a:rPr>
              <a:t>é  </a:t>
            </a:r>
            <a:r>
              <a:rPr sz="1800" b="1" spc="10" dirty="0">
                <a:latin typeface="Arial"/>
                <a:cs typeface="Arial"/>
              </a:rPr>
              <a:t>utilizada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15" dirty="0">
                <a:latin typeface="Arial"/>
                <a:cs typeface="Arial"/>
              </a:rPr>
              <a:t>ferramenta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5" dirty="0">
                <a:latin typeface="Arial"/>
                <a:cs typeface="Arial"/>
              </a:rPr>
              <a:t>pgAdmin.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5" dirty="0"/>
              <a:t>INTRODUÇÃO BANCO </a:t>
            </a:r>
            <a:r>
              <a:rPr spc="35" dirty="0"/>
              <a:t>DE</a:t>
            </a:r>
            <a:r>
              <a:rPr spc="-385" dirty="0"/>
              <a:t> </a:t>
            </a:r>
            <a:r>
              <a:rPr spc="30" dirty="0"/>
              <a:t>DADOS</a:t>
            </a:r>
          </a:p>
          <a:p>
            <a:pPr marL="12700">
              <a:lnSpc>
                <a:spcPts val="1390"/>
              </a:lnSpc>
            </a:pPr>
            <a:r>
              <a:rPr sz="1200" spc="-30" dirty="0"/>
              <a:t>ESTRUTURA </a:t>
            </a:r>
            <a:r>
              <a:rPr sz="1200" spc="15" dirty="0"/>
              <a:t>DE </a:t>
            </a:r>
            <a:r>
              <a:rPr sz="1200" spc="-25" dirty="0"/>
              <a:t>UM </a:t>
            </a:r>
            <a:r>
              <a:rPr sz="1200" spc="5" dirty="0"/>
              <a:t>BANCO </a:t>
            </a:r>
            <a:r>
              <a:rPr sz="1200" spc="15" dirty="0"/>
              <a:t>DE</a:t>
            </a:r>
            <a:r>
              <a:rPr sz="1200" spc="-165" dirty="0"/>
              <a:t> </a:t>
            </a:r>
            <a:r>
              <a:rPr sz="1200" spc="5" dirty="0"/>
              <a:t>DADOS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160462"/>
            <a:ext cx="961580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Arial"/>
                <a:cs typeface="Arial"/>
              </a:rPr>
              <a:t>Estrutura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um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banco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dados: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469900" indent="-343535">
              <a:lnSpc>
                <a:spcPct val="100000"/>
              </a:lnSpc>
              <a:spcBef>
                <a:spcPts val="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Formado </a:t>
            </a:r>
            <a:r>
              <a:rPr sz="1800" spc="5" dirty="0">
                <a:latin typeface="Arial"/>
                <a:cs typeface="Arial"/>
              </a:rPr>
              <a:t>por </a:t>
            </a:r>
            <a:r>
              <a:rPr sz="1800" spc="15" dirty="0">
                <a:latin typeface="Arial"/>
                <a:cs typeface="Arial"/>
              </a:rPr>
              <a:t>uma </a:t>
            </a:r>
            <a:r>
              <a:rPr sz="1800" spc="-15" dirty="0">
                <a:latin typeface="Arial"/>
                <a:cs typeface="Arial"/>
              </a:rPr>
              <a:t>ou mais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tabelas;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1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0" dirty="0">
                <a:latin typeface="Arial"/>
                <a:cs typeface="Arial"/>
              </a:rPr>
              <a:t>Toda </a:t>
            </a:r>
            <a:r>
              <a:rPr sz="1800" spc="10" dirty="0">
                <a:latin typeface="Arial"/>
                <a:cs typeface="Arial"/>
              </a:rPr>
              <a:t>tabela </a:t>
            </a:r>
            <a:r>
              <a:rPr sz="1800" spc="5" dirty="0">
                <a:latin typeface="Arial"/>
                <a:cs typeface="Arial"/>
              </a:rPr>
              <a:t>(entidade) </a:t>
            </a:r>
            <a:r>
              <a:rPr sz="1800" dirty="0">
                <a:latin typeface="Arial"/>
                <a:cs typeface="Arial"/>
              </a:rPr>
              <a:t>é </a:t>
            </a:r>
            <a:r>
              <a:rPr sz="1800" spc="5" dirty="0">
                <a:latin typeface="Arial"/>
                <a:cs typeface="Arial"/>
              </a:rPr>
              <a:t>identificada por </a:t>
            </a:r>
            <a:r>
              <a:rPr sz="1800" spc="20" dirty="0">
                <a:latin typeface="Arial"/>
                <a:cs typeface="Arial"/>
              </a:rPr>
              <a:t>um</a:t>
            </a:r>
            <a:r>
              <a:rPr sz="1800" spc="-3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nome;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dirty="0">
                <a:latin typeface="Arial"/>
                <a:cs typeface="Arial"/>
              </a:rPr>
              <a:t>Atributos: </a:t>
            </a:r>
            <a:r>
              <a:rPr sz="1800" spc="10" dirty="0">
                <a:latin typeface="Arial"/>
                <a:cs typeface="Arial"/>
              </a:rPr>
              <a:t>colunas </a:t>
            </a:r>
            <a:r>
              <a:rPr sz="1800" spc="30" dirty="0">
                <a:latin typeface="Arial"/>
                <a:cs typeface="Arial"/>
              </a:rPr>
              <a:t>que </a:t>
            </a:r>
            <a:r>
              <a:rPr sz="1800" spc="-15" dirty="0">
                <a:latin typeface="Arial"/>
                <a:cs typeface="Arial"/>
              </a:rPr>
              <a:t>descrevem </a:t>
            </a:r>
            <a:r>
              <a:rPr sz="1800" spc="-10" dirty="0">
                <a:latin typeface="Arial"/>
                <a:cs typeface="Arial"/>
              </a:rPr>
              <a:t>características </a:t>
            </a:r>
            <a:r>
              <a:rPr sz="1800" spc="20" dirty="0">
                <a:latin typeface="Arial"/>
                <a:cs typeface="Arial"/>
              </a:rPr>
              <a:t>da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tabela;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5" dirty="0">
                <a:latin typeface="Arial"/>
                <a:cs typeface="Arial"/>
              </a:rPr>
              <a:t>Domínio: </a:t>
            </a:r>
            <a:r>
              <a:rPr sz="1800" spc="10" dirty="0">
                <a:latin typeface="Arial"/>
                <a:cs typeface="Arial"/>
              </a:rPr>
              <a:t>tipo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spc="15" dirty="0">
                <a:latin typeface="Arial"/>
                <a:cs typeface="Arial"/>
              </a:rPr>
              <a:t>dado </a:t>
            </a:r>
            <a:r>
              <a:rPr sz="1800" spc="30" dirty="0">
                <a:latin typeface="Arial"/>
                <a:cs typeface="Arial"/>
              </a:rPr>
              <a:t>que </a:t>
            </a:r>
            <a:r>
              <a:rPr sz="1800" spc="-10" dirty="0">
                <a:latin typeface="Arial"/>
                <a:cs typeface="Arial"/>
              </a:rPr>
              <a:t>descreve </a:t>
            </a:r>
            <a:r>
              <a:rPr sz="1800" spc="-15" dirty="0">
                <a:latin typeface="Arial"/>
                <a:cs typeface="Arial"/>
              </a:rPr>
              <a:t>os </a:t>
            </a:r>
            <a:r>
              <a:rPr sz="1800" dirty="0">
                <a:latin typeface="Arial"/>
                <a:cs typeface="Arial"/>
              </a:rPr>
              <a:t>tipos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spc="-15" dirty="0">
                <a:latin typeface="Arial"/>
                <a:cs typeface="Arial"/>
              </a:rPr>
              <a:t>valores </a:t>
            </a:r>
            <a:r>
              <a:rPr sz="1800" spc="30" dirty="0">
                <a:latin typeface="Arial"/>
                <a:cs typeface="Arial"/>
              </a:rPr>
              <a:t>que</a:t>
            </a:r>
            <a:r>
              <a:rPr sz="1800" spc="-39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cada </a:t>
            </a:r>
            <a:r>
              <a:rPr sz="1800" spc="20" dirty="0">
                <a:latin typeface="Arial"/>
                <a:cs typeface="Arial"/>
              </a:rPr>
              <a:t>coluna </a:t>
            </a:r>
            <a:r>
              <a:rPr sz="1800" spc="-15" dirty="0">
                <a:latin typeface="Arial"/>
                <a:cs typeface="Arial"/>
              </a:rPr>
              <a:t>aceitará;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9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10" dirty="0">
                <a:latin typeface="Arial"/>
                <a:cs typeface="Arial"/>
              </a:rPr>
              <a:t>Tupla: </a:t>
            </a:r>
            <a:r>
              <a:rPr sz="1800" spc="15" dirty="0">
                <a:latin typeface="Arial"/>
                <a:cs typeface="Arial"/>
              </a:rPr>
              <a:t>linhas </a:t>
            </a:r>
            <a:r>
              <a:rPr sz="1800" spc="30" dirty="0">
                <a:latin typeface="Arial"/>
                <a:cs typeface="Arial"/>
              </a:rPr>
              <a:t>que</a:t>
            </a:r>
            <a:r>
              <a:rPr sz="1800" spc="-3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representam </a:t>
            </a:r>
            <a:r>
              <a:rPr sz="1800" spc="20" dirty="0">
                <a:latin typeface="Arial"/>
                <a:cs typeface="Arial"/>
              </a:rPr>
              <a:t>um </a:t>
            </a:r>
            <a:r>
              <a:rPr sz="1800" dirty="0">
                <a:latin typeface="Arial"/>
                <a:cs typeface="Arial"/>
              </a:rPr>
              <a:t>registro;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10" dirty="0">
                <a:latin typeface="Arial"/>
                <a:cs typeface="Arial"/>
              </a:rPr>
              <a:t>Os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bancos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dados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são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organizados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como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um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conjunto</a:t>
            </a:r>
            <a:r>
              <a:rPr sz="1800" spc="-22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tabelas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relacionadas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entre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si.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5" dirty="0"/>
              <a:t>INTRODUÇÃO BANCO </a:t>
            </a:r>
            <a:r>
              <a:rPr spc="35" dirty="0"/>
              <a:t>DE</a:t>
            </a:r>
            <a:r>
              <a:rPr spc="-385" dirty="0"/>
              <a:t> </a:t>
            </a:r>
            <a:r>
              <a:rPr spc="30" dirty="0"/>
              <a:t>DADOS</a:t>
            </a:r>
          </a:p>
          <a:p>
            <a:pPr marL="12700">
              <a:lnSpc>
                <a:spcPts val="1390"/>
              </a:lnSpc>
            </a:pPr>
            <a:r>
              <a:rPr sz="1200" spc="-30" dirty="0"/>
              <a:t>ESTRUTURA </a:t>
            </a:r>
            <a:r>
              <a:rPr sz="1200" spc="15" dirty="0"/>
              <a:t>DE </a:t>
            </a:r>
            <a:r>
              <a:rPr sz="1200" spc="-25" dirty="0"/>
              <a:t>UM </a:t>
            </a:r>
            <a:r>
              <a:rPr sz="1200" spc="5" dirty="0"/>
              <a:t>BANCO </a:t>
            </a:r>
            <a:r>
              <a:rPr sz="1200" spc="15" dirty="0"/>
              <a:t>DE</a:t>
            </a:r>
            <a:r>
              <a:rPr sz="1200" spc="-165" dirty="0"/>
              <a:t> </a:t>
            </a:r>
            <a:r>
              <a:rPr sz="1200" spc="5" dirty="0"/>
              <a:t>DADOS</a:t>
            </a:r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823912" y="4308475"/>
            <a:ext cx="981710" cy="163830"/>
          </a:xfrm>
          <a:custGeom>
            <a:avLst/>
            <a:gdLst/>
            <a:ahLst/>
            <a:cxnLst/>
            <a:rect l="l" t="t" r="r" b="b"/>
            <a:pathLst>
              <a:path w="981710" h="163829">
                <a:moveTo>
                  <a:pt x="981138" y="0"/>
                </a:moveTo>
                <a:lnTo>
                  <a:pt x="974699" y="31853"/>
                </a:lnTo>
                <a:lnTo>
                  <a:pt x="957151" y="57848"/>
                </a:lnTo>
                <a:lnTo>
                  <a:pt x="931150" y="75366"/>
                </a:lnTo>
                <a:lnTo>
                  <a:pt x="899350" y="81787"/>
                </a:lnTo>
                <a:lnTo>
                  <a:pt x="572325" y="81787"/>
                </a:lnTo>
                <a:lnTo>
                  <a:pt x="540472" y="88210"/>
                </a:lnTo>
                <a:lnTo>
                  <a:pt x="514476" y="105724"/>
                </a:lnTo>
                <a:lnTo>
                  <a:pt x="496958" y="131701"/>
                </a:lnTo>
                <a:lnTo>
                  <a:pt x="490537" y="163512"/>
                </a:lnTo>
                <a:lnTo>
                  <a:pt x="484116" y="131701"/>
                </a:lnTo>
                <a:lnTo>
                  <a:pt x="466602" y="105724"/>
                </a:lnTo>
                <a:lnTo>
                  <a:pt x="440618" y="88210"/>
                </a:lnTo>
                <a:lnTo>
                  <a:pt x="408787" y="81787"/>
                </a:lnTo>
                <a:lnTo>
                  <a:pt x="81749" y="81787"/>
                </a:lnTo>
                <a:lnTo>
                  <a:pt x="49929" y="75366"/>
                </a:lnTo>
                <a:lnTo>
                  <a:pt x="23944" y="57848"/>
                </a:lnTo>
                <a:lnTo>
                  <a:pt x="6424" y="31853"/>
                </a:lnTo>
                <a:lnTo>
                  <a:pt x="0" y="0"/>
                </a:lnTo>
              </a:path>
            </a:pathLst>
          </a:custGeom>
          <a:ln w="953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01151" y="1433575"/>
            <a:ext cx="361950" cy="2762250"/>
          </a:xfrm>
          <a:custGeom>
            <a:avLst/>
            <a:gdLst/>
            <a:ahLst/>
            <a:cxnLst/>
            <a:rect l="l" t="t" r="r" b="b"/>
            <a:pathLst>
              <a:path w="361950" h="2762250">
                <a:moveTo>
                  <a:pt x="0" y="0"/>
                </a:moveTo>
                <a:lnTo>
                  <a:pt x="48110" y="6455"/>
                </a:lnTo>
                <a:lnTo>
                  <a:pt x="91341" y="24675"/>
                </a:lnTo>
                <a:lnTo>
                  <a:pt x="127968" y="52943"/>
                </a:lnTo>
                <a:lnTo>
                  <a:pt x="156266" y="89539"/>
                </a:lnTo>
                <a:lnTo>
                  <a:pt x="174510" y="132747"/>
                </a:lnTo>
                <a:lnTo>
                  <a:pt x="180975" y="180848"/>
                </a:lnTo>
                <a:lnTo>
                  <a:pt x="180975" y="1200150"/>
                </a:lnTo>
                <a:lnTo>
                  <a:pt x="187439" y="1248250"/>
                </a:lnTo>
                <a:lnTo>
                  <a:pt x="205683" y="1291458"/>
                </a:lnTo>
                <a:lnTo>
                  <a:pt x="233981" y="1328054"/>
                </a:lnTo>
                <a:lnTo>
                  <a:pt x="270608" y="1356322"/>
                </a:lnTo>
                <a:lnTo>
                  <a:pt x="313839" y="1374542"/>
                </a:lnTo>
                <a:lnTo>
                  <a:pt x="361950" y="1380998"/>
                </a:lnTo>
                <a:lnTo>
                  <a:pt x="313839" y="1387462"/>
                </a:lnTo>
                <a:lnTo>
                  <a:pt x="270608" y="1405706"/>
                </a:lnTo>
                <a:lnTo>
                  <a:pt x="233981" y="1434004"/>
                </a:lnTo>
                <a:lnTo>
                  <a:pt x="205683" y="1470631"/>
                </a:lnTo>
                <a:lnTo>
                  <a:pt x="187439" y="1513862"/>
                </a:lnTo>
                <a:lnTo>
                  <a:pt x="180975" y="1561973"/>
                </a:lnTo>
                <a:lnTo>
                  <a:pt x="180975" y="2581275"/>
                </a:lnTo>
                <a:lnTo>
                  <a:pt x="174510" y="2629385"/>
                </a:lnTo>
                <a:lnTo>
                  <a:pt x="156266" y="2672616"/>
                </a:lnTo>
                <a:lnTo>
                  <a:pt x="127968" y="2709243"/>
                </a:lnTo>
                <a:lnTo>
                  <a:pt x="91341" y="2737541"/>
                </a:lnTo>
                <a:lnTo>
                  <a:pt x="48110" y="2755785"/>
                </a:lnTo>
                <a:lnTo>
                  <a:pt x="0" y="2762250"/>
                </a:lnTo>
              </a:path>
            </a:pathLst>
          </a:custGeom>
          <a:ln w="953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0551" y="2185923"/>
            <a:ext cx="114300" cy="2010410"/>
          </a:xfrm>
          <a:custGeom>
            <a:avLst/>
            <a:gdLst/>
            <a:ahLst/>
            <a:cxnLst/>
            <a:rect l="l" t="t" r="r" b="b"/>
            <a:pathLst>
              <a:path w="114300" h="2010410">
                <a:moveTo>
                  <a:pt x="0" y="0"/>
                </a:moveTo>
                <a:lnTo>
                  <a:pt x="22217" y="4500"/>
                </a:lnTo>
                <a:lnTo>
                  <a:pt x="40385" y="16763"/>
                </a:lnTo>
                <a:lnTo>
                  <a:pt x="52649" y="34932"/>
                </a:lnTo>
                <a:lnTo>
                  <a:pt x="57150" y="57150"/>
                </a:lnTo>
                <a:lnTo>
                  <a:pt x="57150" y="947801"/>
                </a:lnTo>
                <a:lnTo>
                  <a:pt x="61632" y="970071"/>
                </a:lnTo>
                <a:lnTo>
                  <a:pt x="73866" y="988234"/>
                </a:lnTo>
                <a:lnTo>
                  <a:pt x="92029" y="1000468"/>
                </a:lnTo>
                <a:lnTo>
                  <a:pt x="114300" y="1004951"/>
                </a:lnTo>
                <a:lnTo>
                  <a:pt x="92029" y="1009433"/>
                </a:lnTo>
                <a:lnTo>
                  <a:pt x="73866" y="1021667"/>
                </a:lnTo>
                <a:lnTo>
                  <a:pt x="61632" y="1039830"/>
                </a:lnTo>
                <a:lnTo>
                  <a:pt x="57150" y="1062101"/>
                </a:lnTo>
                <a:lnTo>
                  <a:pt x="57150" y="1952752"/>
                </a:lnTo>
                <a:lnTo>
                  <a:pt x="52649" y="1974969"/>
                </a:lnTo>
                <a:lnTo>
                  <a:pt x="40385" y="1993138"/>
                </a:lnTo>
                <a:lnTo>
                  <a:pt x="22217" y="2005401"/>
                </a:lnTo>
                <a:lnTo>
                  <a:pt x="0" y="2009902"/>
                </a:lnTo>
              </a:path>
            </a:pathLst>
          </a:custGeom>
          <a:ln w="9536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6022"/>
              </p:ext>
            </p:extLst>
          </p:nvPr>
        </p:nvGraphicFramePr>
        <p:xfrm>
          <a:off x="823912" y="1433575"/>
          <a:ext cx="6612889" cy="2717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986">
                <a:tc gridSpan="5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400" b="1" spc="20" dirty="0">
                          <a:latin typeface="Arial"/>
                          <a:cs typeface="Arial"/>
                        </a:rPr>
                        <a:t>tbpessoa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05"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1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esc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od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pesnome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essexo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1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es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spc="1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logcodigo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50" spc="-10" dirty="0">
                          <a:latin typeface="Arial"/>
                          <a:cs typeface="Arial"/>
                        </a:rPr>
                        <a:t>MELICIA </a:t>
                      </a:r>
                      <a:r>
                        <a:rPr sz="1250" spc="-20" dirty="0">
                          <a:latin typeface="Arial"/>
                          <a:cs typeface="Arial"/>
                        </a:rPr>
                        <a:t>GALENO</a:t>
                      </a:r>
                      <a:r>
                        <a:rPr sz="1250" spc="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10" dirty="0">
                          <a:latin typeface="Arial"/>
                          <a:cs typeface="Arial"/>
                        </a:rPr>
                        <a:t>SPINDOLA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32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50" spc="-15" dirty="0">
                          <a:latin typeface="Arial"/>
                          <a:cs typeface="Arial"/>
                        </a:rPr>
                        <a:t>CARMEN VICTORIA</a:t>
                      </a:r>
                      <a:r>
                        <a:rPr sz="1250" spc="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40" dirty="0">
                          <a:latin typeface="Arial"/>
                          <a:cs typeface="Arial"/>
                        </a:rPr>
                        <a:t>TUDE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50" spc="5" dirty="0">
                          <a:latin typeface="Arial"/>
                          <a:cs typeface="Arial"/>
                        </a:rPr>
                        <a:t>LÍBIA </a:t>
                      </a:r>
                      <a:r>
                        <a:rPr sz="1250" spc="-25" dirty="0">
                          <a:latin typeface="Arial"/>
                          <a:cs typeface="Arial"/>
                        </a:rPr>
                        <a:t>REGIS </a:t>
                      </a:r>
                      <a:r>
                        <a:rPr sz="1250" spc="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50" spc="-30" dirty="0">
                          <a:latin typeface="Arial"/>
                          <a:cs typeface="Arial"/>
                        </a:rPr>
                        <a:t>SOUSA</a:t>
                      </a:r>
                      <a:r>
                        <a:rPr sz="1250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25" dirty="0">
                          <a:latin typeface="Arial"/>
                          <a:cs typeface="Arial"/>
                        </a:rPr>
                        <a:t>MARQUES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4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032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5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spc="-15" dirty="0">
                          <a:latin typeface="Arial"/>
                          <a:cs typeface="Arial"/>
                        </a:rPr>
                        <a:t>ROMULO </a:t>
                      </a:r>
                      <a:r>
                        <a:rPr sz="1250" spc="-20" dirty="0">
                          <a:latin typeface="Arial"/>
                          <a:cs typeface="Arial"/>
                        </a:rPr>
                        <a:t>ARAUJO </a:t>
                      </a:r>
                      <a:r>
                        <a:rPr sz="1250" spc="5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125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45" dirty="0">
                          <a:latin typeface="Arial"/>
                          <a:cs typeface="Arial"/>
                        </a:rPr>
                        <a:t>ROCHA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755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50" spc="-35" dirty="0">
                          <a:latin typeface="Arial"/>
                          <a:cs typeface="Arial"/>
                        </a:rPr>
                        <a:t>12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59"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6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spc="-15" dirty="0">
                          <a:latin typeface="Arial"/>
                          <a:cs typeface="Arial"/>
                        </a:rPr>
                        <a:t>GUSTAVO </a:t>
                      </a:r>
                      <a:r>
                        <a:rPr sz="1250" spc="-10" dirty="0">
                          <a:latin typeface="Arial"/>
                          <a:cs typeface="Arial"/>
                        </a:rPr>
                        <a:t>MACHADO</a:t>
                      </a:r>
                      <a:r>
                        <a:rPr sz="12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30" dirty="0">
                          <a:latin typeface="Arial"/>
                          <a:cs typeface="Arial"/>
                        </a:rPr>
                        <a:t>BRITO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5</a:t>
                      </a: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050289" y="4471352"/>
            <a:ext cx="49720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45" dirty="0">
                <a:latin typeface="Arial"/>
                <a:cs typeface="Arial"/>
              </a:rPr>
              <a:t>c</a:t>
            </a:r>
            <a:r>
              <a:rPr sz="1400" spc="-35" dirty="0">
                <a:latin typeface="Arial"/>
                <a:cs typeface="Arial"/>
              </a:rPr>
              <a:t>ha</a:t>
            </a:r>
            <a:r>
              <a:rPr sz="1400" spc="-30" dirty="0">
                <a:latin typeface="Arial"/>
                <a:cs typeface="Arial"/>
              </a:rPr>
              <a:t>v</a:t>
            </a:r>
            <a:r>
              <a:rPr sz="1400" spc="10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69251" y="1834197"/>
            <a:ext cx="122936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-5" dirty="0">
                <a:latin typeface="Arial"/>
                <a:cs typeface="Arial"/>
              </a:rPr>
              <a:t>colunas/atributos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56550" y="2668841"/>
            <a:ext cx="1892300" cy="83946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88720" marR="5080">
              <a:lnSpc>
                <a:spcPct val="102899"/>
              </a:lnSpc>
              <a:spcBef>
                <a:spcPts val="75"/>
              </a:spcBef>
            </a:pPr>
            <a:r>
              <a:rPr sz="1400" spc="5" dirty="0">
                <a:latin typeface="Arial"/>
                <a:cs typeface="Arial"/>
              </a:rPr>
              <a:t>tabela  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-30" dirty="0">
                <a:latin typeface="Arial"/>
                <a:cs typeface="Arial"/>
              </a:rPr>
              <a:t>n</a:t>
            </a:r>
            <a:r>
              <a:rPr sz="1400" spc="-2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45" dirty="0">
                <a:latin typeface="Arial"/>
                <a:cs typeface="Arial"/>
              </a:rPr>
              <a:t>d</a:t>
            </a:r>
            <a:r>
              <a:rPr sz="1400" spc="-30" dirty="0">
                <a:latin typeface="Arial"/>
                <a:cs typeface="Arial"/>
              </a:rPr>
              <a:t>a</a:t>
            </a:r>
            <a:r>
              <a:rPr sz="1400" spc="45" dirty="0">
                <a:latin typeface="Arial"/>
                <a:cs typeface="Arial"/>
              </a:rPr>
              <a:t>d</a:t>
            </a:r>
            <a:r>
              <a:rPr sz="1400" spc="15" dirty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240"/>
              </a:lnSpc>
            </a:pPr>
            <a:r>
              <a:rPr sz="1400" spc="10" dirty="0">
                <a:latin typeface="Arial"/>
                <a:cs typeface="Arial"/>
              </a:rPr>
              <a:t>registros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10" dirty="0">
                <a:latin typeface="Arial"/>
                <a:cs typeface="Arial"/>
              </a:rPr>
              <a:t>tuplas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5" dirty="0"/>
              <a:t>INTRODUÇÃO BANCO </a:t>
            </a:r>
            <a:r>
              <a:rPr spc="35" dirty="0"/>
              <a:t>DE</a:t>
            </a:r>
            <a:r>
              <a:rPr spc="-385" dirty="0"/>
              <a:t> </a:t>
            </a:r>
            <a:r>
              <a:rPr spc="30" dirty="0"/>
              <a:t>DADOS</a:t>
            </a:r>
          </a:p>
          <a:p>
            <a:pPr marL="12700">
              <a:lnSpc>
                <a:spcPts val="1390"/>
              </a:lnSpc>
            </a:pPr>
            <a:r>
              <a:rPr sz="1200" spc="5" dirty="0"/>
              <a:t>CHAVE</a:t>
            </a:r>
            <a:r>
              <a:rPr sz="1200" spc="-95" dirty="0"/>
              <a:t> </a:t>
            </a:r>
            <a:r>
              <a:rPr sz="1200" spc="-40" dirty="0"/>
              <a:t>PRIMÁRIA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274762"/>
            <a:ext cx="9692005" cy="260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É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uma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restrição</a:t>
            </a:r>
            <a:r>
              <a:rPr sz="1800" spc="7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utilizada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para </a:t>
            </a:r>
            <a:r>
              <a:rPr sz="1800" spc="-5" dirty="0">
                <a:latin typeface="Arial"/>
                <a:cs typeface="Arial"/>
              </a:rPr>
              <a:t>identificar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forma </a:t>
            </a:r>
            <a:r>
              <a:rPr sz="1800" spc="5" dirty="0">
                <a:latin typeface="Arial"/>
                <a:cs typeface="Arial"/>
              </a:rPr>
              <a:t>única,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registros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no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banco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dados.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spc="-40" dirty="0">
                <a:latin typeface="Arial"/>
                <a:cs typeface="Arial"/>
              </a:rPr>
              <a:t>As </a:t>
            </a:r>
            <a:r>
              <a:rPr sz="1800" spc="10" dirty="0">
                <a:latin typeface="Arial"/>
                <a:cs typeface="Arial"/>
              </a:rPr>
              <a:t>colunas </a:t>
            </a:r>
            <a:r>
              <a:rPr sz="1800" spc="-15" dirty="0">
                <a:latin typeface="Arial"/>
                <a:cs typeface="Arial"/>
              </a:rPr>
              <a:t>“chaves </a:t>
            </a:r>
            <a:r>
              <a:rPr sz="1800" spc="-10" dirty="0">
                <a:latin typeface="Arial"/>
                <a:cs typeface="Arial"/>
              </a:rPr>
              <a:t>primárias” </a:t>
            </a:r>
            <a:r>
              <a:rPr sz="1800" spc="5" dirty="0">
                <a:latin typeface="Arial"/>
                <a:cs typeface="Arial"/>
              </a:rPr>
              <a:t>não podem </a:t>
            </a:r>
            <a:r>
              <a:rPr sz="1800" spc="-10" dirty="0">
                <a:latin typeface="Arial"/>
                <a:cs typeface="Arial"/>
              </a:rPr>
              <a:t>estar </a:t>
            </a:r>
            <a:r>
              <a:rPr sz="1800" spc="-30" dirty="0">
                <a:latin typeface="Arial"/>
                <a:cs typeface="Arial"/>
              </a:rPr>
              <a:t>vazias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20" dirty="0">
                <a:latin typeface="Arial"/>
                <a:cs typeface="Arial"/>
              </a:rPr>
              <a:t>devem </a:t>
            </a:r>
            <a:r>
              <a:rPr sz="1800" dirty="0">
                <a:latin typeface="Arial"/>
                <a:cs typeface="Arial"/>
              </a:rPr>
              <a:t>conter </a:t>
            </a:r>
            <a:r>
              <a:rPr sz="1800" spc="-20" dirty="0">
                <a:latin typeface="Arial"/>
                <a:cs typeface="Arial"/>
              </a:rPr>
              <a:t>valores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únicos.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Exemplos: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159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5" dirty="0">
                <a:latin typeface="Arial"/>
                <a:cs typeface="Arial"/>
              </a:rPr>
              <a:t>Na</a:t>
            </a:r>
            <a:r>
              <a:rPr sz="1800" spc="10" dirty="0">
                <a:latin typeface="Arial"/>
                <a:cs typeface="Arial"/>
              </a:rPr>
              <a:t> tabela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logradouros,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coluna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que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identifica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unicamente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cada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registro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‘logcodigo’.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994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5" dirty="0">
                <a:latin typeface="Arial"/>
                <a:cs typeface="Arial"/>
              </a:rPr>
              <a:t>Na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tabela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pessoas,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coluna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que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identifica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unicamente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cada </a:t>
            </a:r>
            <a:r>
              <a:rPr sz="1800" dirty="0">
                <a:latin typeface="Arial"/>
                <a:cs typeface="Arial"/>
              </a:rPr>
              <a:t>registro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é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‘pescodigo’.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5" dirty="0"/>
              <a:t>INTRODUÇÃO BANCO </a:t>
            </a:r>
            <a:r>
              <a:rPr spc="35" dirty="0"/>
              <a:t>DE</a:t>
            </a:r>
            <a:r>
              <a:rPr spc="-385" dirty="0"/>
              <a:t> </a:t>
            </a:r>
            <a:r>
              <a:rPr spc="30" dirty="0"/>
              <a:t>DADOS</a:t>
            </a:r>
          </a:p>
          <a:p>
            <a:pPr marL="12700">
              <a:lnSpc>
                <a:spcPts val="1390"/>
              </a:lnSpc>
            </a:pPr>
            <a:r>
              <a:rPr sz="1200" spc="5" dirty="0"/>
              <a:t>CHAVE</a:t>
            </a:r>
            <a:r>
              <a:rPr sz="1200" spc="-95" dirty="0"/>
              <a:t> </a:t>
            </a:r>
            <a:r>
              <a:rPr sz="1200" spc="-25" dirty="0"/>
              <a:t>ESTRANGEIRA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046162"/>
            <a:ext cx="9594850" cy="173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É </a:t>
            </a:r>
            <a:r>
              <a:rPr sz="1800" spc="15" dirty="0">
                <a:latin typeface="Arial"/>
                <a:cs typeface="Arial"/>
              </a:rPr>
              <a:t>uma </a:t>
            </a:r>
            <a:r>
              <a:rPr sz="1800" spc="-10" dirty="0">
                <a:latin typeface="Arial"/>
                <a:cs typeface="Arial"/>
              </a:rPr>
              <a:t>restrição </a:t>
            </a:r>
            <a:r>
              <a:rPr sz="1800" spc="5" dirty="0">
                <a:latin typeface="Arial"/>
                <a:cs typeface="Arial"/>
              </a:rPr>
              <a:t>utilizada </a:t>
            </a:r>
            <a:r>
              <a:rPr sz="1800" dirty="0">
                <a:latin typeface="Arial"/>
                <a:cs typeface="Arial"/>
              </a:rPr>
              <a:t>para </a:t>
            </a:r>
            <a:r>
              <a:rPr sz="1800" spc="-10" dirty="0">
                <a:latin typeface="Arial"/>
                <a:cs typeface="Arial"/>
              </a:rPr>
              <a:t>relacionar </a:t>
            </a:r>
            <a:r>
              <a:rPr sz="1800" dirty="0">
                <a:latin typeface="Arial"/>
                <a:cs typeface="Arial"/>
              </a:rPr>
              <a:t>tabelas </a:t>
            </a:r>
            <a:r>
              <a:rPr sz="1800" spc="-15" dirty="0">
                <a:latin typeface="Arial"/>
                <a:cs typeface="Arial"/>
              </a:rPr>
              <a:t>em </a:t>
            </a:r>
            <a:r>
              <a:rPr sz="1800" spc="20" dirty="0">
                <a:latin typeface="Arial"/>
                <a:cs typeface="Arial"/>
              </a:rPr>
              <a:t>um </a:t>
            </a:r>
            <a:r>
              <a:rPr sz="1800" spc="10" dirty="0">
                <a:latin typeface="Arial"/>
                <a:cs typeface="Arial"/>
              </a:rPr>
              <a:t>banco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37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dados.</a:t>
            </a:r>
            <a:endParaRPr sz="1800">
              <a:latin typeface="Arial"/>
              <a:cs typeface="Arial"/>
            </a:endParaRPr>
          </a:p>
          <a:p>
            <a:pPr marL="12700" marR="126364">
              <a:lnSpc>
                <a:spcPct val="100800"/>
              </a:lnSpc>
              <a:spcBef>
                <a:spcPts val="1580"/>
              </a:spcBef>
            </a:pPr>
            <a:r>
              <a:rPr sz="1800" dirty="0">
                <a:latin typeface="Arial"/>
                <a:cs typeface="Arial"/>
              </a:rPr>
              <a:t>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relacionamento</a:t>
            </a:r>
            <a:r>
              <a:rPr sz="1800" spc="5" dirty="0">
                <a:latin typeface="Arial"/>
                <a:cs typeface="Arial"/>
              </a:rPr>
              <a:t> entre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tabelas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ocorre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quando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um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atributo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da</a:t>
            </a:r>
            <a:r>
              <a:rPr sz="1800" spc="5" dirty="0">
                <a:latin typeface="Arial"/>
                <a:cs typeface="Arial"/>
              </a:rPr>
              <a:t> tabela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faz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referência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à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chave  </a:t>
            </a:r>
            <a:r>
              <a:rPr sz="1800" spc="-5" dirty="0">
                <a:latin typeface="Arial"/>
                <a:cs typeface="Arial"/>
              </a:rPr>
              <a:t>primária </a:t>
            </a:r>
            <a:r>
              <a:rPr sz="1800" spc="20" dirty="0">
                <a:latin typeface="Arial"/>
                <a:cs typeface="Arial"/>
              </a:rPr>
              <a:t>da </a:t>
            </a:r>
            <a:r>
              <a:rPr sz="1800" spc="5" dirty="0">
                <a:latin typeface="Arial"/>
                <a:cs typeface="Arial"/>
              </a:rPr>
              <a:t>tabela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Y.</a:t>
            </a:r>
            <a:endParaRPr sz="1800">
              <a:latin typeface="Arial"/>
              <a:cs typeface="Arial"/>
            </a:endParaRPr>
          </a:p>
          <a:p>
            <a:pPr marL="469900" marR="5080" indent="-343535">
              <a:lnSpc>
                <a:spcPct val="100800"/>
              </a:lnSpc>
              <a:spcBef>
                <a:spcPts val="97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5" dirty="0">
                <a:latin typeface="Arial"/>
                <a:cs typeface="Arial"/>
              </a:rPr>
              <a:t>Na </a:t>
            </a:r>
            <a:r>
              <a:rPr sz="1800" spc="10" dirty="0">
                <a:latin typeface="Arial"/>
                <a:cs typeface="Arial"/>
              </a:rPr>
              <a:t>tabela </a:t>
            </a:r>
            <a:r>
              <a:rPr sz="1800" spc="20" dirty="0">
                <a:latin typeface="Arial"/>
                <a:cs typeface="Arial"/>
              </a:rPr>
              <a:t>de </a:t>
            </a:r>
            <a:r>
              <a:rPr sz="1800" dirty="0">
                <a:latin typeface="Arial"/>
                <a:cs typeface="Arial"/>
              </a:rPr>
              <a:t>contatos, a </a:t>
            </a:r>
            <a:r>
              <a:rPr sz="1800" spc="-10" dirty="0">
                <a:latin typeface="Arial"/>
                <a:cs typeface="Arial"/>
              </a:rPr>
              <a:t>chave </a:t>
            </a:r>
            <a:r>
              <a:rPr sz="1800" dirty="0">
                <a:latin typeface="Arial"/>
                <a:cs typeface="Arial"/>
              </a:rPr>
              <a:t>estrangeira ‘pescodigo’ </a:t>
            </a:r>
            <a:r>
              <a:rPr sz="1800" spc="-5" dirty="0">
                <a:latin typeface="Arial"/>
                <a:cs typeface="Arial"/>
              </a:rPr>
              <a:t>faz referência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chave </a:t>
            </a:r>
            <a:r>
              <a:rPr sz="1800" spc="-5" dirty="0">
                <a:latin typeface="Arial"/>
                <a:cs typeface="Arial"/>
              </a:rPr>
              <a:t>primária </a:t>
            </a:r>
            <a:r>
              <a:rPr sz="1800" spc="20" dirty="0">
                <a:latin typeface="Arial"/>
                <a:cs typeface="Arial"/>
              </a:rPr>
              <a:t>da  </a:t>
            </a:r>
            <a:r>
              <a:rPr sz="1800" spc="10" dirty="0">
                <a:latin typeface="Arial"/>
                <a:cs typeface="Arial"/>
              </a:rPr>
              <a:t>tabela </a:t>
            </a:r>
            <a:r>
              <a:rPr sz="1800" spc="20" dirty="0">
                <a:latin typeface="Arial"/>
                <a:cs typeface="Arial"/>
              </a:rPr>
              <a:t>de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pessoas.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30448" y="2895657"/>
          <a:ext cx="3034029" cy="1934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3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746">
                <a:tc gridSpan="2"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50" b="1" spc="-10" dirty="0">
                          <a:latin typeface="Arial"/>
                          <a:cs typeface="Arial"/>
                        </a:rPr>
                        <a:t>tblogradouro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50" b="1" spc="-15" dirty="0">
                          <a:latin typeface="Arial"/>
                          <a:cs typeface="Arial"/>
                        </a:rPr>
                        <a:t>logcodigo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78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50" b="1" spc="-10" dirty="0">
                          <a:latin typeface="Arial"/>
                          <a:cs typeface="Arial"/>
                        </a:rPr>
                        <a:t>logdescricao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59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spc="10" dirty="0">
                          <a:latin typeface="Arial"/>
                          <a:cs typeface="Arial"/>
                        </a:rPr>
                        <a:t>IVO</a:t>
                      </a:r>
                      <a:r>
                        <a:rPr sz="12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10" dirty="0">
                          <a:latin typeface="Arial"/>
                          <a:cs typeface="Arial"/>
                        </a:rPr>
                        <a:t>SILVEIRA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33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50" spc="-20" dirty="0">
                          <a:latin typeface="Arial"/>
                          <a:cs typeface="Arial"/>
                        </a:rPr>
                        <a:t>OSCAR</a:t>
                      </a:r>
                      <a:r>
                        <a:rPr sz="1250" spc="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20" dirty="0">
                          <a:latin typeface="Arial"/>
                          <a:cs typeface="Arial"/>
                        </a:rPr>
                        <a:t>BARCELOS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09"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50" spc="-10" dirty="0">
                          <a:latin typeface="Arial"/>
                          <a:cs typeface="Arial"/>
                        </a:rPr>
                        <a:t>ARISTILIANO</a:t>
                      </a:r>
                      <a:r>
                        <a:rPr sz="12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45" dirty="0">
                          <a:latin typeface="Arial"/>
                          <a:cs typeface="Arial"/>
                        </a:rPr>
                        <a:t>RAMOS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03294" y="2879528"/>
          <a:ext cx="4065270" cy="1968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781">
                <a:tc gridSpan="3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50" b="1" spc="-15" dirty="0">
                          <a:latin typeface="Arial"/>
                          <a:cs typeface="Arial"/>
                        </a:rPr>
                        <a:t>tbpessoa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872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-10" dirty="0">
                          <a:latin typeface="Arial"/>
                          <a:cs typeface="Arial"/>
                        </a:rPr>
                        <a:t>pescodigo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817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-20" dirty="0">
                          <a:latin typeface="Arial"/>
                          <a:cs typeface="Arial"/>
                        </a:rPr>
                        <a:t>pesnome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b="1" spc="-15" dirty="0">
                          <a:latin typeface="Arial"/>
                          <a:cs typeface="Arial"/>
                        </a:rPr>
                        <a:t>logcodigo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3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50" spc="-10" dirty="0">
                          <a:latin typeface="Arial"/>
                          <a:cs typeface="Arial"/>
                        </a:rPr>
                        <a:t>MELICIA</a:t>
                      </a:r>
                      <a:r>
                        <a:rPr sz="125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20" dirty="0">
                          <a:latin typeface="Arial"/>
                          <a:cs typeface="Arial"/>
                        </a:rPr>
                        <a:t>GALENO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92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0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2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50" spc="-15" dirty="0">
                          <a:latin typeface="Arial"/>
                          <a:cs typeface="Arial"/>
                        </a:rPr>
                        <a:t>CARMEN</a:t>
                      </a:r>
                      <a:r>
                        <a:rPr sz="1250" spc="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20" dirty="0">
                          <a:latin typeface="Arial"/>
                          <a:cs typeface="Arial"/>
                        </a:rPr>
                        <a:t>VICTORIA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1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250" spc="5" dirty="0">
                          <a:latin typeface="Arial"/>
                          <a:cs typeface="Arial"/>
                        </a:rPr>
                        <a:t>LÍBIA</a:t>
                      </a:r>
                      <a:r>
                        <a:rPr sz="125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50" spc="-30" dirty="0">
                          <a:latin typeface="Arial"/>
                          <a:cs typeface="Arial"/>
                        </a:rPr>
                        <a:t>REGIS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250" dirty="0">
                          <a:latin typeface="Arial"/>
                          <a:cs typeface="Arial"/>
                        </a:rPr>
                        <a:t>3</a:t>
                      </a:r>
                      <a:endParaRPr sz="1250">
                        <a:latin typeface="Arial"/>
                        <a:cs typeface="Arial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674489" y="3876928"/>
            <a:ext cx="1777364" cy="457200"/>
          </a:xfrm>
          <a:custGeom>
            <a:avLst/>
            <a:gdLst/>
            <a:ahLst/>
            <a:cxnLst/>
            <a:rect l="l" t="t" r="r" b="b"/>
            <a:pathLst>
              <a:path w="1777364" h="457200">
                <a:moveTo>
                  <a:pt x="1701154" y="429078"/>
                </a:moveTo>
                <a:lnTo>
                  <a:pt x="1694434" y="456819"/>
                </a:lnTo>
                <a:lnTo>
                  <a:pt x="1777364" y="437769"/>
                </a:lnTo>
                <a:lnTo>
                  <a:pt x="1770591" y="432054"/>
                </a:lnTo>
                <a:lnTo>
                  <a:pt x="1713484" y="432054"/>
                </a:lnTo>
                <a:lnTo>
                  <a:pt x="1701154" y="429078"/>
                </a:lnTo>
                <a:close/>
              </a:path>
              <a:path w="1777364" h="457200">
                <a:moveTo>
                  <a:pt x="1705615" y="410666"/>
                </a:moveTo>
                <a:lnTo>
                  <a:pt x="1701154" y="429078"/>
                </a:lnTo>
                <a:lnTo>
                  <a:pt x="1713484" y="432054"/>
                </a:lnTo>
                <a:lnTo>
                  <a:pt x="1717928" y="413639"/>
                </a:lnTo>
                <a:lnTo>
                  <a:pt x="1705615" y="410666"/>
                </a:lnTo>
                <a:close/>
              </a:path>
              <a:path w="1777364" h="457200">
                <a:moveTo>
                  <a:pt x="1712340" y="382905"/>
                </a:moveTo>
                <a:lnTo>
                  <a:pt x="1705615" y="410666"/>
                </a:lnTo>
                <a:lnTo>
                  <a:pt x="1717928" y="413639"/>
                </a:lnTo>
                <a:lnTo>
                  <a:pt x="1713484" y="432054"/>
                </a:lnTo>
                <a:lnTo>
                  <a:pt x="1770591" y="432054"/>
                </a:lnTo>
                <a:lnTo>
                  <a:pt x="1712340" y="382905"/>
                </a:lnTo>
                <a:close/>
              </a:path>
              <a:path w="1777364" h="457200">
                <a:moveTo>
                  <a:pt x="4572" y="0"/>
                </a:moveTo>
                <a:lnTo>
                  <a:pt x="0" y="18542"/>
                </a:lnTo>
                <a:lnTo>
                  <a:pt x="1701154" y="429078"/>
                </a:lnTo>
                <a:lnTo>
                  <a:pt x="1705615" y="410666"/>
                </a:lnTo>
                <a:lnTo>
                  <a:pt x="457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76775" y="4667630"/>
            <a:ext cx="1775460" cy="76200"/>
          </a:xfrm>
          <a:custGeom>
            <a:avLst/>
            <a:gdLst/>
            <a:ahLst/>
            <a:cxnLst/>
            <a:rect l="l" t="t" r="r" b="b"/>
            <a:pathLst>
              <a:path w="1775460" h="76200">
                <a:moveTo>
                  <a:pt x="1756421" y="28498"/>
                </a:moveTo>
                <a:lnTo>
                  <a:pt x="1711578" y="28498"/>
                </a:lnTo>
                <a:lnTo>
                  <a:pt x="1711705" y="47536"/>
                </a:lnTo>
                <a:lnTo>
                  <a:pt x="1698990" y="47596"/>
                </a:lnTo>
                <a:lnTo>
                  <a:pt x="1699133" y="76161"/>
                </a:lnTo>
                <a:lnTo>
                  <a:pt x="1775078" y="37719"/>
                </a:lnTo>
                <a:lnTo>
                  <a:pt x="1756421" y="28498"/>
                </a:lnTo>
                <a:close/>
              </a:path>
              <a:path w="1775460" h="76200">
                <a:moveTo>
                  <a:pt x="1698894" y="28558"/>
                </a:moveTo>
                <a:lnTo>
                  <a:pt x="0" y="36588"/>
                </a:lnTo>
                <a:lnTo>
                  <a:pt x="0" y="55638"/>
                </a:lnTo>
                <a:lnTo>
                  <a:pt x="1698990" y="47596"/>
                </a:lnTo>
                <a:lnTo>
                  <a:pt x="1698894" y="28558"/>
                </a:lnTo>
                <a:close/>
              </a:path>
              <a:path w="1775460" h="76200">
                <a:moveTo>
                  <a:pt x="1711578" y="28498"/>
                </a:moveTo>
                <a:lnTo>
                  <a:pt x="1698894" y="28558"/>
                </a:lnTo>
                <a:lnTo>
                  <a:pt x="1698990" y="47596"/>
                </a:lnTo>
                <a:lnTo>
                  <a:pt x="1711705" y="47536"/>
                </a:lnTo>
                <a:lnTo>
                  <a:pt x="1711578" y="28498"/>
                </a:lnTo>
                <a:close/>
              </a:path>
              <a:path w="1775460" h="76200">
                <a:moveTo>
                  <a:pt x="1698752" y="0"/>
                </a:moveTo>
                <a:lnTo>
                  <a:pt x="1698894" y="28558"/>
                </a:lnTo>
                <a:lnTo>
                  <a:pt x="1756421" y="28498"/>
                </a:lnTo>
                <a:lnTo>
                  <a:pt x="169875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74234" y="3841496"/>
            <a:ext cx="1778000" cy="521970"/>
          </a:xfrm>
          <a:custGeom>
            <a:avLst/>
            <a:gdLst/>
            <a:ahLst/>
            <a:cxnLst/>
            <a:rect l="l" t="t" r="r" b="b"/>
            <a:pathLst>
              <a:path w="1778000" h="521970">
                <a:moveTo>
                  <a:pt x="1701753" y="27426"/>
                </a:moveTo>
                <a:lnTo>
                  <a:pt x="0" y="503427"/>
                </a:lnTo>
                <a:lnTo>
                  <a:pt x="5079" y="521842"/>
                </a:lnTo>
                <a:lnTo>
                  <a:pt x="1706916" y="45817"/>
                </a:lnTo>
                <a:lnTo>
                  <a:pt x="1701753" y="27426"/>
                </a:lnTo>
                <a:close/>
              </a:path>
              <a:path w="1778000" h="521970">
                <a:moveTo>
                  <a:pt x="1768940" y="24002"/>
                </a:moveTo>
                <a:lnTo>
                  <a:pt x="1713991" y="24002"/>
                </a:lnTo>
                <a:lnTo>
                  <a:pt x="1719072" y="42417"/>
                </a:lnTo>
                <a:lnTo>
                  <a:pt x="1706916" y="45817"/>
                </a:lnTo>
                <a:lnTo>
                  <a:pt x="1714627" y="73278"/>
                </a:lnTo>
                <a:lnTo>
                  <a:pt x="1768940" y="24002"/>
                </a:lnTo>
                <a:close/>
              </a:path>
              <a:path w="1778000" h="521970">
                <a:moveTo>
                  <a:pt x="1713991" y="24002"/>
                </a:moveTo>
                <a:lnTo>
                  <a:pt x="1701753" y="27426"/>
                </a:lnTo>
                <a:lnTo>
                  <a:pt x="1706916" y="45817"/>
                </a:lnTo>
                <a:lnTo>
                  <a:pt x="1719072" y="42417"/>
                </a:lnTo>
                <a:lnTo>
                  <a:pt x="1713991" y="24002"/>
                </a:lnTo>
                <a:close/>
              </a:path>
              <a:path w="1778000" h="521970">
                <a:moveTo>
                  <a:pt x="1694052" y="0"/>
                </a:moveTo>
                <a:lnTo>
                  <a:pt x="1701753" y="27426"/>
                </a:lnTo>
                <a:lnTo>
                  <a:pt x="1713991" y="24002"/>
                </a:lnTo>
                <a:lnTo>
                  <a:pt x="1768940" y="24002"/>
                </a:lnTo>
                <a:lnTo>
                  <a:pt x="1777618" y="16128"/>
                </a:lnTo>
                <a:lnTo>
                  <a:pt x="169405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808</Words>
  <Application>Microsoft Office PowerPoint</Application>
  <PresentationFormat>Personalizar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Times New Roman</vt:lpstr>
      <vt:lpstr>Office Theme</vt:lpstr>
      <vt:lpstr>01 - INTRODUÇÃO A BANCO DE DADOS JOVENS TALENTOS – CURSO DE PROGRAMAÇÃO</vt:lpstr>
      <vt:lpstr>INTRODUÇÃO BANCO DE DADOS DEFINIÇÕES BÁSICAS</vt:lpstr>
      <vt:lpstr>INTRODUÇÃO BANCO DE DADOS APLICAÇÕES</vt:lpstr>
      <vt:lpstr>INTRODUÇÃO BANCO DE DADOS SGBD</vt:lpstr>
      <vt:lpstr>INTRODUÇÃO BANCO DE DADOS SGBD</vt:lpstr>
      <vt:lpstr>INTRODUÇÃO BANCO DE DADOS ESTRUTURA DE UM BANCO DE DADOS</vt:lpstr>
      <vt:lpstr>INTRODUÇÃO BANCO DE DADOS ESTRUTURA DE UM BANCO DE DADOS</vt:lpstr>
      <vt:lpstr>INTRODUÇÃO BANCO DE DADOS CHAVE PRIMÁRIA</vt:lpstr>
      <vt:lpstr>INTRODUÇÃO BANCO DE DADOS CHAVE ESTRANGEIRA</vt:lpstr>
      <vt:lpstr>INTRODUÇÃO BANCO DE DADOS LINGUAGEM SQL</vt:lpstr>
      <vt:lpstr>INTRODUÇÃO BANCO DE DADOS IDENTAÇÃO E ORGANIZAÇÃO CÓDIGO</vt:lpstr>
      <vt:lpstr>INTRODUÇÃO BANCO DE DADOS COMENTÁRIO DE CÓDIGO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01 - INTRODUÇÃO BANCO DE DADOS CURSO DE PROGRAMAÇÃO PHP / MATHEUS DO LIVRAMENTO</dc:title>
  <cp:lastModifiedBy>Felipe Diosel</cp:lastModifiedBy>
  <cp:revision>58</cp:revision>
  <dcterms:created xsi:type="dcterms:W3CDTF">2020-11-27T20:26:34Z</dcterms:created>
  <dcterms:modified xsi:type="dcterms:W3CDTF">2022-04-08T11:13:58Z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2020-02-01T00:00:00Z</vt:filetime>
  </property>
  <property fmtid="{D5CDD505-2E9C-101B-9397-08002B2CF9AE}" pid="3" name="LastSaved">
    <vt:filetime>2020-11-27T00:00:00Z</vt:filetime>
  </property>
</Properties>
</file>