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0071100" cy="5670550"/>
  <p:notesSz cx="10071100" cy="567055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96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Diosel" userId="986d0ebf13ce54e8" providerId="LiveId" clId="{44628E2C-49B5-4064-8CA5-8AF7C0AC7D3D}"/>
    <pc:docChg chg="modSld">
      <pc:chgData name="Felipe Diosel" userId="986d0ebf13ce54e8" providerId="LiveId" clId="{44628E2C-49B5-4064-8CA5-8AF7C0AC7D3D}" dt="2022-03-30T11:33:59.411" v="1" actId="20577"/>
      <pc:docMkLst>
        <pc:docMk/>
      </pc:docMkLst>
      <pc:sldChg chg="modSp mod">
        <pc:chgData name="Felipe Diosel" userId="986d0ebf13ce54e8" providerId="LiveId" clId="{44628E2C-49B5-4064-8CA5-8AF7C0AC7D3D}" dt="2022-03-30T11:33:59.411" v="1" actId="20577"/>
        <pc:sldMkLst>
          <pc:docMk/>
          <pc:sldMk cId="0" sldId="256"/>
        </pc:sldMkLst>
        <pc:spChg chg="mod">
          <ac:chgData name="Felipe Diosel" userId="986d0ebf13ce54e8" providerId="LiveId" clId="{44628E2C-49B5-4064-8CA5-8AF7C0AC7D3D}" dt="2022-03-30T11:33:59.411" v="1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Felipe Diosel" userId="986d0ebf13ce54e8" providerId="LiveId" clId="{44628E2C-49B5-4064-8CA5-8AF7C0AC7D3D}" dt="2022-03-30T11:33:33.561" v="0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5487" y="274002"/>
            <a:ext cx="8626475" cy="504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1617" y="3175508"/>
            <a:ext cx="7054215" cy="141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872" y="1304226"/>
            <a:ext cx="4383691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9886" y="1304226"/>
            <a:ext cx="4383691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77450" cy="56673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" y="1190625"/>
            <a:ext cx="10067925" cy="1295400"/>
          </a:xfrm>
          <a:custGeom>
            <a:avLst/>
            <a:gdLst/>
            <a:ahLst/>
            <a:cxnLst/>
            <a:rect l="l" t="t" r="r" b="b"/>
            <a:pathLst>
              <a:path w="10067925" h="1295400">
                <a:moveTo>
                  <a:pt x="10067925" y="0"/>
                </a:moveTo>
                <a:lnTo>
                  <a:pt x="0" y="0"/>
                </a:lnTo>
                <a:lnTo>
                  <a:pt x="0" y="1295400"/>
                </a:lnTo>
                <a:lnTo>
                  <a:pt x="10067925" y="1295400"/>
                </a:lnTo>
                <a:lnTo>
                  <a:pt x="10067925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77450" cy="5667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100" y="28574"/>
            <a:ext cx="9915525" cy="56006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5487" y="274002"/>
            <a:ext cx="8626475" cy="504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6958" y="1627308"/>
            <a:ext cx="7251065" cy="1197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6333" y="5273611"/>
            <a:ext cx="322478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872" y="5273611"/>
            <a:ext cx="2317813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5764" y="5273611"/>
            <a:ext cx="2317813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730" y="1494536"/>
            <a:ext cx="5418455" cy="643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-5" dirty="0">
                <a:solidFill>
                  <a:srgbClr val="000000"/>
                </a:solidFill>
              </a:rPr>
              <a:t>02 </a:t>
            </a:r>
            <a:r>
              <a:rPr sz="2600" spc="10" dirty="0">
                <a:solidFill>
                  <a:srgbClr val="000000"/>
                </a:solidFill>
              </a:rPr>
              <a:t>- </a:t>
            </a:r>
            <a:r>
              <a:rPr sz="2600" spc="5" dirty="0">
                <a:solidFill>
                  <a:srgbClr val="000000"/>
                </a:solidFill>
              </a:rPr>
              <a:t>DML </a:t>
            </a:r>
            <a:r>
              <a:rPr sz="2600" spc="10" dirty="0">
                <a:solidFill>
                  <a:srgbClr val="000000"/>
                </a:solidFill>
              </a:rPr>
              <a:t>- </a:t>
            </a:r>
            <a:r>
              <a:rPr sz="2600" spc="-10" dirty="0">
                <a:solidFill>
                  <a:srgbClr val="000000"/>
                </a:solidFill>
              </a:rPr>
              <a:t>SELEÇÃO </a:t>
            </a:r>
            <a:r>
              <a:rPr sz="2600" spc="5" dirty="0">
                <a:solidFill>
                  <a:srgbClr val="000000"/>
                </a:solidFill>
              </a:rPr>
              <a:t>DE</a:t>
            </a:r>
            <a:r>
              <a:rPr sz="2600" spc="-4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DADOS</a:t>
            </a:r>
            <a:endParaRPr sz="2600" dirty="0"/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pt-BR" sz="1400" spc="15" dirty="0">
                <a:solidFill>
                  <a:srgbClr val="000000"/>
                </a:solidFill>
              </a:rPr>
              <a:t>JOVENS TALENTOS – CURSO DE PROGRAMAÇÃO</a:t>
            </a:r>
            <a:endParaRPr sz="1400" dirty="0"/>
          </a:p>
        </p:txBody>
      </p:sp>
      <p:sp>
        <p:nvSpPr>
          <p:cNvPr id="3" name="object 3"/>
          <p:cNvSpPr/>
          <p:nvPr/>
        </p:nvSpPr>
        <p:spPr>
          <a:xfrm>
            <a:off x="9525" y="5257800"/>
            <a:ext cx="10067925" cy="409575"/>
          </a:xfrm>
          <a:custGeom>
            <a:avLst/>
            <a:gdLst/>
            <a:ahLst/>
            <a:cxnLst/>
            <a:rect l="l" t="t" r="r" b="b"/>
            <a:pathLst>
              <a:path w="10067925" h="409575">
                <a:moveTo>
                  <a:pt x="10067924" y="0"/>
                </a:moveTo>
                <a:lnTo>
                  <a:pt x="0" y="0"/>
                </a:lnTo>
                <a:lnTo>
                  <a:pt x="0" y="409573"/>
                </a:lnTo>
                <a:lnTo>
                  <a:pt x="10067924" y="409573"/>
                </a:lnTo>
                <a:lnTo>
                  <a:pt x="10067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8907" y="5366384"/>
            <a:ext cx="227838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20" dirty="0">
                <a:solidFill>
                  <a:srgbClr val="808080"/>
                </a:solidFill>
                <a:latin typeface="Segoe UI"/>
                <a:cs typeface="Segoe UI"/>
              </a:rPr>
              <a:t>© </a:t>
            </a:r>
            <a:r>
              <a:rPr sz="950" spc="5" dirty="0">
                <a:solidFill>
                  <a:srgbClr val="808080"/>
                </a:solidFill>
                <a:latin typeface="Segoe UI"/>
                <a:cs typeface="Segoe UI"/>
              </a:rPr>
              <a:t>202</a:t>
            </a:r>
            <a:r>
              <a:rPr lang="pt-BR" sz="950" spc="5" dirty="0">
                <a:solidFill>
                  <a:srgbClr val="808080"/>
                </a:solidFill>
                <a:latin typeface="Segoe UI"/>
                <a:cs typeface="Segoe UI"/>
              </a:rPr>
              <a:t>2</a:t>
            </a:r>
            <a:r>
              <a:rPr sz="950" spc="5" dirty="0">
                <a:solidFill>
                  <a:srgbClr val="808080"/>
                </a:solidFill>
                <a:latin typeface="Segoe UI"/>
                <a:cs typeface="Segoe UI"/>
              </a:rPr>
              <a:t> </a:t>
            </a:r>
            <a:r>
              <a:rPr sz="950" spc="-10" dirty="0">
                <a:solidFill>
                  <a:srgbClr val="808080"/>
                </a:solidFill>
                <a:latin typeface="Segoe UI"/>
                <a:cs typeface="Segoe UI"/>
              </a:rPr>
              <a:t>IPM </a:t>
            </a:r>
            <a:r>
              <a:rPr sz="950" spc="10" dirty="0" err="1">
                <a:solidFill>
                  <a:srgbClr val="808080"/>
                </a:solidFill>
                <a:latin typeface="Segoe UI"/>
                <a:cs typeface="Segoe UI"/>
              </a:rPr>
              <a:t>Sistemas</a:t>
            </a:r>
            <a:endParaRPr sz="950" dirty="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-5"/>
              <a:t>OPERADORES</a:t>
            </a:r>
            <a:r>
              <a:rPr sz="1200" spc="-20"/>
              <a:t> </a:t>
            </a:r>
            <a:r>
              <a:rPr sz="1200" spc="-30"/>
              <a:t>LÓGICOS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31140" y="1120584"/>
            <a:ext cx="8989695" cy="65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sz="1800" spc="-15">
                <a:latin typeface="Arial"/>
                <a:cs typeface="Arial"/>
              </a:rPr>
              <a:t>Na </a:t>
            </a:r>
            <a:r>
              <a:rPr sz="1800" spc="15">
                <a:latin typeface="Arial"/>
                <a:cs typeface="Arial"/>
              </a:rPr>
              <a:t>cláusula </a:t>
            </a:r>
            <a:r>
              <a:rPr sz="1800" spc="-10">
                <a:latin typeface="Arial"/>
                <a:cs typeface="Arial"/>
              </a:rPr>
              <a:t>WHERE </a:t>
            </a:r>
            <a:r>
              <a:rPr sz="1800">
                <a:latin typeface="Arial"/>
                <a:cs typeface="Arial"/>
              </a:rPr>
              <a:t>também </a:t>
            </a:r>
            <a:r>
              <a:rPr sz="1800" spc="5">
                <a:latin typeface="Arial"/>
                <a:cs typeface="Arial"/>
              </a:rPr>
              <a:t>podem </a:t>
            </a:r>
            <a:r>
              <a:rPr sz="1800" spc="-10">
                <a:latin typeface="Arial"/>
                <a:cs typeface="Arial"/>
              </a:rPr>
              <a:t>ser </a:t>
            </a:r>
            <a:r>
              <a:rPr sz="1800">
                <a:latin typeface="Arial"/>
                <a:cs typeface="Arial"/>
              </a:rPr>
              <a:t>utilizados </a:t>
            </a:r>
            <a:r>
              <a:rPr sz="1800" spc="-15">
                <a:latin typeface="Arial"/>
                <a:cs typeface="Arial"/>
              </a:rPr>
              <a:t>os </a:t>
            </a:r>
            <a:r>
              <a:rPr sz="1800" spc="-5">
                <a:latin typeface="Arial"/>
                <a:cs typeface="Arial"/>
              </a:rPr>
              <a:t>operadores </a:t>
            </a:r>
            <a:r>
              <a:rPr sz="1800">
                <a:latin typeface="Arial"/>
                <a:cs typeface="Arial"/>
              </a:rPr>
              <a:t>lógicos a </a:t>
            </a:r>
            <a:r>
              <a:rPr sz="1800" spc="-5">
                <a:latin typeface="Arial"/>
                <a:cs typeface="Arial"/>
              </a:rPr>
              <a:t>fim </a:t>
            </a:r>
            <a:r>
              <a:rPr sz="1800" spc="20">
                <a:latin typeface="Arial"/>
                <a:cs typeface="Arial"/>
              </a:rPr>
              <a:t>de </a:t>
            </a:r>
            <a:r>
              <a:rPr sz="1800" spc="30">
                <a:latin typeface="Arial"/>
                <a:cs typeface="Arial"/>
              </a:rPr>
              <a:t>que</a:t>
            </a:r>
            <a:r>
              <a:rPr sz="1800" spc="-35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a  </a:t>
            </a:r>
            <a:r>
              <a:rPr sz="1800" spc="15">
                <a:latin typeface="Arial"/>
                <a:cs typeface="Arial"/>
              </a:rPr>
              <a:t>consulta</a:t>
            </a:r>
            <a:r>
              <a:rPr sz="1800" spc="-380">
                <a:latin typeface="Arial"/>
                <a:cs typeface="Arial"/>
              </a:rPr>
              <a:t> </a:t>
            </a:r>
            <a:r>
              <a:rPr sz="1800" spc="-15">
                <a:latin typeface="Arial"/>
                <a:cs typeface="Arial"/>
              </a:rPr>
              <a:t>ao </a:t>
            </a:r>
            <a:r>
              <a:rPr sz="1800" spc="10">
                <a:latin typeface="Arial"/>
                <a:cs typeface="Arial"/>
              </a:rPr>
              <a:t>banco </a:t>
            </a:r>
            <a:r>
              <a:rPr sz="1800" spc="20">
                <a:latin typeface="Arial"/>
                <a:cs typeface="Arial"/>
              </a:rPr>
              <a:t>de </a:t>
            </a:r>
            <a:r>
              <a:rPr sz="1800" spc="5">
                <a:latin typeface="Arial"/>
                <a:cs typeface="Arial"/>
              </a:rPr>
              <a:t>dados </a:t>
            </a:r>
            <a:r>
              <a:rPr sz="1800">
                <a:latin typeface="Arial"/>
                <a:cs typeface="Arial"/>
              </a:rPr>
              <a:t>seja </a:t>
            </a:r>
            <a:r>
              <a:rPr sz="1800" spc="5">
                <a:latin typeface="Arial"/>
                <a:cs typeface="Arial"/>
              </a:rPr>
              <a:t>ainda </a:t>
            </a:r>
            <a:r>
              <a:rPr sz="1800" spc="-15">
                <a:latin typeface="Arial"/>
                <a:cs typeface="Arial"/>
              </a:rPr>
              <a:t>mais </a:t>
            </a:r>
            <a:r>
              <a:rPr sz="1800" spc="-10">
                <a:latin typeface="Arial"/>
                <a:cs typeface="Arial"/>
              </a:rPr>
              <a:t>específica.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6958" y="2280850"/>
          <a:ext cx="7236458" cy="22236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98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b="1" spc="15">
                          <a:latin typeface="Arial"/>
                          <a:cs typeface="Arial"/>
                        </a:rPr>
                        <a:t>Operador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b="1" spc="25">
                          <a:latin typeface="Arial"/>
                          <a:cs typeface="Arial"/>
                        </a:rPr>
                        <a:t>Descrição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2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5">
                          <a:latin typeface="Arial"/>
                          <a:cs typeface="Arial"/>
                        </a:rPr>
                        <a:t>AND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9815" marR="321310" indent="-734060">
                        <a:lnSpc>
                          <a:spcPct val="102899"/>
                        </a:lnSpc>
                        <a:spcBef>
                          <a:spcPts val="650"/>
                        </a:spcBef>
                      </a:pPr>
                      <a:r>
                        <a:rPr sz="1400" b="1" spc="15">
                          <a:latin typeface="Arial"/>
                          <a:cs typeface="Arial"/>
                        </a:rPr>
                        <a:t>e</a:t>
                      </a:r>
                      <a:r>
                        <a:rPr sz="1400" b="1" spc="-6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>
                          <a:latin typeface="Arial"/>
                          <a:cs typeface="Arial"/>
                        </a:rPr>
                        <a:t>(só</a:t>
                      </a:r>
                      <a:r>
                        <a:rPr sz="1400" spc="-6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>
                          <a:latin typeface="Arial"/>
                          <a:cs typeface="Arial"/>
                        </a:rPr>
                        <a:t>irá</a:t>
                      </a:r>
                      <a:r>
                        <a:rPr sz="1400" spc="15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>
                          <a:latin typeface="Arial"/>
                          <a:cs typeface="Arial"/>
                        </a:rPr>
                        <a:t>buscar</a:t>
                      </a:r>
                      <a:r>
                        <a:rPr sz="1400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25">
                          <a:latin typeface="Arial"/>
                          <a:cs typeface="Arial"/>
                        </a:rPr>
                        <a:t>se</a:t>
                      </a:r>
                      <a:r>
                        <a:rPr sz="1400" spc="-6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>
                          <a:latin typeface="Arial"/>
                          <a:cs typeface="Arial"/>
                        </a:rPr>
                        <a:t>todas</a:t>
                      </a:r>
                      <a:r>
                        <a:rPr sz="1400" spc="-55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>
                          <a:latin typeface="Arial"/>
                          <a:cs typeface="Arial"/>
                        </a:rPr>
                        <a:t>as</a:t>
                      </a:r>
                      <a:r>
                        <a:rPr sz="1400" spc="2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>
                          <a:latin typeface="Arial"/>
                          <a:cs typeface="Arial"/>
                        </a:rPr>
                        <a:t>cláusulas  </a:t>
                      </a:r>
                      <a:r>
                        <a:rPr sz="1400" spc="30">
                          <a:latin typeface="Arial"/>
                          <a:cs typeface="Arial"/>
                        </a:rPr>
                        <a:t>forem</a:t>
                      </a:r>
                      <a:r>
                        <a:rPr sz="1400" spc="-16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>
                          <a:latin typeface="Arial"/>
                          <a:cs typeface="Arial"/>
                        </a:rPr>
                        <a:t>verdadeiras)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219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30">
                          <a:latin typeface="Arial"/>
                          <a:cs typeface="Arial"/>
                        </a:rPr>
                        <a:t>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8655" marR="405765" indent="-257810">
                        <a:lnSpc>
                          <a:spcPct val="102800"/>
                        </a:lnSpc>
                        <a:spcBef>
                          <a:spcPts val="660"/>
                        </a:spcBef>
                      </a:pPr>
                      <a:r>
                        <a:rPr sz="1400" b="1" spc="25">
                          <a:latin typeface="Arial"/>
                          <a:cs typeface="Arial"/>
                        </a:rPr>
                        <a:t>ou</a:t>
                      </a:r>
                      <a:r>
                        <a:rPr sz="1400" b="1" spc="-65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>
                          <a:latin typeface="Arial"/>
                          <a:cs typeface="Arial"/>
                        </a:rPr>
                        <a:t>(irá</a:t>
                      </a:r>
                      <a:r>
                        <a:rPr sz="1400" spc="15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>
                          <a:latin typeface="Arial"/>
                          <a:cs typeface="Arial"/>
                        </a:rPr>
                        <a:t>buscar</a:t>
                      </a:r>
                      <a:r>
                        <a:rPr sz="1400" spc="-12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25">
                          <a:latin typeface="Arial"/>
                          <a:cs typeface="Arial"/>
                        </a:rPr>
                        <a:t>se</a:t>
                      </a:r>
                      <a:r>
                        <a:rPr sz="1400" spc="-6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>
                          <a:latin typeface="Arial"/>
                          <a:cs typeface="Arial"/>
                        </a:rPr>
                        <a:t>ao</a:t>
                      </a:r>
                      <a:r>
                        <a:rPr sz="1400" spc="-6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20">
                          <a:latin typeface="Arial"/>
                          <a:cs typeface="Arial"/>
                        </a:rPr>
                        <a:t>menos</a:t>
                      </a:r>
                      <a:r>
                        <a:rPr sz="1400" spc="-13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>
                          <a:latin typeface="Arial"/>
                          <a:cs typeface="Arial"/>
                        </a:rPr>
                        <a:t>um</a:t>
                      </a:r>
                      <a:r>
                        <a:rPr sz="1400" spc="-1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>
                          <a:latin typeface="Arial"/>
                          <a:cs typeface="Arial"/>
                        </a:rPr>
                        <a:t>das  </a:t>
                      </a:r>
                      <a:r>
                        <a:rPr sz="1400" spc="-10">
                          <a:latin typeface="Arial"/>
                          <a:cs typeface="Arial"/>
                        </a:rPr>
                        <a:t>cláusulas </a:t>
                      </a:r>
                      <a:r>
                        <a:rPr sz="1400" spc="30">
                          <a:latin typeface="Arial"/>
                          <a:cs typeface="Arial"/>
                        </a:rPr>
                        <a:t>forem</a:t>
                      </a:r>
                      <a:r>
                        <a:rPr sz="1400" spc="-135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>
                          <a:latin typeface="Arial"/>
                          <a:cs typeface="Arial"/>
                        </a:rPr>
                        <a:t>verdadeiras)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2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5">
                          <a:latin typeface="Arial"/>
                          <a:cs typeface="Arial"/>
                        </a:rPr>
                        <a:t>NOT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50340" marR="385445" indent="-1039494">
                        <a:lnSpc>
                          <a:spcPct val="102800"/>
                        </a:lnSpc>
                        <a:spcBef>
                          <a:spcPts val="665"/>
                        </a:spcBef>
                      </a:pPr>
                      <a:r>
                        <a:rPr sz="1400" b="1" spc="30">
                          <a:latin typeface="Arial"/>
                          <a:cs typeface="Arial"/>
                        </a:rPr>
                        <a:t>não</a:t>
                      </a:r>
                      <a:r>
                        <a:rPr sz="1400" b="1" spc="-145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>
                          <a:latin typeface="Arial"/>
                          <a:cs typeface="Arial"/>
                        </a:rPr>
                        <a:t>(o</a:t>
                      </a:r>
                      <a:r>
                        <a:rPr sz="1400" spc="1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>
                          <a:latin typeface="Arial"/>
                          <a:cs typeface="Arial"/>
                        </a:rPr>
                        <a:t>valor</a:t>
                      </a:r>
                      <a:r>
                        <a:rPr sz="1400" spc="-5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20">
                          <a:latin typeface="Arial"/>
                          <a:cs typeface="Arial"/>
                        </a:rPr>
                        <a:t>lógico</a:t>
                      </a:r>
                      <a:r>
                        <a:rPr sz="14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30">
                          <a:latin typeface="Arial"/>
                          <a:cs typeface="Arial"/>
                        </a:rPr>
                        <a:t>da</a:t>
                      </a:r>
                      <a:r>
                        <a:rPr sz="1400" spc="-7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>
                          <a:latin typeface="Arial"/>
                          <a:cs typeface="Arial"/>
                        </a:rPr>
                        <a:t>cláusula</a:t>
                      </a:r>
                      <a:r>
                        <a:rPr sz="1400" spc="-65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20">
                          <a:latin typeface="Arial"/>
                          <a:cs typeface="Arial"/>
                        </a:rPr>
                        <a:t>será  </a:t>
                      </a:r>
                      <a:r>
                        <a:rPr sz="1400">
                          <a:latin typeface="Arial"/>
                          <a:cs typeface="Arial"/>
                        </a:rPr>
                        <a:t>invertido)</a:t>
                      </a:r>
                    </a:p>
                  </a:txBody>
                  <a:tcPr marL="0" marR="0" marT="844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-5"/>
              <a:t>OPERADORES</a:t>
            </a:r>
            <a:r>
              <a:rPr sz="1200" spc="-20"/>
              <a:t> </a:t>
            </a:r>
            <a:r>
              <a:rPr sz="1200" spc="-30"/>
              <a:t>LÓGICOS</a:t>
            </a:r>
            <a:endParaRPr sz="1200"/>
          </a:p>
        </p:txBody>
      </p:sp>
      <p:sp>
        <p:nvSpPr>
          <p:cNvPr id="9" name="object 9"/>
          <p:cNvSpPr/>
          <p:nvPr/>
        </p:nvSpPr>
        <p:spPr>
          <a:xfrm>
            <a:off x="3166237" y="3707815"/>
            <a:ext cx="885825" cy="228600"/>
          </a:xfrm>
          <a:custGeom>
            <a:avLst/>
            <a:gdLst/>
            <a:ahLst/>
            <a:cxnLst/>
            <a:rect l="l" t="t" r="r" b="b"/>
            <a:pathLst>
              <a:path w="885825" h="228600">
                <a:moveTo>
                  <a:pt x="885825" y="0"/>
                </a:moveTo>
                <a:lnTo>
                  <a:pt x="781050" y="0"/>
                </a:lnTo>
                <a:lnTo>
                  <a:pt x="0" y="0"/>
                </a:lnTo>
                <a:lnTo>
                  <a:pt x="0" y="228549"/>
                </a:lnTo>
                <a:lnTo>
                  <a:pt x="781050" y="228549"/>
                </a:lnTo>
                <a:lnTo>
                  <a:pt x="885825" y="228549"/>
                </a:lnTo>
                <a:lnTo>
                  <a:pt x="8858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542BD3D-D4DA-4BE4-9DEA-3E2389EB35DA}"/>
              </a:ext>
            </a:extLst>
          </p:cNvPr>
          <p:cNvSpPr/>
          <p:nvPr/>
        </p:nvSpPr>
        <p:spPr>
          <a:xfrm>
            <a:off x="4981796" y="1265687"/>
            <a:ext cx="4586226" cy="1418346"/>
          </a:xfrm>
          <a:custGeom>
            <a:avLst/>
            <a:gdLst/>
            <a:ahLst/>
            <a:cxnLst/>
            <a:rect l="l" t="t" r="r" b="b"/>
            <a:pathLst>
              <a:path w="4429125" h="1600200">
                <a:moveTo>
                  <a:pt x="0" y="1600200"/>
                </a:moveTo>
                <a:lnTo>
                  <a:pt x="4429125" y="1600200"/>
                </a:lnTo>
                <a:lnTo>
                  <a:pt x="4429125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9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8DA5751-E53E-4338-AA29-3CD4E4D4C77D}"/>
              </a:ext>
            </a:extLst>
          </p:cNvPr>
          <p:cNvSpPr txBox="1"/>
          <p:nvPr/>
        </p:nvSpPr>
        <p:spPr>
          <a:xfrm>
            <a:off x="4986179" y="1367454"/>
            <a:ext cx="468630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SELECT </a:t>
            </a:r>
            <a:r>
              <a:rPr lang="pt-BR" sz="2000" b="1">
                <a:latin typeface="Consolas"/>
                <a:ea typeface="+mn-lt"/>
                <a:cs typeface="+mn-lt"/>
              </a:rPr>
              <a:t>*</a:t>
            </a:r>
            <a:endParaRPr lang="pt-BR" sz="2000" b="1">
              <a:latin typeface="Consolas"/>
            </a:endParaRPr>
          </a:p>
          <a:p>
            <a:r>
              <a:rPr lang="pt-BR" sz="2000" b="1">
                <a:latin typeface="Consolas"/>
                <a:ea typeface="+mn-lt"/>
                <a:cs typeface="+mn-lt"/>
              </a:rPr>
              <a:t>  </a:t>
            </a:r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FROM </a:t>
            </a:r>
            <a:r>
              <a:rPr lang="pt-BR" sz="2000" b="1">
                <a:latin typeface="Consolas"/>
                <a:ea typeface="+mn-lt"/>
                <a:cs typeface="+mn-lt"/>
              </a:rPr>
              <a:t>TBFORNECEDOR</a:t>
            </a:r>
            <a:endParaRPr lang="pt-BR" sz="2000" b="1">
              <a:latin typeface="Consolas"/>
            </a:endParaRPr>
          </a:p>
          <a:p>
            <a:r>
              <a:rPr lang="pt-BR" sz="2000" b="1">
                <a:latin typeface="Consolas"/>
                <a:ea typeface="+mn-lt"/>
                <a:cs typeface="+mn-lt"/>
              </a:rPr>
              <a:t> </a:t>
            </a:r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WHERE </a:t>
            </a:r>
            <a:r>
              <a:rPr lang="pt-BR" sz="2000" b="1">
                <a:latin typeface="Consolas"/>
                <a:ea typeface="+mn-lt"/>
                <a:cs typeface="+mn-lt"/>
              </a:rPr>
              <a:t>FORRAMO = 'Gás'</a:t>
            </a:r>
            <a:endParaRPr lang="pt-BR" sz="2000" b="1">
              <a:latin typeface="Consolas"/>
            </a:endParaRPr>
          </a:p>
          <a:p>
            <a:r>
              <a:rPr lang="pt-BR" sz="2000" b="1">
                <a:latin typeface="Consolas"/>
                <a:ea typeface="+mn-lt"/>
                <a:cs typeface="+mn-lt"/>
              </a:rPr>
              <a:t>    </a:t>
            </a:r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OR </a:t>
            </a:r>
            <a:r>
              <a:rPr lang="pt-BR" sz="2000" b="1">
                <a:latin typeface="Consolas"/>
                <a:ea typeface="+mn-lt"/>
                <a:cs typeface="+mn-lt"/>
              </a:rPr>
              <a:t>FORRAMO = 'Fagundes Gás';</a:t>
            </a:r>
            <a:endParaRPr lang="pt-BR" b="1">
              <a:latin typeface="Consolas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B82AC57D-EB0B-4AB0-8BF1-54843229D443}"/>
              </a:ext>
            </a:extLst>
          </p:cNvPr>
          <p:cNvSpPr/>
          <p:nvPr/>
        </p:nvSpPr>
        <p:spPr>
          <a:xfrm>
            <a:off x="762570" y="1261123"/>
            <a:ext cx="3999160" cy="1426612"/>
          </a:xfrm>
          <a:custGeom>
            <a:avLst/>
            <a:gdLst/>
            <a:ahLst/>
            <a:cxnLst/>
            <a:rect l="l" t="t" r="r" b="b"/>
            <a:pathLst>
              <a:path w="4429125" h="1600200">
                <a:moveTo>
                  <a:pt x="0" y="1600200"/>
                </a:moveTo>
                <a:lnTo>
                  <a:pt x="4429125" y="1600200"/>
                </a:lnTo>
                <a:lnTo>
                  <a:pt x="4429125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9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744B4DA-6CC8-4C63-8482-9E8A72E43565}"/>
              </a:ext>
            </a:extLst>
          </p:cNvPr>
          <p:cNvSpPr txBox="1"/>
          <p:nvPr/>
        </p:nvSpPr>
        <p:spPr>
          <a:xfrm>
            <a:off x="758698" y="1362894"/>
            <a:ext cx="420673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SELECT </a:t>
            </a:r>
            <a:r>
              <a:rPr lang="pt-BR" sz="2000" b="1">
                <a:latin typeface="Consolas"/>
                <a:ea typeface="+mn-lt"/>
                <a:cs typeface="+mn-lt"/>
              </a:rPr>
              <a:t>*</a:t>
            </a:r>
          </a:p>
          <a:p>
            <a:r>
              <a:rPr lang="pt-BR" sz="2000" b="1">
                <a:latin typeface="Consolas"/>
                <a:ea typeface="+mn-lt"/>
                <a:cs typeface="+mn-lt"/>
              </a:rPr>
              <a:t>  </a:t>
            </a:r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FROM </a:t>
            </a:r>
            <a:r>
              <a:rPr lang="pt-BR" sz="2000" b="1">
                <a:latin typeface="Consolas"/>
                <a:ea typeface="+mn-lt"/>
                <a:cs typeface="+mn-lt"/>
              </a:rPr>
              <a:t>TBFORNECEDOR</a:t>
            </a:r>
          </a:p>
          <a:p>
            <a:r>
              <a:rPr lang="pt-BR" sz="2000" b="1">
                <a:latin typeface="Consolas"/>
                <a:ea typeface="+mn-lt"/>
                <a:cs typeface="+mn-lt"/>
              </a:rPr>
              <a:t> </a:t>
            </a:r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WHERE </a:t>
            </a:r>
            <a:r>
              <a:rPr lang="pt-BR" sz="2000" b="1">
                <a:latin typeface="Consolas"/>
                <a:ea typeface="+mn-lt"/>
                <a:cs typeface="+mn-lt"/>
              </a:rPr>
              <a:t>FORRAMO = 'Gás'</a:t>
            </a:r>
            <a:endParaRPr lang="pt-BR" sz="2000" b="1">
              <a:latin typeface="Consolas"/>
            </a:endParaRPr>
          </a:p>
          <a:p>
            <a:r>
              <a:rPr lang="pt-BR" sz="2000" b="1">
                <a:latin typeface="Consolas"/>
                <a:ea typeface="+mn-lt"/>
                <a:cs typeface="+mn-lt"/>
              </a:rPr>
              <a:t>    </a:t>
            </a:r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OR </a:t>
            </a:r>
            <a:r>
              <a:rPr lang="pt-BR" sz="2000" b="1">
                <a:latin typeface="Consolas"/>
                <a:ea typeface="+mn-lt"/>
                <a:cs typeface="+mn-lt"/>
              </a:rPr>
              <a:t>FORRAMO = 'Pet Shop';</a:t>
            </a:r>
            <a:endParaRPr lang="pt-BR" b="1">
              <a:latin typeface="Consola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0475DD00-EE04-4BD8-9F58-5C44ED67A92C}"/>
              </a:ext>
            </a:extLst>
          </p:cNvPr>
          <p:cNvSpPr/>
          <p:nvPr/>
        </p:nvSpPr>
        <p:spPr>
          <a:xfrm>
            <a:off x="3304210" y="3141047"/>
            <a:ext cx="4156261" cy="1228226"/>
          </a:xfrm>
          <a:custGeom>
            <a:avLst/>
            <a:gdLst/>
            <a:ahLst/>
            <a:cxnLst/>
            <a:rect l="l" t="t" r="r" b="b"/>
            <a:pathLst>
              <a:path w="4429125" h="1600200">
                <a:moveTo>
                  <a:pt x="0" y="1600200"/>
                </a:moveTo>
                <a:lnTo>
                  <a:pt x="4429125" y="1600200"/>
                </a:lnTo>
                <a:lnTo>
                  <a:pt x="4429125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9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9111C26-1BDF-4A76-9DFC-47EABA05AD7F}"/>
              </a:ext>
            </a:extLst>
          </p:cNvPr>
          <p:cNvSpPr txBox="1"/>
          <p:nvPr/>
        </p:nvSpPr>
        <p:spPr>
          <a:xfrm>
            <a:off x="3300338" y="3226286"/>
            <a:ext cx="395867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SELECT </a:t>
            </a:r>
            <a:r>
              <a:rPr lang="pt-BR" sz="2000" b="1">
                <a:latin typeface="Consolas"/>
                <a:ea typeface="+mn-lt"/>
                <a:cs typeface="+mn-lt"/>
              </a:rPr>
              <a:t>*</a:t>
            </a:r>
          </a:p>
          <a:p>
            <a:r>
              <a:rPr lang="pt-BR" sz="2000" b="1">
                <a:latin typeface="Consolas"/>
                <a:ea typeface="+mn-lt"/>
                <a:cs typeface="+mn-lt"/>
              </a:rPr>
              <a:t>  </a:t>
            </a:r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FROM </a:t>
            </a:r>
            <a:r>
              <a:rPr lang="pt-BR" sz="2000" b="1">
                <a:latin typeface="Consolas"/>
                <a:ea typeface="+mn-lt"/>
                <a:cs typeface="+mn-lt"/>
              </a:rPr>
              <a:t>TBFORNECEDOR </a:t>
            </a:r>
            <a:endParaRPr lang="pt-BR" sz="2000" b="1">
              <a:latin typeface="Consolas"/>
            </a:endParaRPr>
          </a:p>
          <a:p>
            <a:r>
              <a:rPr lang="pt-BR" sz="2000" b="1">
                <a:latin typeface="Consolas"/>
                <a:ea typeface="+mn-lt"/>
                <a:cs typeface="+mn-lt"/>
              </a:rPr>
              <a:t> </a:t>
            </a:r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WHERE </a:t>
            </a:r>
            <a:r>
              <a:rPr lang="pt-BR" sz="2000" b="1">
                <a:latin typeface="Consolas"/>
                <a:ea typeface="+mn-lt"/>
                <a:cs typeface="+mn-lt"/>
              </a:rPr>
              <a:t>NOT FORRAMO = 'Gás';</a:t>
            </a:r>
            <a:endParaRPr lang="pt-BR" b="1">
              <a:latin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-10"/>
              <a:t>ORDER </a:t>
            </a:r>
            <a:r>
              <a:rPr sz="1200" spc="10"/>
              <a:t>BY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31140" y="1160462"/>
            <a:ext cx="377380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Utilizada para ordenar </a:t>
            </a:r>
            <a:r>
              <a:rPr sz="1800" spc="-15">
                <a:latin typeface="Arial"/>
                <a:cs typeface="Arial"/>
              </a:rPr>
              <a:t>os</a:t>
            </a:r>
            <a:r>
              <a:rPr sz="1800" spc="-90">
                <a:latin typeface="Arial"/>
                <a:cs typeface="Arial"/>
              </a:rPr>
              <a:t> </a:t>
            </a:r>
            <a:r>
              <a:rPr sz="1800" spc="5">
                <a:latin typeface="Arial"/>
                <a:cs typeface="Arial"/>
              </a:rPr>
              <a:t>resultados.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6958" y="1627308"/>
          <a:ext cx="7236458" cy="1187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986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b="1" spc="20">
                          <a:latin typeface="Arial"/>
                          <a:cs typeface="Arial"/>
                        </a:rPr>
                        <a:t>Ordenação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400" b="1" spc="20">
                          <a:latin typeface="Arial"/>
                          <a:cs typeface="Arial"/>
                        </a:rPr>
                        <a:t>Descrição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40">
                          <a:latin typeface="Arial"/>
                          <a:cs typeface="Arial"/>
                        </a:rPr>
                        <a:t>ASC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spc="10">
                          <a:latin typeface="Arial"/>
                          <a:cs typeface="Arial"/>
                        </a:rPr>
                        <a:t>Ascendente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30">
                          <a:latin typeface="Arial"/>
                          <a:cs typeface="Arial"/>
                        </a:rPr>
                        <a:t>DESC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15">
                          <a:latin typeface="Arial"/>
                          <a:cs typeface="Arial"/>
                        </a:rPr>
                        <a:t>Decrescente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31140" y="3004502"/>
            <a:ext cx="63938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O </a:t>
            </a:r>
            <a:r>
              <a:rPr sz="1800" spc="-10">
                <a:latin typeface="Arial"/>
                <a:cs typeface="Arial"/>
              </a:rPr>
              <a:t>ORDER </a:t>
            </a:r>
            <a:r>
              <a:rPr sz="1800">
                <a:latin typeface="Arial"/>
                <a:cs typeface="Arial"/>
              </a:rPr>
              <a:t>BY </a:t>
            </a:r>
            <a:r>
              <a:rPr sz="1800" spc="-20">
                <a:latin typeface="Arial"/>
                <a:cs typeface="Arial"/>
              </a:rPr>
              <a:t>deve </a:t>
            </a:r>
            <a:r>
              <a:rPr sz="1800" spc="-10">
                <a:latin typeface="Arial"/>
                <a:cs typeface="Arial"/>
              </a:rPr>
              <a:t>estar </a:t>
            </a:r>
            <a:r>
              <a:rPr sz="1800">
                <a:latin typeface="Arial"/>
                <a:cs typeface="Arial"/>
              </a:rPr>
              <a:t>localizado </a:t>
            </a:r>
            <a:r>
              <a:rPr sz="1800" spc="-5">
                <a:latin typeface="Arial"/>
                <a:cs typeface="Arial"/>
              </a:rPr>
              <a:t>após </a:t>
            </a:r>
            <a:r>
              <a:rPr sz="1800">
                <a:latin typeface="Arial"/>
                <a:cs typeface="Arial"/>
              </a:rPr>
              <a:t>o </a:t>
            </a:r>
            <a:r>
              <a:rPr sz="1800" spc="5">
                <a:latin typeface="Arial"/>
                <a:cs typeface="Arial"/>
              </a:rPr>
              <a:t>comando</a:t>
            </a:r>
            <a:r>
              <a:rPr sz="1800" spc="-3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WHERE: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81298" y="3462337"/>
            <a:ext cx="3429000" cy="1400175"/>
          </a:xfrm>
          <a:custGeom>
            <a:avLst/>
            <a:gdLst/>
            <a:ahLst/>
            <a:cxnLst/>
            <a:rect l="l" t="t" r="r" b="b"/>
            <a:pathLst>
              <a:path w="3429000" h="1400175">
                <a:moveTo>
                  <a:pt x="0" y="1400175"/>
                </a:moveTo>
                <a:lnTo>
                  <a:pt x="3429000" y="1400175"/>
                </a:lnTo>
                <a:lnTo>
                  <a:pt x="3429000" y="0"/>
                </a:lnTo>
                <a:lnTo>
                  <a:pt x="0" y="0"/>
                </a:lnTo>
                <a:lnTo>
                  <a:pt x="0" y="1400175"/>
                </a:lnTo>
                <a:close/>
              </a:path>
            </a:pathLst>
          </a:custGeom>
          <a:ln w="9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67278" y="3548837"/>
            <a:ext cx="1139825" cy="30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175">
              <a:lnSpc>
                <a:spcPts val="2325"/>
              </a:lnSpc>
            </a:pPr>
            <a:r>
              <a:rPr sz="2000" spc="5">
                <a:solidFill>
                  <a:srgbClr val="0000CD"/>
                </a:solidFill>
                <a:latin typeface="Consolas"/>
                <a:cs typeface="Consolas"/>
              </a:rPr>
              <a:t>SELECT</a:t>
            </a:r>
            <a:r>
              <a:rPr sz="2000" spc="-105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 spc="15">
                <a:latin typeface="Consolas"/>
                <a:cs typeface="Consolas"/>
              </a:rPr>
              <a:t>*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67278" y="3853510"/>
          <a:ext cx="3113404" cy="609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9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723">
                <a:tc gridSpan="5">
                  <a:txBody>
                    <a:bodyPr/>
                    <a:lstStyle/>
                    <a:p>
                      <a:pPr marL="288925">
                        <a:lnSpc>
                          <a:spcPts val="2300"/>
                        </a:lnSpc>
                      </a:pPr>
                      <a:r>
                        <a:rPr sz="200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r>
                        <a:rPr sz="2000" spc="-10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>
                          <a:latin typeface="Consolas"/>
                          <a:cs typeface="Consolas"/>
                        </a:rPr>
                        <a:t>TREINA.TBPESSOA</a:t>
                      </a: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36">
                <a:tc>
                  <a:txBody>
                    <a:bodyPr/>
                    <a:lstStyle/>
                    <a:p>
                      <a:pPr marL="146050">
                        <a:lnSpc>
                          <a:spcPts val="2300"/>
                        </a:lnSpc>
                      </a:pPr>
                      <a:r>
                        <a:rPr sz="2000" spc="5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WHERE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00"/>
                        </a:lnSpc>
                      </a:pPr>
                      <a:r>
                        <a:rPr sz="2000">
                          <a:latin typeface="Consolas"/>
                          <a:cs typeface="Consolas"/>
                        </a:rPr>
                        <a:t>PESCODIGO</a:t>
                      </a: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00"/>
                        </a:lnSpc>
                      </a:pPr>
                      <a:r>
                        <a:rPr sz="2000">
                          <a:latin typeface="Consolas"/>
                          <a:cs typeface="Consolas"/>
                        </a:rPr>
                        <a:t>&gt;</a:t>
                      </a: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00"/>
                        </a:lnSpc>
                      </a:pPr>
                      <a:r>
                        <a:rPr sz="2000"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367278" y="4462970"/>
            <a:ext cx="2959100" cy="30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46050">
              <a:lnSpc>
                <a:spcPts val="2335"/>
              </a:lnSpc>
            </a:pPr>
            <a:r>
              <a:rPr sz="2000" spc="5">
                <a:solidFill>
                  <a:srgbClr val="0000CD"/>
                </a:solidFill>
                <a:latin typeface="Consolas"/>
                <a:cs typeface="Consolas"/>
              </a:rPr>
              <a:t>ORDER </a:t>
            </a:r>
            <a:r>
              <a:rPr sz="2000" spc="15">
                <a:solidFill>
                  <a:srgbClr val="0000CD"/>
                </a:solidFill>
                <a:latin typeface="Consolas"/>
                <a:cs typeface="Consolas"/>
              </a:rPr>
              <a:t>BY </a:t>
            </a:r>
            <a:r>
              <a:rPr sz="2000" spc="-5">
                <a:latin typeface="Consolas"/>
                <a:cs typeface="Consolas"/>
              </a:rPr>
              <a:t>PESNOME</a:t>
            </a:r>
            <a:r>
              <a:rPr sz="2000" spc="-100">
                <a:latin typeface="Consolas"/>
                <a:cs typeface="Consolas"/>
              </a:rPr>
              <a:t> </a:t>
            </a:r>
            <a:r>
              <a:rPr sz="2000" spc="-5">
                <a:solidFill>
                  <a:srgbClr val="0000CD"/>
                </a:solidFill>
                <a:latin typeface="Consolas"/>
                <a:cs typeface="Consolas"/>
              </a:rPr>
              <a:t>ASC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-50"/>
              <a:t>LIMIT </a:t>
            </a:r>
            <a:r>
              <a:rPr sz="1200"/>
              <a:t>E</a:t>
            </a:r>
            <a:r>
              <a:rPr sz="1200" spc="25"/>
              <a:t> </a:t>
            </a:r>
            <a:r>
              <a:rPr sz="1200" spc="5"/>
              <a:t>OFFSET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31140" y="1274762"/>
            <a:ext cx="9642475" cy="13208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25400">
              <a:lnSpc>
                <a:spcPts val="2100"/>
              </a:lnSpc>
              <a:spcBef>
                <a:spcPts val="220"/>
              </a:spcBef>
            </a:pPr>
            <a:r>
              <a:rPr sz="1800">
                <a:latin typeface="Arial"/>
                <a:cs typeface="Arial"/>
              </a:rPr>
              <a:t>A </a:t>
            </a:r>
            <a:r>
              <a:rPr sz="1800" spc="15">
                <a:latin typeface="Arial"/>
                <a:cs typeface="Arial"/>
              </a:rPr>
              <a:t>cláusula </a:t>
            </a:r>
            <a:r>
              <a:rPr sz="1800" spc="-45">
                <a:latin typeface="Arial"/>
                <a:cs typeface="Arial"/>
              </a:rPr>
              <a:t>LIMIT </a:t>
            </a:r>
            <a:r>
              <a:rPr sz="1800">
                <a:latin typeface="Arial"/>
                <a:cs typeface="Arial"/>
              </a:rPr>
              <a:t>é </a:t>
            </a:r>
            <a:r>
              <a:rPr sz="1800" spc="5">
                <a:latin typeface="Arial"/>
                <a:cs typeface="Arial"/>
              </a:rPr>
              <a:t>utilizada </a:t>
            </a:r>
            <a:r>
              <a:rPr sz="1800">
                <a:latin typeface="Arial"/>
                <a:cs typeface="Arial"/>
              </a:rPr>
              <a:t>para definir a </a:t>
            </a:r>
            <a:r>
              <a:rPr sz="1800" spc="15">
                <a:latin typeface="Arial"/>
                <a:cs typeface="Arial"/>
              </a:rPr>
              <a:t>quantidade</a:t>
            </a:r>
            <a:r>
              <a:rPr sz="1800" spc="-409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máxima </a:t>
            </a:r>
            <a:r>
              <a:rPr sz="1800" spc="20">
                <a:latin typeface="Arial"/>
                <a:cs typeface="Arial"/>
              </a:rPr>
              <a:t>de </a:t>
            </a:r>
            <a:r>
              <a:rPr sz="1800" spc="10">
                <a:latin typeface="Arial"/>
                <a:cs typeface="Arial"/>
              </a:rPr>
              <a:t>linhas </a:t>
            </a:r>
            <a:r>
              <a:rPr sz="1800" spc="30">
                <a:latin typeface="Arial"/>
                <a:cs typeface="Arial"/>
              </a:rPr>
              <a:t>que </a:t>
            </a:r>
            <a:r>
              <a:rPr sz="1800" spc="-10">
                <a:latin typeface="Arial"/>
                <a:cs typeface="Arial"/>
              </a:rPr>
              <a:t>será </a:t>
            </a:r>
            <a:r>
              <a:rPr sz="1800">
                <a:latin typeface="Arial"/>
                <a:cs typeface="Arial"/>
              </a:rPr>
              <a:t>retornada </a:t>
            </a:r>
            <a:r>
              <a:rPr sz="1800" spc="-15">
                <a:latin typeface="Arial"/>
                <a:cs typeface="Arial"/>
              </a:rPr>
              <a:t>em  </a:t>
            </a:r>
            <a:r>
              <a:rPr sz="1800" spc="15">
                <a:latin typeface="Arial"/>
                <a:cs typeface="Arial"/>
              </a:rPr>
              <a:t>uma</a:t>
            </a:r>
            <a:r>
              <a:rPr sz="1800" spc="-85">
                <a:latin typeface="Arial"/>
                <a:cs typeface="Arial"/>
              </a:rPr>
              <a:t> </a:t>
            </a:r>
            <a:r>
              <a:rPr sz="1800" spc="10">
                <a:latin typeface="Arial"/>
                <a:cs typeface="Arial"/>
              </a:rPr>
              <a:t>consulta.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100"/>
              </a:lnSpc>
              <a:spcBef>
                <a:spcPts val="1735"/>
              </a:spcBef>
            </a:pPr>
            <a:r>
              <a:rPr sz="1800">
                <a:latin typeface="Arial"/>
                <a:cs typeface="Arial"/>
              </a:rPr>
              <a:t>A</a:t>
            </a:r>
            <a:r>
              <a:rPr sz="1800" spc="25">
                <a:latin typeface="Arial"/>
                <a:cs typeface="Arial"/>
              </a:rPr>
              <a:t> </a:t>
            </a:r>
            <a:r>
              <a:rPr sz="1800" spc="15">
                <a:latin typeface="Arial"/>
                <a:cs typeface="Arial"/>
              </a:rPr>
              <a:t>cláusula</a:t>
            </a:r>
            <a:r>
              <a:rPr sz="1800" spc="-225">
                <a:latin typeface="Arial"/>
                <a:cs typeface="Arial"/>
              </a:rPr>
              <a:t> </a:t>
            </a:r>
            <a:r>
              <a:rPr sz="1800" spc="10">
                <a:latin typeface="Arial"/>
                <a:cs typeface="Arial"/>
              </a:rPr>
              <a:t>OFFSET</a:t>
            </a:r>
            <a:r>
              <a:rPr sz="1800" spc="-3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é</a:t>
            </a:r>
            <a:r>
              <a:rPr sz="1800" spc="5">
                <a:latin typeface="Arial"/>
                <a:cs typeface="Arial"/>
              </a:rPr>
              <a:t> utilizada</a:t>
            </a:r>
            <a:r>
              <a:rPr sz="1800" spc="-15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para </a:t>
            </a:r>
            <a:r>
              <a:rPr sz="1800" spc="-10">
                <a:latin typeface="Arial"/>
                <a:cs typeface="Arial"/>
              </a:rPr>
              <a:t>especificar</a:t>
            </a:r>
            <a:r>
              <a:rPr sz="1800" spc="3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a</a:t>
            </a:r>
            <a:r>
              <a:rPr sz="1800" spc="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partir</a:t>
            </a:r>
            <a:r>
              <a:rPr sz="1800" spc="25">
                <a:latin typeface="Arial"/>
                <a:cs typeface="Arial"/>
              </a:rPr>
              <a:t> </a:t>
            </a:r>
            <a:r>
              <a:rPr sz="1800" spc="20">
                <a:latin typeface="Arial"/>
                <a:cs typeface="Arial"/>
              </a:rPr>
              <a:t>de</a:t>
            </a:r>
            <a:r>
              <a:rPr sz="1800" spc="-70">
                <a:latin typeface="Arial"/>
                <a:cs typeface="Arial"/>
              </a:rPr>
              <a:t> </a:t>
            </a:r>
            <a:r>
              <a:rPr sz="1800" spc="15">
                <a:latin typeface="Arial"/>
                <a:cs typeface="Arial"/>
              </a:rPr>
              <a:t>qual</a:t>
            </a:r>
            <a:r>
              <a:rPr sz="1800" spc="-75">
                <a:latin typeface="Arial"/>
                <a:cs typeface="Arial"/>
              </a:rPr>
              <a:t> </a:t>
            </a:r>
            <a:r>
              <a:rPr sz="1800" spc="20">
                <a:latin typeface="Arial"/>
                <a:cs typeface="Arial"/>
              </a:rPr>
              <a:t>linha</a:t>
            </a:r>
            <a:r>
              <a:rPr sz="1800" spc="-150">
                <a:latin typeface="Arial"/>
                <a:cs typeface="Arial"/>
              </a:rPr>
              <a:t> </a:t>
            </a:r>
            <a:r>
              <a:rPr sz="1800" spc="30">
                <a:latin typeface="Arial"/>
                <a:cs typeface="Arial"/>
              </a:rPr>
              <a:t>que</a:t>
            </a:r>
            <a:r>
              <a:rPr sz="1800" spc="-7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o</a:t>
            </a:r>
            <a:r>
              <a:rPr sz="1800" spc="5">
                <a:latin typeface="Arial"/>
                <a:cs typeface="Arial"/>
              </a:rPr>
              <a:t> </a:t>
            </a:r>
            <a:r>
              <a:rPr sz="1800" spc="10">
                <a:latin typeface="Arial"/>
                <a:cs typeface="Arial"/>
              </a:rPr>
              <a:t>resultado</a:t>
            </a:r>
            <a:r>
              <a:rPr sz="1800" spc="-15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passará</a:t>
            </a:r>
            <a:r>
              <a:rPr sz="1800">
                <a:latin typeface="Arial"/>
                <a:cs typeface="Arial"/>
              </a:rPr>
              <a:t> a  </a:t>
            </a:r>
            <a:r>
              <a:rPr sz="1800" spc="-10">
                <a:latin typeface="Arial"/>
                <a:cs typeface="Arial"/>
              </a:rPr>
              <a:t>ser</a:t>
            </a:r>
            <a:r>
              <a:rPr sz="1800" spc="1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mostrado.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7473" y="3005137"/>
            <a:ext cx="3676650" cy="1695450"/>
          </a:xfrm>
          <a:prstGeom prst="rect">
            <a:avLst/>
          </a:prstGeom>
          <a:ln w="9536">
            <a:solidFill>
              <a:srgbClr val="000000"/>
            </a:solidFill>
          </a:ln>
        </p:spPr>
        <p:txBody>
          <a:bodyPr vert="horz" wrap="square" lIns="0" tIns="9588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755"/>
              </a:spcBef>
            </a:pPr>
            <a:r>
              <a:rPr sz="1800" spc="-20">
                <a:solidFill>
                  <a:srgbClr val="0000CD"/>
                </a:solidFill>
                <a:latin typeface="Consolas"/>
                <a:cs typeface="Consolas"/>
              </a:rPr>
              <a:t>SELECT</a:t>
            </a:r>
            <a:r>
              <a:rPr sz="1800" spc="-10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>
                <a:latin typeface="Consolas"/>
                <a:cs typeface="Consolas"/>
              </a:rPr>
              <a:t>*</a:t>
            </a:r>
          </a:p>
          <a:p>
            <a:pPr marL="210820" marR="826135" indent="123825">
              <a:lnSpc>
                <a:spcPct val="114700"/>
              </a:lnSpc>
            </a:pPr>
            <a:r>
              <a:rPr sz="1800" spc="-15">
                <a:solidFill>
                  <a:srgbClr val="0000CD"/>
                </a:solidFill>
                <a:latin typeface="Consolas"/>
                <a:cs typeface="Consolas"/>
              </a:rPr>
              <a:t>FROM </a:t>
            </a:r>
            <a:r>
              <a:rPr sz="1800" spc="-5">
                <a:latin typeface="Consolas"/>
                <a:cs typeface="Consolas"/>
              </a:rPr>
              <a:t>TREINA.TBPESSOA  </a:t>
            </a:r>
            <a:r>
              <a:rPr sz="1800" spc="-15">
                <a:solidFill>
                  <a:srgbClr val="0000CD"/>
                </a:solidFill>
                <a:latin typeface="Consolas"/>
                <a:cs typeface="Consolas"/>
              </a:rPr>
              <a:t>WHERE </a:t>
            </a:r>
            <a:r>
              <a:rPr sz="1800" spc="-10">
                <a:latin typeface="Consolas"/>
                <a:cs typeface="Consolas"/>
              </a:rPr>
              <a:t>PESSEXO </a:t>
            </a:r>
            <a:r>
              <a:rPr sz="1800">
                <a:latin typeface="Consolas"/>
                <a:cs typeface="Consolas"/>
              </a:rPr>
              <a:t>= 1  </a:t>
            </a:r>
            <a:r>
              <a:rPr sz="1800" spc="-15">
                <a:solidFill>
                  <a:srgbClr val="0000CD"/>
                </a:solidFill>
                <a:latin typeface="Consolas"/>
                <a:cs typeface="Consolas"/>
              </a:rPr>
              <a:t>LIMIT</a:t>
            </a:r>
            <a:r>
              <a:rPr sz="1800" spc="-4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>
                <a:latin typeface="Consolas"/>
                <a:cs typeface="Consolas"/>
              </a:rPr>
              <a:t>2</a:t>
            </a:r>
          </a:p>
          <a:p>
            <a:pPr marL="86360">
              <a:lnSpc>
                <a:spcPct val="100000"/>
              </a:lnSpc>
              <a:spcBef>
                <a:spcPts val="320"/>
              </a:spcBef>
            </a:pPr>
            <a:r>
              <a:rPr sz="1800" spc="-20">
                <a:solidFill>
                  <a:srgbClr val="0000CD"/>
                </a:solidFill>
                <a:latin typeface="Consolas"/>
                <a:cs typeface="Consolas"/>
              </a:rPr>
              <a:t>OFFSET</a:t>
            </a:r>
            <a:r>
              <a:rPr sz="1800" spc="-3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10">
                <a:latin typeface="Consolas"/>
                <a:cs typeface="Consolas"/>
              </a:rPr>
              <a:t>2</a:t>
            </a:r>
            <a:r>
              <a:rPr sz="1800" spc="-10">
                <a:solidFill>
                  <a:srgbClr val="0000CD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-30"/>
              <a:t>DISTINCT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31140" y="1274762"/>
            <a:ext cx="9058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A </a:t>
            </a:r>
            <a:r>
              <a:rPr sz="1800" spc="15">
                <a:latin typeface="Arial"/>
                <a:cs typeface="Arial"/>
              </a:rPr>
              <a:t>cláusula </a:t>
            </a:r>
            <a:r>
              <a:rPr sz="1800" spc="-30">
                <a:latin typeface="Arial"/>
                <a:cs typeface="Arial"/>
              </a:rPr>
              <a:t>DISTINCT </a:t>
            </a:r>
            <a:r>
              <a:rPr sz="1800">
                <a:latin typeface="Arial"/>
                <a:cs typeface="Arial"/>
              </a:rPr>
              <a:t>é </a:t>
            </a:r>
            <a:r>
              <a:rPr sz="1800" spc="5">
                <a:latin typeface="Arial"/>
                <a:cs typeface="Arial"/>
              </a:rPr>
              <a:t>utilizada </a:t>
            </a:r>
            <a:r>
              <a:rPr sz="1800">
                <a:latin typeface="Arial"/>
                <a:cs typeface="Arial"/>
              </a:rPr>
              <a:t>para </a:t>
            </a:r>
            <a:r>
              <a:rPr sz="1800" spc="-5">
                <a:latin typeface="Arial"/>
                <a:cs typeface="Arial"/>
              </a:rPr>
              <a:t>retornar </a:t>
            </a:r>
            <a:r>
              <a:rPr sz="1800">
                <a:latin typeface="Arial"/>
                <a:cs typeface="Arial"/>
              </a:rPr>
              <a:t>apenas </a:t>
            </a:r>
            <a:r>
              <a:rPr sz="1800" spc="-5">
                <a:latin typeface="Arial"/>
                <a:cs typeface="Arial"/>
              </a:rPr>
              <a:t>registros </a:t>
            </a:r>
            <a:r>
              <a:rPr sz="1800" spc="5">
                <a:latin typeface="Arial"/>
                <a:cs typeface="Arial"/>
              </a:rPr>
              <a:t>distintos </a:t>
            </a:r>
            <a:r>
              <a:rPr sz="1800" spc="20">
                <a:latin typeface="Arial"/>
                <a:cs typeface="Arial"/>
              </a:rPr>
              <a:t>de </a:t>
            </a:r>
            <a:r>
              <a:rPr sz="1800" spc="15">
                <a:latin typeface="Arial"/>
                <a:cs typeface="Arial"/>
              </a:rPr>
              <a:t>uma</a:t>
            </a:r>
            <a:r>
              <a:rPr sz="1800" spc="-260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seleção.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0323" y="2481326"/>
            <a:ext cx="3990975" cy="1162050"/>
          </a:xfrm>
          <a:prstGeom prst="rect">
            <a:avLst/>
          </a:prstGeom>
          <a:ln w="9536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750"/>
              </a:spcBef>
            </a:pPr>
            <a:r>
              <a:rPr sz="1800" spc="-20">
                <a:solidFill>
                  <a:srgbClr val="0000CD"/>
                </a:solidFill>
                <a:latin typeface="Consolas"/>
                <a:cs typeface="Consolas"/>
              </a:rPr>
              <a:t>SELECT</a:t>
            </a:r>
            <a:r>
              <a:rPr sz="1800" spc="-4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10">
                <a:solidFill>
                  <a:srgbClr val="0000CD"/>
                </a:solidFill>
                <a:latin typeface="Consolas"/>
                <a:cs typeface="Consolas"/>
              </a:rPr>
              <a:t>DISTINCT</a:t>
            </a:r>
            <a:endParaRPr sz="1800">
              <a:latin typeface="Consolas"/>
              <a:cs typeface="Consolas"/>
            </a:endParaRPr>
          </a:p>
          <a:p>
            <a:pPr marL="958215">
              <a:lnSpc>
                <a:spcPct val="100000"/>
              </a:lnSpc>
              <a:spcBef>
                <a:spcPts val="315"/>
              </a:spcBef>
            </a:pPr>
            <a:r>
              <a:rPr sz="1800" spc="-5">
                <a:latin typeface="Consolas"/>
                <a:cs typeface="Consolas"/>
              </a:rPr>
              <a:t>CTPDESCRICAO</a:t>
            </a:r>
            <a:endParaRPr sz="1800">
              <a:latin typeface="Consolas"/>
              <a:cs typeface="Consolas"/>
            </a:endParaRPr>
          </a:p>
          <a:p>
            <a:pPr marL="337820">
              <a:lnSpc>
                <a:spcPct val="100000"/>
              </a:lnSpc>
              <a:spcBef>
                <a:spcPts val="325"/>
              </a:spcBef>
            </a:pPr>
            <a:r>
              <a:rPr sz="1800" spc="-15">
                <a:solidFill>
                  <a:srgbClr val="0000CD"/>
                </a:solidFill>
                <a:latin typeface="Consolas"/>
                <a:cs typeface="Consolas"/>
              </a:rPr>
              <a:t>FROM</a:t>
            </a:r>
            <a:r>
              <a:rPr sz="1800" spc="-7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>
                <a:latin typeface="Consolas"/>
                <a:cs typeface="Consolas"/>
              </a:rPr>
              <a:t>TREINA.TBPESSOACONTATO;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-10"/>
              <a:t>FUNÇÕES</a:t>
            </a:r>
            <a:r>
              <a:rPr sz="1200" spc="55"/>
              <a:t> </a:t>
            </a:r>
            <a:r>
              <a:rPr sz="1200"/>
              <a:t>AGREGADAS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1274762"/>
            <a:ext cx="9337675" cy="323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●"/>
              <a:tabLst>
                <a:tab pos="355600" algn="l"/>
                <a:tab pos="356235" algn="l"/>
              </a:tabLst>
            </a:pPr>
            <a:r>
              <a:rPr sz="1800" spc="-5">
                <a:latin typeface="Arial"/>
                <a:cs typeface="Arial"/>
              </a:rPr>
              <a:t>MIN(nome_da_coluna) </a:t>
            </a:r>
            <a:r>
              <a:rPr sz="1800">
                <a:latin typeface="Arial"/>
                <a:cs typeface="Arial"/>
              </a:rPr>
              <a:t>- </a:t>
            </a:r>
            <a:r>
              <a:rPr sz="1800" spc="-10">
                <a:latin typeface="Arial"/>
                <a:cs typeface="Arial"/>
              </a:rPr>
              <a:t>Retornará </a:t>
            </a:r>
            <a:r>
              <a:rPr sz="1800">
                <a:latin typeface="Arial"/>
                <a:cs typeface="Arial"/>
              </a:rPr>
              <a:t>o registro </a:t>
            </a:r>
            <a:r>
              <a:rPr sz="1800" spc="-10">
                <a:latin typeface="Arial"/>
                <a:cs typeface="Arial"/>
              </a:rPr>
              <a:t>com </a:t>
            </a:r>
            <a:r>
              <a:rPr sz="1800">
                <a:latin typeface="Arial"/>
                <a:cs typeface="Arial"/>
              </a:rPr>
              <a:t>o </a:t>
            </a:r>
            <a:r>
              <a:rPr sz="1800" spc="-5">
                <a:latin typeface="Arial"/>
                <a:cs typeface="Arial"/>
              </a:rPr>
              <a:t>menor </a:t>
            </a:r>
            <a:r>
              <a:rPr sz="1800" spc="-20">
                <a:latin typeface="Arial"/>
                <a:cs typeface="Arial"/>
              </a:rPr>
              <a:t>valor </a:t>
            </a:r>
            <a:r>
              <a:rPr sz="1800" spc="20">
                <a:latin typeface="Arial"/>
                <a:cs typeface="Arial"/>
              </a:rPr>
              <a:t>da </a:t>
            </a:r>
            <a:r>
              <a:rPr sz="1800" spc="15">
                <a:latin typeface="Arial"/>
                <a:cs typeface="Arial"/>
              </a:rPr>
              <a:t>coluna</a:t>
            </a:r>
            <a:r>
              <a:rPr sz="1800" spc="-4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informada.</a:t>
            </a:r>
          </a:p>
          <a:p>
            <a:pPr marL="355600" indent="-343535">
              <a:lnSpc>
                <a:spcPct val="100000"/>
              </a:lnSpc>
              <a:spcBef>
                <a:spcPts val="1595"/>
              </a:spcBef>
              <a:buChar char="●"/>
              <a:tabLst>
                <a:tab pos="355600" algn="l"/>
                <a:tab pos="356235" algn="l"/>
              </a:tabLst>
            </a:pPr>
            <a:r>
              <a:rPr sz="1800" spc="-10">
                <a:latin typeface="Arial"/>
                <a:cs typeface="Arial"/>
              </a:rPr>
              <a:t>MAX(nome_da_coluna) </a:t>
            </a:r>
            <a:r>
              <a:rPr sz="1800">
                <a:latin typeface="Arial"/>
                <a:cs typeface="Arial"/>
              </a:rPr>
              <a:t>- </a:t>
            </a:r>
            <a:r>
              <a:rPr sz="1800" spc="-5">
                <a:latin typeface="Arial"/>
                <a:cs typeface="Arial"/>
              </a:rPr>
              <a:t>Retornará </a:t>
            </a:r>
            <a:r>
              <a:rPr sz="1800">
                <a:latin typeface="Arial"/>
                <a:cs typeface="Arial"/>
              </a:rPr>
              <a:t>o registro </a:t>
            </a:r>
            <a:r>
              <a:rPr sz="1800" spc="-10">
                <a:latin typeface="Arial"/>
                <a:cs typeface="Arial"/>
              </a:rPr>
              <a:t>com </a:t>
            </a:r>
            <a:r>
              <a:rPr sz="1800">
                <a:latin typeface="Arial"/>
                <a:cs typeface="Arial"/>
              </a:rPr>
              <a:t>o </a:t>
            </a:r>
            <a:r>
              <a:rPr sz="1800" spc="-20">
                <a:latin typeface="Arial"/>
                <a:cs typeface="Arial"/>
              </a:rPr>
              <a:t>maior valor </a:t>
            </a:r>
            <a:r>
              <a:rPr sz="1800" spc="20">
                <a:latin typeface="Arial"/>
                <a:cs typeface="Arial"/>
              </a:rPr>
              <a:t>da </a:t>
            </a:r>
            <a:r>
              <a:rPr sz="1800" spc="15">
                <a:latin typeface="Arial"/>
                <a:cs typeface="Arial"/>
              </a:rPr>
              <a:t>coluna</a:t>
            </a:r>
            <a:r>
              <a:rPr sz="1800" spc="12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informada.</a:t>
            </a:r>
          </a:p>
          <a:p>
            <a:pPr marL="355600" indent="-343535">
              <a:lnSpc>
                <a:spcPct val="100000"/>
              </a:lnSpc>
              <a:spcBef>
                <a:spcPts val="1600"/>
              </a:spcBef>
              <a:buChar char="●"/>
              <a:tabLst>
                <a:tab pos="355600" algn="l"/>
                <a:tab pos="356235" algn="l"/>
              </a:tabLst>
            </a:pPr>
            <a:r>
              <a:rPr sz="1800" spc="-5">
                <a:latin typeface="Arial"/>
                <a:cs typeface="Arial"/>
              </a:rPr>
              <a:t>AVG(nome_da_coluna) </a:t>
            </a:r>
            <a:r>
              <a:rPr sz="1800">
                <a:latin typeface="Arial"/>
                <a:cs typeface="Arial"/>
              </a:rPr>
              <a:t>- </a:t>
            </a:r>
            <a:r>
              <a:rPr sz="1800" spc="-5">
                <a:latin typeface="Arial"/>
                <a:cs typeface="Arial"/>
              </a:rPr>
              <a:t>Retornará </a:t>
            </a:r>
            <a:r>
              <a:rPr sz="1800">
                <a:latin typeface="Arial"/>
                <a:cs typeface="Arial"/>
              </a:rPr>
              <a:t>o </a:t>
            </a:r>
            <a:r>
              <a:rPr sz="1800" spc="-20">
                <a:latin typeface="Arial"/>
                <a:cs typeface="Arial"/>
              </a:rPr>
              <a:t>valor </a:t>
            </a:r>
            <a:r>
              <a:rPr sz="1800" spc="-5">
                <a:latin typeface="Arial"/>
                <a:cs typeface="Arial"/>
              </a:rPr>
              <a:t>médio </a:t>
            </a:r>
            <a:r>
              <a:rPr sz="1800" spc="20">
                <a:latin typeface="Arial"/>
                <a:cs typeface="Arial"/>
              </a:rPr>
              <a:t>da </a:t>
            </a:r>
            <a:r>
              <a:rPr sz="1800" spc="15">
                <a:latin typeface="Arial"/>
                <a:cs typeface="Arial"/>
              </a:rPr>
              <a:t>coluna </a:t>
            </a:r>
            <a:r>
              <a:rPr sz="1800">
                <a:latin typeface="Arial"/>
                <a:cs typeface="Arial"/>
              </a:rPr>
              <a:t>informada </a:t>
            </a:r>
            <a:r>
              <a:rPr sz="1800" spc="-10">
                <a:latin typeface="Arial"/>
                <a:cs typeface="Arial"/>
              </a:rPr>
              <a:t>como</a:t>
            </a:r>
            <a:r>
              <a:rPr sz="1800" spc="-7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parâmetro.</a:t>
            </a:r>
            <a:endParaRPr sz="1800">
              <a:latin typeface="Arial"/>
              <a:cs typeface="Arial"/>
            </a:endParaRPr>
          </a:p>
          <a:p>
            <a:pPr marL="355600" marR="645795" indent="-343535">
              <a:lnSpc>
                <a:spcPct val="100800"/>
              </a:lnSpc>
              <a:spcBef>
                <a:spcPts val="1575"/>
              </a:spcBef>
              <a:buChar char="●"/>
              <a:tabLst>
                <a:tab pos="355600" algn="l"/>
                <a:tab pos="356235" algn="l"/>
              </a:tabLst>
            </a:pPr>
            <a:r>
              <a:rPr sz="1800" spc="-5">
                <a:latin typeface="Arial"/>
                <a:cs typeface="Arial"/>
              </a:rPr>
              <a:t>SUM(nome_da_coluna) </a:t>
            </a:r>
            <a:r>
              <a:rPr sz="1800">
                <a:latin typeface="Arial"/>
                <a:cs typeface="Arial"/>
              </a:rPr>
              <a:t>- </a:t>
            </a:r>
            <a:r>
              <a:rPr sz="1800" spc="-5">
                <a:latin typeface="Arial"/>
                <a:cs typeface="Arial"/>
              </a:rPr>
              <a:t>Retornará </a:t>
            </a:r>
            <a:r>
              <a:rPr sz="1800" spc="15">
                <a:latin typeface="Arial"/>
                <a:cs typeface="Arial"/>
              </a:rPr>
              <a:t>uma </a:t>
            </a:r>
            <a:r>
              <a:rPr sz="1800" spc="-10">
                <a:latin typeface="Arial"/>
                <a:cs typeface="Arial"/>
              </a:rPr>
              <a:t>somatória </a:t>
            </a:r>
            <a:r>
              <a:rPr sz="1800" spc="20">
                <a:latin typeface="Arial"/>
                <a:cs typeface="Arial"/>
              </a:rPr>
              <a:t>de </a:t>
            </a:r>
            <a:r>
              <a:rPr sz="1800">
                <a:latin typeface="Arial"/>
                <a:cs typeface="Arial"/>
              </a:rPr>
              <a:t>todos </a:t>
            </a:r>
            <a:r>
              <a:rPr sz="1800" spc="-15">
                <a:latin typeface="Arial"/>
                <a:cs typeface="Arial"/>
              </a:rPr>
              <a:t>os </a:t>
            </a:r>
            <a:r>
              <a:rPr sz="1800" spc="-20">
                <a:latin typeface="Arial"/>
                <a:cs typeface="Arial"/>
              </a:rPr>
              <a:t>valores </a:t>
            </a:r>
            <a:r>
              <a:rPr sz="1800" spc="20">
                <a:latin typeface="Arial"/>
                <a:cs typeface="Arial"/>
              </a:rPr>
              <a:t>da </a:t>
            </a:r>
            <a:r>
              <a:rPr sz="1800" spc="15">
                <a:latin typeface="Arial"/>
                <a:cs typeface="Arial"/>
              </a:rPr>
              <a:t>coluna  </a:t>
            </a:r>
            <a:r>
              <a:rPr sz="1800" spc="5">
                <a:latin typeface="Arial"/>
                <a:cs typeface="Arial"/>
              </a:rPr>
              <a:t>informada </a:t>
            </a:r>
            <a:r>
              <a:rPr sz="1800" spc="-5">
                <a:latin typeface="Arial"/>
                <a:cs typeface="Arial"/>
              </a:rPr>
              <a:t>como</a:t>
            </a:r>
            <a:r>
              <a:rPr sz="1800" spc="-1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parâmetro.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1595"/>
              </a:spcBef>
              <a:buChar char="●"/>
              <a:tabLst>
                <a:tab pos="355600" algn="l"/>
                <a:tab pos="356235" algn="l"/>
              </a:tabLst>
            </a:pPr>
            <a:r>
              <a:rPr sz="1800" spc="-15">
                <a:latin typeface="Arial"/>
                <a:cs typeface="Arial"/>
              </a:rPr>
              <a:t>COUNT(*) </a:t>
            </a:r>
            <a:r>
              <a:rPr sz="1800">
                <a:latin typeface="Arial"/>
                <a:cs typeface="Arial"/>
              </a:rPr>
              <a:t>- </a:t>
            </a:r>
            <a:r>
              <a:rPr sz="1800" spc="-5">
                <a:latin typeface="Arial"/>
                <a:cs typeface="Arial"/>
              </a:rPr>
              <a:t>Retornará </a:t>
            </a:r>
            <a:r>
              <a:rPr sz="1800">
                <a:latin typeface="Arial"/>
                <a:cs typeface="Arial"/>
              </a:rPr>
              <a:t>a </a:t>
            </a:r>
            <a:r>
              <a:rPr sz="1800" spc="15">
                <a:latin typeface="Arial"/>
                <a:cs typeface="Arial"/>
              </a:rPr>
              <a:t>quantidade </a:t>
            </a:r>
            <a:r>
              <a:rPr sz="1800" spc="20">
                <a:latin typeface="Arial"/>
                <a:cs typeface="Arial"/>
              </a:rPr>
              <a:t>de </a:t>
            </a:r>
            <a:r>
              <a:rPr sz="1800" spc="-5">
                <a:latin typeface="Arial"/>
                <a:cs typeface="Arial"/>
              </a:rPr>
              <a:t>registros </a:t>
            </a:r>
            <a:r>
              <a:rPr sz="1800">
                <a:latin typeface="Arial"/>
                <a:cs typeface="Arial"/>
              </a:rPr>
              <a:t>atendidos </a:t>
            </a:r>
            <a:r>
              <a:rPr sz="1800" spc="20">
                <a:latin typeface="Arial"/>
                <a:cs typeface="Arial"/>
              </a:rPr>
              <a:t>na </a:t>
            </a:r>
            <a:r>
              <a:rPr sz="1800">
                <a:latin typeface="Arial"/>
                <a:cs typeface="Arial"/>
              </a:rPr>
              <a:t>condição</a:t>
            </a:r>
            <a:r>
              <a:rPr sz="1800" spc="-34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WHERE.</a:t>
            </a:r>
            <a:endParaRPr sz="1800">
              <a:latin typeface="Arial"/>
              <a:cs typeface="Arial"/>
            </a:endParaRPr>
          </a:p>
          <a:p>
            <a:pPr marL="355600" marR="38100" indent="-343535">
              <a:lnSpc>
                <a:spcPct val="100800"/>
              </a:lnSpc>
              <a:spcBef>
                <a:spcPts val="1580"/>
              </a:spcBef>
              <a:buChar char="●"/>
              <a:tabLst>
                <a:tab pos="355600" algn="l"/>
                <a:tab pos="356235" algn="l"/>
              </a:tabLst>
            </a:pPr>
            <a:r>
              <a:rPr sz="1800" spc="-5">
                <a:latin typeface="Arial"/>
                <a:cs typeface="Arial"/>
              </a:rPr>
              <a:t>COUNT(nome_da_coluna) </a:t>
            </a:r>
            <a:r>
              <a:rPr sz="1800">
                <a:latin typeface="Arial"/>
                <a:cs typeface="Arial"/>
              </a:rPr>
              <a:t>- </a:t>
            </a:r>
            <a:r>
              <a:rPr sz="1800" spc="-5">
                <a:latin typeface="Arial"/>
                <a:cs typeface="Arial"/>
              </a:rPr>
              <a:t>Retornará </a:t>
            </a:r>
            <a:r>
              <a:rPr sz="1800">
                <a:latin typeface="Arial"/>
                <a:cs typeface="Arial"/>
              </a:rPr>
              <a:t>a </a:t>
            </a:r>
            <a:r>
              <a:rPr sz="1800" spc="15">
                <a:latin typeface="Arial"/>
                <a:cs typeface="Arial"/>
              </a:rPr>
              <a:t>quantidade </a:t>
            </a:r>
            <a:r>
              <a:rPr sz="1800" spc="20">
                <a:latin typeface="Arial"/>
                <a:cs typeface="Arial"/>
              </a:rPr>
              <a:t>de </a:t>
            </a:r>
            <a:r>
              <a:rPr sz="1800" spc="-5">
                <a:latin typeface="Arial"/>
                <a:cs typeface="Arial"/>
              </a:rPr>
              <a:t>registros </a:t>
            </a:r>
            <a:r>
              <a:rPr sz="1800">
                <a:latin typeface="Arial"/>
                <a:cs typeface="Arial"/>
              </a:rPr>
              <a:t>atendidos </a:t>
            </a:r>
            <a:r>
              <a:rPr sz="1800" spc="20">
                <a:latin typeface="Arial"/>
                <a:cs typeface="Arial"/>
              </a:rPr>
              <a:t>na</a:t>
            </a:r>
            <a:r>
              <a:rPr sz="1800" spc="-35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condição  </a:t>
            </a:r>
            <a:r>
              <a:rPr sz="1800" spc="-5">
                <a:latin typeface="Arial"/>
                <a:cs typeface="Arial"/>
              </a:rPr>
              <a:t>WHERE, porém </a:t>
            </a:r>
            <a:r>
              <a:rPr sz="1800" spc="5">
                <a:latin typeface="Arial"/>
                <a:cs typeface="Arial"/>
              </a:rPr>
              <a:t>não </a:t>
            </a:r>
            <a:r>
              <a:rPr sz="1800" spc="-10">
                <a:latin typeface="Arial"/>
                <a:cs typeface="Arial"/>
              </a:rPr>
              <a:t>irá </a:t>
            </a:r>
            <a:r>
              <a:rPr sz="1800" spc="-5">
                <a:latin typeface="Arial"/>
                <a:cs typeface="Arial"/>
              </a:rPr>
              <a:t>compor </a:t>
            </a:r>
            <a:r>
              <a:rPr sz="1800">
                <a:latin typeface="Arial"/>
                <a:cs typeface="Arial"/>
              </a:rPr>
              <a:t>a </a:t>
            </a:r>
            <a:r>
              <a:rPr sz="1800" spc="5">
                <a:latin typeface="Arial"/>
                <a:cs typeface="Arial"/>
              </a:rPr>
              <a:t>contagem </a:t>
            </a:r>
            <a:r>
              <a:rPr sz="1800">
                <a:latin typeface="Arial"/>
                <a:cs typeface="Arial"/>
              </a:rPr>
              <a:t>registros</a:t>
            </a:r>
            <a:r>
              <a:rPr sz="1800" spc="10">
                <a:latin typeface="Arial"/>
                <a:cs typeface="Arial"/>
              </a:rPr>
              <a:t> </a:t>
            </a:r>
            <a:r>
              <a:rPr sz="1800" spc="15">
                <a:latin typeface="Arial"/>
                <a:cs typeface="Arial"/>
              </a:rPr>
              <a:t>nulos.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-10"/>
              <a:t>FUNÇÕES</a:t>
            </a:r>
            <a:r>
              <a:rPr sz="1200" spc="55"/>
              <a:t> </a:t>
            </a:r>
            <a:r>
              <a:rPr sz="1200"/>
              <a:t>AGREGADAS</a:t>
            </a:r>
          </a:p>
        </p:txBody>
      </p:sp>
      <p:sp>
        <p:nvSpPr>
          <p:cNvPr id="3" name="object 3"/>
          <p:cNvSpPr/>
          <p:nvPr/>
        </p:nvSpPr>
        <p:spPr>
          <a:xfrm>
            <a:off x="641604" y="1373580"/>
            <a:ext cx="3629025" cy="609600"/>
          </a:xfrm>
          <a:custGeom>
            <a:avLst/>
            <a:gdLst/>
            <a:ahLst/>
            <a:cxnLst/>
            <a:rect l="l" t="t" r="r" b="b"/>
            <a:pathLst>
              <a:path w="3629025" h="609600">
                <a:moveTo>
                  <a:pt x="3629025" y="0"/>
                </a:moveTo>
                <a:lnTo>
                  <a:pt x="981075" y="0"/>
                </a:lnTo>
                <a:lnTo>
                  <a:pt x="0" y="0"/>
                </a:lnTo>
                <a:lnTo>
                  <a:pt x="0" y="304673"/>
                </a:lnTo>
                <a:lnTo>
                  <a:pt x="0" y="609396"/>
                </a:lnTo>
                <a:lnTo>
                  <a:pt x="285750" y="609396"/>
                </a:lnTo>
                <a:lnTo>
                  <a:pt x="981075" y="609396"/>
                </a:lnTo>
                <a:lnTo>
                  <a:pt x="3076575" y="609396"/>
                </a:lnTo>
                <a:lnTo>
                  <a:pt x="3209925" y="609396"/>
                </a:lnTo>
                <a:lnTo>
                  <a:pt x="3209925" y="304723"/>
                </a:lnTo>
                <a:lnTo>
                  <a:pt x="3629025" y="304723"/>
                </a:lnTo>
                <a:lnTo>
                  <a:pt x="36290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7212" y="1290574"/>
            <a:ext cx="3857625" cy="904875"/>
          </a:xfrm>
          <a:prstGeom prst="rect">
            <a:avLst/>
          </a:prstGeom>
          <a:ln w="9536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370840" marR="128905" indent="-286385">
              <a:lnSpc>
                <a:spcPct val="100000"/>
              </a:lnSpc>
              <a:spcBef>
                <a:spcPts val="545"/>
              </a:spcBef>
            </a:pPr>
            <a:r>
              <a:rPr sz="2000" spc="5">
                <a:solidFill>
                  <a:srgbClr val="0000CD"/>
                </a:solidFill>
                <a:latin typeface="Consolas"/>
                <a:cs typeface="Consolas"/>
              </a:rPr>
              <a:t>SELECT </a:t>
            </a:r>
            <a:r>
              <a:rPr sz="2000" spc="-5">
                <a:latin typeface="Consolas"/>
                <a:cs typeface="Consolas"/>
              </a:rPr>
              <a:t>MIN(IMVCOMPRIMENTO)  </a:t>
            </a:r>
            <a:r>
              <a:rPr sz="2000">
                <a:solidFill>
                  <a:srgbClr val="0000CD"/>
                </a:solidFill>
                <a:latin typeface="Consolas"/>
                <a:cs typeface="Consolas"/>
              </a:rPr>
              <a:t>FROM</a:t>
            </a:r>
            <a:r>
              <a:rPr sz="2000" spc="-4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 spc="-5">
                <a:latin typeface="Consolas"/>
                <a:cs typeface="Consolas"/>
              </a:rPr>
              <a:t>TREINA.TBIMOVEL</a:t>
            </a:r>
            <a:r>
              <a:rPr sz="2000" spc="-5">
                <a:solidFill>
                  <a:srgbClr val="0000CD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7212" y="2538348"/>
            <a:ext cx="3857625" cy="904875"/>
          </a:xfrm>
          <a:custGeom>
            <a:avLst/>
            <a:gdLst/>
            <a:ahLst/>
            <a:cxnLst/>
            <a:rect l="l" t="t" r="r" b="b"/>
            <a:pathLst>
              <a:path w="3857625" h="904875">
                <a:moveTo>
                  <a:pt x="0" y="904875"/>
                </a:moveTo>
                <a:lnTo>
                  <a:pt x="3857625" y="904875"/>
                </a:lnTo>
                <a:lnTo>
                  <a:pt x="3857625" y="0"/>
                </a:lnTo>
                <a:lnTo>
                  <a:pt x="0" y="0"/>
                </a:lnTo>
                <a:lnTo>
                  <a:pt x="0" y="904875"/>
                </a:lnTo>
                <a:close/>
              </a:path>
            </a:pathLst>
          </a:custGeom>
          <a:ln w="9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1604" y="2624023"/>
            <a:ext cx="3235325" cy="609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 marR="12065">
              <a:lnSpc>
                <a:spcPts val="2310"/>
              </a:lnSpc>
            </a:pPr>
            <a:r>
              <a:rPr sz="2000" spc="5">
                <a:solidFill>
                  <a:srgbClr val="0000CD"/>
                </a:solidFill>
                <a:latin typeface="Consolas"/>
                <a:cs typeface="Consolas"/>
              </a:rPr>
              <a:t>SELECT</a:t>
            </a:r>
            <a:r>
              <a:rPr sz="2000" spc="-6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>
                <a:latin typeface="Consolas"/>
                <a:cs typeface="Consolas"/>
              </a:rPr>
              <a:t>MAX(IMVLARGURA)</a:t>
            </a: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2000">
                <a:solidFill>
                  <a:srgbClr val="0000CD"/>
                </a:solidFill>
                <a:latin typeface="Consolas"/>
                <a:cs typeface="Consolas"/>
              </a:rPr>
              <a:t>FROM</a:t>
            </a:r>
            <a:r>
              <a:rPr sz="2000" spc="-55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 spc="-5">
                <a:latin typeface="Consolas"/>
                <a:cs typeface="Consolas"/>
              </a:rPr>
              <a:t>TREINA.TBIMOVEL</a:t>
            </a:r>
            <a:r>
              <a:rPr sz="2000" spc="-5">
                <a:solidFill>
                  <a:srgbClr val="0000CD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71973" y="1373580"/>
            <a:ext cx="3629025" cy="609600"/>
          </a:xfrm>
          <a:custGeom>
            <a:avLst/>
            <a:gdLst/>
            <a:ahLst/>
            <a:cxnLst/>
            <a:rect l="l" t="t" r="r" b="b"/>
            <a:pathLst>
              <a:path w="3629025" h="609600">
                <a:moveTo>
                  <a:pt x="3629025" y="0"/>
                </a:moveTo>
                <a:lnTo>
                  <a:pt x="981075" y="0"/>
                </a:lnTo>
                <a:lnTo>
                  <a:pt x="0" y="0"/>
                </a:lnTo>
                <a:lnTo>
                  <a:pt x="0" y="304673"/>
                </a:lnTo>
                <a:lnTo>
                  <a:pt x="0" y="609396"/>
                </a:lnTo>
                <a:lnTo>
                  <a:pt x="285750" y="609396"/>
                </a:lnTo>
                <a:lnTo>
                  <a:pt x="981075" y="609396"/>
                </a:lnTo>
                <a:lnTo>
                  <a:pt x="3076575" y="609396"/>
                </a:lnTo>
                <a:lnTo>
                  <a:pt x="3209925" y="609396"/>
                </a:lnTo>
                <a:lnTo>
                  <a:pt x="3209925" y="304723"/>
                </a:lnTo>
                <a:lnTo>
                  <a:pt x="3629025" y="304723"/>
                </a:lnTo>
                <a:lnTo>
                  <a:pt x="36290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81676" y="1290574"/>
            <a:ext cx="4448175" cy="904875"/>
          </a:xfrm>
          <a:prstGeom prst="rect">
            <a:avLst/>
          </a:prstGeom>
          <a:ln w="9536">
            <a:solidFill>
              <a:srgbClr val="000000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381000" marR="709930" indent="-286385">
              <a:lnSpc>
                <a:spcPct val="100000"/>
              </a:lnSpc>
              <a:spcBef>
                <a:spcPts val="545"/>
              </a:spcBef>
            </a:pPr>
            <a:r>
              <a:rPr sz="2000" spc="5">
                <a:solidFill>
                  <a:srgbClr val="0000CD"/>
                </a:solidFill>
                <a:latin typeface="Consolas"/>
                <a:cs typeface="Consolas"/>
              </a:rPr>
              <a:t>SELECT </a:t>
            </a:r>
            <a:r>
              <a:rPr sz="2000" spc="-5">
                <a:latin typeface="Consolas"/>
                <a:cs typeface="Consolas"/>
              </a:rPr>
              <a:t>AVG(IMVCOMPRIMENTO)  </a:t>
            </a:r>
            <a:r>
              <a:rPr sz="2000">
                <a:solidFill>
                  <a:srgbClr val="0000CD"/>
                </a:solidFill>
                <a:latin typeface="Consolas"/>
                <a:cs typeface="Consolas"/>
              </a:rPr>
              <a:t>FROM</a:t>
            </a:r>
            <a:r>
              <a:rPr sz="2000" spc="-4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 spc="-5">
                <a:latin typeface="Consolas"/>
                <a:cs typeface="Consolas"/>
              </a:rPr>
              <a:t>TREINA.TBIMOVEL</a:t>
            </a:r>
            <a:r>
              <a:rPr sz="2000" spc="-5">
                <a:solidFill>
                  <a:srgbClr val="0000CD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7212" y="3786187"/>
            <a:ext cx="3857625" cy="904875"/>
          </a:xfrm>
          <a:custGeom>
            <a:avLst/>
            <a:gdLst/>
            <a:ahLst/>
            <a:cxnLst/>
            <a:rect l="l" t="t" r="r" b="b"/>
            <a:pathLst>
              <a:path w="3857625" h="904875">
                <a:moveTo>
                  <a:pt x="0" y="904875"/>
                </a:moveTo>
                <a:lnTo>
                  <a:pt x="3857625" y="904875"/>
                </a:lnTo>
                <a:lnTo>
                  <a:pt x="3857625" y="0"/>
                </a:lnTo>
                <a:lnTo>
                  <a:pt x="0" y="0"/>
                </a:lnTo>
                <a:lnTo>
                  <a:pt x="0" y="904875"/>
                </a:lnTo>
                <a:close/>
              </a:path>
            </a:pathLst>
          </a:custGeom>
          <a:ln w="9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1604" y="3874465"/>
            <a:ext cx="3235325" cy="6096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86385" indent="-286385">
              <a:lnSpc>
                <a:spcPts val="2410"/>
              </a:lnSpc>
            </a:pPr>
            <a:r>
              <a:rPr sz="2000" spc="5">
                <a:solidFill>
                  <a:srgbClr val="0000CD"/>
                </a:solidFill>
                <a:latin typeface="Consolas"/>
                <a:cs typeface="Consolas"/>
              </a:rPr>
              <a:t>SELECT </a:t>
            </a:r>
            <a:r>
              <a:rPr sz="2000">
                <a:latin typeface="Consolas"/>
                <a:cs typeface="Consolas"/>
              </a:rPr>
              <a:t>SUM(IMVLARGURA)  </a:t>
            </a:r>
            <a:r>
              <a:rPr sz="2000">
                <a:solidFill>
                  <a:srgbClr val="0000CD"/>
                </a:solidFill>
                <a:latin typeface="Consolas"/>
                <a:cs typeface="Consolas"/>
              </a:rPr>
              <a:t>FROM</a:t>
            </a:r>
            <a:r>
              <a:rPr sz="2000" spc="-55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 spc="-5">
                <a:latin typeface="Consolas"/>
                <a:cs typeface="Consolas"/>
              </a:rPr>
              <a:t>TREINA.TBIMOVEL</a:t>
            </a:r>
            <a:r>
              <a:rPr sz="2000" spc="-5">
                <a:solidFill>
                  <a:srgbClr val="0000CD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71973" y="2624022"/>
            <a:ext cx="4191000" cy="609600"/>
          </a:xfrm>
          <a:custGeom>
            <a:avLst/>
            <a:gdLst/>
            <a:ahLst/>
            <a:cxnLst/>
            <a:rect l="l" t="t" r="r" b="b"/>
            <a:pathLst>
              <a:path w="4191000" h="609600">
                <a:moveTo>
                  <a:pt x="4191000" y="304673"/>
                </a:moveTo>
                <a:lnTo>
                  <a:pt x="4057650" y="304673"/>
                </a:lnTo>
                <a:lnTo>
                  <a:pt x="2095500" y="304673"/>
                </a:lnTo>
                <a:lnTo>
                  <a:pt x="2095500" y="0"/>
                </a:lnTo>
                <a:lnTo>
                  <a:pt x="981075" y="0"/>
                </a:lnTo>
                <a:lnTo>
                  <a:pt x="0" y="0"/>
                </a:lnTo>
                <a:lnTo>
                  <a:pt x="0" y="304673"/>
                </a:lnTo>
                <a:lnTo>
                  <a:pt x="0" y="609396"/>
                </a:lnTo>
                <a:lnTo>
                  <a:pt x="285750" y="609396"/>
                </a:lnTo>
                <a:lnTo>
                  <a:pt x="981075" y="609396"/>
                </a:lnTo>
                <a:lnTo>
                  <a:pt x="4057650" y="609396"/>
                </a:lnTo>
                <a:lnTo>
                  <a:pt x="4191000" y="609396"/>
                </a:lnTo>
                <a:lnTo>
                  <a:pt x="4191000" y="3046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81676" y="2538348"/>
            <a:ext cx="4448175" cy="904875"/>
          </a:xfrm>
          <a:prstGeom prst="rect">
            <a:avLst/>
          </a:prstGeom>
          <a:ln w="9536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585"/>
              </a:spcBef>
            </a:pPr>
            <a:r>
              <a:rPr sz="2000" spc="5">
                <a:solidFill>
                  <a:srgbClr val="0000CD"/>
                </a:solidFill>
                <a:latin typeface="Consolas"/>
                <a:cs typeface="Consolas"/>
              </a:rPr>
              <a:t>SELECT</a:t>
            </a:r>
            <a:r>
              <a:rPr sz="2000" spc="-3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>
                <a:latin typeface="Consolas"/>
                <a:cs typeface="Consolas"/>
              </a:rPr>
              <a:t>COUNT(*)</a:t>
            </a: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2000">
                <a:solidFill>
                  <a:srgbClr val="0000CD"/>
                </a:solidFill>
                <a:latin typeface="Consolas"/>
                <a:cs typeface="Consolas"/>
              </a:rPr>
              <a:t>FROM</a:t>
            </a:r>
            <a:r>
              <a:rPr sz="2000" spc="-75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>
                <a:latin typeface="Consolas"/>
                <a:cs typeface="Consolas"/>
              </a:rPr>
              <a:t>TREINA.TBPESSOACONTATO</a:t>
            </a:r>
            <a:r>
              <a:rPr sz="2000">
                <a:solidFill>
                  <a:srgbClr val="0000CD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-15"/>
              <a:t>ALIAS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31140" y="1274762"/>
            <a:ext cx="8020684" cy="125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O </a:t>
            </a:r>
            <a:r>
              <a:rPr sz="1800" spc="5">
                <a:latin typeface="Arial"/>
                <a:cs typeface="Arial"/>
              </a:rPr>
              <a:t>comando </a:t>
            </a:r>
            <a:r>
              <a:rPr sz="1800" spc="-50">
                <a:latin typeface="Arial"/>
                <a:cs typeface="Arial"/>
              </a:rPr>
              <a:t>ALIAS </a:t>
            </a:r>
            <a:r>
              <a:rPr sz="1800">
                <a:latin typeface="Arial"/>
                <a:cs typeface="Arial"/>
              </a:rPr>
              <a:t>é </a:t>
            </a:r>
            <a:r>
              <a:rPr sz="1800" spc="5">
                <a:latin typeface="Arial"/>
                <a:cs typeface="Arial"/>
              </a:rPr>
              <a:t>utilizado </a:t>
            </a:r>
            <a:r>
              <a:rPr sz="1800">
                <a:latin typeface="Arial"/>
                <a:cs typeface="Arial"/>
              </a:rPr>
              <a:t>atribuir </a:t>
            </a:r>
            <a:r>
              <a:rPr sz="1800" spc="-5">
                <a:latin typeface="Arial"/>
                <a:cs typeface="Arial"/>
              </a:rPr>
              <a:t>nomes </a:t>
            </a:r>
            <a:r>
              <a:rPr sz="1800" spc="-10">
                <a:latin typeface="Arial"/>
                <a:cs typeface="Arial"/>
              </a:rPr>
              <a:t>temporários </a:t>
            </a:r>
            <a:r>
              <a:rPr sz="1800">
                <a:latin typeface="Arial"/>
                <a:cs typeface="Arial"/>
              </a:rPr>
              <a:t>a tabelas </a:t>
            </a:r>
            <a:r>
              <a:rPr sz="1800" spc="-15">
                <a:latin typeface="Arial"/>
                <a:cs typeface="Arial"/>
              </a:rPr>
              <a:t>ou</a:t>
            </a:r>
            <a:r>
              <a:rPr sz="1800" spc="85">
                <a:latin typeface="Arial"/>
                <a:cs typeface="Arial"/>
              </a:rPr>
              <a:t> </a:t>
            </a:r>
            <a:r>
              <a:rPr sz="1800" spc="10">
                <a:latin typeface="Arial"/>
                <a:cs typeface="Arial"/>
              </a:rPr>
              <a:t>colunas;</a:t>
            </a:r>
            <a:endParaRPr sz="1800">
              <a:latin typeface="Arial"/>
              <a:cs typeface="Arial"/>
            </a:endParaRPr>
          </a:p>
          <a:p>
            <a:pPr marL="12700" marR="1872614">
              <a:lnSpc>
                <a:spcPts val="3760"/>
              </a:lnSpc>
              <a:spcBef>
                <a:spcPts val="390"/>
              </a:spcBef>
            </a:pPr>
            <a:r>
              <a:rPr sz="1800">
                <a:latin typeface="Arial"/>
                <a:cs typeface="Arial"/>
              </a:rPr>
              <a:t>A intenção </a:t>
            </a:r>
            <a:r>
              <a:rPr sz="1800" spc="20">
                <a:latin typeface="Arial"/>
                <a:cs typeface="Arial"/>
              </a:rPr>
              <a:t>de </a:t>
            </a:r>
            <a:r>
              <a:rPr sz="1800" spc="15">
                <a:latin typeface="Arial"/>
                <a:cs typeface="Arial"/>
              </a:rPr>
              <a:t>sua </a:t>
            </a:r>
            <a:r>
              <a:rPr sz="1800" spc="-5">
                <a:latin typeface="Arial"/>
                <a:cs typeface="Arial"/>
              </a:rPr>
              <a:t>utilização </a:t>
            </a:r>
            <a:r>
              <a:rPr sz="1800">
                <a:latin typeface="Arial"/>
                <a:cs typeface="Arial"/>
              </a:rPr>
              <a:t>é tornar a </a:t>
            </a:r>
            <a:r>
              <a:rPr sz="1800" spc="15">
                <a:latin typeface="Arial"/>
                <a:cs typeface="Arial"/>
              </a:rPr>
              <a:t>consulta</a:t>
            </a:r>
            <a:r>
              <a:rPr sz="1800" spc="-320">
                <a:latin typeface="Arial"/>
                <a:cs typeface="Arial"/>
              </a:rPr>
              <a:t> </a:t>
            </a:r>
            <a:r>
              <a:rPr sz="1800" spc="-15">
                <a:latin typeface="Arial"/>
                <a:cs typeface="Arial"/>
              </a:rPr>
              <a:t>mais </a:t>
            </a:r>
            <a:r>
              <a:rPr sz="1800" spc="-10">
                <a:latin typeface="Arial"/>
                <a:cs typeface="Arial"/>
              </a:rPr>
              <a:t>legível;  São </a:t>
            </a:r>
            <a:r>
              <a:rPr sz="1800" spc="-15">
                <a:latin typeface="Arial"/>
                <a:cs typeface="Arial"/>
              </a:rPr>
              <a:t>Temporárias: </a:t>
            </a:r>
            <a:r>
              <a:rPr sz="1800" spc="10">
                <a:latin typeface="Arial"/>
                <a:cs typeface="Arial"/>
              </a:rPr>
              <a:t>duram </a:t>
            </a:r>
            <a:r>
              <a:rPr sz="1800">
                <a:latin typeface="Arial"/>
                <a:cs typeface="Arial"/>
              </a:rPr>
              <a:t>apenas </a:t>
            </a:r>
            <a:r>
              <a:rPr sz="1800" spc="15">
                <a:latin typeface="Arial"/>
                <a:cs typeface="Arial"/>
              </a:rPr>
              <a:t>durante </a:t>
            </a:r>
            <a:r>
              <a:rPr sz="1800">
                <a:latin typeface="Arial"/>
                <a:cs typeface="Arial"/>
              </a:rPr>
              <a:t>a</a:t>
            </a:r>
            <a:r>
              <a:rPr sz="1800" spc="-150">
                <a:latin typeface="Arial"/>
                <a:cs typeface="Arial"/>
              </a:rPr>
              <a:t> </a:t>
            </a:r>
            <a:r>
              <a:rPr sz="1800" spc="10">
                <a:latin typeface="Arial"/>
                <a:cs typeface="Arial"/>
              </a:rPr>
              <a:t>consulta.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212" y="3119437"/>
            <a:ext cx="5610225" cy="1771650"/>
          </a:xfrm>
          <a:prstGeom prst="rect">
            <a:avLst/>
          </a:prstGeom>
          <a:ln w="953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</a:pPr>
            <a:r>
              <a:rPr sz="1800" b="1" spc="-15">
                <a:latin typeface="Consolas"/>
                <a:cs typeface="Consolas"/>
              </a:rPr>
              <a:t>Apelido </a:t>
            </a:r>
            <a:r>
              <a:rPr sz="1800" b="1" spc="15">
                <a:latin typeface="Consolas"/>
                <a:cs typeface="Consolas"/>
              </a:rPr>
              <a:t>com</a:t>
            </a:r>
            <a:r>
              <a:rPr sz="1800" b="1" spc="-50">
                <a:latin typeface="Consolas"/>
                <a:cs typeface="Consolas"/>
              </a:rPr>
              <a:t> </a:t>
            </a:r>
            <a:r>
              <a:rPr sz="1800" b="1" spc="-5">
                <a:latin typeface="Consolas"/>
                <a:cs typeface="Consolas"/>
              </a:rPr>
              <a:t>espaços:</a:t>
            </a:r>
            <a:endParaRPr sz="1800">
              <a:latin typeface="Consolas"/>
              <a:cs typeface="Consolas"/>
            </a:endParaRPr>
          </a:p>
          <a:p>
            <a:pPr marL="1000125" marR="132715" indent="-915669">
              <a:lnSpc>
                <a:spcPts val="3160"/>
              </a:lnSpc>
              <a:spcBef>
                <a:spcPts val="265"/>
              </a:spcBef>
            </a:pPr>
            <a:r>
              <a:rPr sz="1800" spc="-15">
                <a:solidFill>
                  <a:srgbClr val="0000CD"/>
                </a:solidFill>
                <a:latin typeface="Consolas"/>
                <a:cs typeface="Consolas"/>
              </a:rPr>
              <a:t>SELECT </a:t>
            </a:r>
            <a:r>
              <a:rPr sz="1800">
                <a:latin typeface="Consolas"/>
                <a:cs typeface="Consolas"/>
              </a:rPr>
              <a:t>LOGCODIGO </a:t>
            </a:r>
            <a:r>
              <a:rPr sz="1800" spc="-10">
                <a:latin typeface="Consolas"/>
                <a:cs typeface="Consolas"/>
              </a:rPr>
              <a:t>AS "CÓDIGO DO </a:t>
            </a:r>
            <a:r>
              <a:rPr sz="1800" spc="-5">
                <a:latin typeface="Consolas"/>
                <a:cs typeface="Consolas"/>
              </a:rPr>
              <a:t>LOGRADOURO",  </a:t>
            </a:r>
            <a:r>
              <a:rPr sz="1800" spc="-20">
                <a:latin typeface="Consolas"/>
                <a:cs typeface="Consolas"/>
              </a:rPr>
              <a:t>LOGTIPO </a:t>
            </a:r>
            <a:r>
              <a:rPr sz="1800" spc="25">
                <a:latin typeface="Consolas"/>
                <a:cs typeface="Consolas"/>
              </a:rPr>
              <a:t>AS </a:t>
            </a:r>
            <a:r>
              <a:rPr sz="1800">
                <a:latin typeface="Consolas"/>
                <a:cs typeface="Consolas"/>
              </a:rPr>
              <a:t>"TIPO </a:t>
            </a:r>
            <a:r>
              <a:rPr sz="1800" spc="-10">
                <a:latin typeface="Consolas"/>
                <a:cs typeface="Consolas"/>
              </a:rPr>
              <a:t>DO</a:t>
            </a:r>
            <a:r>
              <a:rPr sz="1800" spc="-175">
                <a:latin typeface="Consolas"/>
                <a:cs typeface="Consolas"/>
              </a:rPr>
              <a:t> </a:t>
            </a:r>
            <a:r>
              <a:rPr sz="1800" spc="-5">
                <a:latin typeface="Consolas"/>
                <a:cs typeface="Consolas"/>
              </a:rPr>
              <a:t>LOGRADOURO"</a:t>
            </a:r>
            <a:endParaRPr sz="1800">
              <a:latin typeface="Consolas"/>
              <a:cs typeface="Consolas"/>
            </a:endParaRPr>
          </a:p>
          <a:p>
            <a:pPr marL="332740">
              <a:lnSpc>
                <a:spcPct val="100000"/>
              </a:lnSpc>
              <a:spcBef>
                <a:spcPts val="795"/>
              </a:spcBef>
            </a:pPr>
            <a:r>
              <a:rPr sz="1800" spc="-15">
                <a:solidFill>
                  <a:srgbClr val="0000CD"/>
                </a:solidFill>
                <a:latin typeface="Consolas"/>
                <a:cs typeface="Consolas"/>
              </a:rPr>
              <a:t>FROM</a:t>
            </a:r>
            <a:r>
              <a:rPr sz="1800" spc="-35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10">
                <a:latin typeface="Consolas"/>
                <a:cs typeface="Consolas"/>
              </a:rPr>
              <a:t>TREINA.TBLOGRADOURO;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9876" y="3119437"/>
            <a:ext cx="3676650" cy="1771650"/>
          </a:xfrm>
          <a:prstGeom prst="rect">
            <a:avLst/>
          </a:prstGeom>
          <a:ln w="953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93345">
              <a:lnSpc>
                <a:spcPct val="100000"/>
              </a:lnSpc>
            </a:pPr>
            <a:r>
              <a:rPr sz="1800" b="1" spc="-20">
                <a:latin typeface="Consolas"/>
                <a:cs typeface="Consolas"/>
              </a:rPr>
              <a:t>Apelido </a:t>
            </a:r>
            <a:r>
              <a:rPr sz="1800" b="1" spc="10">
                <a:latin typeface="Consolas"/>
                <a:cs typeface="Consolas"/>
              </a:rPr>
              <a:t>sem</a:t>
            </a:r>
            <a:r>
              <a:rPr sz="1800" b="1" spc="-60">
                <a:latin typeface="Consolas"/>
                <a:cs typeface="Consolas"/>
              </a:rPr>
              <a:t> </a:t>
            </a:r>
            <a:r>
              <a:rPr sz="1800" b="1" spc="-10">
                <a:latin typeface="Consolas"/>
                <a:cs typeface="Consolas"/>
              </a:rPr>
              <a:t>espaços:</a:t>
            </a:r>
            <a:endParaRPr sz="1800">
              <a:latin typeface="Consolas"/>
              <a:cs typeface="Consolas"/>
            </a:endParaRPr>
          </a:p>
          <a:p>
            <a:pPr marL="1008380" marR="200660" indent="-915669">
              <a:lnSpc>
                <a:spcPts val="3160"/>
              </a:lnSpc>
              <a:spcBef>
                <a:spcPts val="265"/>
              </a:spcBef>
            </a:pPr>
            <a:r>
              <a:rPr sz="1800" spc="-20">
                <a:solidFill>
                  <a:srgbClr val="0000CD"/>
                </a:solidFill>
                <a:latin typeface="Consolas"/>
                <a:cs typeface="Consolas"/>
              </a:rPr>
              <a:t>SELECT </a:t>
            </a:r>
            <a:r>
              <a:rPr sz="1800">
                <a:latin typeface="Consolas"/>
                <a:cs typeface="Consolas"/>
              </a:rPr>
              <a:t>LOGCODIGO </a:t>
            </a:r>
            <a:r>
              <a:rPr sz="1800" spc="-10">
                <a:latin typeface="Consolas"/>
                <a:cs typeface="Consolas"/>
              </a:rPr>
              <a:t>AS</a:t>
            </a:r>
            <a:r>
              <a:rPr sz="1800" spc="-114">
                <a:latin typeface="Consolas"/>
                <a:cs typeface="Consolas"/>
              </a:rPr>
              <a:t> </a:t>
            </a:r>
            <a:r>
              <a:rPr sz="1800" spc="-10">
                <a:latin typeface="Consolas"/>
                <a:cs typeface="Consolas"/>
              </a:rPr>
              <a:t>CODIGO,  </a:t>
            </a:r>
            <a:r>
              <a:rPr sz="1800" spc="-20">
                <a:latin typeface="Consolas"/>
                <a:cs typeface="Consolas"/>
              </a:rPr>
              <a:t>LOGTIPO </a:t>
            </a:r>
            <a:r>
              <a:rPr sz="1800" spc="25">
                <a:latin typeface="Consolas"/>
                <a:cs typeface="Consolas"/>
              </a:rPr>
              <a:t>AS</a:t>
            </a:r>
            <a:r>
              <a:rPr sz="1800" spc="-70">
                <a:latin typeface="Consolas"/>
                <a:cs typeface="Consolas"/>
              </a:rPr>
              <a:t> </a:t>
            </a:r>
            <a:r>
              <a:rPr sz="1800" spc="-20">
                <a:latin typeface="Consolas"/>
                <a:cs typeface="Consolas"/>
              </a:rPr>
              <a:t>TIPO</a:t>
            </a:r>
            <a:endParaRPr sz="1800">
              <a:latin typeface="Consolas"/>
              <a:cs typeface="Consolas"/>
            </a:endParaRPr>
          </a:p>
          <a:p>
            <a:pPr marL="340995">
              <a:lnSpc>
                <a:spcPct val="100000"/>
              </a:lnSpc>
              <a:spcBef>
                <a:spcPts val="795"/>
              </a:spcBef>
            </a:pPr>
            <a:r>
              <a:rPr sz="1800" spc="-15">
                <a:solidFill>
                  <a:srgbClr val="0000CD"/>
                </a:solidFill>
                <a:latin typeface="Consolas"/>
                <a:cs typeface="Consolas"/>
              </a:rPr>
              <a:t>FROM</a:t>
            </a:r>
            <a:r>
              <a:rPr sz="1800" spc="-4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10">
                <a:latin typeface="Consolas"/>
                <a:cs typeface="Consolas"/>
              </a:rPr>
              <a:t>TREINA.TBLOGRADOURO;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-35"/>
              <a:t>GROUP</a:t>
            </a:r>
            <a:r>
              <a:rPr sz="1200" spc="130"/>
              <a:t> </a:t>
            </a:r>
            <a:r>
              <a:rPr sz="1200" spc="10"/>
              <a:t>BY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31140" y="1274762"/>
            <a:ext cx="9371330" cy="15309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444500">
              <a:lnSpc>
                <a:spcPts val="2100"/>
              </a:lnSpc>
              <a:spcBef>
                <a:spcPts val="220"/>
              </a:spcBef>
            </a:pPr>
            <a:r>
              <a:rPr sz="1800">
                <a:latin typeface="Arial"/>
                <a:cs typeface="Arial"/>
              </a:rPr>
              <a:t>A</a:t>
            </a:r>
            <a:r>
              <a:rPr sz="1800" spc="25">
                <a:latin typeface="Arial"/>
                <a:cs typeface="Arial"/>
              </a:rPr>
              <a:t> </a:t>
            </a:r>
            <a:r>
              <a:rPr sz="1800" spc="15">
                <a:latin typeface="Arial"/>
                <a:cs typeface="Arial"/>
              </a:rPr>
              <a:t>cláusula</a:t>
            </a:r>
            <a:r>
              <a:rPr sz="1800" spc="-22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GROUP</a:t>
            </a:r>
            <a:r>
              <a:rPr sz="1800" spc="3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BY</a:t>
            </a:r>
            <a:r>
              <a:rPr sz="1800" spc="2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é </a:t>
            </a:r>
            <a:r>
              <a:rPr sz="1800" spc="5">
                <a:latin typeface="Arial"/>
                <a:cs typeface="Arial"/>
              </a:rPr>
              <a:t>utilizada</a:t>
            </a:r>
            <a:r>
              <a:rPr sz="1800" spc="-150">
                <a:latin typeface="Arial"/>
                <a:cs typeface="Arial"/>
              </a:rPr>
              <a:t> </a:t>
            </a:r>
            <a:r>
              <a:rPr sz="1800" spc="25">
                <a:latin typeface="Arial"/>
                <a:cs typeface="Arial"/>
              </a:rPr>
              <a:t>quando</a:t>
            </a:r>
            <a:r>
              <a:rPr sz="1800" spc="-150">
                <a:latin typeface="Arial"/>
                <a:cs typeface="Arial"/>
              </a:rPr>
              <a:t> </a:t>
            </a:r>
            <a:r>
              <a:rPr sz="1800" spc="5">
                <a:latin typeface="Arial"/>
                <a:cs typeface="Arial"/>
              </a:rPr>
              <a:t>têm-se </a:t>
            </a:r>
            <a:r>
              <a:rPr sz="1800" spc="10">
                <a:latin typeface="Arial"/>
                <a:cs typeface="Arial"/>
              </a:rPr>
              <a:t>colunas</a:t>
            </a:r>
            <a:r>
              <a:rPr sz="1800" spc="-120">
                <a:latin typeface="Arial"/>
                <a:cs typeface="Arial"/>
              </a:rPr>
              <a:t> </a:t>
            </a:r>
            <a:r>
              <a:rPr sz="1800" spc="20">
                <a:latin typeface="Arial"/>
                <a:cs typeface="Arial"/>
              </a:rPr>
              <a:t>de</a:t>
            </a:r>
            <a:r>
              <a:rPr sz="1800" spc="5">
                <a:latin typeface="Arial"/>
                <a:cs typeface="Arial"/>
              </a:rPr>
              <a:t> atributos</a:t>
            </a:r>
            <a:r>
              <a:rPr sz="1800" spc="-12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combinadas</a:t>
            </a:r>
            <a:r>
              <a:rPr sz="1800" spc="-40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com  </a:t>
            </a:r>
            <a:r>
              <a:rPr sz="1800" spc="5">
                <a:latin typeface="Arial"/>
                <a:cs typeface="Arial"/>
              </a:rPr>
              <a:t>funções </a:t>
            </a:r>
            <a:r>
              <a:rPr sz="1800">
                <a:latin typeface="Arial"/>
                <a:cs typeface="Arial"/>
              </a:rPr>
              <a:t>agregadas </a:t>
            </a:r>
            <a:r>
              <a:rPr sz="1800" spc="20">
                <a:latin typeface="Arial"/>
                <a:cs typeface="Arial"/>
              </a:rPr>
              <a:t>no </a:t>
            </a:r>
            <a:r>
              <a:rPr sz="1800" spc="5">
                <a:latin typeface="Arial"/>
                <a:cs typeface="Arial"/>
              </a:rPr>
              <a:t>comando</a:t>
            </a:r>
            <a:r>
              <a:rPr sz="1800" spc="-300">
                <a:latin typeface="Arial"/>
                <a:cs typeface="Arial"/>
              </a:rPr>
              <a:t> </a:t>
            </a:r>
            <a:r>
              <a:rPr sz="1800" spc="-20">
                <a:latin typeface="Arial"/>
                <a:cs typeface="Arial"/>
              </a:rPr>
              <a:t>SELECT.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1800">
                <a:latin typeface="Arial"/>
                <a:cs typeface="Arial"/>
              </a:rPr>
              <a:t>O </a:t>
            </a:r>
            <a:r>
              <a:rPr sz="1800" spc="5">
                <a:latin typeface="Arial"/>
                <a:cs typeface="Arial"/>
              </a:rPr>
              <a:t>código </a:t>
            </a:r>
            <a:r>
              <a:rPr sz="1800" spc="-20">
                <a:latin typeface="Arial"/>
                <a:cs typeface="Arial"/>
              </a:rPr>
              <a:t>abaixo </a:t>
            </a:r>
            <a:r>
              <a:rPr sz="1800" spc="-40">
                <a:latin typeface="Arial"/>
                <a:cs typeface="Arial"/>
              </a:rPr>
              <a:t>vai </a:t>
            </a:r>
            <a:r>
              <a:rPr sz="1800" spc="10">
                <a:latin typeface="Arial"/>
                <a:cs typeface="Arial"/>
              </a:rPr>
              <a:t>agrupar </a:t>
            </a:r>
            <a:r>
              <a:rPr sz="1800">
                <a:latin typeface="Arial"/>
                <a:cs typeface="Arial"/>
              </a:rPr>
              <a:t>o </a:t>
            </a:r>
            <a:r>
              <a:rPr sz="1800" spc="-5">
                <a:latin typeface="Arial"/>
                <a:cs typeface="Arial"/>
              </a:rPr>
              <a:t>total </a:t>
            </a:r>
            <a:r>
              <a:rPr sz="1800" spc="20">
                <a:latin typeface="Arial"/>
                <a:cs typeface="Arial"/>
              </a:rPr>
              <a:t>de </a:t>
            </a:r>
            <a:r>
              <a:rPr sz="1800" spc="-25">
                <a:latin typeface="Arial"/>
                <a:cs typeface="Arial"/>
              </a:rPr>
              <a:t>taxas </a:t>
            </a:r>
            <a:r>
              <a:rPr sz="1800" spc="5">
                <a:latin typeface="Arial"/>
                <a:cs typeface="Arial"/>
              </a:rPr>
              <a:t>por</a:t>
            </a:r>
            <a:r>
              <a:rPr sz="1800" spc="60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pessoa.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800" spc="-15">
                <a:latin typeface="Arial"/>
                <a:cs typeface="Arial"/>
              </a:rPr>
              <a:t>Na</a:t>
            </a:r>
            <a:r>
              <a:rPr sz="1800" spc="-5">
                <a:latin typeface="Arial"/>
                <a:cs typeface="Arial"/>
              </a:rPr>
              <a:t> primeira</a:t>
            </a:r>
            <a:r>
              <a:rPr sz="1800" spc="75">
                <a:latin typeface="Arial"/>
                <a:cs typeface="Arial"/>
              </a:rPr>
              <a:t> </a:t>
            </a:r>
            <a:r>
              <a:rPr sz="1800" spc="15">
                <a:latin typeface="Arial"/>
                <a:cs typeface="Arial"/>
              </a:rPr>
              <a:t>coluna</a:t>
            </a:r>
            <a:r>
              <a:rPr sz="1800" spc="-150">
                <a:latin typeface="Arial"/>
                <a:cs typeface="Arial"/>
              </a:rPr>
              <a:t> </a:t>
            </a:r>
            <a:r>
              <a:rPr sz="1800" spc="20">
                <a:latin typeface="Arial"/>
                <a:cs typeface="Arial"/>
              </a:rPr>
              <a:t>do</a:t>
            </a:r>
            <a:r>
              <a:rPr sz="1800" spc="-80">
                <a:latin typeface="Arial"/>
                <a:cs typeface="Arial"/>
              </a:rPr>
              <a:t> </a:t>
            </a:r>
            <a:r>
              <a:rPr sz="1800" spc="10">
                <a:latin typeface="Arial"/>
                <a:cs typeface="Arial"/>
              </a:rPr>
              <a:t>resultado</a:t>
            </a:r>
            <a:r>
              <a:rPr sz="1800" spc="-75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teremos</a:t>
            </a:r>
            <a:r>
              <a:rPr sz="1800" spc="2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o </a:t>
            </a:r>
            <a:r>
              <a:rPr sz="1800" spc="5">
                <a:latin typeface="Arial"/>
                <a:cs typeface="Arial"/>
              </a:rPr>
              <a:t>código</a:t>
            </a:r>
            <a:r>
              <a:rPr sz="1800" spc="-80">
                <a:latin typeface="Arial"/>
                <a:cs typeface="Arial"/>
              </a:rPr>
              <a:t> </a:t>
            </a:r>
            <a:r>
              <a:rPr sz="1800" spc="20">
                <a:latin typeface="Arial"/>
                <a:cs typeface="Arial"/>
              </a:rPr>
              <a:t>da</a:t>
            </a:r>
            <a:r>
              <a:rPr sz="1800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pessoa,</a:t>
            </a:r>
            <a:r>
              <a:rPr sz="1800" spc="-2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e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pc="20">
                <a:latin typeface="Arial"/>
                <a:cs typeface="Arial"/>
              </a:rPr>
              <a:t>na</a:t>
            </a:r>
            <a:r>
              <a:rPr sz="1800">
                <a:latin typeface="Arial"/>
                <a:cs typeface="Arial"/>
              </a:rPr>
              <a:t> </a:t>
            </a:r>
            <a:r>
              <a:rPr sz="1800" spc="20">
                <a:latin typeface="Arial"/>
                <a:cs typeface="Arial"/>
              </a:rPr>
              <a:t>segunda</a:t>
            </a:r>
            <a:r>
              <a:rPr sz="1800" spc="-22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o</a:t>
            </a:r>
            <a:r>
              <a:rPr sz="1800" spc="-5">
                <a:latin typeface="Arial"/>
                <a:cs typeface="Arial"/>
              </a:rPr>
              <a:t> total</a:t>
            </a:r>
            <a:r>
              <a:rPr sz="1800">
                <a:latin typeface="Arial"/>
                <a:cs typeface="Arial"/>
              </a:rPr>
              <a:t> </a:t>
            </a:r>
            <a:r>
              <a:rPr sz="1800" spc="20">
                <a:latin typeface="Arial"/>
                <a:cs typeface="Arial"/>
              </a:rPr>
              <a:t>de</a:t>
            </a:r>
            <a:r>
              <a:rPr sz="1800">
                <a:latin typeface="Arial"/>
                <a:cs typeface="Arial"/>
              </a:rPr>
              <a:t> </a:t>
            </a:r>
            <a:r>
              <a:rPr sz="1800" spc="-20">
                <a:latin typeface="Arial"/>
                <a:cs typeface="Arial"/>
              </a:rPr>
              <a:t>taxas.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9673" y="3214687"/>
            <a:ext cx="6667500" cy="1476375"/>
          </a:xfrm>
          <a:prstGeom prst="rect">
            <a:avLst/>
          </a:prstGeom>
          <a:ln w="9536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800" spc="-20">
                <a:solidFill>
                  <a:srgbClr val="0000CD"/>
                </a:solidFill>
                <a:latin typeface="Consolas"/>
                <a:cs typeface="Consolas"/>
              </a:rPr>
              <a:t>SELECT </a:t>
            </a:r>
            <a:r>
              <a:rPr sz="1800">
                <a:latin typeface="Consolas"/>
                <a:cs typeface="Consolas"/>
              </a:rPr>
              <a:t>PESCODIGO, </a:t>
            </a:r>
            <a:r>
              <a:rPr sz="1800" spc="-5">
                <a:latin typeface="Consolas"/>
                <a:cs typeface="Consolas"/>
              </a:rPr>
              <a:t>SUM(TAXVALOR) </a:t>
            </a:r>
            <a:r>
              <a:rPr sz="1800" spc="25">
                <a:latin typeface="Consolas"/>
                <a:cs typeface="Consolas"/>
              </a:rPr>
              <a:t>AS </a:t>
            </a:r>
            <a:r>
              <a:rPr sz="1800">
                <a:latin typeface="Consolas"/>
                <a:cs typeface="Consolas"/>
              </a:rPr>
              <a:t>“TOTAL </a:t>
            </a:r>
            <a:r>
              <a:rPr sz="1800" spc="-10">
                <a:latin typeface="Consolas"/>
                <a:cs typeface="Consolas"/>
              </a:rPr>
              <a:t>DE</a:t>
            </a:r>
            <a:r>
              <a:rPr sz="1800" spc="-80">
                <a:latin typeface="Consolas"/>
                <a:cs typeface="Consolas"/>
              </a:rPr>
              <a:t> </a:t>
            </a:r>
            <a:r>
              <a:rPr sz="1800" spc="-15">
                <a:latin typeface="Consolas"/>
                <a:cs typeface="Consolas"/>
              </a:rPr>
              <a:t>TAXAS”</a:t>
            </a:r>
            <a:endParaRPr sz="1800">
              <a:latin typeface="Consolas"/>
              <a:cs typeface="Consolas"/>
            </a:endParaRPr>
          </a:p>
          <a:p>
            <a:pPr marL="212725" marR="4069079" indent="123825">
              <a:lnSpc>
                <a:spcPct val="146100"/>
              </a:lnSpc>
            </a:pPr>
            <a:r>
              <a:rPr sz="1800" spc="-10">
                <a:solidFill>
                  <a:srgbClr val="0000CD"/>
                </a:solidFill>
                <a:latin typeface="Consolas"/>
                <a:cs typeface="Consolas"/>
              </a:rPr>
              <a:t>FROM</a:t>
            </a:r>
            <a:r>
              <a:rPr sz="1800" spc="-9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>
                <a:latin typeface="Consolas"/>
                <a:cs typeface="Consolas"/>
              </a:rPr>
              <a:t>TREINA.TBTAXA  </a:t>
            </a:r>
            <a:r>
              <a:rPr sz="1800" spc="-15">
                <a:solidFill>
                  <a:srgbClr val="0000CD"/>
                </a:solidFill>
                <a:latin typeface="Consolas"/>
                <a:cs typeface="Consolas"/>
              </a:rPr>
              <a:t>GROUP </a:t>
            </a:r>
            <a:r>
              <a:rPr sz="1800" spc="-10">
                <a:solidFill>
                  <a:srgbClr val="0000CD"/>
                </a:solidFill>
                <a:latin typeface="Consolas"/>
                <a:cs typeface="Consolas"/>
              </a:rPr>
              <a:t>BY</a:t>
            </a:r>
            <a:r>
              <a:rPr sz="1800" spc="-2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10">
                <a:latin typeface="Consolas"/>
                <a:cs typeface="Consolas"/>
              </a:rPr>
              <a:t>PESCODIGO;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487" y="274002"/>
            <a:ext cx="4133850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z="2000" spc="15">
                <a:solidFill>
                  <a:srgbClr val="FFFFFF"/>
                </a:solidFill>
                <a:latin typeface="Arial"/>
                <a:cs typeface="Arial"/>
              </a:rPr>
              <a:t>INTRODUÇÃO BANCO </a:t>
            </a:r>
            <a:r>
              <a:rPr sz="2000" spc="3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spc="-3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0">
                <a:solidFill>
                  <a:srgbClr val="FFFFFF"/>
                </a:solidFill>
                <a:latin typeface="Arial"/>
                <a:cs typeface="Arial"/>
              </a:rPr>
              <a:t>DADOS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390"/>
              </a:lnSpc>
            </a:pPr>
            <a:r>
              <a:rPr sz="1200" spc="-30">
                <a:solidFill>
                  <a:srgbClr val="FFFFFF"/>
                </a:solidFill>
                <a:latin typeface="Arial"/>
                <a:cs typeface="Arial"/>
              </a:rPr>
              <a:t>LISTA </a:t>
            </a:r>
            <a:r>
              <a:rPr sz="1200" spc="15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200" spc="-15">
                <a:solidFill>
                  <a:srgbClr val="FFFFFF"/>
                </a:solidFill>
                <a:latin typeface="Arial"/>
                <a:cs typeface="Arial"/>
              </a:rPr>
              <a:t>EXERCÍCIO</a:t>
            </a:r>
            <a:r>
              <a:rPr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4195" y="2486342"/>
            <a:ext cx="4335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Arial"/>
                <a:cs typeface="Arial"/>
              </a:rPr>
              <a:t>Lista </a:t>
            </a:r>
            <a:r>
              <a:rPr sz="1800" b="1" spc="10">
                <a:latin typeface="Arial"/>
                <a:cs typeface="Arial"/>
              </a:rPr>
              <a:t>de </a:t>
            </a:r>
            <a:r>
              <a:rPr sz="1800" b="1" spc="-10">
                <a:latin typeface="Arial"/>
                <a:cs typeface="Arial"/>
              </a:rPr>
              <a:t>Exercícios </a:t>
            </a:r>
            <a:r>
              <a:rPr sz="1800" b="1">
                <a:latin typeface="Arial"/>
                <a:cs typeface="Arial"/>
              </a:rPr>
              <a:t>2 – </a:t>
            </a:r>
            <a:r>
              <a:rPr sz="1800" b="1" spc="-15">
                <a:latin typeface="Arial"/>
                <a:cs typeface="Arial"/>
              </a:rPr>
              <a:t>Banco </a:t>
            </a:r>
            <a:r>
              <a:rPr sz="1800" b="1" spc="10">
                <a:latin typeface="Arial"/>
                <a:cs typeface="Arial"/>
              </a:rPr>
              <a:t>de</a:t>
            </a:r>
            <a:r>
              <a:rPr sz="1800" b="1" spc="30">
                <a:latin typeface="Arial"/>
                <a:cs typeface="Arial"/>
              </a:rPr>
              <a:t> </a:t>
            </a:r>
            <a:r>
              <a:rPr sz="1800" b="1" spc="-5">
                <a:latin typeface="Arial"/>
                <a:cs typeface="Arial"/>
              </a:rPr>
              <a:t>Dados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20584"/>
            <a:ext cx="8325484" cy="1284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sz="1800">
                <a:latin typeface="Arial"/>
                <a:cs typeface="Arial"/>
              </a:rPr>
              <a:t>O </a:t>
            </a:r>
            <a:r>
              <a:rPr sz="1800" spc="-10">
                <a:latin typeface="Arial"/>
                <a:cs typeface="Arial"/>
              </a:rPr>
              <a:t>SELECT </a:t>
            </a:r>
            <a:r>
              <a:rPr sz="1800">
                <a:latin typeface="Arial"/>
                <a:cs typeface="Arial"/>
              </a:rPr>
              <a:t>é </a:t>
            </a:r>
            <a:r>
              <a:rPr sz="1800" spc="5">
                <a:latin typeface="Arial"/>
                <a:cs typeface="Arial"/>
              </a:rPr>
              <a:t>utilizado </a:t>
            </a:r>
            <a:r>
              <a:rPr sz="1800">
                <a:latin typeface="Arial"/>
                <a:cs typeface="Arial"/>
              </a:rPr>
              <a:t>para selecionar/consultar </a:t>
            </a:r>
            <a:r>
              <a:rPr sz="1800" spc="-5">
                <a:latin typeface="Arial"/>
                <a:cs typeface="Arial"/>
              </a:rPr>
              <a:t>registros </a:t>
            </a:r>
            <a:r>
              <a:rPr sz="1800" spc="-15">
                <a:latin typeface="Arial"/>
                <a:cs typeface="Arial"/>
              </a:rPr>
              <a:t>em </a:t>
            </a:r>
            <a:r>
              <a:rPr sz="1800" spc="20">
                <a:latin typeface="Arial"/>
                <a:cs typeface="Arial"/>
              </a:rPr>
              <a:t>um </a:t>
            </a:r>
            <a:r>
              <a:rPr sz="1800" spc="10">
                <a:latin typeface="Arial"/>
                <a:cs typeface="Arial"/>
              </a:rPr>
              <a:t>banco </a:t>
            </a:r>
            <a:r>
              <a:rPr sz="1800" spc="20">
                <a:latin typeface="Arial"/>
                <a:cs typeface="Arial"/>
              </a:rPr>
              <a:t>de</a:t>
            </a:r>
            <a:r>
              <a:rPr sz="1800" spc="-285">
                <a:latin typeface="Arial"/>
                <a:cs typeface="Arial"/>
              </a:rPr>
              <a:t> </a:t>
            </a:r>
            <a:r>
              <a:rPr sz="1800" spc="5">
                <a:latin typeface="Arial"/>
                <a:cs typeface="Arial"/>
              </a:rPr>
              <a:t>dados.  Este comando </a:t>
            </a:r>
            <a:r>
              <a:rPr sz="1800">
                <a:latin typeface="Arial"/>
                <a:cs typeface="Arial"/>
              </a:rPr>
              <a:t>obedece a </a:t>
            </a:r>
            <a:r>
              <a:rPr sz="1800" spc="10">
                <a:latin typeface="Arial"/>
                <a:cs typeface="Arial"/>
              </a:rPr>
              <a:t>seguinte</a:t>
            </a:r>
            <a:r>
              <a:rPr sz="1800" spc="-270">
                <a:latin typeface="Arial"/>
                <a:cs typeface="Arial"/>
              </a:rPr>
              <a:t> </a:t>
            </a:r>
            <a:r>
              <a:rPr sz="1800" spc="-15">
                <a:latin typeface="Arial"/>
                <a:cs typeface="Arial"/>
              </a:rPr>
              <a:t>sintaxe: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>
                <a:latin typeface="Arial"/>
                <a:cs typeface="Arial"/>
              </a:rPr>
              <a:t>ATENTAR-SE </a:t>
            </a:r>
            <a:r>
              <a:rPr sz="1800" b="1" spc="-15">
                <a:latin typeface="Arial"/>
                <a:cs typeface="Arial"/>
              </a:rPr>
              <a:t>PARA </a:t>
            </a:r>
            <a:r>
              <a:rPr sz="1800" b="1">
                <a:latin typeface="Arial"/>
                <a:cs typeface="Arial"/>
              </a:rPr>
              <a:t>A </a:t>
            </a:r>
            <a:r>
              <a:rPr sz="1800" b="1" spc="-10">
                <a:latin typeface="Arial"/>
                <a:cs typeface="Arial"/>
              </a:rPr>
              <a:t>IDENTAÇÃO </a:t>
            </a:r>
            <a:r>
              <a:rPr sz="1800" b="1" spc="-15">
                <a:latin typeface="Arial"/>
                <a:cs typeface="Arial"/>
              </a:rPr>
              <a:t>DO</a:t>
            </a:r>
            <a:r>
              <a:rPr sz="1800" b="1" spc="225">
                <a:latin typeface="Arial"/>
                <a:cs typeface="Arial"/>
              </a:rPr>
              <a:t> </a:t>
            </a:r>
            <a:r>
              <a:rPr sz="1800" b="1" spc="-10">
                <a:latin typeface="Arial"/>
                <a:cs typeface="Arial"/>
              </a:rPr>
              <a:t>SQL!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598" y="2761437"/>
            <a:ext cx="1123950" cy="30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15"/>
              </a:lnSpc>
            </a:pPr>
            <a:r>
              <a:rPr sz="2000" spc="5">
                <a:solidFill>
                  <a:srgbClr val="0000CD"/>
                </a:solidFill>
                <a:latin typeface="Consolas"/>
                <a:cs typeface="Consolas"/>
              </a:rPr>
              <a:t>SELECT</a:t>
            </a:r>
            <a:r>
              <a:rPr sz="2000" spc="-11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 spc="15">
                <a:latin typeface="Consolas"/>
                <a:cs typeface="Consolas"/>
              </a:rPr>
              <a:t>*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598" y="3313760"/>
            <a:ext cx="4622800" cy="3048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85750">
              <a:lnSpc>
                <a:spcPts val="2320"/>
              </a:lnSpc>
            </a:pPr>
            <a:r>
              <a:rPr sz="2000">
                <a:solidFill>
                  <a:srgbClr val="0000CD"/>
                </a:solidFill>
                <a:latin typeface="Consolas"/>
                <a:cs typeface="Consolas"/>
              </a:rPr>
              <a:t>FROM</a:t>
            </a:r>
            <a:r>
              <a:rPr sz="2000" spc="-45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2000" spc="-5">
                <a:latin typeface="Consolas"/>
                <a:cs typeface="Consolas"/>
              </a:rPr>
              <a:t>NOMEDOSCHEMA.NOMEDATABELA;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-30"/>
              <a:t>HAVING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31140" y="1274762"/>
            <a:ext cx="9213850" cy="1530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A </a:t>
            </a:r>
            <a:r>
              <a:rPr sz="1800" spc="15">
                <a:latin typeface="Arial"/>
                <a:cs typeface="Arial"/>
              </a:rPr>
              <a:t>cláusula </a:t>
            </a:r>
            <a:r>
              <a:rPr sz="1800" spc="-35">
                <a:latin typeface="Arial"/>
                <a:cs typeface="Arial"/>
              </a:rPr>
              <a:t>HAVING, </a:t>
            </a:r>
            <a:r>
              <a:rPr sz="1800" spc="5">
                <a:latin typeface="Arial"/>
                <a:cs typeface="Arial"/>
              </a:rPr>
              <a:t>filtra </a:t>
            </a:r>
            <a:r>
              <a:rPr sz="1800">
                <a:latin typeface="Arial"/>
                <a:cs typeface="Arial"/>
              </a:rPr>
              <a:t>o retorno </a:t>
            </a:r>
            <a:r>
              <a:rPr sz="1800" spc="20">
                <a:latin typeface="Arial"/>
                <a:cs typeface="Arial"/>
              </a:rPr>
              <a:t>do </a:t>
            </a:r>
            <a:r>
              <a:rPr sz="1800" spc="-5">
                <a:latin typeface="Arial"/>
                <a:cs typeface="Arial"/>
              </a:rPr>
              <a:t>GROUP</a:t>
            </a:r>
            <a:r>
              <a:rPr sz="1800" spc="-175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BY.</a:t>
            </a: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800">
                <a:latin typeface="Arial"/>
                <a:cs typeface="Arial"/>
              </a:rPr>
              <a:t>O </a:t>
            </a:r>
            <a:r>
              <a:rPr sz="1800" spc="-45">
                <a:latin typeface="Arial"/>
                <a:cs typeface="Arial"/>
              </a:rPr>
              <a:t>HAVING </a:t>
            </a:r>
            <a:r>
              <a:rPr sz="1800">
                <a:latin typeface="Arial"/>
                <a:cs typeface="Arial"/>
              </a:rPr>
              <a:t>é </a:t>
            </a:r>
            <a:r>
              <a:rPr sz="1800" spc="5">
                <a:latin typeface="Arial"/>
                <a:cs typeface="Arial"/>
              </a:rPr>
              <a:t>utilizado </a:t>
            </a:r>
            <a:r>
              <a:rPr sz="1800" spc="-5">
                <a:latin typeface="Arial"/>
                <a:cs typeface="Arial"/>
              </a:rPr>
              <a:t>pois </a:t>
            </a:r>
            <a:r>
              <a:rPr sz="1800">
                <a:latin typeface="Arial"/>
                <a:cs typeface="Arial"/>
              </a:rPr>
              <a:t>o </a:t>
            </a:r>
            <a:r>
              <a:rPr sz="1800" spc="-10">
                <a:latin typeface="Arial"/>
                <a:cs typeface="Arial"/>
              </a:rPr>
              <a:t>WHERE </a:t>
            </a:r>
            <a:r>
              <a:rPr sz="1800" spc="5">
                <a:latin typeface="Arial"/>
                <a:cs typeface="Arial"/>
              </a:rPr>
              <a:t>não </a:t>
            </a:r>
            <a:r>
              <a:rPr sz="1800" spc="15">
                <a:latin typeface="Arial"/>
                <a:cs typeface="Arial"/>
              </a:rPr>
              <a:t>pode </a:t>
            </a:r>
            <a:r>
              <a:rPr sz="1800" spc="-10">
                <a:latin typeface="Arial"/>
                <a:cs typeface="Arial"/>
              </a:rPr>
              <a:t>ser </a:t>
            </a:r>
            <a:r>
              <a:rPr sz="1800" spc="10">
                <a:latin typeface="Arial"/>
                <a:cs typeface="Arial"/>
              </a:rPr>
              <a:t>usado </a:t>
            </a:r>
            <a:r>
              <a:rPr sz="1800" spc="-10">
                <a:latin typeface="Arial"/>
                <a:cs typeface="Arial"/>
              </a:rPr>
              <a:t>com </a:t>
            </a:r>
            <a:r>
              <a:rPr sz="1800" spc="5">
                <a:latin typeface="Arial"/>
                <a:cs typeface="Arial"/>
              </a:rPr>
              <a:t>funções</a:t>
            </a:r>
            <a:r>
              <a:rPr sz="1800" spc="1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agregadas.</a:t>
            </a:r>
          </a:p>
          <a:p>
            <a:pPr marL="12700" marR="5080">
              <a:lnSpc>
                <a:spcPct val="100800"/>
              </a:lnSpc>
              <a:spcBef>
                <a:spcPts val="1580"/>
              </a:spcBef>
            </a:pPr>
            <a:r>
              <a:rPr sz="1800">
                <a:latin typeface="Arial"/>
                <a:cs typeface="Arial"/>
              </a:rPr>
              <a:t>O </a:t>
            </a:r>
            <a:r>
              <a:rPr sz="1800" spc="5">
                <a:latin typeface="Arial"/>
                <a:cs typeface="Arial"/>
              </a:rPr>
              <a:t>código </a:t>
            </a:r>
            <a:r>
              <a:rPr sz="1800" spc="-20">
                <a:latin typeface="Arial"/>
                <a:cs typeface="Arial"/>
              </a:rPr>
              <a:t>abaixo </a:t>
            </a:r>
            <a:r>
              <a:rPr sz="1800" spc="-40">
                <a:latin typeface="Arial"/>
                <a:cs typeface="Arial"/>
              </a:rPr>
              <a:t>vai </a:t>
            </a:r>
            <a:r>
              <a:rPr sz="1800" spc="10">
                <a:latin typeface="Arial"/>
                <a:cs typeface="Arial"/>
              </a:rPr>
              <a:t>agrupar </a:t>
            </a:r>
            <a:r>
              <a:rPr sz="1800">
                <a:latin typeface="Arial"/>
                <a:cs typeface="Arial"/>
              </a:rPr>
              <a:t>o </a:t>
            </a:r>
            <a:r>
              <a:rPr sz="1800" spc="-5">
                <a:latin typeface="Arial"/>
                <a:cs typeface="Arial"/>
              </a:rPr>
              <a:t>total </a:t>
            </a:r>
            <a:r>
              <a:rPr sz="1800" spc="20">
                <a:latin typeface="Arial"/>
                <a:cs typeface="Arial"/>
              </a:rPr>
              <a:t>de </a:t>
            </a:r>
            <a:r>
              <a:rPr sz="1800" spc="-25">
                <a:latin typeface="Arial"/>
                <a:cs typeface="Arial"/>
              </a:rPr>
              <a:t>taxas </a:t>
            </a:r>
            <a:r>
              <a:rPr sz="1800" spc="5">
                <a:latin typeface="Arial"/>
                <a:cs typeface="Arial"/>
              </a:rPr>
              <a:t>por </a:t>
            </a:r>
            <a:r>
              <a:rPr sz="1800" spc="-10">
                <a:latin typeface="Arial"/>
                <a:cs typeface="Arial"/>
              </a:rPr>
              <a:t>pessoa, </a:t>
            </a:r>
            <a:r>
              <a:rPr sz="1800" spc="-5">
                <a:latin typeface="Arial"/>
                <a:cs typeface="Arial"/>
              </a:rPr>
              <a:t>porém, </a:t>
            </a:r>
            <a:r>
              <a:rPr sz="1800">
                <a:latin typeface="Arial"/>
                <a:cs typeface="Arial"/>
              </a:rPr>
              <a:t>só </a:t>
            </a:r>
            <a:r>
              <a:rPr sz="1800" spc="-15">
                <a:latin typeface="Arial"/>
                <a:cs typeface="Arial"/>
              </a:rPr>
              <a:t>serão </a:t>
            </a:r>
            <a:r>
              <a:rPr sz="1800">
                <a:latin typeface="Arial"/>
                <a:cs typeface="Arial"/>
              </a:rPr>
              <a:t>apresentados </a:t>
            </a:r>
            <a:r>
              <a:rPr sz="1800" spc="-15">
                <a:latin typeface="Arial"/>
                <a:cs typeface="Arial"/>
              </a:rPr>
              <a:t>os  </a:t>
            </a:r>
            <a:r>
              <a:rPr sz="1800" spc="-5">
                <a:latin typeface="Arial"/>
                <a:cs typeface="Arial"/>
              </a:rPr>
              <a:t>registros </a:t>
            </a:r>
            <a:r>
              <a:rPr sz="1800" spc="-15">
                <a:latin typeface="Arial"/>
                <a:cs typeface="Arial"/>
              </a:rPr>
              <a:t>em </a:t>
            </a:r>
            <a:r>
              <a:rPr sz="1800" spc="30">
                <a:latin typeface="Arial"/>
                <a:cs typeface="Arial"/>
              </a:rPr>
              <a:t>que </a:t>
            </a:r>
            <a:r>
              <a:rPr sz="1800">
                <a:latin typeface="Arial"/>
                <a:cs typeface="Arial"/>
              </a:rPr>
              <a:t>o </a:t>
            </a:r>
            <a:r>
              <a:rPr sz="1800" spc="-5">
                <a:latin typeface="Arial"/>
                <a:cs typeface="Arial"/>
              </a:rPr>
              <a:t>total </a:t>
            </a:r>
            <a:r>
              <a:rPr sz="1800" spc="20">
                <a:latin typeface="Arial"/>
                <a:cs typeface="Arial"/>
              </a:rPr>
              <a:t>de </a:t>
            </a:r>
            <a:r>
              <a:rPr sz="1800" spc="-25">
                <a:latin typeface="Arial"/>
                <a:cs typeface="Arial"/>
              </a:rPr>
              <a:t>taxas </a:t>
            </a:r>
            <a:r>
              <a:rPr sz="1800">
                <a:latin typeface="Arial"/>
                <a:cs typeface="Arial"/>
              </a:rPr>
              <a:t>é </a:t>
            </a:r>
            <a:r>
              <a:rPr sz="1800" spc="-20">
                <a:latin typeface="Arial"/>
                <a:cs typeface="Arial"/>
              </a:rPr>
              <a:t>maior </a:t>
            </a:r>
            <a:r>
              <a:rPr sz="1800" spc="30">
                <a:latin typeface="Arial"/>
                <a:cs typeface="Arial"/>
              </a:rPr>
              <a:t>que</a:t>
            </a:r>
            <a:r>
              <a:rPr sz="1800" spc="-85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100.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9673" y="3138487"/>
            <a:ext cx="6667500" cy="1781175"/>
          </a:xfrm>
          <a:prstGeom prst="rect">
            <a:avLst/>
          </a:prstGeom>
          <a:ln w="9536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800" spc="-20">
                <a:solidFill>
                  <a:srgbClr val="0000CD"/>
                </a:solidFill>
                <a:latin typeface="Consolas"/>
                <a:cs typeface="Consolas"/>
              </a:rPr>
              <a:t>SELECT </a:t>
            </a:r>
            <a:r>
              <a:rPr sz="1800">
                <a:latin typeface="Consolas"/>
                <a:cs typeface="Consolas"/>
              </a:rPr>
              <a:t>PESCODIGO, </a:t>
            </a:r>
            <a:r>
              <a:rPr sz="1800" spc="-5">
                <a:latin typeface="Consolas"/>
                <a:cs typeface="Consolas"/>
              </a:rPr>
              <a:t>SUM(TAXVALOR) </a:t>
            </a:r>
            <a:r>
              <a:rPr sz="1800" spc="25">
                <a:latin typeface="Consolas"/>
                <a:cs typeface="Consolas"/>
              </a:rPr>
              <a:t>AS </a:t>
            </a:r>
            <a:r>
              <a:rPr sz="1800">
                <a:latin typeface="Consolas"/>
                <a:cs typeface="Consolas"/>
              </a:rPr>
              <a:t>“TOTAL </a:t>
            </a:r>
            <a:r>
              <a:rPr sz="1800" spc="-10">
                <a:latin typeface="Consolas"/>
                <a:cs typeface="Consolas"/>
              </a:rPr>
              <a:t>DE</a:t>
            </a:r>
            <a:r>
              <a:rPr sz="1800" spc="-80">
                <a:latin typeface="Consolas"/>
                <a:cs typeface="Consolas"/>
              </a:rPr>
              <a:t> </a:t>
            </a:r>
            <a:r>
              <a:rPr sz="1800" spc="-15">
                <a:latin typeface="Consolas"/>
                <a:cs typeface="Consolas"/>
              </a:rPr>
              <a:t>TAXAS”</a:t>
            </a:r>
            <a:endParaRPr sz="1800">
              <a:latin typeface="Consolas"/>
              <a:cs typeface="Consolas"/>
            </a:endParaRPr>
          </a:p>
          <a:p>
            <a:pPr marL="212725" marR="4069079" indent="123825">
              <a:lnSpc>
                <a:spcPct val="146100"/>
              </a:lnSpc>
            </a:pPr>
            <a:r>
              <a:rPr sz="1800" spc="-10">
                <a:solidFill>
                  <a:srgbClr val="0000CD"/>
                </a:solidFill>
                <a:latin typeface="Consolas"/>
                <a:cs typeface="Consolas"/>
              </a:rPr>
              <a:t>FROM</a:t>
            </a:r>
            <a:r>
              <a:rPr sz="1800" spc="-9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>
                <a:latin typeface="Consolas"/>
                <a:cs typeface="Consolas"/>
              </a:rPr>
              <a:t>TREINA.TBTAXA  </a:t>
            </a:r>
            <a:r>
              <a:rPr sz="1800" spc="-15">
                <a:solidFill>
                  <a:srgbClr val="0000CD"/>
                </a:solidFill>
                <a:latin typeface="Consolas"/>
                <a:cs typeface="Consolas"/>
              </a:rPr>
              <a:t>GROUP </a:t>
            </a:r>
            <a:r>
              <a:rPr sz="1800" spc="-10">
                <a:solidFill>
                  <a:srgbClr val="0000CD"/>
                </a:solidFill>
                <a:latin typeface="Consolas"/>
                <a:cs typeface="Consolas"/>
              </a:rPr>
              <a:t>BY</a:t>
            </a:r>
            <a:r>
              <a:rPr sz="1800" spc="-3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>
                <a:latin typeface="Consolas"/>
                <a:cs typeface="Consolas"/>
              </a:rPr>
              <a:t>PESCODIGO</a:t>
            </a:r>
            <a:endParaRPr sz="1800">
              <a:latin typeface="Consolas"/>
              <a:cs typeface="Consolas"/>
            </a:endParaRPr>
          </a:p>
          <a:p>
            <a:pPr marL="88900">
              <a:lnSpc>
                <a:spcPct val="100000"/>
              </a:lnSpc>
              <a:spcBef>
                <a:spcPts val="994"/>
              </a:spcBef>
            </a:pPr>
            <a:r>
              <a:rPr sz="1800" spc="-20">
                <a:solidFill>
                  <a:srgbClr val="0000CD"/>
                </a:solidFill>
                <a:latin typeface="Consolas"/>
                <a:cs typeface="Consolas"/>
              </a:rPr>
              <a:t>HAVING </a:t>
            </a:r>
            <a:r>
              <a:rPr sz="1800" spc="-5">
                <a:latin typeface="Consolas"/>
                <a:cs typeface="Consolas"/>
              </a:rPr>
              <a:t>SUM(TAXVALOR) </a:t>
            </a:r>
            <a:r>
              <a:rPr sz="1800">
                <a:latin typeface="Consolas"/>
                <a:cs typeface="Consolas"/>
              </a:rPr>
              <a:t>&gt;</a:t>
            </a:r>
            <a:r>
              <a:rPr sz="1800" spc="5">
                <a:latin typeface="Consolas"/>
                <a:cs typeface="Consolas"/>
              </a:rPr>
              <a:t> </a:t>
            </a:r>
            <a:r>
              <a:rPr sz="1800" spc="-10">
                <a:latin typeface="Consolas"/>
                <a:cs typeface="Consolas"/>
              </a:rPr>
              <a:t>100;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10"/>
              <a:t>SUBSELECT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31140" y="1274762"/>
            <a:ext cx="9453880" cy="5670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>
                <a:latin typeface="Arial"/>
                <a:cs typeface="Arial"/>
              </a:rPr>
              <a:t>O </a:t>
            </a:r>
            <a:r>
              <a:rPr sz="1800" spc="5">
                <a:latin typeface="Arial"/>
                <a:cs typeface="Arial"/>
              </a:rPr>
              <a:t>subselect </a:t>
            </a:r>
            <a:r>
              <a:rPr sz="1800">
                <a:latin typeface="Arial"/>
                <a:cs typeface="Arial"/>
              </a:rPr>
              <a:t>é </a:t>
            </a:r>
            <a:r>
              <a:rPr sz="1800" spc="5">
                <a:latin typeface="Arial"/>
                <a:cs typeface="Arial"/>
              </a:rPr>
              <a:t>utilizado </a:t>
            </a:r>
            <a:r>
              <a:rPr sz="1800">
                <a:latin typeface="Arial"/>
                <a:cs typeface="Arial"/>
              </a:rPr>
              <a:t>para </a:t>
            </a:r>
            <a:r>
              <a:rPr sz="1800" spc="-10">
                <a:latin typeface="Arial"/>
                <a:cs typeface="Arial"/>
              </a:rPr>
              <a:t>realizar </a:t>
            </a:r>
            <a:r>
              <a:rPr sz="1800" spc="10">
                <a:latin typeface="Arial"/>
                <a:cs typeface="Arial"/>
              </a:rPr>
              <a:t>consultas </a:t>
            </a:r>
            <a:r>
              <a:rPr sz="1800">
                <a:latin typeface="Arial"/>
                <a:cs typeface="Arial"/>
              </a:rPr>
              <a:t>personalizadas, </a:t>
            </a:r>
            <a:r>
              <a:rPr sz="1800" spc="20">
                <a:latin typeface="Arial"/>
                <a:cs typeface="Arial"/>
              </a:rPr>
              <a:t>no </a:t>
            </a:r>
            <a:r>
              <a:rPr sz="1800" spc="-10">
                <a:latin typeface="Arial"/>
                <a:cs typeface="Arial"/>
              </a:rPr>
              <a:t>exemplo </a:t>
            </a:r>
            <a:r>
              <a:rPr sz="1800" spc="-20">
                <a:latin typeface="Arial"/>
                <a:cs typeface="Arial"/>
              </a:rPr>
              <a:t>abaixo </a:t>
            </a:r>
            <a:r>
              <a:rPr sz="1800">
                <a:latin typeface="Arial"/>
                <a:cs typeface="Arial"/>
              </a:rPr>
              <a:t>a</a:t>
            </a:r>
            <a:r>
              <a:rPr sz="1800" spc="-235">
                <a:latin typeface="Arial"/>
                <a:cs typeface="Arial"/>
              </a:rPr>
              <a:t> </a:t>
            </a:r>
            <a:r>
              <a:rPr sz="1800" spc="15">
                <a:latin typeface="Arial"/>
                <a:cs typeface="Arial"/>
              </a:rPr>
              <a:t>consulta  </a:t>
            </a:r>
            <a:r>
              <a:rPr sz="1800">
                <a:latin typeface="Arial"/>
                <a:cs typeface="Arial"/>
              </a:rPr>
              <a:t>retorna </a:t>
            </a:r>
            <a:r>
              <a:rPr sz="1800" spc="-10">
                <a:latin typeface="Arial"/>
                <a:cs typeface="Arial"/>
              </a:rPr>
              <a:t>informações </a:t>
            </a:r>
            <a:r>
              <a:rPr sz="1800" spc="20">
                <a:latin typeface="Arial"/>
                <a:cs typeface="Arial"/>
              </a:rPr>
              <a:t>da </a:t>
            </a:r>
            <a:r>
              <a:rPr sz="1800" spc="-20">
                <a:latin typeface="Arial"/>
                <a:cs typeface="Arial"/>
              </a:rPr>
              <a:t>maior </a:t>
            </a:r>
            <a:r>
              <a:rPr sz="1800" spc="-25">
                <a:latin typeface="Arial"/>
                <a:cs typeface="Arial"/>
              </a:rPr>
              <a:t>taxa </a:t>
            </a:r>
            <a:r>
              <a:rPr sz="1800">
                <a:latin typeface="Arial"/>
                <a:cs typeface="Arial"/>
              </a:rPr>
              <a:t>cadastrada </a:t>
            </a:r>
            <a:r>
              <a:rPr sz="1800" spc="20">
                <a:latin typeface="Arial"/>
                <a:cs typeface="Arial"/>
              </a:rPr>
              <a:t>no</a:t>
            </a:r>
            <a:r>
              <a:rPr sz="1800" spc="50">
                <a:latin typeface="Arial"/>
                <a:cs typeface="Arial"/>
              </a:rPr>
              <a:t> </a:t>
            </a:r>
            <a:r>
              <a:rPr sz="1800" spc="5">
                <a:latin typeface="Arial"/>
                <a:cs typeface="Arial"/>
              </a:rPr>
              <a:t>banco.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6923" y="2024062"/>
            <a:ext cx="4953000" cy="2609850"/>
          </a:xfrm>
          <a:prstGeom prst="rect">
            <a:avLst/>
          </a:prstGeom>
          <a:ln w="9536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339090" marR="215265" indent="-247650">
              <a:lnSpc>
                <a:spcPct val="146000"/>
              </a:lnSpc>
              <a:spcBef>
                <a:spcPts val="630"/>
              </a:spcBef>
            </a:pPr>
            <a:r>
              <a:rPr sz="1800" spc="-20">
                <a:solidFill>
                  <a:srgbClr val="0000CD"/>
                </a:solidFill>
                <a:latin typeface="Consolas"/>
                <a:cs typeface="Consolas"/>
              </a:rPr>
              <a:t>SELECT </a:t>
            </a:r>
            <a:r>
              <a:rPr sz="1800">
                <a:latin typeface="Consolas"/>
                <a:cs typeface="Consolas"/>
              </a:rPr>
              <a:t>PESCODIGO, IMVCODIGO,</a:t>
            </a:r>
            <a:r>
              <a:rPr sz="1800" spc="-90">
                <a:latin typeface="Consolas"/>
                <a:cs typeface="Consolas"/>
              </a:rPr>
              <a:t> </a:t>
            </a:r>
            <a:r>
              <a:rPr sz="1800" spc="-5">
                <a:latin typeface="Consolas"/>
                <a:cs typeface="Consolas"/>
              </a:rPr>
              <a:t>TAXVALOR  </a:t>
            </a:r>
            <a:r>
              <a:rPr sz="1800" spc="-10">
                <a:solidFill>
                  <a:srgbClr val="0000CD"/>
                </a:solidFill>
                <a:latin typeface="Consolas"/>
                <a:cs typeface="Consolas"/>
              </a:rPr>
              <a:t>FROM</a:t>
            </a:r>
            <a:r>
              <a:rPr sz="1800" spc="-4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>
                <a:latin typeface="Consolas"/>
                <a:cs typeface="Consolas"/>
              </a:rPr>
              <a:t>TESTE.TBTAXA</a:t>
            </a:r>
            <a:endParaRPr sz="1800">
              <a:latin typeface="Consolas"/>
              <a:cs typeface="Consolas"/>
            </a:endParaRPr>
          </a:p>
          <a:p>
            <a:pPr marL="215265">
              <a:lnSpc>
                <a:spcPct val="100000"/>
              </a:lnSpc>
              <a:spcBef>
                <a:spcPts val="994"/>
              </a:spcBef>
            </a:pPr>
            <a:r>
              <a:rPr sz="1800" spc="-15">
                <a:solidFill>
                  <a:srgbClr val="0000CD"/>
                </a:solidFill>
                <a:latin typeface="Consolas"/>
                <a:cs typeface="Consolas"/>
              </a:rPr>
              <a:t>WHERE </a:t>
            </a:r>
            <a:r>
              <a:rPr sz="1800" spc="-5">
                <a:latin typeface="Consolas"/>
                <a:cs typeface="Consolas"/>
              </a:rPr>
              <a:t>TAXVALOR </a:t>
            </a:r>
            <a:r>
              <a:rPr sz="1800">
                <a:latin typeface="Consolas"/>
                <a:cs typeface="Consolas"/>
              </a:rPr>
              <a:t>=</a:t>
            </a:r>
            <a:r>
              <a:rPr sz="1800" spc="-85">
                <a:latin typeface="Consolas"/>
                <a:cs typeface="Consolas"/>
              </a:rPr>
              <a:t> </a:t>
            </a:r>
            <a:r>
              <a:rPr sz="1800">
                <a:latin typeface="Consolas"/>
                <a:cs typeface="Consolas"/>
              </a:rPr>
              <a:t>(</a:t>
            </a:r>
          </a:p>
          <a:p>
            <a:pPr marL="1216025" marR="1478280" indent="-257810">
              <a:lnSpc>
                <a:spcPct val="146100"/>
              </a:lnSpc>
            </a:pPr>
            <a:r>
              <a:rPr sz="1800">
                <a:solidFill>
                  <a:srgbClr val="0000CD"/>
                </a:solidFill>
                <a:latin typeface="Consolas"/>
                <a:cs typeface="Consolas"/>
              </a:rPr>
              <a:t>SELECT</a:t>
            </a:r>
            <a:r>
              <a:rPr sz="1800" spc="-75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10">
                <a:latin typeface="Consolas"/>
                <a:cs typeface="Consolas"/>
              </a:rPr>
              <a:t>MAX(TAXVALOR)  </a:t>
            </a:r>
            <a:r>
              <a:rPr sz="1800" spc="-15">
                <a:solidFill>
                  <a:srgbClr val="0000CD"/>
                </a:solidFill>
                <a:latin typeface="Consolas"/>
                <a:cs typeface="Consolas"/>
              </a:rPr>
              <a:t>FROM</a:t>
            </a:r>
            <a:r>
              <a:rPr sz="1800" spc="-75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>
                <a:latin typeface="Consolas"/>
                <a:cs typeface="Consolas"/>
              </a:rPr>
              <a:t>TESTE.TBTAXA</a:t>
            </a:r>
            <a:endParaRPr sz="1800">
              <a:latin typeface="Consolas"/>
              <a:cs typeface="Consolas"/>
            </a:endParaRPr>
          </a:p>
          <a:p>
            <a:pPr marL="958850">
              <a:lnSpc>
                <a:spcPct val="100000"/>
              </a:lnSpc>
              <a:spcBef>
                <a:spcPts val="1065"/>
              </a:spcBef>
            </a:pPr>
            <a:r>
              <a:rPr sz="1800" spc="-15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-40"/>
              <a:t>JOIN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31140" y="1274762"/>
            <a:ext cx="8866505" cy="23507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>
                <a:latin typeface="Arial"/>
                <a:cs typeface="Arial"/>
              </a:rPr>
              <a:t>O </a:t>
            </a:r>
            <a:r>
              <a:rPr sz="1800" spc="5">
                <a:latin typeface="Arial"/>
                <a:cs typeface="Arial"/>
              </a:rPr>
              <a:t>comando </a:t>
            </a:r>
            <a:r>
              <a:rPr sz="1800" spc="-10">
                <a:latin typeface="Arial"/>
                <a:cs typeface="Arial"/>
              </a:rPr>
              <a:t>JOIN </a:t>
            </a:r>
            <a:r>
              <a:rPr sz="1800">
                <a:latin typeface="Arial"/>
                <a:cs typeface="Arial"/>
              </a:rPr>
              <a:t>é </a:t>
            </a:r>
            <a:r>
              <a:rPr sz="1800" spc="5">
                <a:latin typeface="Arial"/>
                <a:cs typeface="Arial"/>
              </a:rPr>
              <a:t>utilizado </a:t>
            </a:r>
            <a:r>
              <a:rPr sz="1800">
                <a:latin typeface="Arial"/>
                <a:cs typeface="Arial"/>
              </a:rPr>
              <a:t>combinar </a:t>
            </a:r>
            <a:r>
              <a:rPr sz="1800" spc="15">
                <a:latin typeface="Arial"/>
                <a:cs typeface="Arial"/>
              </a:rPr>
              <a:t>duas </a:t>
            </a:r>
            <a:r>
              <a:rPr sz="1800" spc="-15">
                <a:latin typeface="Arial"/>
                <a:cs typeface="Arial"/>
              </a:rPr>
              <a:t>ou mais </a:t>
            </a:r>
            <a:r>
              <a:rPr sz="1800">
                <a:latin typeface="Arial"/>
                <a:cs typeface="Arial"/>
              </a:rPr>
              <a:t>tabelas, </a:t>
            </a:r>
            <a:r>
              <a:rPr sz="1800" spc="-5">
                <a:latin typeface="Arial"/>
                <a:cs typeface="Arial"/>
              </a:rPr>
              <a:t>baseadas </a:t>
            </a:r>
            <a:r>
              <a:rPr sz="1800" spc="-15">
                <a:latin typeface="Arial"/>
                <a:cs typeface="Arial"/>
              </a:rPr>
              <a:t>em </a:t>
            </a:r>
            <a:r>
              <a:rPr sz="1800" spc="15">
                <a:latin typeface="Arial"/>
                <a:cs typeface="Arial"/>
              </a:rPr>
              <a:t>uma</a:t>
            </a:r>
            <a:r>
              <a:rPr sz="1800" spc="-210">
                <a:latin typeface="Arial"/>
                <a:cs typeface="Arial"/>
              </a:rPr>
              <a:t> </a:t>
            </a:r>
            <a:r>
              <a:rPr sz="1800" spc="15">
                <a:latin typeface="Arial"/>
                <a:cs typeface="Arial"/>
              </a:rPr>
              <a:t>coluna  </a:t>
            </a:r>
            <a:r>
              <a:rPr sz="1800" spc="-5">
                <a:latin typeface="Arial"/>
                <a:cs typeface="Arial"/>
              </a:rPr>
              <a:t>relacionada </a:t>
            </a:r>
            <a:r>
              <a:rPr sz="1800" spc="5">
                <a:latin typeface="Arial"/>
                <a:cs typeface="Arial"/>
              </a:rPr>
              <a:t>entre</a:t>
            </a:r>
            <a:r>
              <a:rPr sz="1800" spc="-85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elas.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1800" spc="10">
                <a:latin typeface="Arial"/>
                <a:cs typeface="Arial"/>
              </a:rPr>
              <a:t>Os </a:t>
            </a:r>
            <a:r>
              <a:rPr sz="1800">
                <a:latin typeface="Arial"/>
                <a:cs typeface="Arial"/>
              </a:rPr>
              <a:t>tipos </a:t>
            </a:r>
            <a:r>
              <a:rPr sz="1800" spc="20">
                <a:latin typeface="Arial"/>
                <a:cs typeface="Arial"/>
              </a:rPr>
              <a:t>de </a:t>
            </a:r>
            <a:r>
              <a:rPr sz="1800" spc="5">
                <a:latin typeface="Arial"/>
                <a:cs typeface="Arial"/>
              </a:rPr>
              <a:t>joins</a:t>
            </a:r>
            <a:r>
              <a:rPr sz="1800" spc="-204">
                <a:latin typeface="Arial"/>
                <a:cs typeface="Arial"/>
              </a:rPr>
              <a:t> </a:t>
            </a:r>
            <a:r>
              <a:rPr sz="1800" spc="-15">
                <a:latin typeface="Arial"/>
                <a:cs typeface="Arial"/>
              </a:rPr>
              <a:t>são: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1595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20">
                <a:latin typeface="Arial"/>
                <a:cs typeface="Arial"/>
              </a:rPr>
              <a:t>INNER</a:t>
            </a:r>
            <a:r>
              <a:rPr sz="1800" spc="70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JOIN;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ts val="2130"/>
              </a:lnSpc>
              <a:spcBef>
                <a:spcPts val="20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>
                <a:latin typeface="Arial"/>
                <a:cs typeface="Arial"/>
              </a:rPr>
              <a:t>LEFT</a:t>
            </a:r>
            <a:r>
              <a:rPr sz="1800" spc="-30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JOIN;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ts val="2130"/>
              </a:lnSpc>
              <a:buChar char="●"/>
              <a:tabLst>
                <a:tab pos="469900" algn="l"/>
                <a:tab pos="470534" algn="l"/>
              </a:tabLst>
            </a:pPr>
            <a:r>
              <a:rPr sz="1800" spc="-15">
                <a:latin typeface="Arial"/>
                <a:cs typeface="Arial"/>
              </a:rPr>
              <a:t>RIGHT</a:t>
            </a:r>
            <a:r>
              <a:rPr sz="1800" spc="45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JOIN;</a:t>
            </a:r>
            <a:endParaRPr sz="1800">
              <a:latin typeface="Arial"/>
              <a:cs typeface="Arial"/>
            </a:endParaRPr>
          </a:p>
          <a:p>
            <a:pPr marL="469900" indent="-343535">
              <a:lnSpc>
                <a:spcPct val="100000"/>
              </a:lnSpc>
              <a:spcBef>
                <a:spcPts val="15"/>
              </a:spcBef>
              <a:buChar char="●"/>
              <a:tabLst>
                <a:tab pos="469900" algn="l"/>
                <a:tab pos="470534" algn="l"/>
              </a:tabLst>
            </a:pPr>
            <a:r>
              <a:rPr sz="1800" spc="-10">
                <a:latin typeface="Arial"/>
                <a:cs typeface="Arial"/>
              </a:rPr>
              <a:t>FULL OUTER</a:t>
            </a:r>
            <a:r>
              <a:rPr sz="1800" spc="80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JOIN.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-35"/>
              <a:t>INNER</a:t>
            </a:r>
            <a:r>
              <a:rPr sz="1200" spc="140"/>
              <a:t> </a:t>
            </a:r>
            <a:r>
              <a:rPr sz="1200" spc="-40"/>
              <a:t>JOIN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31140" y="1274762"/>
            <a:ext cx="9655810" cy="5670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>
                <a:latin typeface="Arial"/>
                <a:cs typeface="Arial"/>
              </a:rPr>
              <a:t>O </a:t>
            </a:r>
            <a:r>
              <a:rPr sz="1800" spc="-20">
                <a:latin typeface="Arial"/>
                <a:cs typeface="Arial"/>
              </a:rPr>
              <a:t>INNER </a:t>
            </a:r>
            <a:r>
              <a:rPr sz="1800" spc="-10">
                <a:latin typeface="Arial"/>
                <a:cs typeface="Arial"/>
              </a:rPr>
              <a:t>JOIN </a:t>
            </a:r>
            <a:r>
              <a:rPr sz="1800">
                <a:latin typeface="Arial"/>
                <a:cs typeface="Arial"/>
              </a:rPr>
              <a:t>retorna </a:t>
            </a:r>
            <a:r>
              <a:rPr sz="1800" spc="5">
                <a:latin typeface="Arial"/>
                <a:cs typeface="Arial"/>
              </a:rPr>
              <a:t>dados </a:t>
            </a:r>
            <a:r>
              <a:rPr sz="1800">
                <a:latin typeface="Arial"/>
                <a:cs typeface="Arial"/>
              </a:rPr>
              <a:t>apenas </a:t>
            </a:r>
            <a:r>
              <a:rPr sz="1800" spc="25">
                <a:latin typeface="Arial"/>
                <a:cs typeface="Arial"/>
              </a:rPr>
              <a:t>quando </a:t>
            </a:r>
            <a:r>
              <a:rPr sz="1800" spc="-15">
                <a:latin typeface="Arial"/>
                <a:cs typeface="Arial"/>
              </a:rPr>
              <a:t>as </a:t>
            </a:r>
            <a:r>
              <a:rPr sz="1800" spc="15">
                <a:latin typeface="Arial"/>
                <a:cs typeface="Arial"/>
              </a:rPr>
              <a:t>duas </a:t>
            </a:r>
            <a:r>
              <a:rPr sz="1800">
                <a:latin typeface="Arial"/>
                <a:cs typeface="Arial"/>
              </a:rPr>
              <a:t>tabelas </a:t>
            </a:r>
            <a:r>
              <a:rPr sz="1800" spc="-5">
                <a:latin typeface="Arial"/>
                <a:cs typeface="Arial"/>
              </a:rPr>
              <a:t>tem </a:t>
            </a:r>
            <a:r>
              <a:rPr sz="1800" spc="-15">
                <a:latin typeface="Arial"/>
                <a:cs typeface="Arial"/>
              </a:rPr>
              <a:t>chaves </a:t>
            </a:r>
            <a:r>
              <a:rPr sz="1800">
                <a:latin typeface="Arial"/>
                <a:cs typeface="Arial"/>
              </a:rPr>
              <a:t>correspondentes</a:t>
            </a:r>
            <a:r>
              <a:rPr sz="1800" spc="-254">
                <a:latin typeface="Arial"/>
                <a:cs typeface="Arial"/>
              </a:rPr>
              <a:t> </a:t>
            </a:r>
            <a:r>
              <a:rPr sz="1800" spc="20">
                <a:latin typeface="Arial"/>
                <a:cs typeface="Arial"/>
              </a:rPr>
              <a:t>na  </a:t>
            </a:r>
            <a:r>
              <a:rPr sz="1800" spc="15">
                <a:latin typeface="Arial"/>
                <a:cs typeface="Arial"/>
              </a:rPr>
              <a:t>cláusula </a:t>
            </a:r>
            <a:r>
              <a:rPr sz="1800" spc="10">
                <a:latin typeface="Arial"/>
                <a:cs typeface="Arial"/>
              </a:rPr>
              <a:t>ON </a:t>
            </a:r>
            <a:r>
              <a:rPr sz="1800" spc="20">
                <a:latin typeface="Arial"/>
                <a:cs typeface="Arial"/>
              </a:rPr>
              <a:t>do</a:t>
            </a:r>
            <a:r>
              <a:rPr sz="1800" spc="-265">
                <a:latin typeface="Arial"/>
                <a:cs typeface="Arial"/>
              </a:rPr>
              <a:t> </a:t>
            </a:r>
            <a:r>
              <a:rPr sz="1800" spc="-15">
                <a:latin typeface="Arial"/>
                <a:cs typeface="Arial"/>
              </a:rPr>
              <a:t>JOIN.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344" y="2457444"/>
            <a:ext cx="9705975" cy="1962785"/>
            <a:chOff x="133344" y="2457444"/>
            <a:chExt cx="9705975" cy="1962785"/>
          </a:xfrm>
        </p:grpSpPr>
        <p:sp>
          <p:nvSpPr>
            <p:cNvPr id="5" name="object 5"/>
            <p:cNvSpPr/>
            <p:nvPr/>
          </p:nvSpPr>
          <p:spPr>
            <a:xfrm>
              <a:off x="6915150" y="2533650"/>
              <a:ext cx="2924175" cy="18097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112" y="2462212"/>
              <a:ext cx="6629400" cy="1952625"/>
            </a:xfrm>
            <a:custGeom>
              <a:avLst/>
              <a:gdLst/>
              <a:ahLst/>
              <a:cxnLst/>
              <a:rect l="l" t="t" r="r" b="b"/>
              <a:pathLst>
                <a:path w="6629400" h="1952625">
                  <a:moveTo>
                    <a:pt x="0" y="1952625"/>
                  </a:moveTo>
                  <a:lnTo>
                    <a:pt x="6629400" y="1952625"/>
                  </a:lnTo>
                  <a:lnTo>
                    <a:pt x="6629400" y="0"/>
                  </a:lnTo>
                  <a:lnTo>
                    <a:pt x="0" y="0"/>
                  </a:lnTo>
                  <a:lnTo>
                    <a:pt x="0" y="1952625"/>
                  </a:lnTo>
                  <a:close/>
                </a:path>
              </a:pathLst>
            </a:custGeom>
            <a:ln w="9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6532" y="2730287"/>
          <a:ext cx="4335145" cy="1030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8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674">
                <a:tc>
                  <a:txBody>
                    <a:bodyPr/>
                    <a:lstStyle/>
                    <a:p>
                      <a:pPr marR="55244" algn="r">
                        <a:lnSpc>
                          <a:spcPts val="1700"/>
                        </a:lnSpc>
                      </a:pPr>
                      <a:r>
                        <a:rPr sz="1800" spc="-2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SELECT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800">
                          <a:latin typeface="Consolas"/>
                          <a:cs typeface="Consolas"/>
                        </a:rPr>
                        <a:t>*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557"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20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-5">
                          <a:latin typeface="Consolas"/>
                          <a:cs typeface="Consolas"/>
                        </a:rPr>
                        <a:t>TREINA.TBPESSOA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01"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15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INNER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5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JOIN</a:t>
                      </a:r>
                      <a:r>
                        <a:rPr sz="1800" spc="-65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spc="-5">
                          <a:latin typeface="Consolas"/>
                          <a:cs typeface="Consolas"/>
                        </a:rPr>
                        <a:t>TREINA.TBLOGRADOURO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55">
                          <a:solidFill>
                            <a:srgbClr val="0000CD"/>
                          </a:solidFill>
                          <a:latin typeface="Consolas"/>
                          <a:cs typeface="Consolas"/>
                        </a:rPr>
                        <a:t>ON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83310" y="3860482"/>
            <a:ext cx="5542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Consolas"/>
                <a:cs typeface="Consolas"/>
              </a:rPr>
              <a:t>TBPESSOA.LOGCODIGO </a:t>
            </a:r>
            <a:r>
              <a:rPr sz="1800">
                <a:latin typeface="Consolas"/>
                <a:cs typeface="Consolas"/>
              </a:rPr>
              <a:t>=</a:t>
            </a:r>
            <a:r>
              <a:rPr sz="1800" spc="-40">
                <a:latin typeface="Consolas"/>
                <a:cs typeface="Consolas"/>
              </a:rPr>
              <a:t> </a:t>
            </a:r>
            <a:r>
              <a:rPr sz="1800" spc="-10">
                <a:latin typeface="Consolas"/>
                <a:cs typeface="Consolas"/>
              </a:rPr>
              <a:t>TBLOGRADOURO.LOGCODIGO;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5"/>
              <a:t>LEFT</a:t>
            </a:r>
            <a:r>
              <a:rPr sz="1200" spc="-25"/>
              <a:t> </a:t>
            </a:r>
            <a:r>
              <a:rPr sz="1200" spc="-40"/>
              <a:t>JOIN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31140" y="1274762"/>
            <a:ext cx="9163685" cy="5670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>
                <a:latin typeface="Arial"/>
                <a:cs typeface="Arial"/>
              </a:rPr>
              <a:t>O </a:t>
            </a:r>
            <a:r>
              <a:rPr sz="1800" spc="-5">
                <a:latin typeface="Arial"/>
                <a:cs typeface="Arial"/>
              </a:rPr>
              <a:t>LEFT </a:t>
            </a:r>
            <a:r>
              <a:rPr sz="1800" spc="-10">
                <a:latin typeface="Arial"/>
                <a:cs typeface="Arial"/>
              </a:rPr>
              <a:t>JOIN </a:t>
            </a:r>
            <a:r>
              <a:rPr sz="1800">
                <a:latin typeface="Arial"/>
                <a:cs typeface="Arial"/>
              </a:rPr>
              <a:t>retorna a </a:t>
            </a:r>
            <a:r>
              <a:rPr sz="1800" spc="-5">
                <a:latin typeface="Arial"/>
                <a:cs typeface="Arial"/>
              </a:rPr>
              <a:t>Tabela </a:t>
            </a:r>
            <a:r>
              <a:rPr sz="1800">
                <a:latin typeface="Arial"/>
                <a:cs typeface="Arial"/>
              </a:rPr>
              <a:t>A </a:t>
            </a:r>
            <a:r>
              <a:rPr sz="1800" spc="-5">
                <a:latin typeface="Arial"/>
                <a:cs typeface="Arial"/>
              </a:rPr>
              <a:t>inteira </a:t>
            </a:r>
            <a:r>
              <a:rPr sz="1800">
                <a:latin typeface="Arial"/>
                <a:cs typeface="Arial"/>
              </a:rPr>
              <a:t>e apenas </a:t>
            </a:r>
            <a:r>
              <a:rPr sz="1800" spc="-15">
                <a:latin typeface="Arial"/>
                <a:cs typeface="Arial"/>
              </a:rPr>
              <a:t>os </a:t>
            </a:r>
            <a:r>
              <a:rPr sz="1800" spc="-5">
                <a:latin typeface="Arial"/>
                <a:cs typeface="Arial"/>
              </a:rPr>
              <a:t>registros </a:t>
            </a:r>
            <a:r>
              <a:rPr sz="1800" spc="30">
                <a:latin typeface="Arial"/>
                <a:cs typeface="Arial"/>
              </a:rPr>
              <a:t>que </a:t>
            </a:r>
            <a:r>
              <a:rPr sz="1800" spc="-5">
                <a:latin typeface="Arial"/>
                <a:cs typeface="Arial"/>
              </a:rPr>
              <a:t>coincidirem </a:t>
            </a:r>
            <a:r>
              <a:rPr sz="1800" spc="-10">
                <a:latin typeface="Arial"/>
                <a:cs typeface="Arial"/>
              </a:rPr>
              <a:t>com </a:t>
            </a:r>
            <a:r>
              <a:rPr sz="1800">
                <a:latin typeface="Arial"/>
                <a:cs typeface="Arial"/>
              </a:rPr>
              <a:t>a  </a:t>
            </a:r>
            <a:r>
              <a:rPr sz="1800" spc="15">
                <a:latin typeface="Arial"/>
                <a:cs typeface="Arial"/>
              </a:rPr>
              <a:t>igualdade </a:t>
            </a:r>
            <a:r>
              <a:rPr sz="1800" spc="20">
                <a:latin typeface="Arial"/>
                <a:cs typeface="Arial"/>
              </a:rPr>
              <a:t>do </a:t>
            </a:r>
            <a:r>
              <a:rPr sz="1800" spc="-10">
                <a:latin typeface="Arial"/>
                <a:cs typeface="Arial"/>
              </a:rPr>
              <a:t>JOIN </a:t>
            </a:r>
            <a:r>
              <a:rPr sz="1800" spc="20">
                <a:latin typeface="Arial"/>
                <a:cs typeface="Arial"/>
              </a:rPr>
              <a:t>na </a:t>
            </a:r>
            <a:r>
              <a:rPr sz="1800" spc="-5">
                <a:latin typeface="Arial"/>
                <a:cs typeface="Arial"/>
              </a:rPr>
              <a:t>Tabela </a:t>
            </a:r>
            <a:r>
              <a:rPr sz="1800">
                <a:latin typeface="Arial"/>
                <a:cs typeface="Arial"/>
              </a:rPr>
              <a:t>B </a:t>
            </a:r>
            <a:r>
              <a:rPr sz="1800" spc="-10">
                <a:latin typeface="Arial"/>
                <a:cs typeface="Arial"/>
              </a:rPr>
              <a:t>(ou </a:t>
            </a:r>
            <a:r>
              <a:rPr sz="1800" spc="-5">
                <a:latin typeface="Arial"/>
                <a:cs typeface="Arial"/>
              </a:rPr>
              <a:t>campos </a:t>
            </a:r>
            <a:r>
              <a:rPr sz="1800" spc="20">
                <a:latin typeface="Arial"/>
                <a:cs typeface="Arial"/>
              </a:rPr>
              <a:t>nulos </a:t>
            </a:r>
            <a:r>
              <a:rPr sz="1800">
                <a:latin typeface="Arial"/>
                <a:cs typeface="Arial"/>
              </a:rPr>
              <a:t>para </a:t>
            </a:r>
            <a:r>
              <a:rPr sz="1800" spc="-15">
                <a:latin typeface="Arial"/>
                <a:cs typeface="Arial"/>
              </a:rPr>
              <a:t>os </a:t>
            </a:r>
            <a:r>
              <a:rPr sz="1800" spc="-5">
                <a:latin typeface="Arial"/>
                <a:cs typeface="Arial"/>
              </a:rPr>
              <a:t>campos</a:t>
            </a:r>
            <a:r>
              <a:rPr sz="1800" spc="-345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sem </a:t>
            </a:r>
            <a:r>
              <a:rPr sz="1800">
                <a:latin typeface="Arial"/>
                <a:cs typeface="Arial"/>
              </a:rPr>
              <a:t>correspondência).</a:t>
            </a:r>
          </a:p>
        </p:txBody>
      </p:sp>
      <p:sp>
        <p:nvSpPr>
          <p:cNvPr id="4" name="object 4"/>
          <p:cNvSpPr/>
          <p:nvPr/>
        </p:nvSpPr>
        <p:spPr>
          <a:xfrm>
            <a:off x="6915150" y="2533650"/>
            <a:ext cx="2924175" cy="180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112" y="2462212"/>
            <a:ext cx="6629400" cy="1962150"/>
          </a:xfrm>
          <a:prstGeom prst="rect">
            <a:avLst/>
          </a:prstGeom>
          <a:ln w="953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800" spc="-20">
                <a:solidFill>
                  <a:srgbClr val="0000CD"/>
                </a:solidFill>
                <a:latin typeface="Consolas"/>
                <a:cs typeface="Consolas"/>
              </a:rPr>
              <a:t>SELECT</a:t>
            </a:r>
            <a:r>
              <a:rPr sz="1800" spc="-4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CD"/>
                </a:solidFill>
                <a:latin typeface="Consolas"/>
                <a:cs typeface="Consolas"/>
              </a:rPr>
              <a:t>*</a:t>
            </a:r>
            <a:endParaRPr sz="1800">
              <a:latin typeface="Consolas"/>
              <a:cs typeface="Consolas"/>
            </a:endParaRPr>
          </a:p>
          <a:p>
            <a:pPr marL="337820">
              <a:lnSpc>
                <a:spcPct val="100000"/>
              </a:lnSpc>
              <a:spcBef>
                <a:spcPts val="994"/>
              </a:spcBef>
            </a:pPr>
            <a:r>
              <a:rPr sz="1800" spc="-15">
                <a:solidFill>
                  <a:srgbClr val="0000CD"/>
                </a:solidFill>
                <a:latin typeface="Consolas"/>
                <a:cs typeface="Consolas"/>
              </a:rPr>
              <a:t>FROM</a:t>
            </a:r>
            <a:r>
              <a:rPr sz="1800" spc="-35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>
                <a:latin typeface="Consolas"/>
                <a:cs typeface="Consolas"/>
              </a:rPr>
              <a:t>TREINA.TBPESSOA</a:t>
            </a:r>
            <a:endParaRPr sz="1800">
              <a:latin typeface="Consolas"/>
              <a:cs typeface="Consolas"/>
            </a:endParaRPr>
          </a:p>
          <a:p>
            <a:pPr marL="337820">
              <a:lnSpc>
                <a:spcPct val="100000"/>
              </a:lnSpc>
              <a:spcBef>
                <a:spcPts val="994"/>
              </a:spcBef>
            </a:pPr>
            <a:r>
              <a:rPr sz="1800" spc="-15">
                <a:solidFill>
                  <a:srgbClr val="0000CD"/>
                </a:solidFill>
                <a:latin typeface="Consolas"/>
                <a:cs typeface="Consolas"/>
              </a:rPr>
              <a:t>LEFT </a:t>
            </a:r>
            <a:r>
              <a:rPr sz="1800" spc="5">
                <a:solidFill>
                  <a:srgbClr val="0000CD"/>
                </a:solidFill>
                <a:latin typeface="Consolas"/>
                <a:cs typeface="Consolas"/>
              </a:rPr>
              <a:t>JOIN </a:t>
            </a:r>
            <a:r>
              <a:rPr sz="1800" spc="-5">
                <a:latin typeface="Consolas"/>
                <a:cs typeface="Consolas"/>
              </a:rPr>
              <a:t>TREINA.TBPESSOACONTATO</a:t>
            </a:r>
            <a:r>
              <a:rPr sz="1800" spc="-100">
                <a:latin typeface="Consolas"/>
                <a:cs typeface="Consolas"/>
              </a:rPr>
              <a:t> </a:t>
            </a:r>
            <a:r>
              <a:rPr sz="1800" spc="-20">
                <a:solidFill>
                  <a:srgbClr val="0000CD"/>
                </a:solidFill>
                <a:latin typeface="Consolas"/>
                <a:cs typeface="Consolas"/>
              </a:rPr>
              <a:t>ON</a:t>
            </a:r>
            <a:endParaRPr sz="1800">
              <a:latin typeface="Consolas"/>
              <a:cs typeface="Consolas"/>
            </a:endParaRPr>
          </a:p>
          <a:p>
            <a:pPr marL="929005">
              <a:lnSpc>
                <a:spcPct val="100000"/>
              </a:lnSpc>
              <a:spcBef>
                <a:spcPts val="1019"/>
              </a:spcBef>
            </a:pPr>
            <a:r>
              <a:rPr sz="1700">
                <a:latin typeface="Consolas"/>
                <a:cs typeface="Consolas"/>
              </a:rPr>
              <a:t>TBPESSOA.PESCODIGO </a:t>
            </a:r>
            <a:r>
              <a:rPr sz="1700" spc="15">
                <a:latin typeface="Consolas"/>
                <a:cs typeface="Consolas"/>
              </a:rPr>
              <a:t>=</a:t>
            </a:r>
            <a:r>
              <a:rPr sz="1700" spc="5">
                <a:latin typeface="Consolas"/>
                <a:cs typeface="Consolas"/>
              </a:rPr>
              <a:t> </a:t>
            </a:r>
            <a:r>
              <a:rPr sz="1700">
                <a:latin typeface="Consolas"/>
                <a:cs typeface="Consolas"/>
              </a:rPr>
              <a:t>TBPESSOACONTATO.PESCODIGO;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-50"/>
              <a:t>RIGHT</a:t>
            </a:r>
            <a:r>
              <a:rPr sz="1200" spc="200"/>
              <a:t> </a:t>
            </a:r>
            <a:r>
              <a:rPr sz="1200" spc="-40"/>
              <a:t>JOIN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31140" y="1274762"/>
            <a:ext cx="9163685" cy="5670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>
                <a:latin typeface="Arial"/>
                <a:cs typeface="Arial"/>
              </a:rPr>
              <a:t>O </a:t>
            </a:r>
            <a:r>
              <a:rPr sz="1800" spc="-20">
                <a:latin typeface="Arial"/>
                <a:cs typeface="Arial"/>
              </a:rPr>
              <a:t>RIGHT </a:t>
            </a:r>
            <a:r>
              <a:rPr sz="1800" spc="-10">
                <a:latin typeface="Arial"/>
                <a:cs typeface="Arial"/>
              </a:rPr>
              <a:t>JOIN </a:t>
            </a:r>
            <a:r>
              <a:rPr sz="1800">
                <a:latin typeface="Arial"/>
                <a:cs typeface="Arial"/>
              </a:rPr>
              <a:t>retorna a </a:t>
            </a:r>
            <a:r>
              <a:rPr sz="1800" spc="-5">
                <a:latin typeface="Arial"/>
                <a:cs typeface="Arial"/>
              </a:rPr>
              <a:t>Tabela </a:t>
            </a:r>
            <a:r>
              <a:rPr sz="1800">
                <a:latin typeface="Arial"/>
                <a:cs typeface="Arial"/>
              </a:rPr>
              <a:t>B </a:t>
            </a:r>
            <a:r>
              <a:rPr sz="1800" spc="-5">
                <a:latin typeface="Arial"/>
                <a:cs typeface="Arial"/>
              </a:rPr>
              <a:t>inteira </a:t>
            </a:r>
            <a:r>
              <a:rPr sz="1800">
                <a:latin typeface="Arial"/>
                <a:cs typeface="Arial"/>
              </a:rPr>
              <a:t>e apenas </a:t>
            </a:r>
            <a:r>
              <a:rPr sz="1800" spc="-15">
                <a:latin typeface="Arial"/>
                <a:cs typeface="Arial"/>
              </a:rPr>
              <a:t>os </a:t>
            </a:r>
            <a:r>
              <a:rPr sz="1800" spc="-5">
                <a:latin typeface="Arial"/>
                <a:cs typeface="Arial"/>
              </a:rPr>
              <a:t>registros </a:t>
            </a:r>
            <a:r>
              <a:rPr sz="1800" spc="30">
                <a:latin typeface="Arial"/>
                <a:cs typeface="Arial"/>
              </a:rPr>
              <a:t>que </a:t>
            </a:r>
            <a:r>
              <a:rPr sz="1800" spc="-5">
                <a:latin typeface="Arial"/>
                <a:cs typeface="Arial"/>
              </a:rPr>
              <a:t>coincidirem </a:t>
            </a:r>
            <a:r>
              <a:rPr sz="1800" spc="-10">
                <a:latin typeface="Arial"/>
                <a:cs typeface="Arial"/>
              </a:rPr>
              <a:t>com </a:t>
            </a:r>
            <a:r>
              <a:rPr sz="1800">
                <a:latin typeface="Arial"/>
                <a:cs typeface="Arial"/>
              </a:rPr>
              <a:t>a  </a:t>
            </a:r>
            <a:r>
              <a:rPr sz="1800" spc="15">
                <a:latin typeface="Arial"/>
                <a:cs typeface="Arial"/>
              </a:rPr>
              <a:t>igualdade </a:t>
            </a:r>
            <a:r>
              <a:rPr sz="1800" spc="20">
                <a:latin typeface="Arial"/>
                <a:cs typeface="Arial"/>
              </a:rPr>
              <a:t>do </a:t>
            </a:r>
            <a:r>
              <a:rPr sz="1800" spc="-10">
                <a:latin typeface="Arial"/>
                <a:cs typeface="Arial"/>
              </a:rPr>
              <a:t>JOIN </a:t>
            </a:r>
            <a:r>
              <a:rPr sz="1800" spc="20">
                <a:latin typeface="Arial"/>
                <a:cs typeface="Arial"/>
              </a:rPr>
              <a:t>na </a:t>
            </a:r>
            <a:r>
              <a:rPr sz="1800" spc="-5">
                <a:latin typeface="Arial"/>
                <a:cs typeface="Arial"/>
              </a:rPr>
              <a:t>Tabela </a:t>
            </a:r>
            <a:r>
              <a:rPr sz="1800">
                <a:latin typeface="Arial"/>
                <a:cs typeface="Arial"/>
              </a:rPr>
              <a:t>A </a:t>
            </a:r>
            <a:r>
              <a:rPr sz="1800" spc="-10">
                <a:latin typeface="Arial"/>
                <a:cs typeface="Arial"/>
              </a:rPr>
              <a:t>(ou </a:t>
            </a:r>
            <a:r>
              <a:rPr sz="1800" spc="-5">
                <a:latin typeface="Arial"/>
                <a:cs typeface="Arial"/>
              </a:rPr>
              <a:t>campos </a:t>
            </a:r>
            <a:r>
              <a:rPr sz="1800" spc="20">
                <a:latin typeface="Arial"/>
                <a:cs typeface="Arial"/>
              </a:rPr>
              <a:t>nulos </a:t>
            </a:r>
            <a:r>
              <a:rPr sz="1800">
                <a:latin typeface="Arial"/>
                <a:cs typeface="Arial"/>
              </a:rPr>
              <a:t>para </a:t>
            </a:r>
            <a:r>
              <a:rPr sz="1800" spc="-15">
                <a:latin typeface="Arial"/>
                <a:cs typeface="Arial"/>
              </a:rPr>
              <a:t>os </a:t>
            </a:r>
            <a:r>
              <a:rPr sz="1800" spc="-5">
                <a:latin typeface="Arial"/>
                <a:cs typeface="Arial"/>
              </a:rPr>
              <a:t>campos</a:t>
            </a:r>
            <a:r>
              <a:rPr sz="1800" spc="-345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sem </a:t>
            </a:r>
            <a:r>
              <a:rPr sz="1800">
                <a:latin typeface="Arial"/>
                <a:cs typeface="Arial"/>
              </a:rPr>
              <a:t>correspondência).</a:t>
            </a:r>
          </a:p>
        </p:txBody>
      </p:sp>
      <p:sp>
        <p:nvSpPr>
          <p:cNvPr id="4" name="object 4"/>
          <p:cNvSpPr/>
          <p:nvPr/>
        </p:nvSpPr>
        <p:spPr>
          <a:xfrm>
            <a:off x="6915150" y="2533650"/>
            <a:ext cx="2924175" cy="180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8112" y="2462212"/>
            <a:ext cx="6629400" cy="1962150"/>
          </a:xfrm>
          <a:prstGeom prst="rect">
            <a:avLst/>
          </a:prstGeom>
          <a:ln w="953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800" spc="-20">
                <a:solidFill>
                  <a:srgbClr val="0000CD"/>
                </a:solidFill>
                <a:latin typeface="Consolas"/>
                <a:cs typeface="Consolas"/>
              </a:rPr>
              <a:t>SELECT</a:t>
            </a:r>
            <a:r>
              <a:rPr sz="1800" spc="-4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CD"/>
                </a:solidFill>
                <a:latin typeface="Consolas"/>
                <a:cs typeface="Consolas"/>
              </a:rPr>
              <a:t>*</a:t>
            </a:r>
            <a:endParaRPr sz="1800">
              <a:latin typeface="Consolas"/>
              <a:cs typeface="Consolas"/>
            </a:endParaRPr>
          </a:p>
          <a:p>
            <a:pPr marL="337820">
              <a:lnSpc>
                <a:spcPct val="100000"/>
              </a:lnSpc>
              <a:spcBef>
                <a:spcPts val="994"/>
              </a:spcBef>
            </a:pPr>
            <a:r>
              <a:rPr sz="1800" spc="-15">
                <a:solidFill>
                  <a:srgbClr val="0000CD"/>
                </a:solidFill>
                <a:latin typeface="Consolas"/>
                <a:cs typeface="Consolas"/>
              </a:rPr>
              <a:t>FROM</a:t>
            </a:r>
            <a:r>
              <a:rPr sz="1800" spc="-35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>
                <a:latin typeface="Consolas"/>
                <a:cs typeface="Consolas"/>
              </a:rPr>
              <a:t>TREINA.TBPESSOA</a:t>
            </a:r>
            <a:endParaRPr sz="1800">
              <a:latin typeface="Consolas"/>
              <a:cs typeface="Consolas"/>
            </a:endParaRPr>
          </a:p>
          <a:p>
            <a:pPr marL="213995">
              <a:lnSpc>
                <a:spcPct val="100000"/>
              </a:lnSpc>
              <a:spcBef>
                <a:spcPts val="994"/>
              </a:spcBef>
            </a:pPr>
            <a:r>
              <a:rPr sz="1800" spc="-15">
                <a:solidFill>
                  <a:srgbClr val="0000CD"/>
                </a:solidFill>
                <a:latin typeface="Consolas"/>
                <a:cs typeface="Consolas"/>
              </a:rPr>
              <a:t>RIGHT </a:t>
            </a:r>
            <a:r>
              <a:rPr sz="1800" spc="5">
                <a:solidFill>
                  <a:srgbClr val="0000CD"/>
                </a:solidFill>
                <a:latin typeface="Consolas"/>
                <a:cs typeface="Consolas"/>
              </a:rPr>
              <a:t>JOIN </a:t>
            </a:r>
            <a:r>
              <a:rPr sz="1800" spc="-5">
                <a:latin typeface="Consolas"/>
                <a:cs typeface="Consolas"/>
              </a:rPr>
              <a:t>TREINA.TBPESSOACONTATO</a:t>
            </a:r>
            <a:r>
              <a:rPr sz="1800" spc="-110">
                <a:latin typeface="Consolas"/>
                <a:cs typeface="Consolas"/>
              </a:rPr>
              <a:t> </a:t>
            </a:r>
            <a:r>
              <a:rPr sz="1800" spc="-20">
                <a:solidFill>
                  <a:srgbClr val="0000CD"/>
                </a:solidFill>
                <a:latin typeface="Consolas"/>
                <a:cs typeface="Consolas"/>
              </a:rPr>
              <a:t>ON</a:t>
            </a:r>
            <a:endParaRPr sz="1800">
              <a:latin typeface="Consolas"/>
              <a:cs typeface="Consolas"/>
            </a:endParaRPr>
          </a:p>
          <a:p>
            <a:pPr marL="929005">
              <a:lnSpc>
                <a:spcPct val="100000"/>
              </a:lnSpc>
              <a:spcBef>
                <a:spcPts val="1019"/>
              </a:spcBef>
            </a:pPr>
            <a:r>
              <a:rPr sz="1700">
                <a:latin typeface="Consolas"/>
                <a:cs typeface="Consolas"/>
              </a:rPr>
              <a:t>TBPESSOA.PESCODIGO </a:t>
            </a:r>
            <a:r>
              <a:rPr sz="1700" spc="15">
                <a:latin typeface="Consolas"/>
                <a:cs typeface="Consolas"/>
              </a:rPr>
              <a:t>=</a:t>
            </a:r>
            <a:r>
              <a:rPr sz="1700" spc="5">
                <a:latin typeface="Consolas"/>
                <a:cs typeface="Consolas"/>
              </a:rPr>
              <a:t> </a:t>
            </a:r>
            <a:r>
              <a:rPr sz="1700">
                <a:latin typeface="Consolas"/>
                <a:cs typeface="Consolas"/>
              </a:rPr>
              <a:t>TBPESSOACONTATO.PESCODIGO;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-10"/>
              <a:t>FULL </a:t>
            </a:r>
            <a:r>
              <a:rPr sz="1200" spc="-25"/>
              <a:t>OUTER</a:t>
            </a:r>
            <a:r>
              <a:rPr sz="1200" spc="120"/>
              <a:t> </a:t>
            </a:r>
            <a:r>
              <a:rPr sz="1200" spc="-40"/>
              <a:t>JOIN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31140" y="1274762"/>
            <a:ext cx="7165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O </a:t>
            </a:r>
            <a:r>
              <a:rPr sz="1800" spc="-10">
                <a:latin typeface="Arial"/>
                <a:cs typeface="Arial"/>
              </a:rPr>
              <a:t>FULL </a:t>
            </a:r>
            <a:r>
              <a:rPr sz="1800" spc="-15">
                <a:latin typeface="Arial"/>
                <a:cs typeface="Arial"/>
              </a:rPr>
              <a:t>OUTER </a:t>
            </a:r>
            <a:r>
              <a:rPr sz="1800" spc="-10">
                <a:latin typeface="Arial"/>
                <a:cs typeface="Arial"/>
              </a:rPr>
              <a:t>JOIN </a:t>
            </a:r>
            <a:r>
              <a:rPr sz="1800">
                <a:latin typeface="Arial"/>
                <a:cs typeface="Arial"/>
              </a:rPr>
              <a:t>retorna todos </a:t>
            </a:r>
            <a:r>
              <a:rPr sz="1800" spc="-15">
                <a:latin typeface="Arial"/>
                <a:cs typeface="Arial"/>
              </a:rPr>
              <a:t>os </a:t>
            </a:r>
            <a:r>
              <a:rPr sz="1800" spc="-5">
                <a:latin typeface="Arial"/>
                <a:cs typeface="Arial"/>
              </a:rPr>
              <a:t>registros </a:t>
            </a:r>
            <a:r>
              <a:rPr sz="1800" spc="20">
                <a:latin typeface="Arial"/>
                <a:cs typeface="Arial"/>
              </a:rPr>
              <a:t>de </a:t>
            </a:r>
            <a:r>
              <a:rPr sz="1800" spc="-5">
                <a:latin typeface="Arial"/>
                <a:cs typeface="Arial"/>
              </a:rPr>
              <a:t>ambas </a:t>
            </a:r>
            <a:r>
              <a:rPr sz="1800" spc="-15">
                <a:latin typeface="Arial"/>
                <a:cs typeface="Arial"/>
              </a:rPr>
              <a:t>as</a:t>
            </a:r>
            <a:r>
              <a:rPr sz="1800" spc="6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tabelas.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8112" y="2462212"/>
            <a:ext cx="6629400" cy="1962150"/>
          </a:xfrm>
          <a:prstGeom prst="rect">
            <a:avLst/>
          </a:prstGeom>
          <a:ln w="953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sz="1800" spc="-20">
                <a:solidFill>
                  <a:srgbClr val="0000CD"/>
                </a:solidFill>
                <a:latin typeface="Consolas"/>
                <a:cs typeface="Consolas"/>
              </a:rPr>
              <a:t>SELECT</a:t>
            </a:r>
            <a:r>
              <a:rPr sz="1800" spc="-4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>
                <a:solidFill>
                  <a:srgbClr val="0000CD"/>
                </a:solidFill>
                <a:latin typeface="Consolas"/>
                <a:cs typeface="Consolas"/>
              </a:rPr>
              <a:t>*</a:t>
            </a:r>
            <a:endParaRPr sz="1800">
              <a:latin typeface="Consolas"/>
              <a:cs typeface="Consolas"/>
            </a:endParaRPr>
          </a:p>
          <a:p>
            <a:pPr marL="337820">
              <a:lnSpc>
                <a:spcPct val="100000"/>
              </a:lnSpc>
              <a:spcBef>
                <a:spcPts val="994"/>
              </a:spcBef>
            </a:pPr>
            <a:r>
              <a:rPr sz="1800" spc="-15">
                <a:solidFill>
                  <a:srgbClr val="0000CD"/>
                </a:solidFill>
                <a:latin typeface="Consolas"/>
                <a:cs typeface="Consolas"/>
              </a:rPr>
              <a:t>FROM</a:t>
            </a:r>
            <a:r>
              <a:rPr sz="1800" spc="-35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spc="-5">
                <a:latin typeface="Consolas"/>
                <a:cs typeface="Consolas"/>
              </a:rPr>
              <a:t>TREINA.TBPESSOA</a:t>
            </a:r>
            <a:endParaRPr sz="1800">
              <a:latin typeface="Consolas"/>
              <a:cs typeface="Consolas"/>
            </a:endParaRPr>
          </a:p>
          <a:p>
            <a:pPr marL="213995">
              <a:lnSpc>
                <a:spcPct val="100000"/>
              </a:lnSpc>
              <a:spcBef>
                <a:spcPts val="994"/>
              </a:spcBef>
            </a:pPr>
            <a:r>
              <a:rPr sz="1800" spc="-10">
                <a:solidFill>
                  <a:srgbClr val="0000CD"/>
                </a:solidFill>
                <a:latin typeface="Consolas"/>
                <a:cs typeface="Consolas"/>
              </a:rPr>
              <a:t>FULL </a:t>
            </a:r>
            <a:r>
              <a:rPr sz="1800">
                <a:solidFill>
                  <a:srgbClr val="0000CD"/>
                </a:solidFill>
                <a:latin typeface="Consolas"/>
                <a:cs typeface="Consolas"/>
              </a:rPr>
              <a:t>OUTER </a:t>
            </a:r>
            <a:r>
              <a:rPr sz="1800" spc="5">
                <a:solidFill>
                  <a:srgbClr val="0000CD"/>
                </a:solidFill>
                <a:latin typeface="Consolas"/>
                <a:cs typeface="Consolas"/>
              </a:rPr>
              <a:t>JOIN </a:t>
            </a:r>
            <a:r>
              <a:rPr sz="1800" spc="-5">
                <a:latin typeface="Consolas"/>
                <a:cs typeface="Consolas"/>
              </a:rPr>
              <a:t>TREINA.TBPESSOACONTATO</a:t>
            </a:r>
            <a:r>
              <a:rPr sz="1800" spc="-90">
                <a:latin typeface="Consolas"/>
                <a:cs typeface="Consolas"/>
              </a:rPr>
              <a:t> </a:t>
            </a:r>
            <a:r>
              <a:rPr sz="1800" spc="-20">
                <a:solidFill>
                  <a:srgbClr val="0000CD"/>
                </a:solidFill>
                <a:latin typeface="Consolas"/>
                <a:cs typeface="Consolas"/>
              </a:rPr>
              <a:t>ON</a:t>
            </a:r>
            <a:endParaRPr sz="1800">
              <a:latin typeface="Consolas"/>
              <a:cs typeface="Consolas"/>
            </a:endParaRPr>
          </a:p>
          <a:p>
            <a:pPr marL="929005">
              <a:lnSpc>
                <a:spcPct val="100000"/>
              </a:lnSpc>
              <a:spcBef>
                <a:spcPts val="1019"/>
              </a:spcBef>
            </a:pPr>
            <a:r>
              <a:rPr sz="1700">
                <a:latin typeface="Consolas"/>
                <a:cs typeface="Consolas"/>
              </a:rPr>
              <a:t>TBPESSOA.PESCODIGO </a:t>
            </a:r>
            <a:r>
              <a:rPr sz="1700" spc="15">
                <a:latin typeface="Consolas"/>
                <a:cs typeface="Consolas"/>
              </a:rPr>
              <a:t>=</a:t>
            </a:r>
            <a:r>
              <a:rPr sz="1700" spc="5">
                <a:latin typeface="Consolas"/>
                <a:cs typeface="Consolas"/>
              </a:rPr>
              <a:t> </a:t>
            </a:r>
            <a:r>
              <a:rPr sz="1700">
                <a:latin typeface="Consolas"/>
                <a:cs typeface="Consolas"/>
              </a:rPr>
              <a:t>TBPESSOACONTATO.PESCODIGO;</a:t>
            </a:r>
          </a:p>
        </p:txBody>
      </p:sp>
      <p:sp>
        <p:nvSpPr>
          <p:cNvPr id="5" name="object 5"/>
          <p:cNvSpPr/>
          <p:nvPr/>
        </p:nvSpPr>
        <p:spPr>
          <a:xfrm>
            <a:off x="6915150" y="2533650"/>
            <a:ext cx="2924175" cy="180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487" y="274002"/>
            <a:ext cx="4133850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z="2000" spc="15">
                <a:solidFill>
                  <a:srgbClr val="FFFFFF"/>
                </a:solidFill>
                <a:latin typeface="Arial"/>
                <a:cs typeface="Arial"/>
              </a:rPr>
              <a:t>INTRODUÇÃO BANCO </a:t>
            </a:r>
            <a:r>
              <a:rPr sz="2000" spc="3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spc="-3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0">
                <a:solidFill>
                  <a:srgbClr val="FFFFFF"/>
                </a:solidFill>
                <a:latin typeface="Arial"/>
                <a:cs typeface="Arial"/>
              </a:rPr>
              <a:t>DADOS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390"/>
              </a:lnSpc>
            </a:pPr>
            <a:r>
              <a:rPr sz="1200" spc="-30">
                <a:solidFill>
                  <a:srgbClr val="FFFFFF"/>
                </a:solidFill>
                <a:latin typeface="Arial"/>
                <a:cs typeface="Arial"/>
              </a:rPr>
              <a:t>LISTA </a:t>
            </a:r>
            <a:r>
              <a:rPr sz="1200" spc="15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200" spc="-15">
                <a:solidFill>
                  <a:srgbClr val="FFFFFF"/>
                </a:solidFill>
                <a:latin typeface="Arial"/>
                <a:cs typeface="Arial"/>
              </a:rPr>
              <a:t>EXERCÍCIO</a:t>
            </a:r>
            <a:r>
              <a:rPr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4195" y="2486342"/>
            <a:ext cx="4335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Arial"/>
                <a:cs typeface="Arial"/>
              </a:rPr>
              <a:t>Lista </a:t>
            </a:r>
            <a:r>
              <a:rPr sz="1800" b="1" spc="10">
                <a:latin typeface="Arial"/>
                <a:cs typeface="Arial"/>
              </a:rPr>
              <a:t>de </a:t>
            </a:r>
            <a:r>
              <a:rPr sz="1800" b="1" spc="-10">
                <a:latin typeface="Arial"/>
                <a:cs typeface="Arial"/>
              </a:rPr>
              <a:t>Exercícios </a:t>
            </a:r>
            <a:r>
              <a:rPr sz="1800" b="1">
                <a:latin typeface="Arial"/>
                <a:cs typeface="Arial"/>
              </a:rPr>
              <a:t>3 – </a:t>
            </a:r>
            <a:r>
              <a:rPr sz="1800" b="1" spc="-15">
                <a:latin typeface="Arial"/>
                <a:cs typeface="Arial"/>
              </a:rPr>
              <a:t>Banco </a:t>
            </a:r>
            <a:r>
              <a:rPr sz="1800" b="1" spc="10">
                <a:latin typeface="Arial"/>
                <a:cs typeface="Arial"/>
              </a:rPr>
              <a:t>de</a:t>
            </a:r>
            <a:r>
              <a:rPr sz="1800" b="1" spc="30">
                <a:latin typeface="Arial"/>
                <a:cs typeface="Arial"/>
              </a:rPr>
              <a:t> </a:t>
            </a:r>
            <a:r>
              <a:rPr sz="1800" b="1" spc="-5">
                <a:latin typeface="Arial"/>
                <a:cs typeface="Arial"/>
              </a:rPr>
              <a:t>Dados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60462"/>
            <a:ext cx="4688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Exemplos </a:t>
            </a:r>
            <a:r>
              <a:rPr sz="1800" spc="20">
                <a:latin typeface="Arial"/>
                <a:cs typeface="Arial"/>
              </a:rPr>
              <a:t>de </a:t>
            </a:r>
            <a:r>
              <a:rPr sz="1800" spc="-5">
                <a:latin typeface="Arial"/>
                <a:cs typeface="Arial"/>
              </a:rPr>
              <a:t>utilização </a:t>
            </a:r>
            <a:r>
              <a:rPr sz="1800" spc="20">
                <a:latin typeface="Arial"/>
                <a:cs typeface="Arial"/>
              </a:rPr>
              <a:t>do </a:t>
            </a:r>
            <a:r>
              <a:rPr sz="1800" spc="5">
                <a:latin typeface="Arial"/>
                <a:cs typeface="Arial"/>
              </a:rPr>
              <a:t>comando</a:t>
            </a:r>
            <a:r>
              <a:rPr sz="1800" spc="-185">
                <a:latin typeface="Arial"/>
                <a:cs typeface="Arial"/>
              </a:rPr>
              <a:t> </a:t>
            </a:r>
            <a:r>
              <a:rPr sz="1800" spc="-20">
                <a:latin typeface="Arial"/>
                <a:cs typeface="Arial"/>
              </a:rPr>
              <a:t>SELECT: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4526" y="2243201"/>
            <a:ext cx="2706513" cy="1077085"/>
          </a:xfrm>
          <a:custGeom>
            <a:avLst/>
            <a:gdLst/>
            <a:ahLst/>
            <a:cxnLst/>
            <a:rect l="l" t="t" r="r" b="b"/>
            <a:pathLst>
              <a:path w="3781425" h="1457325">
                <a:moveTo>
                  <a:pt x="0" y="1457325"/>
                </a:moveTo>
                <a:lnTo>
                  <a:pt x="3781425" y="1457325"/>
                </a:lnTo>
                <a:lnTo>
                  <a:pt x="3781425" y="0"/>
                </a:lnTo>
                <a:lnTo>
                  <a:pt x="0" y="0"/>
                </a:lnTo>
                <a:lnTo>
                  <a:pt x="0" y="1457325"/>
                </a:lnTo>
                <a:close/>
              </a:path>
            </a:pathLst>
          </a:custGeom>
          <a:ln w="9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12536" y="2325954"/>
            <a:ext cx="2547210" cy="91877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000" b="1" spc="15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SELECT </a:t>
            </a:r>
            <a:r>
              <a:rPr lang="en-US" sz="2000" b="1" spc="15">
                <a:latin typeface="Consolas"/>
                <a:ea typeface="+mn-lt"/>
                <a:cs typeface="+mn-lt"/>
              </a:rPr>
              <a:t>PRONOME,</a:t>
            </a:r>
            <a:endParaRPr lang="pt-BR" sz="2000" b="1">
              <a:latin typeface="Consolas"/>
            </a:endParaRPr>
          </a:p>
          <a:p>
            <a:r>
              <a:rPr lang="en-US" sz="2000" b="1" spc="15">
                <a:latin typeface="Consolas"/>
                <a:ea typeface="+mn-lt"/>
                <a:cs typeface="+mn-lt"/>
              </a:rPr>
              <a:t>       PROVALOR</a:t>
            </a:r>
            <a:endParaRPr lang="pt-BR" sz="2000" b="1">
              <a:latin typeface="Consolas"/>
            </a:endParaRPr>
          </a:p>
          <a:p>
            <a:pPr marL="5080">
              <a:lnSpc>
                <a:spcPts val="2310"/>
              </a:lnSpc>
            </a:pPr>
            <a:r>
              <a:rPr lang="en-US" sz="2000" b="1" spc="15">
                <a:latin typeface="Consolas"/>
                <a:ea typeface="+mn-lt"/>
                <a:cs typeface="+mn-lt"/>
              </a:rPr>
              <a:t>  </a:t>
            </a:r>
            <a:r>
              <a:rPr lang="en-US" sz="2000" b="1" spc="15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FROM </a:t>
            </a:r>
            <a:r>
              <a:rPr lang="en-US" sz="2000" b="1" spc="15">
                <a:latin typeface="Consolas"/>
                <a:ea typeface="+mn-lt"/>
                <a:cs typeface="+mn-lt"/>
              </a:rPr>
              <a:t>TBPRODUTO;</a:t>
            </a:r>
            <a:endParaRPr b="1">
              <a:latin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6312" y="2243201"/>
            <a:ext cx="2947558" cy="1002690"/>
          </a:xfrm>
          <a:custGeom>
            <a:avLst/>
            <a:gdLst/>
            <a:ahLst/>
            <a:cxnLst/>
            <a:rect l="l" t="t" r="r" b="b"/>
            <a:pathLst>
              <a:path w="3790950" h="1457325">
                <a:moveTo>
                  <a:pt x="0" y="1457325"/>
                </a:moveTo>
                <a:lnTo>
                  <a:pt x="3790950" y="1457325"/>
                </a:lnTo>
                <a:lnTo>
                  <a:pt x="3790950" y="0"/>
                </a:lnTo>
                <a:lnTo>
                  <a:pt x="0" y="0"/>
                </a:lnTo>
                <a:lnTo>
                  <a:pt x="0" y="1457325"/>
                </a:lnTo>
                <a:close/>
              </a:path>
            </a:pathLst>
          </a:custGeom>
          <a:ln w="9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6507" y="2449779"/>
            <a:ext cx="2678411" cy="63350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200" b="1" spc="15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SELECT</a:t>
            </a:r>
            <a:r>
              <a:rPr lang="en-US" sz="2200" b="1" spc="15">
                <a:latin typeface="Consolas"/>
                <a:ea typeface="+mn-lt"/>
                <a:cs typeface="+mn-lt"/>
              </a:rPr>
              <a:t> *</a:t>
            </a:r>
          </a:p>
          <a:p>
            <a:pPr marL="635">
              <a:lnSpc>
                <a:spcPts val="2310"/>
              </a:lnSpc>
            </a:pPr>
            <a:r>
              <a:rPr lang="en-US" sz="2200" b="1" spc="15">
                <a:latin typeface="Consolas"/>
                <a:ea typeface="+mn-lt"/>
                <a:cs typeface="+mn-lt"/>
              </a:rPr>
              <a:t>  </a:t>
            </a:r>
            <a:r>
              <a:rPr lang="en-US" sz="2200" b="1" spc="15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FROM </a:t>
            </a:r>
            <a:r>
              <a:rPr lang="en-US" sz="2200" b="1" spc="15">
                <a:latin typeface="Consolas"/>
                <a:ea typeface="+mn-lt"/>
                <a:cs typeface="+mn-lt"/>
              </a:rPr>
              <a:t>TBPRODUTO;</a:t>
            </a:r>
            <a:endParaRPr lang="pt-BR" sz="2200" b="1">
              <a:latin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-5"/>
              <a:t>CLÁUSULA</a:t>
            </a:r>
            <a:r>
              <a:rPr sz="1200" spc="-20"/>
              <a:t> </a:t>
            </a:r>
            <a:r>
              <a:rPr sz="1200" spc="-15"/>
              <a:t>WHERE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31140" y="1141412"/>
            <a:ext cx="8578850" cy="1054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>
                <a:latin typeface="Arial"/>
                <a:cs typeface="Arial"/>
              </a:rPr>
              <a:t>Utilizada para filtrar </a:t>
            </a:r>
            <a:r>
              <a:rPr sz="1800" spc="-5">
                <a:latin typeface="Arial"/>
                <a:cs typeface="Arial"/>
              </a:rPr>
              <a:t>registros, </a:t>
            </a:r>
            <a:r>
              <a:rPr sz="1800" spc="-15">
                <a:latin typeface="Arial"/>
                <a:cs typeface="Arial"/>
              </a:rPr>
              <a:t>ou </a:t>
            </a:r>
            <a:r>
              <a:rPr sz="1800" spc="-5">
                <a:latin typeface="Arial"/>
                <a:cs typeface="Arial"/>
              </a:rPr>
              <a:t>seja, </a:t>
            </a:r>
            <a:r>
              <a:rPr sz="1800">
                <a:latin typeface="Arial"/>
                <a:cs typeface="Arial"/>
              </a:rPr>
              <a:t>somente </a:t>
            </a:r>
            <a:r>
              <a:rPr sz="1800" spc="-15">
                <a:latin typeface="Arial"/>
                <a:cs typeface="Arial"/>
              </a:rPr>
              <a:t>serão </a:t>
            </a:r>
            <a:r>
              <a:rPr sz="1800">
                <a:latin typeface="Arial"/>
                <a:cs typeface="Arial"/>
              </a:rPr>
              <a:t>retornados </a:t>
            </a:r>
            <a:r>
              <a:rPr sz="1800" spc="-15">
                <a:latin typeface="Arial"/>
                <a:cs typeface="Arial"/>
              </a:rPr>
              <a:t>os </a:t>
            </a:r>
            <a:r>
              <a:rPr sz="1800" spc="-5">
                <a:latin typeface="Arial"/>
                <a:cs typeface="Arial"/>
              </a:rPr>
              <a:t>registros </a:t>
            </a:r>
            <a:r>
              <a:rPr sz="1800" spc="30">
                <a:latin typeface="Arial"/>
                <a:cs typeface="Arial"/>
              </a:rPr>
              <a:t>que </a:t>
            </a:r>
            <a:r>
              <a:rPr sz="1800">
                <a:latin typeface="Arial"/>
                <a:cs typeface="Arial"/>
              </a:rPr>
              <a:t>se  </a:t>
            </a:r>
            <a:r>
              <a:rPr sz="1800" spc="5">
                <a:latin typeface="Arial"/>
                <a:cs typeface="Arial"/>
              </a:rPr>
              <a:t>enquadrarem nos </a:t>
            </a:r>
            <a:r>
              <a:rPr sz="1800" spc="-5">
                <a:latin typeface="Arial"/>
                <a:cs typeface="Arial"/>
              </a:rPr>
              <a:t>parâmetros</a:t>
            </a:r>
            <a:r>
              <a:rPr sz="1800" spc="-100">
                <a:latin typeface="Arial"/>
                <a:cs typeface="Arial"/>
              </a:rPr>
              <a:t> </a:t>
            </a:r>
            <a:r>
              <a:rPr sz="1800">
                <a:latin typeface="Arial"/>
                <a:cs typeface="Arial"/>
              </a:rPr>
              <a:t>informados.</a:t>
            </a: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1800" spc="-15">
                <a:latin typeface="Arial"/>
                <a:cs typeface="Arial"/>
              </a:rPr>
              <a:t>Na </a:t>
            </a:r>
            <a:r>
              <a:rPr sz="1800" spc="15">
                <a:latin typeface="Arial"/>
                <a:cs typeface="Arial"/>
              </a:rPr>
              <a:t>cláusula </a:t>
            </a:r>
            <a:r>
              <a:rPr sz="1800" spc="-10">
                <a:latin typeface="Arial"/>
                <a:cs typeface="Arial"/>
              </a:rPr>
              <a:t>WHERE </a:t>
            </a:r>
            <a:r>
              <a:rPr sz="1800" spc="5">
                <a:latin typeface="Arial"/>
                <a:cs typeface="Arial"/>
              </a:rPr>
              <a:t>podem </a:t>
            </a:r>
            <a:r>
              <a:rPr sz="1800" spc="-10">
                <a:latin typeface="Arial"/>
                <a:cs typeface="Arial"/>
              </a:rPr>
              <a:t>ser </a:t>
            </a:r>
            <a:r>
              <a:rPr sz="1800">
                <a:latin typeface="Arial"/>
                <a:cs typeface="Arial"/>
              </a:rPr>
              <a:t>utilizados </a:t>
            </a:r>
            <a:r>
              <a:rPr sz="1800" spc="-15">
                <a:latin typeface="Arial"/>
                <a:cs typeface="Arial"/>
              </a:rPr>
              <a:t>os </a:t>
            </a:r>
            <a:r>
              <a:rPr sz="1800" spc="-5">
                <a:latin typeface="Arial"/>
                <a:cs typeface="Arial"/>
              </a:rPr>
              <a:t>operadores</a:t>
            </a:r>
            <a:r>
              <a:rPr sz="1800" spc="-140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relacionais: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5599" y="2242242"/>
          <a:ext cx="7236458" cy="2771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8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8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986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b="1" spc="20">
                          <a:latin typeface="Arial"/>
                          <a:cs typeface="Arial"/>
                        </a:rPr>
                        <a:t>Operador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400" b="1" spc="25">
                          <a:latin typeface="Arial"/>
                          <a:cs typeface="Arial"/>
                        </a:rPr>
                        <a:t>Descrição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>
                          <a:latin typeface="Arial"/>
                          <a:cs typeface="Arial"/>
                        </a:rPr>
                        <a:t>=</a:t>
                      </a: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400" spc="5">
                          <a:latin typeface="Arial"/>
                          <a:cs typeface="Arial"/>
                        </a:rPr>
                        <a:t>Igual</a:t>
                      </a:r>
                      <a:r>
                        <a:rPr sz="1400" spc="-114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5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5">
                          <a:latin typeface="Arial"/>
                          <a:cs typeface="Arial"/>
                        </a:rPr>
                        <a:t>&lt;&gt;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400" spc="10">
                          <a:latin typeface="Arial"/>
                          <a:cs typeface="Arial"/>
                        </a:rPr>
                        <a:t>Diferente</a:t>
                      </a:r>
                      <a:r>
                        <a:rPr sz="1400" spc="-14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30">
                          <a:latin typeface="Arial"/>
                          <a:cs typeface="Arial"/>
                        </a:rPr>
                        <a:t>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>
                          <a:latin typeface="Arial"/>
                          <a:cs typeface="Arial"/>
                        </a:rPr>
                        <a:t>&gt;</a:t>
                      </a: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400" spc="-10">
                          <a:latin typeface="Arial"/>
                          <a:cs typeface="Arial"/>
                        </a:rPr>
                        <a:t>Maior</a:t>
                      </a:r>
                      <a:r>
                        <a:rPr sz="1400" spc="25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>
                          <a:latin typeface="Arial"/>
                          <a:cs typeface="Arial"/>
                        </a:rPr>
                        <a:t>que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8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>
                          <a:latin typeface="Arial"/>
                          <a:cs typeface="Arial"/>
                        </a:rPr>
                        <a:t>&lt;</a:t>
                      </a: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400" spc="5">
                          <a:latin typeface="Arial"/>
                          <a:cs typeface="Arial"/>
                        </a:rPr>
                        <a:t>Menor</a:t>
                      </a:r>
                      <a:r>
                        <a:rPr sz="1400" spc="-45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>
                          <a:latin typeface="Arial"/>
                          <a:cs typeface="Arial"/>
                        </a:rPr>
                        <a:t>que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2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5">
                          <a:latin typeface="Arial"/>
                          <a:cs typeface="Arial"/>
                        </a:rPr>
                        <a:t>&gt;=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-10">
                          <a:latin typeface="Arial"/>
                          <a:cs typeface="Arial"/>
                        </a:rPr>
                        <a:t>Maior </a:t>
                      </a:r>
                      <a:r>
                        <a:rPr sz="1400" spc="30">
                          <a:latin typeface="Arial"/>
                          <a:cs typeface="Arial"/>
                        </a:rPr>
                        <a:t>ou </a:t>
                      </a:r>
                      <a:r>
                        <a:rPr sz="1400" spc="-5">
                          <a:latin typeface="Arial"/>
                          <a:cs typeface="Arial"/>
                        </a:rPr>
                        <a:t>igual</a:t>
                      </a:r>
                      <a:r>
                        <a:rPr sz="1400" spc="-95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5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5">
                          <a:latin typeface="Arial"/>
                          <a:cs typeface="Arial"/>
                        </a:rPr>
                        <a:t>&lt;=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400" spc="5">
                          <a:latin typeface="Arial"/>
                          <a:cs typeface="Arial"/>
                        </a:rPr>
                        <a:t>Menor </a:t>
                      </a:r>
                      <a:r>
                        <a:rPr sz="1400" spc="30">
                          <a:latin typeface="Arial"/>
                          <a:cs typeface="Arial"/>
                        </a:rPr>
                        <a:t>ou </a:t>
                      </a:r>
                      <a:r>
                        <a:rPr sz="1400" spc="-5">
                          <a:latin typeface="Arial"/>
                          <a:cs typeface="Arial"/>
                        </a:rPr>
                        <a:t>igual</a:t>
                      </a:r>
                      <a:r>
                        <a:rPr sz="1400" spc="-18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5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1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-5"/>
              <a:t>CLÁUSULA</a:t>
            </a:r>
            <a:r>
              <a:rPr sz="1200" spc="-20"/>
              <a:t> </a:t>
            </a:r>
            <a:r>
              <a:rPr sz="1200" spc="-15"/>
              <a:t>WHERE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31140" y="1160462"/>
            <a:ext cx="7193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Exemplos </a:t>
            </a:r>
            <a:r>
              <a:rPr sz="1800" spc="20">
                <a:latin typeface="Arial"/>
                <a:cs typeface="Arial"/>
              </a:rPr>
              <a:t>de </a:t>
            </a:r>
            <a:r>
              <a:rPr sz="1800" spc="-5">
                <a:latin typeface="Arial"/>
                <a:cs typeface="Arial"/>
              </a:rPr>
              <a:t>utilização </a:t>
            </a:r>
            <a:r>
              <a:rPr sz="1800" spc="20">
                <a:latin typeface="Arial"/>
                <a:cs typeface="Arial"/>
              </a:rPr>
              <a:t>do </a:t>
            </a:r>
            <a:r>
              <a:rPr sz="1800" spc="5">
                <a:latin typeface="Arial"/>
                <a:cs typeface="Arial"/>
              </a:rPr>
              <a:t>comando </a:t>
            </a:r>
            <a:r>
              <a:rPr sz="1800" spc="-10">
                <a:latin typeface="Arial"/>
                <a:cs typeface="Arial"/>
              </a:rPr>
              <a:t>SELECT com </a:t>
            </a:r>
            <a:r>
              <a:rPr sz="1800">
                <a:latin typeface="Arial"/>
                <a:cs typeface="Arial"/>
              </a:rPr>
              <a:t>a </a:t>
            </a:r>
            <a:r>
              <a:rPr sz="1800" spc="15">
                <a:latin typeface="Arial"/>
                <a:cs typeface="Arial"/>
              </a:rPr>
              <a:t>cláusula</a:t>
            </a:r>
            <a:r>
              <a:rPr sz="1800" spc="-32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WHERE: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162" y="1671573"/>
            <a:ext cx="3537221" cy="1132263"/>
          </a:xfrm>
          <a:custGeom>
            <a:avLst/>
            <a:gdLst/>
            <a:ahLst/>
            <a:cxnLst/>
            <a:rect l="l" t="t" r="r" b="b"/>
            <a:pathLst>
              <a:path w="3371850" h="1562100">
                <a:moveTo>
                  <a:pt x="0" y="1562100"/>
                </a:moveTo>
                <a:lnTo>
                  <a:pt x="3371850" y="1562100"/>
                </a:lnTo>
                <a:lnTo>
                  <a:pt x="3371850" y="0"/>
                </a:lnTo>
                <a:lnTo>
                  <a:pt x="0" y="0"/>
                </a:lnTo>
                <a:lnTo>
                  <a:pt x="0" y="1562100"/>
                </a:lnTo>
                <a:close/>
              </a:path>
            </a:pathLst>
          </a:custGeom>
          <a:ln w="9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86451" y="1595374"/>
            <a:ext cx="2987561" cy="1168937"/>
          </a:xfrm>
          <a:custGeom>
            <a:avLst/>
            <a:gdLst/>
            <a:ahLst/>
            <a:cxnLst/>
            <a:rect l="l" t="t" r="r" b="b"/>
            <a:pathLst>
              <a:path w="4219575" h="1714500">
                <a:moveTo>
                  <a:pt x="0" y="1714500"/>
                </a:moveTo>
                <a:lnTo>
                  <a:pt x="4219575" y="1714500"/>
                </a:lnTo>
                <a:lnTo>
                  <a:pt x="4219575" y="0"/>
                </a:lnTo>
                <a:lnTo>
                  <a:pt x="0" y="0"/>
                </a:lnTo>
                <a:lnTo>
                  <a:pt x="0" y="1714500"/>
                </a:lnTo>
                <a:close/>
              </a:path>
            </a:pathLst>
          </a:custGeom>
          <a:ln w="9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81223" y="3443287"/>
            <a:ext cx="3699100" cy="1131004"/>
          </a:xfrm>
          <a:custGeom>
            <a:avLst/>
            <a:gdLst/>
            <a:ahLst/>
            <a:cxnLst/>
            <a:rect l="l" t="t" r="r" b="b"/>
            <a:pathLst>
              <a:path w="4724400" h="1552575">
                <a:moveTo>
                  <a:pt x="0" y="1552575"/>
                </a:moveTo>
                <a:lnTo>
                  <a:pt x="4724400" y="1552575"/>
                </a:lnTo>
                <a:lnTo>
                  <a:pt x="4724400" y="0"/>
                </a:lnTo>
                <a:lnTo>
                  <a:pt x="0" y="0"/>
                </a:lnTo>
                <a:lnTo>
                  <a:pt x="0" y="1552575"/>
                </a:lnTo>
                <a:close/>
              </a:path>
            </a:pathLst>
          </a:custGeom>
          <a:ln w="9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403226C-9546-4A57-99BC-1EF7563EA7E4}"/>
              </a:ext>
            </a:extLst>
          </p:cNvPr>
          <p:cNvSpPr txBox="1"/>
          <p:nvPr/>
        </p:nvSpPr>
        <p:spPr>
          <a:xfrm>
            <a:off x="589770" y="1714435"/>
            <a:ext cx="3586591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SELECT </a:t>
            </a:r>
            <a:r>
              <a:rPr lang="pt-BR" sz="2000" b="1">
                <a:latin typeface="Consolas"/>
                <a:ea typeface="+mn-lt"/>
                <a:cs typeface="+mn-lt"/>
              </a:rPr>
              <a:t>*</a:t>
            </a:r>
          </a:p>
          <a:p>
            <a:r>
              <a:rPr lang="pt-BR" sz="2000" b="1">
                <a:latin typeface="Consolas"/>
                <a:ea typeface="+mn-lt"/>
                <a:cs typeface="+mn-lt"/>
              </a:rPr>
              <a:t>  </a:t>
            </a:r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FROM </a:t>
            </a:r>
            <a:r>
              <a:rPr lang="pt-BR" sz="2000" b="1">
                <a:latin typeface="Consolas"/>
                <a:ea typeface="+mn-lt"/>
                <a:cs typeface="+mn-lt"/>
              </a:rPr>
              <a:t>TBPRODUTO</a:t>
            </a:r>
          </a:p>
          <a:p>
            <a:r>
              <a:rPr lang="pt-BR" sz="2000" b="1">
                <a:latin typeface="Consolas"/>
                <a:ea typeface="+mn-lt"/>
                <a:cs typeface="+mn-lt"/>
              </a:rPr>
              <a:t> </a:t>
            </a:r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WHERE </a:t>
            </a:r>
            <a:r>
              <a:rPr lang="pt-BR" sz="2000" b="1">
                <a:latin typeface="Consolas"/>
                <a:ea typeface="+mn-lt"/>
                <a:cs typeface="+mn-lt"/>
              </a:rPr>
              <a:t>PROVALOR = 6.44;</a:t>
            </a:r>
          </a:p>
          <a:p>
            <a:pPr algn="l"/>
            <a:endParaRPr lang="pt-BR">
              <a:cs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714FD35-1FE0-4307-BEF7-F6D43C5FC414}"/>
              </a:ext>
            </a:extLst>
          </p:cNvPr>
          <p:cNvSpPr txBox="1"/>
          <p:nvPr/>
        </p:nvSpPr>
        <p:spPr>
          <a:xfrm>
            <a:off x="5385235" y="1675558"/>
            <a:ext cx="337161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SELECT </a:t>
            </a:r>
            <a:r>
              <a:rPr lang="pt-BR" sz="2000" b="1">
                <a:latin typeface="Consolas"/>
                <a:ea typeface="+mn-lt"/>
                <a:cs typeface="+mn-lt"/>
              </a:rPr>
              <a:t>*</a:t>
            </a:r>
          </a:p>
          <a:p>
            <a:r>
              <a:rPr lang="pt-BR" sz="2000" b="1">
                <a:latin typeface="Consolas"/>
                <a:ea typeface="+mn-lt"/>
                <a:cs typeface="+mn-lt"/>
              </a:rPr>
              <a:t>  </a:t>
            </a:r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FROM </a:t>
            </a:r>
            <a:r>
              <a:rPr lang="pt-BR" sz="2000" b="1">
                <a:latin typeface="Consolas"/>
                <a:ea typeface="+mn-lt"/>
                <a:cs typeface="+mn-lt"/>
              </a:rPr>
              <a:t>TBPRODUTO</a:t>
            </a:r>
          </a:p>
          <a:p>
            <a:r>
              <a:rPr lang="pt-BR" sz="2000" b="1">
                <a:latin typeface="Consolas"/>
                <a:ea typeface="+mn-lt"/>
                <a:cs typeface="+mn-lt"/>
              </a:rPr>
              <a:t> </a:t>
            </a:r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WHERE </a:t>
            </a:r>
            <a:r>
              <a:rPr lang="pt-BR" sz="2000" b="1">
                <a:latin typeface="Consolas"/>
                <a:ea typeface="+mn-lt"/>
                <a:cs typeface="+mn-lt"/>
              </a:rPr>
              <a:t>PROVALOR &gt; 9;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E0D4FE-6FE5-416E-8C25-197AA4F27A9F}"/>
              </a:ext>
            </a:extLst>
          </p:cNvPr>
          <p:cNvSpPr txBox="1"/>
          <p:nvPr/>
        </p:nvSpPr>
        <p:spPr>
          <a:xfrm>
            <a:off x="2743167" y="3520297"/>
            <a:ext cx="395040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SELECT</a:t>
            </a:r>
            <a:r>
              <a:rPr lang="pt-BR" sz="2000" b="1">
                <a:latin typeface="Consolas"/>
                <a:ea typeface="+mn-lt"/>
                <a:cs typeface="+mn-lt"/>
              </a:rPr>
              <a:t> *</a:t>
            </a:r>
          </a:p>
          <a:p>
            <a:r>
              <a:rPr lang="pt-BR" sz="2000" b="1">
                <a:latin typeface="Consolas"/>
                <a:ea typeface="+mn-lt"/>
                <a:cs typeface="+mn-lt"/>
              </a:rPr>
              <a:t>  </a:t>
            </a:r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FROM </a:t>
            </a:r>
            <a:r>
              <a:rPr lang="pt-BR" sz="2000" b="1">
                <a:latin typeface="Consolas"/>
                <a:ea typeface="+mn-lt"/>
                <a:cs typeface="+mn-lt"/>
              </a:rPr>
              <a:t>TBPRODUTO</a:t>
            </a:r>
          </a:p>
          <a:p>
            <a:r>
              <a:rPr lang="pt-BR" sz="2000" b="1">
                <a:latin typeface="Consolas"/>
                <a:ea typeface="+mn-lt"/>
                <a:cs typeface="+mn-lt"/>
              </a:rPr>
              <a:t> </a:t>
            </a:r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WHERE </a:t>
            </a:r>
            <a:r>
              <a:rPr lang="pt-BR" sz="2000" b="1">
                <a:latin typeface="Consolas"/>
                <a:ea typeface="+mn-lt"/>
                <a:cs typeface="+mn-lt"/>
              </a:rPr>
              <a:t>PRONOME = 'Trigo';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-5"/>
              <a:t>OPERADOR</a:t>
            </a:r>
            <a:r>
              <a:rPr sz="1200" spc="-10"/>
              <a:t> </a:t>
            </a:r>
            <a:r>
              <a:rPr sz="1200"/>
              <a:t>BETWEEN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20584"/>
            <a:ext cx="9560560" cy="65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sz="1800">
                <a:latin typeface="Arial"/>
                <a:cs typeface="Arial"/>
              </a:rPr>
              <a:t>Operador </a:t>
            </a:r>
            <a:r>
              <a:rPr sz="1800" spc="-5">
                <a:latin typeface="Arial"/>
                <a:cs typeface="Arial"/>
              </a:rPr>
              <a:t>BETWEEN </a:t>
            </a:r>
            <a:r>
              <a:rPr sz="1800">
                <a:latin typeface="Arial"/>
                <a:cs typeface="Arial"/>
              </a:rPr>
              <a:t>(entre): </a:t>
            </a:r>
            <a:r>
              <a:rPr sz="1800" spc="-10">
                <a:latin typeface="Arial"/>
                <a:cs typeface="Arial"/>
              </a:rPr>
              <a:t>irá </a:t>
            </a:r>
            <a:r>
              <a:rPr sz="1800" spc="-5">
                <a:latin typeface="Arial"/>
                <a:cs typeface="Arial"/>
              </a:rPr>
              <a:t>retornar </a:t>
            </a:r>
            <a:r>
              <a:rPr sz="1800">
                <a:latin typeface="Arial"/>
                <a:cs typeface="Arial"/>
              </a:rPr>
              <a:t>somente </a:t>
            </a:r>
            <a:r>
              <a:rPr sz="1800" spc="-15">
                <a:latin typeface="Arial"/>
                <a:cs typeface="Arial"/>
              </a:rPr>
              <a:t>os </a:t>
            </a:r>
            <a:r>
              <a:rPr sz="1800" spc="-5">
                <a:latin typeface="Arial"/>
                <a:cs typeface="Arial"/>
              </a:rPr>
              <a:t>registros </a:t>
            </a:r>
            <a:r>
              <a:rPr sz="1800" spc="30">
                <a:latin typeface="Arial"/>
                <a:cs typeface="Arial"/>
              </a:rPr>
              <a:t>que </a:t>
            </a:r>
            <a:r>
              <a:rPr sz="1800">
                <a:latin typeface="Arial"/>
                <a:cs typeface="Arial"/>
              </a:rPr>
              <a:t>se </a:t>
            </a:r>
            <a:r>
              <a:rPr sz="1800" spc="10">
                <a:latin typeface="Arial"/>
                <a:cs typeface="Arial"/>
              </a:rPr>
              <a:t>enquadrem </a:t>
            </a:r>
            <a:r>
              <a:rPr sz="1800" spc="20">
                <a:latin typeface="Arial"/>
                <a:cs typeface="Arial"/>
              </a:rPr>
              <a:t>no</a:t>
            </a:r>
            <a:r>
              <a:rPr sz="1800" spc="-254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intervalo  </a:t>
            </a:r>
            <a:r>
              <a:rPr sz="1800">
                <a:latin typeface="Arial"/>
                <a:cs typeface="Arial"/>
              </a:rPr>
              <a:t>informado para determinada</a:t>
            </a:r>
            <a:r>
              <a:rPr sz="1800" spc="-165">
                <a:latin typeface="Arial"/>
                <a:cs typeface="Arial"/>
              </a:rPr>
              <a:t> </a:t>
            </a:r>
            <a:r>
              <a:rPr sz="1800" spc="10">
                <a:latin typeface="Arial"/>
                <a:cs typeface="Arial"/>
              </a:rPr>
              <a:t>coluna.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00255" y="2533580"/>
            <a:ext cx="4969645" cy="1297174"/>
            <a:chOff x="2600255" y="2533580"/>
            <a:chExt cx="4886960" cy="1867535"/>
          </a:xfrm>
        </p:grpSpPr>
        <p:sp>
          <p:nvSpPr>
            <p:cNvPr id="5" name="object 5"/>
            <p:cNvSpPr/>
            <p:nvPr/>
          </p:nvSpPr>
          <p:spPr>
            <a:xfrm>
              <a:off x="2605024" y="2538349"/>
              <a:ext cx="4876800" cy="1857375"/>
            </a:xfrm>
            <a:custGeom>
              <a:avLst/>
              <a:gdLst/>
              <a:ahLst/>
              <a:cxnLst/>
              <a:rect l="l" t="t" r="r" b="b"/>
              <a:pathLst>
                <a:path w="4876800" h="1857375">
                  <a:moveTo>
                    <a:pt x="0" y="1857375"/>
                  </a:moveTo>
                  <a:lnTo>
                    <a:pt x="4876800" y="1857375"/>
                  </a:lnTo>
                  <a:lnTo>
                    <a:pt x="4876800" y="0"/>
                  </a:lnTo>
                  <a:lnTo>
                    <a:pt x="0" y="0"/>
                  </a:lnTo>
                  <a:lnTo>
                    <a:pt x="0" y="1857375"/>
                  </a:lnTo>
                  <a:close/>
                </a:path>
              </a:pathLst>
            </a:custGeom>
            <a:ln w="9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88844" y="2776804"/>
              <a:ext cx="4610100" cy="1409700"/>
            </a:xfrm>
            <a:custGeom>
              <a:avLst/>
              <a:gdLst/>
              <a:ahLst/>
              <a:cxnLst/>
              <a:rect l="l" t="t" r="r" b="b"/>
              <a:pathLst>
                <a:path w="4610100" h="1409700">
                  <a:moveTo>
                    <a:pt x="1114425" y="0"/>
                  </a:moveTo>
                  <a:lnTo>
                    <a:pt x="981075" y="0"/>
                  </a:lnTo>
                  <a:lnTo>
                    <a:pt x="0" y="0"/>
                  </a:lnTo>
                  <a:lnTo>
                    <a:pt x="0" y="304723"/>
                  </a:lnTo>
                  <a:lnTo>
                    <a:pt x="981075" y="304723"/>
                  </a:lnTo>
                  <a:lnTo>
                    <a:pt x="1114425" y="304723"/>
                  </a:lnTo>
                  <a:lnTo>
                    <a:pt x="1114425" y="0"/>
                  </a:lnTo>
                  <a:close/>
                </a:path>
                <a:path w="4610100" h="1409700">
                  <a:moveTo>
                    <a:pt x="3629025" y="552323"/>
                  </a:moveTo>
                  <a:lnTo>
                    <a:pt x="981075" y="552323"/>
                  </a:lnTo>
                  <a:lnTo>
                    <a:pt x="285750" y="552323"/>
                  </a:lnTo>
                  <a:lnTo>
                    <a:pt x="0" y="552323"/>
                  </a:lnTo>
                  <a:lnTo>
                    <a:pt x="0" y="857046"/>
                  </a:lnTo>
                  <a:lnTo>
                    <a:pt x="285750" y="857046"/>
                  </a:lnTo>
                  <a:lnTo>
                    <a:pt x="981075" y="857046"/>
                  </a:lnTo>
                  <a:lnTo>
                    <a:pt x="3629025" y="857046"/>
                  </a:lnTo>
                  <a:lnTo>
                    <a:pt x="3629025" y="552323"/>
                  </a:lnTo>
                  <a:close/>
                </a:path>
                <a:path w="4610100" h="1409700">
                  <a:moveTo>
                    <a:pt x="4610100" y="1104646"/>
                  </a:moveTo>
                  <a:lnTo>
                    <a:pt x="4610100" y="1104646"/>
                  </a:lnTo>
                  <a:lnTo>
                    <a:pt x="0" y="1104646"/>
                  </a:lnTo>
                  <a:lnTo>
                    <a:pt x="0" y="1409369"/>
                  </a:lnTo>
                  <a:lnTo>
                    <a:pt x="4610100" y="1409369"/>
                  </a:lnTo>
                  <a:lnTo>
                    <a:pt x="4610100" y="11046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78810" y="2741034"/>
            <a:ext cx="4749327" cy="95282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15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SELECT </a:t>
            </a:r>
            <a:r>
              <a:rPr lang="en-US" sz="2000" b="1" spc="15">
                <a:latin typeface="Consolas"/>
                <a:ea typeface="+mn-lt"/>
                <a:cs typeface="+mn-lt"/>
              </a:rPr>
              <a:t>*</a:t>
            </a:r>
            <a:endParaRPr lang="en-US" sz="2000" b="1">
              <a:latin typeface="Consolas"/>
              <a:ea typeface="+mn-lt"/>
              <a:cs typeface="+mn-lt"/>
            </a:endParaRPr>
          </a:p>
          <a:p>
            <a:r>
              <a:rPr lang="en-US" sz="2000" b="1" spc="15">
                <a:latin typeface="Consolas"/>
                <a:ea typeface="+mn-lt"/>
                <a:cs typeface="+mn-lt"/>
              </a:rPr>
              <a:t>  </a:t>
            </a:r>
            <a:r>
              <a:rPr lang="en-US" sz="2000" b="1" spc="15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FROM </a:t>
            </a:r>
            <a:r>
              <a:rPr lang="en-US" sz="2000" b="1" spc="15">
                <a:latin typeface="Consolas"/>
                <a:ea typeface="+mn-lt"/>
                <a:cs typeface="+mn-lt"/>
              </a:rPr>
              <a:t>TBCLIENTE</a:t>
            </a:r>
            <a:endParaRPr sz="2000" b="1">
              <a:latin typeface="Consolas"/>
            </a:endParaRPr>
          </a:p>
          <a:p>
            <a:pPr marL="12700">
              <a:spcBef>
                <a:spcPts val="130"/>
              </a:spcBef>
            </a:pPr>
            <a:r>
              <a:rPr lang="en-US" sz="2000" b="1" spc="15">
                <a:latin typeface="Consolas"/>
                <a:ea typeface="+mn-lt"/>
                <a:cs typeface="+mn-lt"/>
              </a:rPr>
              <a:t> </a:t>
            </a:r>
            <a:r>
              <a:rPr lang="en-US" sz="2000" b="1" spc="15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WHERE </a:t>
            </a:r>
            <a:r>
              <a:rPr lang="en-US" sz="2000" b="1" spc="15">
                <a:latin typeface="Consolas"/>
                <a:ea typeface="+mn-lt"/>
                <a:cs typeface="+mn-lt"/>
              </a:rPr>
              <a:t>CLICODIGO </a:t>
            </a:r>
            <a:r>
              <a:rPr lang="en-US" sz="2000" b="1" spc="15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BETWEEN </a:t>
            </a:r>
            <a:r>
              <a:rPr lang="en-US" sz="2000" b="1" spc="15">
                <a:latin typeface="Consolas"/>
                <a:ea typeface="+mn-lt"/>
                <a:cs typeface="+mn-lt"/>
              </a:rPr>
              <a:t>2 </a:t>
            </a:r>
            <a:r>
              <a:rPr lang="en-US" sz="2000" b="1" spc="15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AND </a:t>
            </a:r>
            <a:r>
              <a:rPr lang="en-US" sz="2000" b="1" spc="15">
                <a:latin typeface="Consolas"/>
                <a:ea typeface="+mn-lt"/>
                <a:cs typeface="+mn-lt"/>
              </a:rPr>
              <a:t>5;</a:t>
            </a:r>
            <a:endParaRPr lang="en-US" b="1" spc="15">
              <a:latin typeface="Consolas"/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-5"/>
              <a:t>OPERADOR </a:t>
            </a:r>
            <a:r>
              <a:rPr sz="1200" spc="-25"/>
              <a:t>LIKE </a:t>
            </a:r>
            <a:r>
              <a:rPr sz="1200"/>
              <a:t>E</a:t>
            </a:r>
            <a:r>
              <a:rPr sz="1200" spc="65"/>
              <a:t> </a:t>
            </a:r>
            <a:r>
              <a:rPr sz="1200" spc="-40"/>
              <a:t>ILIKE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31140" y="1120584"/>
            <a:ext cx="9411335" cy="654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95"/>
              </a:spcBef>
            </a:pPr>
            <a:r>
              <a:rPr sz="1800">
                <a:latin typeface="Arial"/>
                <a:cs typeface="Arial"/>
              </a:rPr>
              <a:t>Operador </a:t>
            </a:r>
            <a:r>
              <a:rPr sz="1800" spc="-20">
                <a:latin typeface="Arial"/>
                <a:cs typeface="Arial"/>
              </a:rPr>
              <a:t>LIKE </a:t>
            </a:r>
            <a:r>
              <a:rPr sz="1800">
                <a:latin typeface="Arial"/>
                <a:cs typeface="Arial"/>
              </a:rPr>
              <a:t>(semelhante): </a:t>
            </a:r>
            <a:r>
              <a:rPr sz="1800" spc="-10">
                <a:latin typeface="Arial"/>
                <a:cs typeface="Arial"/>
              </a:rPr>
              <a:t>irá </a:t>
            </a:r>
            <a:r>
              <a:rPr sz="1800" spc="-5">
                <a:latin typeface="Arial"/>
                <a:cs typeface="Arial"/>
              </a:rPr>
              <a:t>retornar </a:t>
            </a:r>
            <a:r>
              <a:rPr sz="1800">
                <a:latin typeface="Arial"/>
                <a:cs typeface="Arial"/>
              </a:rPr>
              <a:t>somente </a:t>
            </a:r>
            <a:r>
              <a:rPr sz="1800" spc="-15">
                <a:latin typeface="Arial"/>
                <a:cs typeface="Arial"/>
              </a:rPr>
              <a:t>os </a:t>
            </a:r>
            <a:r>
              <a:rPr sz="1800" spc="-5">
                <a:latin typeface="Arial"/>
                <a:cs typeface="Arial"/>
              </a:rPr>
              <a:t>registros sejam </a:t>
            </a:r>
            <a:r>
              <a:rPr sz="1800">
                <a:latin typeface="Arial"/>
                <a:cs typeface="Arial"/>
              </a:rPr>
              <a:t>semelhantes </a:t>
            </a:r>
            <a:r>
              <a:rPr sz="1800" spc="-15">
                <a:latin typeface="Arial"/>
                <a:cs typeface="Arial"/>
              </a:rPr>
              <a:t>ao  </a:t>
            </a:r>
            <a:r>
              <a:rPr sz="1800" spc="-5">
                <a:latin typeface="Arial"/>
                <a:cs typeface="Arial"/>
              </a:rPr>
              <a:t>parâmetro </a:t>
            </a:r>
            <a:r>
              <a:rPr sz="1800">
                <a:latin typeface="Arial"/>
                <a:cs typeface="Arial"/>
              </a:rPr>
              <a:t>informado, </a:t>
            </a:r>
            <a:r>
              <a:rPr sz="1800" spc="5">
                <a:latin typeface="Arial"/>
                <a:cs typeface="Arial"/>
              </a:rPr>
              <a:t>obedecendo </a:t>
            </a:r>
            <a:r>
              <a:rPr sz="1800">
                <a:latin typeface="Arial"/>
                <a:cs typeface="Arial"/>
              </a:rPr>
              <a:t>o </a:t>
            </a:r>
            <a:r>
              <a:rPr sz="1800" spc="-5">
                <a:latin typeface="Arial"/>
                <a:cs typeface="Arial"/>
              </a:rPr>
              <a:t>parâmetro foi </a:t>
            </a:r>
            <a:r>
              <a:rPr sz="1800">
                <a:latin typeface="Arial"/>
                <a:cs typeface="Arial"/>
              </a:rPr>
              <a:t>informado </a:t>
            </a:r>
            <a:r>
              <a:rPr sz="1800" spc="-10">
                <a:latin typeface="Arial"/>
                <a:cs typeface="Arial"/>
              </a:rPr>
              <a:t>como </a:t>
            </a:r>
            <a:r>
              <a:rPr sz="1800" spc="5">
                <a:latin typeface="Arial"/>
                <a:cs typeface="Arial"/>
              </a:rPr>
              <a:t>maiúsculo </a:t>
            </a:r>
            <a:r>
              <a:rPr sz="1800" spc="-15">
                <a:latin typeface="Arial"/>
                <a:cs typeface="Arial"/>
              </a:rPr>
              <a:t>ou</a:t>
            </a:r>
            <a:r>
              <a:rPr sz="1800" spc="-190">
                <a:latin typeface="Arial"/>
                <a:cs typeface="Arial"/>
              </a:rPr>
              <a:t> </a:t>
            </a:r>
            <a:r>
              <a:rPr sz="1800" spc="10">
                <a:latin typeface="Arial"/>
                <a:cs typeface="Arial"/>
              </a:rPr>
              <a:t>minúsculo.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7162" y="2004948"/>
            <a:ext cx="4105229" cy="1353143"/>
          </a:xfrm>
          <a:custGeom>
            <a:avLst/>
            <a:gdLst/>
            <a:ahLst/>
            <a:cxnLst/>
            <a:rect l="l" t="t" r="r" b="b"/>
            <a:pathLst>
              <a:path w="5295900" h="1857375">
                <a:moveTo>
                  <a:pt x="0" y="1857375"/>
                </a:moveTo>
                <a:lnTo>
                  <a:pt x="5295900" y="1857375"/>
                </a:lnTo>
                <a:lnTo>
                  <a:pt x="5295900" y="0"/>
                </a:lnTo>
                <a:lnTo>
                  <a:pt x="0" y="0"/>
                </a:lnTo>
                <a:lnTo>
                  <a:pt x="0" y="1857375"/>
                </a:lnTo>
                <a:close/>
              </a:path>
            </a:pathLst>
          </a:custGeom>
          <a:ln w="9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15076" y="2004948"/>
            <a:ext cx="3943350" cy="1857375"/>
          </a:xfrm>
          <a:custGeom>
            <a:avLst/>
            <a:gdLst/>
            <a:ahLst/>
            <a:cxnLst/>
            <a:rect l="l" t="t" r="r" b="b"/>
            <a:pathLst>
              <a:path w="3943350" h="1857375">
                <a:moveTo>
                  <a:pt x="0" y="1857375"/>
                </a:moveTo>
                <a:lnTo>
                  <a:pt x="3943350" y="1857375"/>
                </a:lnTo>
                <a:lnTo>
                  <a:pt x="3943350" y="0"/>
                </a:lnTo>
                <a:lnTo>
                  <a:pt x="0" y="0"/>
                </a:lnTo>
                <a:lnTo>
                  <a:pt x="0" y="1857375"/>
                </a:lnTo>
                <a:close/>
              </a:path>
            </a:pathLst>
          </a:custGeom>
          <a:ln w="9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06134" y="2320607"/>
            <a:ext cx="3194050" cy="762000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391285" algn="l"/>
              </a:tabLst>
            </a:pPr>
            <a:r>
              <a:rPr sz="1550" b="1" spc="-20">
                <a:latin typeface="Arial"/>
                <a:cs typeface="Arial"/>
              </a:rPr>
              <a:t>Inicia</a:t>
            </a:r>
            <a:r>
              <a:rPr sz="1550" b="1" spc="270">
                <a:latin typeface="Arial"/>
                <a:cs typeface="Arial"/>
              </a:rPr>
              <a:t> </a:t>
            </a:r>
            <a:r>
              <a:rPr sz="1550" b="1" spc="25">
                <a:latin typeface="Arial"/>
                <a:cs typeface="Arial"/>
              </a:rPr>
              <a:t>com	</a:t>
            </a:r>
            <a:r>
              <a:rPr sz="1550" spc="25">
                <a:latin typeface="Arial"/>
                <a:cs typeface="Arial"/>
              </a:rPr>
              <a:t>→</a:t>
            </a:r>
            <a:r>
              <a:rPr sz="1550" spc="70">
                <a:latin typeface="Arial"/>
                <a:cs typeface="Arial"/>
              </a:rPr>
              <a:t> </a:t>
            </a:r>
            <a:r>
              <a:rPr sz="1550" spc="-10">
                <a:latin typeface="Arial"/>
                <a:cs typeface="Arial"/>
              </a:rPr>
              <a:t>‘</a:t>
            </a:r>
            <a:r>
              <a:rPr lang="pt-BR" sz="1550" spc="-10">
                <a:latin typeface="Arial"/>
                <a:cs typeface="Arial"/>
              </a:rPr>
              <a:t>TEXTO</a:t>
            </a:r>
            <a:r>
              <a:rPr sz="1550" spc="-10">
                <a:latin typeface="Arial"/>
                <a:cs typeface="Arial"/>
              </a:rPr>
              <a:t>%’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1438910" algn="l"/>
              </a:tabLst>
            </a:pPr>
            <a:r>
              <a:rPr sz="1550" b="1" spc="10">
                <a:latin typeface="Arial"/>
                <a:cs typeface="Arial"/>
              </a:rPr>
              <a:t>Termina</a:t>
            </a:r>
            <a:r>
              <a:rPr sz="1550" b="1" spc="114">
                <a:latin typeface="Arial"/>
                <a:cs typeface="Arial"/>
              </a:rPr>
              <a:t> </a:t>
            </a:r>
            <a:r>
              <a:rPr sz="1550" b="1" spc="25">
                <a:latin typeface="Arial"/>
                <a:cs typeface="Arial"/>
              </a:rPr>
              <a:t>com	</a:t>
            </a:r>
            <a:r>
              <a:rPr sz="1550" spc="25">
                <a:latin typeface="Arial"/>
                <a:cs typeface="Arial"/>
              </a:rPr>
              <a:t>→</a:t>
            </a:r>
            <a:r>
              <a:rPr sz="1550" spc="-50">
                <a:latin typeface="Arial"/>
                <a:cs typeface="Arial"/>
              </a:rPr>
              <a:t> </a:t>
            </a:r>
            <a:r>
              <a:rPr sz="1550" spc="-5">
                <a:latin typeface="Arial"/>
                <a:cs typeface="Arial"/>
              </a:rPr>
              <a:t>‘%</a:t>
            </a:r>
            <a:r>
              <a:rPr lang="pt-BR" sz="1550" spc="-5">
                <a:latin typeface="Arial"/>
                <a:cs typeface="Arial"/>
              </a:rPr>
              <a:t>TEXTO</a:t>
            </a:r>
            <a:r>
              <a:rPr sz="1550" spc="-5">
                <a:latin typeface="Arial"/>
                <a:cs typeface="Arial"/>
              </a:rPr>
              <a:t>’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6134" y="3303523"/>
            <a:ext cx="3383915" cy="254557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550" b="1" spc="20">
                <a:latin typeface="Arial"/>
                <a:cs typeface="Arial"/>
              </a:rPr>
              <a:t>Possui </a:t>
            </a:r>
            <a:r>
              <a:rPr sz="1550" b="1" spc="15">
                <a:latin typeface="Arial"/>
                <a:cs typeface="Arial"/>
              </a:rPr>
              <a:t>o </a:t>
            </a:r>
            <a:r>
              <a:rPr sz="1550" b="1" spc="15" err="1">
                <a:latin typeface="Arial"/>
                <a:cs typeface="Arial"/>
              </a:rPr>
              <a:t>texto</a:t>
            </a:r>
            <a:r>
              <a:rPr sz="1550" b="1" spc="15">
                <a:latin typeface="Arial"/>
                <a:cs typeface="Arial"/>
              </a:rPr>
              <a:t> </a:t>
            </a:r>
            <a:r>
              <a:rPr sz="1550" spc="25">
                <a:latin typeface="Arial"/>
                <a:cs typeface="Arial"/>
              </a:rPr>
              <a:t>→</a:t>
            </a:r>
            <a:r>
              <a:rPr sz="1550" spc="75">
                <a:latin typeface="Arial"/>
                <a:cs typeface="Arial"/>
              </a:rPr>
              <a:t> </a:t>
            </a:r>
            <a:r>
              <a:rPr sz="1550" spc="-5">
                <a:latin typeface="Arial"/>
                <a:cs typeface="Arial"/>
              </a:rPr>
              <a:t>‘%</a:t>
            </a:r>
            <a:r>
              <a:rPr lang="pt-BR" sz="1550" spc="-5">
                <a:latin typeface="Arial"/>
                <a:cs typeface="Arial"/>
              </a:rPr>
              <a:t>TEXTO</a:t>
            </a:r>
            <a:r>
              <a:rPr sz="1550" spc="-5">
                <a:latin typeface="Arial"/>
                <a:cs typeface="Arial"/>
              </a:rPr>
              <a:t>%’</a:t>
            </a:r>
            <a:endParaRPr sz="15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140" y="4052315"/>
            <a:ext cx="9340215" cy="65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7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O </a:t>
            </a:r>
            <a:r>
              <a:rPr sz="1800" spc="-30">
                <a:latin typeface="Arial"/>
                <a:cs typeface="Arial"/>
              </a:rPr>
              <a:t>ILIKE </a:t>
            </a:r>
            <a:r>
              <a:rPr sz="1800" spc="10">
                <a:latin typeface="Arial"/>
                <a:cs typeface="Arial"/>
              </a:rPr>
              <a:t>possui </a:t>
            </a:r>
            <a:r>
              <a:rPr sz="1800" spc="-15">
                <a:latin typeface="Arial"/>
                <a:cs typeface="Arial"/>
              </a:rPr>
              <a:t>as </a:t>
            </a:r>
            <a:r>
              <a:rPr sz="1800" spc="-10">
                <a:latin typeface="Arial"/>
                <a:cs typeface="Arial"/>
              </a:rPr>
              <a:t>mesmas características </a:t>
            </a:r>
            <a:r>
              <a:rPr sz="1800" spc="20">
                <a:latin typeface="Arial"/>
                <a:cs typeface="Arial"/>
              </a:rPr>
              <a:t>do </a:t>
            </a:r>
            <a:r>
              <a:rPr sz="1800" spc="-5">
                <a:latin typeface="Arial"/>
                <a:cs typeface="Arial"/>
              </a:rPr>
              <a:t>like, porém </a:t>
            </a:r>
            <a:r>
              <a:rPr sz="1800" spc="5">
                <a:latin typeface="Arial"/>
                <a:cs typeface="Arial"/>
              </a:rPr>
              <a:t>não </a:t>
            </a:r>
            <a:r>
              <a:rPr sz="1800">
                <a:latin typeface="Arial"/>
                <a:cs typeface="Arial"/>
              </a:rPr>
              <a:t>é </a:t>
            </a:r>
            <a:r>
              <a:rPr sz="1800" spc="-10">
                <a:latin typeface="Arial"/>
                <a:cs typeface="Arial"/>
              </a:rPr>
              <a:t>case-sensitive, </a:t>
            </a:r>
            <a:r>
              <a:rPr sz="1800" spc="-15">
                <a:latin typeface="Arial"/>
                <a:cs typeface="Arial"/>
              </a:rPr>
              <a:t>ou </a:t>
            </a:r>
            <a:r>
              <a:rPr sz="1800" spc="-5">
                <a:latin typeface="Arial"/>
                <a:cs typeface="Arial"/>
              </a:rPr>
              <a:t>seja, </a:t>
            </a:r>
            <a:r>
              <a:rPr sz="1800" spc="5">
                <a:latin typeface="Arial"/>
                <a:cs typeface="Arial"/>
              </a:rPr>
              <a:t>não  </a:t>
            </a:r>
            <a:r>
              <a:rPr sz="1800" spc="-5">
                <a:latin typeface="Arial"/>
                <a:cs typeface="Arial"/>
              </a:rPr>
              <a:t>faz </a:t>
            </a:r>
            <a:r>
              <a:rPr sz="1800">
                <a:latin typeface="Arial"/>
                <a:cs typeface="Arial"/>
              </a:rPr>
              <a:t>distinção </a:t>
            </a:r>
            <a:r>
              <a:rPr sz="1800" spc="5">
                <a:latin typeface="Arial"/>
                <a:cs typeface="Arial"/>
              </a:rPr>
              <a:t>entre maiúsculas </a:t>
            </a:r>
            <a:r>
              <a:rPr sz="1800">
                <a:latin typeface="Arial"/>
                <a:cs typeface="Arial"/>
              </a:rPr>
              <a:t>e </a:t>
            </a:r>
            <a:r>
              <a:rPr sz="1800" spc="10">
                <a:latin typeface="Arial"/>
                <a:cs typeface="Arial"/>
              </a:rPr>
              <a:t>minúsculas, </a:t>
            </a:r>
            <a:r>
              <a:rPr sz="1800">
                <a:latin typeface="Arial"/>
                <a:cs typeface="Arial"/>
              </a:rPr>
              <a:t>então </a:t>
            </a:r>
            <a:r>
              <a:rPr sz="1800" spc="-50">
                <a:latin typeface="Arial"/>
                <a:cs typeface="Arial"/>
              </a:rPr>
              <a:t>‘MARIA’ </a:t>
            </a:r>
            <a:r>
              <a:rPr sz="1800">
                <a:latin typeface="Arial"/>
                <a:cs typeface="Arial"/>
              </a:rPr>
              <a:t>é </a:t>
            </a:r>
            <a:r>
              <a:rPr sz="1800" spc="5">
                <a:latin typeface="Arial"/>
                <a:cs typeface="Arial"/>
              </a:rPr>
              <a:t>igual </a:t>
            </a:r>
            <a:r>
              <a:rPr sz="1800" spc="-20">
                <a:latin typeface="Arial"/>
                <a:cs typeface="Arial"/>
              </a:rPr>
              <a:t>‘maria’ </a:t>
            </a:r>
            <a:r>
              <a:rPr sz="1800" spc="5">
                <a:latin typeface="Arial"/>
                <a:cs typeface="Arial"/>
              </a:rPr>
              <a:t>para </a:t>
            </a:r>
            <a:r>
              <a:rPr sz="1800">
                <a:latin typeface="Arial"/>
                <a:cs typeface="Arial"/>
              </a:rPr>
              <a:t>o</a:t>
            </a:r>
            <a:r>
              <a:rPr sz="1800" spc="40">
                <a:latin typeface="Arial"/>
                <a:cs typeface="Arial"/>
              </a:rPr>
              <a:t> </a:t>
            </a:r>
            <a:r>
              <a:rPr sz="1800" spc="-25">
                <a:latin typeface="Arial"/>
                <a:cs typeface="Arial"/>
              </a:rPr>
              <a:t>ILIKE.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A1348E-0AA7-4386-8207-C62CB64A38AC}"/>
              </a:ext>
            </a:extLst>
          </p:cNvPr>
          <p:cNvSpPr txBox="1"/>
          <p:nvPr/>
        </p:nvSpPr>
        <p:spPr>
          <a:xfrm>
            <a:off x="234421" y="2193601"/>
            <a:ext cx="480207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SELECT </a:t>
            </a:r>
            <a:r>
              <a:rPr lang="pt-BR" sz="2000" b="1">
                <a:latin typeface="Consolas"/>
                <a:ea typeface="+mn-lt"/>
                <a:cs typeface="+mn-lt"/>
              </a:rPr>
              <a:t>*</a:t>
            </a:r>
          </a:p>
          <a:p>
            <a:r>
              <a:rPr lang="pt-BR" sz="2000" b="1">
                <a:latin typeface="Consolas"/>
                <a:ea typeface="+mn-lt"/>
                <a:cs typeface="+mn-lt"/>
              </a:rPr>
              <a:t>  </a:t>
            </a:r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FROM </a:t>
            </a:r>
            <a:r>
              <a:rPr lang="pt-BR" sz="2000" b="1">
                <a:latin typeface="Consolas"/>
                <a:ea typeface="+mn-lt"/>
                <a:cs typeface="+mn-lt"/>
              </a:rPr>
              <a:t>TBCLIENTE</a:t>
            </a:r>
          </a:p>
          <a:p>
            <a:r>
              <a:rPr lang="pt-BR" sz="2000" b="1">
                <a:latin typeface="Consolas"/>
                <a:ea typeface="+mn-lt"/>
                <a:cs typeface="+mn-lt"/>
              </a:rPr>
              <a:t> </a:t>
            </a:r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WHERE </a:t>
            </a:r>
            <a:r>
              <a:rPr lang="pt-BR" sz="2000" b="1">
                <a:latin typeface="Consolas"/>
                <a:ea typeface="+mn-lt"/>
                <a:cs typeface="+mn-lt"/>
              </a:rPr>
              <a:t>CLINOME LIKE '</a:t>
            </a:r>
            <a:r>
              <a:rPr lang="pt-BR" sz="2000" b="1" err="1">
                <a:latin typeface="Consolas"/>
                <a:ea typeface="+mn-lt"/>
                <a:cs typeface="+mn-lt"/>
              </a:rPr>
              <a:t>Edg</a:t>
            </a:r>
            <a:r>
              <a:rPr lang="pt-BR" sz="2000" b="1">
                <a:latin typeface="Consolas"/>
                <a:ea typeface="+mn-lt"/>
                <a:cs typeface="+mn-lt"/>
              </a:rPr>
              <a:t>%';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487" y="274002"/>
            <a:ext cx="4133850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z="2000" spc="15">
                <a:solidFill>
                  <a:srgbClr val="FFFFFF"/>
                </a:solidFill>
                <a:latin typeface="Arial"/>
                <a:cs typeface="Arial"/>
              </a:rPr>
              <a:t>INTRODUÇÃO BANCO </a:t>
            </a:r>
            <a:r>
              <a:rPr sz="2000" spc="35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spc="-3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0">
                <a:solidFill>
                  <a:srgbClr val="FFFFFF"/>
                </a:solidFill>
                <a:latin typeface="Arial"/>
                <a:cs typeface="Arial"/>
              </a:rPr>
              <a:t>DADOS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390"/>
              </a:lnSpc>
            </a:pPr>
            <a:r>
              <a:rPr sz="1200" spc="-30">
                <a:solidFill>
                  <a:srgbClr val="FFFFFF"/>
                </a:solidFill>
                <a:latin typeface="Arial"/>
                <a:cs typeface="Arial"/>
              </a:rPr>
              <a:t>LISTA </a:t>
            </a:r>
            <a:r>
              <a:rPr sz="1200" spc="15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1200" spc="-15">
                <a:solidFill>
                  <a:srgbClr val="FFFFFF"/>
                </a:solidFill>
                <a:latin typeface="Arial"/>
                <a:cs typeface="Arial"/>
              </a:rPr>
              <a:t>EXERCÍCIO</a:t>
            </a:r>
            <a:r>
              <a:rPr sz="12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4195" y="2486342"/>
            <a:ext cx="4335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>
                <a:latin typeface="Arial"/>
                <a:cs typeface="Arial"/>
              </a:rPr>
              <a:t>Lista </a:t>
            </a:r>
            <a:r>
              <a:rPr sz="1800" b="1" spc="10">
                <a:latin typeface="Arial"/>
                <a:cs typeface="Arial"/>
              </a:rPr>
              <a:t>de </a:t>
            </a:r>
            <a:r>
              <a:rPr sz="1800" b="1" spc="-10">
                <a:latin typeface="Arial"/>
                <a:cs typeface="Arial"/>
              </a:rPr>
              <a:t>Exercícios </a:t>
            </a:r>
            <a:r>
              <a:rPr sz="1800" b="1">
                <a:latin typeface="Arial"/>
                <a:cs typeface="Arial"/>
              </a:rPr>
              <a:t>1 – </a:t>
            </a:r>
            <a:r>
              <a:rPr sz="1800" b="1" spc="-15">
                <a:latin typeface="Arial"/>
                <a:cs typeface="Arial"/>
              </a:rPr>
              <a:t>Banco </a:t>
            </a:r>
            <a:r>
              <a:rPr sz="1800" b="1" spc="10">
                <a:latin typeface="Arial"/>
                <a:cs typeface="Arial"/>
              </a:rPr>
              <a:t>de</a:t>
            </a:r>
            <a:r>
              <a:rPr sz="1800" b="1" spc="30">
                <a:latin typeface="Arial"/>
                <a:cs typeface="Arial"/>
              </a:rPr>
              <a:t> </a:t>
            </a:r>
            <a:r>
              <a:rPr sz="1800" b="1" spc="-5">
                <a:latin typeface="Arial"/>
                <a:cs typeface="Arial"/>
              </a:rPr>
              <a:t>Dados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487" y="274002"/>
            <a:ext cx="6523355" cy="504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50"/>
              </a:lnSpc>
              <a:spcBef>
                <a:spcPts val="125"/>
              </a:spcBef>
            </a:pPr>
            <a:r>
              <a:rPr spc="10"/>
              <a:t>LINGUAGEM</a:t>
            </a:r>
            <a:r>
              <a:rPr spc="-15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10"/>
              <a:t>MANIPULAÇÃO</a:t>
            </a:r>
            <a:r>
              <a:rPr spc="-185"/>
              <a:t> </a:t>
            </a:r>
            <a:r>
              <a:rPr spc="35"/>
              <a:t>DE</a:t>
            </a:r>
            <a:r>
              <a:rPr spc="-35"/>
              <a:t> </a:t>
            </a:r>
            <a:r>
              <a:rPr spc="30"/>
              <a:t>DADOS</a:t>
            </a:r>
            <a:r>
              <a:rPr spc="-175"/>
              <a:t> </a:t>
            </a:r>
            <a:r>
              <a:rPr spc="5"/>
              <a:t>-</a:t>
            </a:r>
            <a:r>
              <a:rPr spc="-35"/>
              <a:t> </a:t>
            </a:r>
            <a:r>
              <a:rPr spc="20"/>
              <a:t>SELECT</a:t>
            </a:r>
          </a:p>
          <a:p>
            <a:pPr marL="12700">
              <a:lnSpc>
                <a:spcPts val="1390"/>
              </a:lnSpc>
            </a:pPr>
            <a:r>
              <a:rPr sz="1200" spc="5"/>
              <a:t>BUSCANDO </a:t>
            </a:r>
            <a:r>
              <a:rPr sz="1200" spc="-5"/>
              <a:t>VALORES</a:t>
            </a:r>
            <a:r>
              <a:rPr sz="1200" spc="-100"/>
              <a:t> </a:t>
            </a:r>
            <a:r>
              <a:rPr sz="1200" spc="-25"/>
              <a:t>NULOS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231140" y="1160462"/>
            <a:ext cx="3822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Arial"/>
                <a:cs typeface="Arial"/>
              </a:rPr>
              <a:t>Pesquisar </a:t>
            </a:r>
            <a:r>
              <a:rPr sz="1800" spc="-20">
                <a:latin typeface="Arial"/>
                <a:cs typeface="Arial"/>
              </a:rPr>
              <a:t>valores </a:t>
            </a:r>
            <a:r>
              <a:rPr sz="1800" spc="-15">
                <a:latin typeface="Arial"/>
                <a:cs typeface="Arial"/>
              </a:rPr>
              <a:t>em </a:t>
            </a:r>
            <a:r>
              <a:rPr sz="1800" spc="10">
                <a:latin typeface="Arial"/>
                <a:cs typeface="Arial"/>
              </a:rPr>
              <a:t>branco</a:t>
            </a:r>
            <a:r>
              <a:rPr sz="1800" spc="-5">
                <a:latin typeface="Arial"/>
                <a:cs typeface="Arial"/>
              </a:rPr>
              <a:t> </a:t>
            </a:r>
            <a:r>
              <a:rPr sz="1800" spc="10">
                <a:latin typeface="Arial"/>
                <a:cs typeface="Arial"/>
              </a:rPr>
              <a:t>(nulos).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38801" y="2224023"/>
            <a:ext cx="3428630" cy="1228226"/>
          </a:xfrm>
          <a:custGeom>
            <a:avLst/>
            <a:gdLst/>
            <a:ahLst/>
            <a:cxnLst/>
            <a:rect l="l" t="t" r="r" b="b"/>
            <a:pathLst>
              <a:path w="4429125" h="1600200">
                <a:moveTo>
                  <a:pt x="0" y="1600200"/>
                </a:moveTo>
                <a:lnTo>
                  <a:pt x="4429125" y="1600200"/>
                </a:lnTo>
                <a:lnTo>
                  <a:pt x="4429125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9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053167"/>
              </p:ext>
            </p:extLst>
          </p:nvPr>
        </p:nvGraphicFramePr>
        <p:xfrm>
          <a:off x="148863" y="2030152"/>
          <a:ext cx="4437378" cy="1979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985">
                <a:tc gridSpan="3"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pt-BR" sz="1400" b="1" spc="5" err="1">
                          <a:latin typeface="Arial"/>
                          <a:cs typeface="Arial"/>
                        </a:rPr>
                        <a:t>tbfornecedor</a:t>
                      </a:r>
                      <a:endParaRPr sz="1400" err="1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pt-BR" sz="1400" b="1" spc="15" err="1">
                          <a:latin typeface="Arial"/>
                          <a:cs typeface="Arial"/>
                        </a:rPr>
                        <a:t>forcodigo</a:t>
                      </a:r>
                      <a:endParaRPr sz="1400" err="1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pt-BR" sz="1400" b="1" spc="20" err="1">
                          <a:latin typeface="Arial"/>
                          <a:cs typeface="Arial"/>
                        </a:rPr>
                        <a:t>fornome</a:t>
                      </a:r>
                      <a:endParaRPr sz="1400" err="1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lang="pt-BR" sz="1400" b="1" spc="20" err="1">
                          <a:latin typeface="Arial"/>
                          <a:cs typeface="Arial"/>
                        </a:rPr>
                        <a:t>forramo</a:t>
                      </a:r>
                      <a:endParaRPr sz="1400" err="1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 marL="10160" lvl="0" algn="ctr">
                        <a:lnSpc>
                          <a:spcPct val="100000"/>
                        </a:lnSpc>
                        <a:spcBef>
                          <a:spcPts val="700"/>
                        </a:spcBef>
                        <a:buNone/>
                      </a:pPr>
                      <a:r>
                        <a:rPr lang="pt-BR" sz="1400" spc="15">
                          <a:latin typeface="Arial"/>
                          <a:cs typeface="Arial"/>
                        </a:rPr>
                        <a:t>1</a:t>
                      </a:r>
                      <a:endParaRPr/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lang="pt-BR" sz="1400" spc="25">
                          <a:latin typeface="Arial"/>
                          <a:cs typeface="Arial"/>
                        </a:rPr>
                        <a:t>Forn 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985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pt-BR" sz="1400" spc="15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lang="pt-BR" sz="1400" spc="25">
                          <a:latin typeface="Arial"/>
                          <a:cs typeface="Arial"/>
                        </a:rPr>
                        <a:t>Forn 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86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pt-BR" sz="1400" spc="1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pt-BR" sz="1400" spc="40">
                          <a:latin typeface="Arial"/>
                          <a:cs typeface="Arial"/>
                        </a:rPr>
                        <a:t>Forn 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lang="pt-BR" sz="1400" spc="45">
                          <a:latin typeface="Arial"/>
                          <a:cs typeface="Arial"/>
                        </a:rPr>
                        <a:t>Ramo</a:t>
                      </a:r>
                      <a:endParaRPr sz="1400" spc="45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F5D1B499-1C45-4054-AC55-4374544AAAAC}"/>
              </a:ext>
            </a:extLst>
          </p:cNvPr>
          <p:cNvSpPr txBox="1"/>
          <p:nvPr/>
        </p:nvSpPr>
        <p:spPr>
          <a:xfrm>
            <a:off x="5134929" y="2309262"/>
            <a:ext cx="395867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SELECT </a:t>
            </a:r>
            <a:r>
              <a:rPr lang="pt-BR" sz="2000" b="1">
                <a:latin typeface="Consolas"/>
                <a:ea typeface="+mn-lt"/>
                <a:cs typeface="+mn-lt"/>
              </a:rPr>
              <a:t>*</a:t>
            </a:r>
            <a:endParaRPr lang="pt-BR" sz="2000" b="1">
              <a:latin typeface="Consolas"/>
            </a:endParaRPr>
          </a:p>
          <a:p>
            <a:r>
              <a:rPr lang="pt-BR" sz="2000" b="1">
                <a:latin typeface="Consolas"/>
                <a:ea typeface="+mn-lt"/>
                <a:cs typeface="+mn-lt"/>
              </a:rPr>
              <a:t>  </a:t>
            </a:r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FROM </a:t>
            </a:r>
            <a:r>
              <a:rPr lang="pt-BR" sz="2000" b="1">
                <a:latin typeface="Consolas"/>
                <a:ea typeface="+mn-lt"/>
                <a:cs typeface="+mn-lt"/>
              </a:rPr>
              <a:t>TBFORNECEDOR</a:t>
            </a:r>
            <a:endParaRPr lang="pt-BR" sz="2000" b="1">
              <a:latin typeface="Consolas"/>
            </a:endParaRPr>
          </a:p>
          <a:p>
            <a:r>
              <a:rPr lang="pt-BR" sz="2000" b="1">
                <a:latin typeface="Consolas"/>
                <a:ea typeface="+mn-lt"/>
                <a:cs typeface="+mn-lt"/>
              </a:rPr>
              <a:t> </a:t>
            </a:r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WHERE </a:t>
            </a:r>
            <a:r>
              <a:rPr lang="pt-BR" sz="2000" b="1">
                <a:latin typeface="Consolas"/>
                <a:ea typeface="+mn-lt"/>
                <a:cs typeface="+mn-lt"/>
              </a:rPr>
              <a:t>FORRAMO </a:t>
            </a:r>
            <a:r>
              <a:rPr lang="pt-BR" sz="2000" b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IS </a:t>
            </a:r>
            <a:r>
              <a:rPr lang="pt-BR" sz="2000" b="1">
                <a:latin typeface="Consolas"/>
                <a:ea typeface="+mn-lt"/>
                <a:cs typeface="+mn-lt"/>
              </a:rPr>
              <a:t>NULL;</a:t>
            </a:r>
            <a:endParaRPr lang="pt-BR" sz="2000" b="1">
              <a:latin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1474</Words>
  <Application>Microsoft Office PowerPoint</Application>
  <PresentationFormat>Personalizar</PresentationFormat>
  <Paragraphs>239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Segoe UI</vt:lpstr>
      <vt:lpstr>Times New Roman</vt:lpstr>
      <vt:lpstr>Office Theme</vt:lpstr>
      <vt:lpstr>02 - DML - SELEÇÃO DE DADOS JOVENS TALENTOS – CURSO DE PROGRAMAÇÃO</vt:lpstr>
      <vt:lpstr>LINGUAGEM DE MANIPULAÇÃO DE DADOS - SELECT</vt:lpstr>
      <vt:lpstr>LINGUAGEM DE MANIPULAÇÃO DE DADOS - SELECT</vt:lpstr>
      <vt:lpstr>LINGUAGEM DE MANIPULAÇÃO DE DADOS - SELECT CLÁUSULA WHERE</vt:lpstr>
      <vt:lpstr>LINGUAGEM DE MANIPULAÇÃO DE DADOS - SELECT CLÁUSULA WHERE</vt:lpstr>
      <vt:lpstr>LINGUAGEM DE MANIPULAÇÃO DE DADOS - SELECT OPERADOR BETWEEN</vt:lpstr>
      <vt:lpstr>LINGUAGEM DE MANIPULAÇÃO DE DADOS - SELECT OPERADOR LIKE E ILIKE</vt:lpstr>
      <vt:lpstr>Apresentação do PowerPoint</vt:lpstr>
      <vt:lpstr>LINGUAGEM DE MANIPULAÇÃO DE DADOS - SELECT BUSCANDO VALORES NULOS</vt:lpstr>
      <vt:lpstr>LINGUAGEM DE MANIPULAÇÃO DE DADOS - SELECT OPERADORES LÓGICOS</vt:lpstr>
      <vt:lpstr>LINGUAGEM DE MANIPULAÇÃO DE DADOS - SELECT OPERADORES LÓGICOS</vt:lpstr>
      <vt:lpstr>LINGUAGEM DE MANIPULAÇÃO DE DADOS - SELECT ORDER BY</vt:lpstr>
      <vt:lpstr>LINGUAGEM DE MANIPULAÇÃO DE DADOS - SELECT LIMIT E OFFSET</vt:lpstr>
      <vt:lpstr>LINGUAGEM DE MANIPULAÇÃO DE DADOS - SELECT DISTINCT</vt:lpstr>
      <vt:lpstr>LINGUAGEM DE MANIPULAÇÃO DE DADOS - SELECT FUNÇÕES AGREGADAS</vt:lpstr>
      <vt:lpstr>LINGUAGEM DE MANIPULAÇÃO DE DADOS - SELECT FUNÇÕES AGREGADAS</vt:lpstr>
      <vt:lpstr>LINGUAGEM DE MANIPULAÇÃO DE DADOS - SELECT ALIAS</vt:lpstr>
      <vt:lpstr>LINGUAGEM DE MANIPULAÇÃO DE DADOS - SELECT GROUP BY</vt:lpstr>
      <vt:lpstr>Apresentação do PowerPoint</vt:lpstr>
      <vt:lpstr>LINGUAGEM DE MANIPULAÇÃO DE DADOS - SELECT HAVING</vt:lpstr>
      <vt:lpstr>LINGUAGEM DE MANIPULAÇÃO DE DADOS - SELECT SUBSELECT</vt:lpstr>
      <vt:lpstr>LINGUAGEM DE MANIPULAÇÃO DE DADOS - SELECT JOIN</vt:lpstr>
      <vt:lpstr>LINGUAGEM DE MANIPULAÇÃO DE DADOS - SELECT INNER JOIN</vt:lpstr>
      <vt:lpstr>LINGUAGEM DE MANIPULAÇÃO DE DADOS - SELECT LEFT JOIN</vt:lpstr>
      <vt:lpstr>LINGUAGEM DE MANIPULAÇÃO DE DADOS - SELECT RIGHT JOIN</vt:lpstr>
      <vt:lpstr>LINGUAGEM DE MANIPULAÇÃO DE DADOS - SELECT FULL OUTER JOIN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DML - SELEÇÃO DE DADOS CURSO DE PROGRAMAÇÃO PHP / MATHEUS DO LIVRAMENTO</dc:title>
  <cp:lastModifiedBy>Felipe Diosel</cp:lastModifiedBy>
  <cp:revision>3</cp:revision>
  <dcterms:created xsi:type="dcterms:W3CDTF">2020-11-27T20:28:05Z</dcterms:created>
  <dcterms:modified xsi:type="dcterms:W3CDTF">2022-04-05T11:37:00Z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2020-02-01T00:00:00Z</vt:filetime>
  </property>
  <property fmtid="{D5CDD505-2E9C-101B-9397-08002B2CF9AE}" pid="3" name="LastSaved">
    <vt:filetime>2020-11-27T00:00:00Z</vt:filetime>
  </property>
</Properties>
</file>