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3" r:id="rId6"/>
    <p:sldId id="301" r:id="rId7"/>
    <p:sldId id="264" r:id="rId8"/>
    <p:sldId id="267" r:id="rId9"/>
    <p:sldId id="268" r:id="rId10"/>
    <p:sldId id="266"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269" r:id="rId43"/>
    <p:sldId id="302" r:id="rId44"/>
    <p:sldId id="303" r:id="rId45"/>
    <p:sldId id="304" r:id="rId46"/>
    <p:sldId id="305" r:id="rId47"/>
    <p:sldId id="306" r:id="rId48"/>
    <p:sldId id="307" r:id="rId49"/>
    <p:sldId id="308" r:id="rId50"/>
    <p:sldId id="309" r:id="rId51"/>
    <p:sldId id="310" r:id="rId52"/>
    <p:sldId id="311" r:id="rId53"/>
    <p:sldId id="312" r:id="rId54"/>
    <p:sldId id="314" r:id="rId55"/>
    <p:sldId id="313" r:id="rId56"/>
    <p:sldId id="315" r:id="rId57"/>
    <p:sldId id="316" r:id="rId58"/>
    <p:sldId id="317" r:id="rId59"/>
    <p:sldId id="318" r:id="rId60"/>
    <p:sldId id="320" r:id="rId61"/>
    <p:sldId id="322" r:id="rId62"/>
    <p:sldId id="323" r:id="rId63"/>
    <p:sldId id="324" r:id="rId64"/>
    <p:sldId id="321" r:id="rId65"/>
    <p:sldId id="319" r:id="rId66"/>
    <p:sldId id="260"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B00"/>
    <a:srgbClr val="004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p:scale>
          <a:sx n="76" d="100"/>
          <a:sy n="76" d="100"/>
        </p:scale>
        <p:origin x="-330" y="-6"/>
      </p:cViewPr>
      <p:guideLst>
        <p:guide orient="horz" pos="2188"/>
        <p:guide pos="2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0AA79-4FCC-074F-85E0-CEE218925B64}" type="datetimeFigureOut">
              <a:rPr lang="pt-BR" smtClean="0"/>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12006-13B0-9343-974D-D1B6F7856FE8}"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4012006-13B0-9343-974D-D1B6F7856FE8}" type="slidenum">
              <a:rPr lang="pt-BR" smtClean="0"/>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4012006-13B0-9343-974D-D1B6F7856FE8}" type="slidenum">
              <a:rPr lang="pt-BR" smtClean="0"/>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Vertical Text Placeholder 2"/>
          <p:cNvSpPr>
            <a:spLocks noGrp="1"/>
          </p:cNvSpPr>
          <p:nvPr>
            <p:ph type="body" orient="vert" idx="1" hasCustomPrompt="1"/>
          </p:nvPr>
        </p:nvSpPr>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idx="1" hasCustomPrompt="1"/>
          </p:nvPr>
        </p:nvSpPr>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endParaRPr lang="pt-BR"/>
          </a:p>
        </p:txBody>
      </p:sp>
      <p:sp>
        <p:nvSpPr>
          <p:cNvPr id="4" name="Date Placeholder 3"/>
          <p:cNvSpPr>
            <a:spLocks noGrp="1"/>
          </p:cNvSpPr>
          <p:nvPr>
            <p:ph type="dt" sz="half" idx="10"/>
          </p:nvPr>
        </p:nvSpPr>
        <p:spPr/>
        <p:txBody>
          <a:bodyPr/>
          <a:lstStyle/>
          <a:p>
            <a:fld id="{5F9344B4-9850-F84E-AF53-CD3E9423C711}"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Date Placeholder 4"/>
          <p:cNvSpPr>
            <a:spLocks noGrp="1"/>
          </p:cNvSpPr>
          <p:nvPr>
            <p:ph type="dt" sz="half" idx="10"/>
          </p:nvPr>
        </p:nvSpPr>
        <p:spPr/>
        <p:txBody>
          <a:bodyPr/>
          <a:lstStyle/>
          <a:p>
            <a:fld id="{5F9344B4-9850-F84E-AF53-CD3E9423C711}" type="datetimeFigureOut">
              <a:rPr lang="pt-BR" smtClean="0"/>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endParaRPr lang="pt-BR"/>
          </a:p>
        </p:txBody>
      </p:sp>
      <p:sp>
        <p:nvSpPr>
          <p:cNvPr id="4" name="Content Placeholder 3"/>
          <p:cNvSpPr>
            <a:spLocks noGrp="1"/>
          </p:cNvSpPr>
          <p:nvPr>
            <p:ph sz="half" idx="2" hasCustomPrompt="1"/>
          </p:nvPr>
        </p:nvSpPr>
        <p:spPr>
          <a:xfrm>
            <a:off x="629842" y="2505075"/>
            <a:ext cx="3868340" cy="368458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endParaRPr lang="pt-BR"/>
          </a:p>
        </p:txBody>
      </p:sp>
      <p:sp>
        <p:nvSpPr>
          <p:cNvPr id="6" name="Content Placeholder 5"/>
          <p:cNvSpPr>
            <a:spLocks noGrp="1"/>
          </p:cNvSpPr>
          <p:nvPr>
            <p:ph sz="quarter" idx="4" hasCustomPrompt="1"/>
          </p:nvPr>
        </p:nvSpPr>
        <p:spPr>
          <a:xfrm>
            <a:off x="4629150" y="2505075"/>
            <a:ext cx="3887391" cy="368458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7" name="Date Placeholder 6"/>
          <p:cNvSpPr>
            <a:spLocks noGrp="1"/>
          </p:cNvSpPr>
          <p:nvPr>
            <p:ph type="dt" sz="half" idx="10"/>
          </p:nvPr>
        </p:nvSpPr>
        <p:spPr/>
        <p:txBody>
          <a:bodyPr/>
          <a:lstStyle/>
          <a:p>
            <a:fld id="{5F9344B4-9850-F84E-AF53-CD3E9423C711}" type="datetimeFigureOut">
              <a:rPr lang="pt-BR" smtClean="0"/>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F9344B4-9850-F84E-AF53-CD3E9423C711}" type="datetimeFigureOut">
              <a:rPr lang="pt-BR" smtClean="0"/>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344B4-9850-F84E-AF53-CD3E9423C711}" type="datetimeFigureOut">
              <a:rPr lang="pt-BR" smtClean="0"/>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5F9344B4-9850-F84E-AF53-CD3E9423C711}" type="datetimeFigureOut">
              <a:rPr lang="pt-BR" smtClean="0"/>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5F9344B4-9850-F84E-AF53-CD3E9423C711}" type="datetimeFigureOut">
              <a:rPr lang="pt-BR" smtClean="0"/>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57D5177-FEBC-BE45-ABC7-E7850195CA8B}"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344B4-9850-F84E-AF53-CD3E9423C711}" type="datetimeFigureOut">
              <a:rPr lang="pt-BR" smtClean="0"/>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D5177-FEBC-BE45-ABC7-E7850195CA8B}"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85999"/>
            <a:ext cx="7772400" cy="1223963"/>
          </a:xfrm>
        </p:spPr>
        <p:txBody>
          <a:bodyPr>
            <a:noAutofit/>
          </a:bodyPr>
          <a:lstStyle/>
          <a:p>
            <a:r>
              <a:rPr lang="pt-BR" sz="7200" b="1" dirty="0">
                <a:solidFill>
                  <a:srgbClr val="ED8B00"/>
                </a:solidFill>
                <a:latin typeface="+mn-lt"/>
                <a:cs typeface="Calibri" panose="020F0502020204030204" pitchFamily="34" charset="0"/>
              </a:rPr>
              <a:t>Programador Web</a:t>
            </a:r>
            <a:endParaRPr lang="pt-BR" sz="7200" b="1" dirty="0">
              <a:solidFill>
                <a:srgbClr val="ED8B00"/>
              </a:solidFill>
              <a:latin typeface="+mn-lt"/>
              <a:cs typeface="Calibri" panose="020F0502020204030204" pitchFamily="34" charset="0"/>
            </a:endParaRPr>
          </a:p>
        </p:txBody>
      </p:sp>
      <p:sp>
        <p:nvSpPr>
          <p:cNvPr id="3" name="Subtítulo 2"/>
          <p:cNvSpPr>
            <a:spLocks noGrp="1"/>
          </p:cNvSpPr>
          <p:nvPr>
            <p:ph type="subTitle" idx="1"/>
          </p:nvPr>
        </p:nvSpPr>
        <p:spPr>
          <a:xfrm>
            <a:off x="1143000" y="3602038"/>
            <a:ext cx="6858000" cy="1108507"/>
          </a:xfrm>
        </p:spPr>
        <p:txBody>
          <a:bodyPr>
            <a:normAutofit/>
          </a:bodyPr>
          <a:lstStyle/>
          <a:p>
            <a:r>
              <a:rPr lang="pt-BR" sz="2800" dirty="0">
                <a:solidFill>
                  <a:schemeClr val="bg1"/>
                </a:solidFill>
                <a:latin typeface="+mj-lt"/>
              </a:rPr>
              <a:t>Professor: Gelvazio Camargo</a:t>
            </a:r>
            <a:endParaRPr lang="pt-BR" sz="2800" dirty="0">
              <a:solidFill>
                <a:schemeClr val="bg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64845" y="47942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946150" y="2541270"/>
            <a:ext cx="5981700" cy="1476375"/>
          </a:xfrm>
          <a:prstGeom prst="rect">
            <a:avLst/>
          </a:prstGeom>
          <a:noFill/>
        </p:spPr>
        <p:txBody>
          <a:bodyPr wrap="square" rtlCol="0" anchor="t">
            <a:spAutoFit/>
          </a:bodyPr>
          <a:p>
            <a:pPr algn="ctr"/>
            <a:r>
              <a:rPr lang="pt-BR" altLang="en-US"/>
              <a:t>#TENCENT CLOUD - </a:t>
            </a:r>
            <a:endParaRPr lang="pt-BR" altLang="en-US"/>
          </a:p>
          <a:p>
            <a:pPr algn="ctr"/>
            <a:r>
              <a:rPr lang="pt-BR" altLang="en-US"/>
              <a:t>Empresa:Tencent</a:t>
            </a:r>
            <a:endParaRPr lang="pt-BR" altLang="en-US"/>
          </a:p>
          <a:p>
            <a:pPr algn="ctr"/>
            <a:r>
              <a:rPr lang="pt-BR" altLang="en-US"/>
              <a:t>Site da empresa:https://intl.cloud.tencent.com/pt/</a:t>
            </a:r>
            <a:endParaRPr lang="pt-BR" altLang="en-US"/>
          </a:p>
          <a:p>
            <a:pPr algn="ctr"/>
            <a:r>
              <a:rPr lang="pt-BR" altLang="en-US"/>
              <a:t>Site Nuvem Cloud:https://intl.cloud.tencent.com/pt/</a:t>
            </a:r>
            <a:endParaRPr lang="pt-BR" altLang="en-US"/>
          </a:p>
          <a:p>
            <a:pPr algn="ctr"/>
            <a:r>
              <a:rPr lang="pt-BR" altLang="en-US"/>
              <a:t>Valor de Mercado:US$ 550 bilhões</a:t>
            </a:r>
            <a:endParaRPr lang="pt-BR"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64845" y="47942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1078230" y="2567305"/>
            <a:ext cx="6041390" cy="1476375"/>
          </a:xfrm>
          <a:prstGeom prst="rect">
            <a:avLst/>
          </a:prstGeom>
          <a:noFill/>
        </p:spPr>
        <p:txBody>
          <a:bodyPr wrap="square" rtlCol="0" anchor="t">
            <a:spAutoFit/>
          </a:bodyPr>
          <a:p>
            <a:pPr algn="ctr"/>
            <a:r>
              <a:rPr lang="pt-BR" altLang="en-US"/>
              <a:t>#ORACLE CLOUD </a:t>
            </a:r>
            <a:endParaRPr lang="pt-BR" altLang="en-US"/>
          </a:p>
          <a:p>
            <a:pPr algn="ctr"/>
            <a:r>
              <a:rPr lang="pt-BR" altLang="en-US"/>
              <a:t>Empresa:ORACLE</a:t>
            </a:r>
            <a:endParaRPr lang="pt-BR" altLang="en-US"/>
          </a:p>
          <a:p>
            <a:pPr algn="ctr"/>
            <a:r>
              <a:rPr lang="pt-BR" altLang="en-US"/>
              <a:t>Site da empresa:https://www.oracle.com/br</a:t>
            </a:r>
            <a:endParaRPr lang="pt-BR" altLang="en-US"/>
          </a:p>
          <a:p>
            <a:pPr algn="ctr"/>
            <a:r>
              <a:rPr lang="pt-BR" altLang="en-US"/>
              <a:t>Site Nuvem Cloud:https://www.oracle.com/br/cloud/</a:t>
            </a:r>
            <a:endParaRPr lang="pt-BR" altLang="en-US"/>
          </a:p>
          <a:p>
            <a:pPr algn="ctr"/>
            <a:r>
              <a:rPr lang="pt-BR" altLang="en-US"/>
              <a:t>Valor de Mercado: US$ 203,65 bilhões</a:t>
            </a:r>
            <a:endParaRPr lang="pt-BR"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64845" y="47942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894080" y="2419985"/>
            <a:ext cx="7216140" cy="1476375"/>
          </a:xfrm>
          <a:prstGeom prst="rect">
            <a:avLst/>
          </a:prstGeom>
          <a:noFill/>
        </p:spPr>
        <p:txBody>
          <a:bodyPr wrap="square" rtlCol="0" anchor="t">
            <a:spAutoFit/>
          </a:bodyPr>
          <a:p>
            <a:pPr algn="ctr"/>
            <a:r>
              <a:rPr lang="pt-BR" altLang="en-US"/>
              <a:t>#ACCENTURE</a:t>
            </a:r>
            <a:endParaRPr lang="pt-BR" altLang="en-US"/>
          </a:p>
          <a:p>
            <a:pPr algn="ctr"/>
            <a:r>
              <a:rPr lang="pt-BR" altLang="en-US"/>
              <a:t>Empresa:ACCENTURE</a:t>
            </a:r>
            <a:endParaRPr lang="pt-BR" altLang="en-US"/>
          </a:p>
          <a:p>
            <a:pPr algn="ctr"/>
            <a:r>
              <a:rPr lang="pt-BR" altLang="en-US"/>
              <a:t>Site da empresa:https://www.accenture.com/</a:t>
            </a:r>
            <a:endParaRPr lang="pt-BR" altLang="en-US"/>
          </a:p>
          <a:p>
            <a:pPr algn="ctr"/>
            <a:r>
              <a:rPr lang="pt-BR" altLang="en-US"/>
              <a:t>Site Nuvem Cloud:https://www.accenture.com/br-pt/services/cloud-index</a:t>
            </a:r>
            <a:endParaRPr lang="pt-BR" altLang="en-US"/>
          </a:p>
          <a:p>
            <a:pPr algn="ctr"/>
            <a:r>
              <a:rPr lang="pt-BR" altLang="en-US"/>
              <a:t>Valor de Mercado: US$ 198,55 bilhões</a:t>
            </a:r>
            <a:endParaRPr lang="pt-BR"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64845" y="47942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1296670" y="2413635"/>
            <a:ext cx="5543550" cy="1198880"/>
          </a:xfrm>
          <a:prstGeom prst="rect">
            <a:avLst/>
          </a:prstGeom>
          <a:noFill/>
        </p:spPr>
        <p:txBody>
          <a:bodyPr wrap="square" rtlCol="0" anchor="t">
            <a:spAutoFit/>
          </a:bodyPr>
          <a:p>
            <a:pPr algn="ctr"/>
            <a:r>
              <a:rPr lang="pt-BR" altLang="en-US"/>
              <a:t>#CLOUD SIGMA </a:t>
            </a:r>
            <a:endParaRPr lang="pt-BR" altLang="en-US"/>
          </a:p>
          <a:p>
            <a:pPr algn="ctr"/>
            <a:r>
              <a:rPr lang="pt-BR" altLang="en-US"/>
              <a:t>Empresa:CloudSigma</a:t>
            </a:r>
            <a:endParaRPr lang="pt-BR" altLang="en-US"/>
          </a:p>
          <a:p>
            <a:pPr algn="ctr"/>
            <a:r>
              <a:rPr lang="pt-BR" altLang="en-US"/>
              <a:t>Site da Empresa e Cloud:https://www.cloudsigma.com/</a:t>
            </a:r>
            <a:endParaRPr lang="pt-BR" altLang="en-US"/>
          </a:p>
          <a:p>
            <a:pPr algn="ctr"/>
            <a:r>
              <a:rPr lang="pt-BR" altLang="en-US"/>
              <a:t>Valor de Mercado: US$ 0,0 bilhões</a:t>
            </a:r>
            <a:endParaRPr lang="pt-B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64845" y="47053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831850" y="2394585"/>
            <a:ext cx="7278370" cy="1476375"/>
          </a:xfrm>
          <a:prstGeom prst="rect">
            <a:avLst/>
          </a:prstGeom>
          <a:noFill/>
        </p:spPr>
        <p:txBody>
          <a:bodyPr wrap="square" rtlCol="0" anchor="t">
            <a:spAutoFit/>
          </a:bodyPr>
          <a:p>
            <a:pPr algn="ctr"/>
            <a:r>
              <a:rPr lang="pt-BR" altLang="en-US"/>
              <a:t>#VMWARE</a:t>
            </a:r>
            <a:endParaRPr lang="pt-BR" altLang="en-US"/>
          </a:p>
          <a:p>
            <a:pPr algn="ctr"/>
            <a:r>
              <a:rPr lang="pt-BR" altLang="en-US"/>
              <a:t>Empresa:VMWARE</a:t>
            </a:r>
            <a:endParaRPr lang="pt-BR" altLang="en-US"/>
          </a:p>
          <a:p>
            <a:pPr algn="ctr"/>
            <a:r>
              <a:rPr lang="pt-BR" altLang="en-US"/>
              <a:t>Site da empresa:https://www.vmware.com/</a:t>
            </a:r>
            <a:endParaRPr lang="pt-BR" altLang="en-US"/>
          </a:p>
          <a:p>
            <a:pPr algn="ctr"/>
            <a:r>
              <a:rPr lang="pt-BR" altLang="en-US"/>
              <a:t>Site Nuvem Cloud:https://www.vmware.com/cloud-solutions.html</a:t>
            </a:r>
            <a:endParaRPr lang="pt-BR" altLang="en-US"/>
          </a:p>
          <a:p>
            <a:pPr algn="ctr"/>
            <a:r>
              <a:rPr lang="pt-BR" altLang="en-US"/>
              <a:t>Valor de Mercado: US$ 59,44 bilhões</a:t>
            </a:r>
            <a:endParaRPr lang="pt-BR"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74370" y="505460"/>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674370" y="2919095"/>
            <a:ext cx="7795260" cy="1476375"/>
          </a:xfrm>
          <a:prstGeom prst="rect">
            <a:avLst/>
          </a:prstGeom>
          <a:noFill/>
        </p:spPr>
        <p:txBody>
          <a:bodyPr wrap="square" rtlCol="0" anchor="t">
            <a:spAutoFit/>
          </a:bodyPr>
          <a:p>
            <a:pPr algn="ctr"/>
            <a:r>
              <a:rPr lang="pt-BR" altLang="en-US"/>
              <a:t>#DIGITAL OCEAN</a:t>
            </a:r>
            <a:endParaRPr lang="pt-BR" altLang="en-US"/>
          </a:p>
          <a:p>
            <a:pPr algn="ctr"/>
            <a:r>
              <a:rPr lang="pt-BR" altLang="en-US"/>
              <a:t>Empresa:DIGITAL OCEAN</a:t>
            </a:r>
            <a:endParaRPr lang="pt-BR" altLang="en-US"/>
          </a:p>
          <a:p>
            <a:pPr algn="ctr"/>
            <a:r>
              <a:rPr lang="pt-BR" altLang="en-US"/>
              <a:t>Site da empresa:https://www.digitalocean.com/</a:t>
            </a:r>
            <a:endParaRPr lang="pt-BR" altLang="en-US"/>
          </a:p>
          <a:p>
            <a:pPr algn="ctr"/>
            <a:r>
              <a:rPr lang="pt-BR" altLang="en-US"/>
              <a:t>Site Nuvem Cloud:https://www.digitalocean.com/solutions/vpn</a:t>
            </a:r>
            <a:endParaRPr lang="pt-BR" altLang="en-US"/>
          </a:p>
          <a:p>
            <a:pPr algn="ctr"/>
            <a:r>
              <a:rPr lang="pt-BR" altLang="en-US"/>
              <a:t>Valor de Mercado: US$ 10 bilhões</a:t>
            </a:r>
            <a:endParaRPr lang="pt-BR"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74370" y="505460"/>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674370" y="2136775"/>
            <a:ext cx="7723505" cy="2584450"/>
          </a:xfrm>
          <a:prstGeom prst="rect">
            <a:avLst/>
          </a:prstGeom>
          <a:noFill/>
        </p:spPr>
        <p:txBody>
          <a:bodyPr wrap="square" rtlCol="0" anchor="t">
            <a:spAutoFit/>
          </a:bodyPr>
          <a:p>
            <a:pPr algn="ctr"/>
            <a:r>
              <a:rPr lang="pt-BR" altLang="en-US"/>
              <a:t>#Hyve </a:t>
            </a:r>
            <a:endParaRPr lang="pt-BR" altLang="en-US"/>
          </a:p>
          <a:p>
            <a:pPr algn="ctr"/>
            <a:r>
              <a:rPr lang="pt-BR" altLang="en-US"/>
              <a:t>Empresa:hive</a:t>
            </a:r>
            <a:endParaRPr lang="pt-BR" altLang="en-US"/>
          </a:p>
          <a:p>
            <a:pPr algn="ctr"/>
            <a:r>
              <a:rPr lang="pt-BR" altLang="en-US"/>
              <a:t>Site da empresa:https://www.hyve.com/</a:t>
            </a:r>
            <a:endParaRPr lang="pt-BR" altLang="en-US"/>
          </a:p>
          <a:p>
            <a:pPr algn="ctr"/>
            <a:r>
              <a:rPr lang="pt-BR" altLang="en-US"/>
              <a:t>Site Nuvem Cloud:https://www.hyve.com/</a:t>
            </a:r>
            <a:endParaRPr lang="pt-BR" altLang="en-US"/>
          </a:p>
          <a:p>
            <a:pPr algn="ctr"/>
            <a:r>
              <a:rPr lang="pt-BR" altLang="en-US"/>
              <a:t>Valor de Mercado: US$ 355,27 milhões</a:t>
            </a:r>
            <a:endParaRPr lang="pt-BR" altLang="en-US"/>
          </a:p>
          <a:p>
            <a:pPr algn="ctr"/>
            <a:endParaRPr lang="pt-BR" altLang="en-US"/>
          </a:p>
          <a:p>
            <a:pPr algn="ctr"/>
            <a:endParaRPr lang="pt-BR" altLang="en-US"/>
          </a:p>
          <a:p>
            <a:pPr algn="ctr"/>
            <a:r>
              <a:rPr lang="pt-BR" altLang="en-US"/>
              <a:t>Pesquisa maiores cloud </a:t>
            </a:r>
            <a:endParaRPr lang="pt-BR" altLang="en-US"/>
          </a:p>
          <a:p>
            <a:pPr algn="ctr"/>
            <a:r>
              <a:rPr lang="pt-BR" altLang="en-US"/>
              <a:t>https://mageda.digital/blog/maiores-empresas-de-cloud-computing/</a:t>
            </a:r>
            <a:endParaRPr lang="pt-BR"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925" y="479425"/>
            <a:ext cx="6089015" cy="10782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a:t>
            </a:r>
            <a:r>
              <a:rPr lang="pt-BR" sz="3600" b="1" dirty="0">
                <a:solidFill>
                  <a:schemeClr val="bg2">
                    <a:lumMod val="75000"/>
                  </a:schemeClr>
                </a:solidFill>
                <a:latin typeface="+mn-lt"/>
                <a:cs typeface="Calibri" panose="020F0502020204030204" pitchFamily="34" charset="0"/>
              </a:rPr>
              <a:t>omo funciona a computação</a:t>
            </a:r>
            <a:endParaRPr lang="pt-BR" sz="3600" b="1" dirty="0">
              <a:solidFill>
                <a:schemeClr val="bg2">
                  <a:lumMod val="75000"/>
                </a:schemeClr>
              </a:solidFill>
              <a:latin typeface="+mn-lt"/>
              <a:cs typeface="Calibri" panose="020F0502020204030204" pitchFamily="34" charset="0"/>
            </a:endParaRPr>
          </a:p>
          <a:p>
            <a:r>
              <a:rPr lang="pt-BR" sz="3600" b="1" dirty="0">
                <a:solidFill>
                  <a:schemeClr val="bg2">
                    <a:lumMod val="75000"/>
                  </a:schemeClr>
                </a:solidFill>
                <a:latin typeface="+mn-lt"/>
                <a:cs typeface="Calibri" panose="020F0502020204030204" pitchFamily="34" charset="0"/>
              </a:rPr>
              <a:t> na nuvem?</a:t>
            </a:r>
            <a:endParaRPr lang="pt-BR" sz="36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936625" y="2552065"/>
            <a:ext cx="6542405" cy="1476375"/>
          </a:xfrm>
          <a:prstGeom prst="rect">
            <a:avLst/>
          </a:prstGeom>
          <a:noFill/>
        </p:spPr>
        <p:txBody>
          <a:bodyPr wrap="square" rtlCol="0" anchor="t">
            <a:spAutoFit/>
          </a:bodyPr>
          <a:p>
            <a:r>
              <a:rPr lang="pt-BR" altLang="en-US"/>
              <a:t>O cloud computing utiliza uma camada de rede para conectar desde os dispositivos de ponto periférico dos usuários, como computadores, smartphones e acessórios portáteis,</a:t>
            </a:r>
            <a:endParaRPr lang="pt-BR" altLang="en-US"/>
          </a:p>
          <a:p>
            <a:r>
              <a:rPr lang="pt-BR" altLang="en-US"/>
              <a:t> a recursos centralizados no data center. Ele conta com diferentes modelos de serviço:</a:t>
            </a:r>
            <a:endParaRPr lang="pt-BR"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SaaS</a:t>
            </a:r>
            <a:endParaRPr lang="pt-BR"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796925" y="1831975"/>
            <a:ext cx="7811135" cy="2584450"/>
          </a:xfrm>
          <a:prstGeom prst="rect">
            <a:avLst/>
          </a:prstGeom>
          <a:noFill/>
        </p:spPr>
        <p:txBody>
          <a:bodyPr wrap="square" rtlCol="0" anchor="t">
            <a:spAutoFit/>
          </a:bodyPr>
          <a:p>
            <a:r>
              <a:rPr lang="pt-BR" altLang="en-US"/>
              <a:t>O modelo SaaS  – software como serviço de computação na nuvem – é o mais conhecido entre as empresas. </a:t>
            </a:r>
            <a:endParaRPr lang="pt-BR" altLang="en-US"/>
          </a:p>
          <a:p>
            <a:r>
              <a:rPr lang="pt-BR" altLang="en-US"/>
              <a:t>Ele disponibiliza o aplicativo de software ao usuário por meio de uma interface de navegador ou de programa e faz com que a rede subjacente, o sistema operacional e os recursos funcionem nos bastidores. </a:t>
            </a:r>
            <a:endParaRPr lang="pt-BR" altLang="en-US"/>
          </a:p>
          <a:p>
            <a:r>
              <a:rPr lang="pt-BR" altLang="en-US"/>
              <a:t>Não é necessário comprar o software, pois o serviço é contratado por meio de assinaturas que dão permissão de acesso. </a:t>
            </a:r>
            <a:endParaRPr lang="pt-BR" altLang="en-US"/>
          </a:p>
          <a:p>
            <a:r>
              <a:rPr lang="pt-BR" altLang="en-US"/>
              <a:t>Logo, o uso dos aplicativos pode ser feito de qualquer dispositivo conectado à internet.</a:t>
            </a:r>
            <a:endParaRPr lang="pt-BR"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PaaS</a:t>
            </a:r>
            <a:endParaRPr lang="pt-BR"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796925" y="1520825"/>
            <a:ext cx="7724775" cy="3415030"/>
          </a:xfrm>
          <a:prstGeom prst="rect">
            <a:avLst/>
          </a:prstGeom>
          <a:noFill/>
        </p:spPr>
        <p:txBody>
          <a:bodyPr wrap="square" rtlCol="0" anchor="t">
            <a:spAutoFit/>
          </a:bodyPr>
          <a:p>
            <a:r>
              <a:rPr lang="pt-BR" altLang="en-US"/>
              <a:t>O modelo PaaS – plataforma como serviço – aproveita os benefícios da computação na nuvem enquanto mantém a liberdade de desenvolver aplicações personalizadas de software. </a:t>
            </a:r>
            <a:endParaRPr lang="pt-BR" altLang="en-US"/>
          </a:p>
          <a:p>
            <a:r>
              <a:rPr lang="pt-BR" altLang="en-US"/>
              <a:t>Os usuários podem acessar a PaaS da mesma maneira que fazem com o aplicativo SaaS. </a:t>
            </a:r>
            <a:endParaRPr lang="pt-BR" altLang="en-US"/>
          </a:p>
          <a:p>
            <a:r>
              <a:rPr lang="pt-BR" altLang="en-US"/>
              <a:t>O provedor é responsável pela manutenção do sistema operacional, da rede, dos servidores e da segurança. </a:t>
            </a:r>
            <a:endParaRPr lang="pt-BR" altLang="en-US"/>
          </a:p>
          <a:p>
            <a:r>
              <a:rPr lang="pt-BR" altLang="en-US"/>
              <a:t>Pode haver também abstrações em nível de aplicativo que aceleram o desenvolvimento de apps e a implementação de vários dispositivos. Fora isso, uma plataforma tradicional em execução em um pool remoto vai gerar alguns benefícios de capacidade flexível, mas não se pode esperar que acelere a inovação da empresa.</a:t>
            </a:r>
            <a:endParaRPr lang="pt-BR"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8" name="Título 1"/>
          <p:cNvSpPr txBox="1"/>
          <p:nvPr/>
        </p:nvSpPr>
        <p:spPr>
          <a:xfrm>
            <a:off x="796637" y="416458"/>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1"/>
                </a:solidFill>
                <a:latin typeface="+mn-lt"/>
                <a:cs typeface="Calibri" panose="020F0502020204030204" pitchFamily="34" charset="0"/>
              </a:rPr>
              <a:t>Elementos da Competência</a:t>
            </a:r>
            <a:endParaRPr lang="pt-BR" sz="4000" b="1" dirty="0">
              <a:solidFill>
                <a:schemeClr val="bg1"/>
              </a:solidFill>
              <a:latin typeface="+mn-lt"/>
              <a:cs typeface="Calibri" panose="020F0502020204030204" pitchFamily="34" charset="0"/>
            </a:endParaRPr>
          </a:p>
        </p:txBody>
      </p:sp>
      <p:sp>
        <p:nvSpPr>
          <p:cNvPr id="19" name="Subtítulo 2"/>
          <p:cNvSpPr txBox="1"/>
          <p:nvPr/>
        </p:nvSpPr>
        <p:spPr>
          <a:xfrm>
            <a:off x="796925" y="1109345"/>
            <a:ext cx="6089015" cy="45085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000" spc="300" dirty="0">
              <a:solidFill>
                <a:srgbClr val="ED8B00"/>
              </a:solidFill>
              <a:latin typeface="Arial Black" panose="020B0A04020102020204" charset="0"/>
              <a:cs typeface="Arial Black" panose="020B0A04020102020204" charset="0"/>
            </a:endParaRPr>
          </a:p>
          <a:p>
            <a:pPr marL="0" indent="0">
              <a:buNone/>
            </a:pPr>
            <a:r>
              <a:rPr lang="pt-BR" sz="2000" spc="300" dirty="0">
                <a:solidFill>
                  <a:srgbClr val="ED8B00"/>
                </a:solidFill>
                <a:latin typeface="Arial Black" panose="020B0A04020102020204" charset="0"/>
                <a:cs typeface="Arial Black" panose="020B0A04020102020204" charset="0"/>
              </a:rPr>
              <a:t>Cloud Computing, VPS, Hospedagem Compartilhada e Servidor Dedicado</a:t>
            </a:r>
            <a:endParaRPr lang="pt-BR" sz="2000" spc="300" dirty="0">
              <a:solidFill>
                <a:srgbClr val="ED8B00"/>
              </a:solidFill>
              <a:latin typeface="Arial Black" panose="020B0A04020102020204" charset="0"/>
              <a:cs typeface="Arial Black" panose="020B0A04020102020204" charset="0"/>
            </a:endParaRPr>
          </a:p>
          <a:p>
            <a:endParaRPr lang="pt-BR" sz="2000" spc="300" dirty="0">
              <a:solidFill>
                <a:srgbClr val="ED8B00"/>
              </a:solidFill>
              <a:latin typeface="+mj-lt"/>
            </a:endParaRPr>
          </a:p>
          <a:p>
            <a:r>
              <a:rPr lang="pt-BR" sz="2000" spc="300" dirty="0">
                <a:solidFill>
                  <a:srgbClr val="ED8B00"/>
                </a:solidFill>
                <a:latin typeface="+mj-lt"/>
              </a:rPr>
              <a:t>Tecnologias de Servidor web:</a:t>
            </a:r>
            <a:endParaRPr lang="pt-BR" sz="2000" spc="300" dirty="0">
              <a:solidFill>
                <a:srgbClr val="ED8B00"/>
              </a:solidFill>
              <a:latin typeface="+mj-lt"/>
            </a:endParaRPr>
          </a:p>
          <a:p>
            <a:pPr>
              <a:buFont typeface="Wingdings" panose="05000000000000000000" charset="0"/>
              <a:buChar char="Ø"/>
            </a:pPr>
            <a:r>
              <a:rPr lang="pt-BR" sz="2000" spc="300" dirty="0">
                <a:solidFill>
                  <a:srgbClr val="ED8B00"/>
                </a:solidFill>
                <a:latin typeface="+mj-lt"/>
              </a:rPr>
              <a:t>Conceitos e princípios de funcionamento.</a:t>
            </a:r>
            <a:endParaRPr lang="pt-BR" sz="2000" spc="300" dirty="0">
              <a:solidFill>
                <a:srgbClr val="ED8B00"/>
              </a:solidFill>
              <a:latin typeface="+mj-lt"/>
            </a:endParaRPr>
          </a:p>
          <a:p>
            <a:endParaRPr lang="pt-BR" sz="2000" spc="300" dirty="0">
              <a:solidFill>
                <a:srgbClr val="ED8B00"/>
              </a:solidFill>
              <a:latin typeface="+mj-lt"/>
            </a:endParaRPr>
          </a:p>
          <a:p>
            <a:pPr marL="0" indent="0">
              <a:buNone/>
            </a:pPr>
            <a:endParaRPr lang="pt-BR" sz="2000" spc="300" dirty="0">
              <a:solidFill>
                <a:srgbClr val="ED8B00"/>
              </a:solidFill>
              <a:latin typeface="+mj-lt"/>
            </a:endParaRPr>
          </a:p>
          <a:p>
            <a:r>
              <a:rPr lang="pt-BR" sz="2000" spc="300" dirty="0">
                <a:solidFill>
                  <a:srgbClr val="ED8B00"/>
                </a:solidFill>
                <a:latin typeface="+mj-lt"/>
              </a:rPr>
              <a:t>Serviços de hospedagem:</a:t>
            </a:r>
            <a:endParaRPr lang="pt-BR" sz="2000" spc="300" dirty="0">
              <a:solidFill>
                <a:srgbClr val="ED8B00"/>
              </a:solidFill>
              <a:latin typeface="+mj-lt"/>
            </a:endParaRPr>
          </a:p>
          <a:p>
            <a:pPr>
              <a:buFont typeface="Wingdings" panose="05000000000000000000" charset="0"/>
              <a:buChar char="Ø"/>
            </a:pPr>
            <a:r>
              <a:rPr lang="pt-BR" sz="2000" spc="300" dirty="0">
                <a:solidFill>
                  <a:srgbClr val="ED8B00"/>
                </a:solidFill>
                <a:latin typeface="+mj-lt"/>
              </a:rPr>
              <a:t>Gratuitos, pagos, compartilhados e dedicados.</a:t>
            </a:r>
            <a:endParaRPr lang="pt-BR" sz="2000" spc="300" dirty="0">
              <a:solidFill>
                <a:srgbClr val="ED8B00"/>
              </a:solidFill>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IaaS</a:t>
            </a:r>
            <a:endParaRPr lang="pt-BR"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796925" y="2414270"/>
            <a:ext cx="7653655" cy="1753235"/>
          </a:xfrm>
          <a:prstGeom prst="rect">
            <a:avLst/>
          </a:prstGeom>
          <a:noFill/>
        </p:spPr>
        <p:txBody>
          <a:bodyPr wrap="square" rtlCol="0" anchor="t">
            <a:spAutoFit/>
          </a:bodyPr>
          <a:p>
            <a:r>
              <a:rPr lang="pt-BR" altLang="en-US"/>
              <a:t>O modelo IaaS – infraestrutura como serviço –  é o modelo de serviço com maior nível de flexibilidade e controle sobre os recursos de tecnologia. </a:t>
            </a:r>
            <a:endParaRPr lang="pt-BR" altLang="en-US"/>
          </a:p>
          <a:p>
            <a:r>
              <a:rPr lang="pt-BR" altLang="en-US"/>
              <a:t>Ele proporciona às organizações a capacidade de aproveitar recursos </a:t>
            </a:r>
            <a:endParaRPr lang="pt-BR" altLang="en-US"/>
          </a:p>
          <a:p>
            <a:r>
              <a:rPr lang="pt-BR" altLang="en-US"/>
              <a:t>brutos do servidor enquanto o restante do gerenciamento da plataforma e do software é de responsabilidade da empresa. </a:t>
            </a:r>
            <a:endParaRPr lang="pt-BR" altLang="en-US"/>
          </a:p>
          <a:p>
            <a:r>
              <a:rPr lang="pt-BR" altLang="en-US"/>
              <a:t>Isso permite capacidade extra sem a preocupação com requisitos de hardware.</a:t>
            </a:r>
            <a:endParaRPr lang="pt-BR"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892810" y="523240"/>
            <a:ext cx="6089015" cy="1129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Tipos de Cloud Computing</a:t>
            </a:r>
            <a:endParaRPr lang="pt-BR"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892810" y="3171825"/>
            <a:ext cx="6822440" cy="1198880"/>
          </a:xfrm>
          <a:prstGeom prst="rect">
            <a:avLst/>
          </a:prstGeom>
          <a:noFill/>
        </p:spPr>
        <p:txBody>
          <a:bodyPr wrap="square" rtlCol="0" anchor="t">
            <a:spAutoFit/>
          </a:bodyPr>
          <a:p>
            <a:r>
              <a:rPr lang="pt-BR" altLang="en-US"/>
              <a:t>No mundo da computação, uma nuvem representa uma vasta rede de cabos, servidores e serviços de software fornecidos. </a:t>
            </a:r>
            <a:endParaRPr lang="pt-BR" altLang="en-US"/>
          </a:p>
          <a:p>
            <a:r>
              <a:rPr lang="pt-BR" altLang="en-US"/>
              <a:t>Vamos observar com mais detalhes algumas das diferentes opções de nuvem:</a:t>
            </a:r>
            <a:endParaRPr lang="pt-BR"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901700" y="514350"/>
            <a:ext cx="6089015" cy="1129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2">
                    <a:lumMod val="75000"/>
                  </a:schemeClr>
                </a:solidFill>
                <a:latin typeface="+mn-lt"/>
                <a:cs typeface="Calibri" panose="020F0502020204030204" pitchFamily="34" charset="0"/>
              </a:rPr>
              <a:t>Tipos de Cloud Computing</a:t>
            </a:r>
            <a:endParaRPr lang="pt-BR" sz="4000" b="1" dirty="0">
              <a:solidFill>
                <a:schemeClr val="bg2">
                  <a:lumMod val="75000"/>
                </a:schemeClr>
              </a:solidFill>
              <a:latin typeface="+mn-lt"/>
              <a:cs typeface="Calibri" panose="020F0502020204030204" pitchFamily="34" charset="0"/>
            </a:endParaRPr>
          </a:p>
          <a:p>
            <a:r>
              <a:rPr lang="pt-BR" sz="4000" b="1" dirty="0">
                <a:solidFill>
                  <a:schemeClr val="bg2">
                    <a:lumMod val="75000"/>
                  </a:schemeClr>
                </a:solidFill>
                <a:latin typeface="+mn-lt"/>
                <a:cs typeface="Calibri" panose="020F0502020204030204" pitchFamily="34" charset="0"/>
              </a:rPr>
              <a:t>Nuvem Privada</a:t>
            </a:r>
            <a:endParaRPr lang="pt-BR" sz="40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1278890" y="2413635"/>
            <a:ext cx="5973445" cy="922020"/>
          </a:xfrm>
          <a:prstGeom prst="rect">
            <a:avLst/>
          </a:prstGeom>
          <a:noFill/>
        </p:spPr>
        <p:txBody>
          <a:bodyPr wrap="square" rtlCol="0" anchor="t">
            <a:spAutoFit/>
          </a:bodyPr>
          <a:p>
            <a:r>
              <a:rPr lang="pt-BR" altLang="en-US"/>
              <a:t>Constituída de uma só organização com sua própria nuvem de servidores e software para a utilização sem um ponto de acesso público.</a:t>
            </a:r>
            <a:endParaRPr lang="pt-BR"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866775" y="523240"/>
            <a:ext cx="6089015" cy="1129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2">
                    <a:lumMod val="75000"/>
                  </a:schemeClr>
                </a:solidFill>
                <a:latin typeface="+mn-lt"/>
                <a:cs typeface="Calibri" panose="020F0502020204030204" pitchFamily="34" charset="0"/>
              </a:rPr>
              <a:t>Tipos de Cloud Computing</a:t>
            </a:r>
            <a:endParaRPr lang="pt-BR" sz="4000" b="1" dirty="0">
              <a:solidFill>
                <a:schemeClr val="bg2">
                  <a:lumMod val="75000"/>
                </a:schemeClr>
              </a:solidFill>
              <a:latin typeface="+mn-lt"/>
              <a:cs typeface="Calibri" panose="020F0502020204030204" pitchFamily="34" charset="0"/>
            </a:endParaRPr>
          </a:p>
          <a:p>
            <a:r>
              <a:rPr lang="pt-BR" sz="4000" b="1" dirty="0">
                <a:solidFill>
                  <a:schemeClr val="bg2">
                    <a:lumMod val="75000"/>
                  </a:schemeClr>
                </a:solidFill>
                <a:latin typeface="+mn-lt"/>
                <a:cs typeface="Calibri" panose="020F0502020204030204" pitchFamily="34" charset="0"/>
              </a:rPr>
              <a:t>Nuvem Pública</a:t>
            </a:r>
            <a:endParaRPr lang="pt-BR" sz="40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1146810" y="2413635"/>
            <a:ext cx="6429375" cy="922020"/>
          </a:xfrm>
          <a:prstGeom prst="rect">
            <a:avLst/>
          </a:prstGeom>
          <a:noFill/>
        </p:spPr>
        <p:txBody>
          <a:bodyPr wrap="square" rtlCol="0" anchor="t">
            <a:spAutoFit/>
          </a:bodyPr>
          <a:p>
            <a:r>
              <a:rPr lang="pt-BR" altLang="en-US"/>
              <a:t>Diversas empresas podem usar de maneira simultânea, mas separadamente. </a:t>
            </a:r>
            <a:endParaRPr lang="pt-BR" altLang="en-US"/>
          </a:p>
          <a:p>
            <a:r>
              <a:rPr lang="pt-BR" altLang="en-US"/>
              <a:t>O provedor da nuvem é responsável pela manutenção e segurança.</a:t>
            </a:r>
            <a:endParaRPr lang="pt-BR"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892810" y="531495"/>
            <a:ext cx="6089015" cy="1129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2">
                    <a:lumMod val="75000"/>
                  </a:schemeClr>
                </a:solidFill>
                <a:latin typeface="+mn-lt"/>
                <a:cs typeface="Calibri" panose="020F0502020204030204" pitchFamily="34" charset="0"/>
              </a:rPr>
              <a:t>Tipos de Cloud Computing</a:t>
            </a:r>
            <a:endParaRPr lang="pt-BR" sz="4000" b="1" dirty="0">
              <a:solidFill>
                <a:schemeClr val="bg2">
                  <a:lumMod val="75000"/>
                </a:schemeClr>
              </a:solidFill>
              <a:latin typeface="+mn-lt"/>
              <a:cs typeface="Calibri" panose="020F0502020204030204" pitchFamily="34" charset="0"/>
            </a:endParaRPr>
          </a:p>
          <a:p>
            <a:r>
              <a:rPr lang="pt-BR" sz="4000" b="1" dirty="0">
                <a:solidFill>
                  <a:schemeClr val="bg2">
                    <a:lumMod val="75000"/>
                  </a:schemeClr>
                </a:solidFill>
                <a:latin typeface="+mn-lt"/>
                <a:cs typeface="Calibri" panose="020F0502020204030204" pitchFamily="34" charset="0"/>
              </a:rPr>
              <a:t>Nuvem Híbrica</a:t>
            </a:r>
            <a:endParaRPr lang="pt-BR" sz="40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885190" y="2136775"/>
            <a:ext cx="6874510" cy="922020"/>
          </a:xfrm>
          <a:prstGeom prst="rect">
            <a:avLst/>
          </a:prstGeom>
          <a:noFill/>
        </p:spPr>
        <p:txBody>
          <a:bodyPr wrap="square" rtlCol="0" anchor="t">
            <a:spAutoFit/>
          </a:bodyPr>
          <a:p>
            <a:r>
              <a:rPr lang="pt-BR" altLang="en-US"/>
              <a:t>Composta de duas ou mais infraestruturas de nuvens distintas que permanecem como entidades únicas, mas que estão unidas por uma tecnologia padronizada ou proprietária.</a:t>
            </a:r>
            <a:endParaRPr lang="pt-BR"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901700" y="505460"/>
            <a:ext cx="6089015" cy="1129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2">
                    <a:lumMod val="75000"/>
                  </a:schemeClr>
                </a:solidFill>
                <a:latin typeface="+mn-lt"/>
                <a:cs typeface="Calibri" panose="020F0502020204030204" pitchFamily="34" charset="0"/>
              </a:rPr>
              <a:t>Tipos de Cloud Computing</a:t>
            </a:r>
            <a:endParaRPr lang="pt-BR" sz="4000" b="1" dirty="0">
              <a:solidFill>
                <a:schemeClr val="bg2">
                  <a:lumMod val="75000"/>
                </a:schemeClr>
              </a:solidFill>
              <a:latin typeface="+mn-lt"/>
              <a:cs typeface="Calibri" panose="020F0502020204030204" pitchFamily="34" charset="0"/>
            </a:endParaRPr>
          </a:p>
          <a:p>
            <a:r>
              <a:rPr lang="pt-BR" sz="4000" b="1" dirty="0">
                <a:solidFill>
                  <a:schemeClr val="bg2">
                    <a:lumMod val="75000"/>
                  </a:schemeClr>
                </a:solidFill>
                <a:latin typeface="+mn-lt"/>
                <a:cs typeface="Calibri" panose="020F0502020204030204" pitchFamily="34" charset="0"/>
              </a:rPr>
              <a:t>Nuvem Comunitária</a:t>
            </a:r>
            <a:endParaRPr lang="pt-BR" sz="40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901700" y="2690495"/>
            <a:ext cx="7279005" cy="645160"/>
          </a:xfrm>
          <a:prstGeom prst="rect">
            <a:avLst/>
          </a:prstGeom>
          <a:noFill/>
        </p:spPr>
        <p:txBody>
          <a:bodyPr wrap="square" rtlCol="0" anchor="t">
            <a:spAutoFit/>
          </a:bodyPr>
          <a:p>
            <a:r>
              <a:rPr lang="pt-BR" altLang="en-US"/>
              <a:t>Diferentes empresas ou organizações reúnem em pool seus recursos na nuvem para resolver um problema comum.</a:t>
            </a:r>
            <a:endParaRPr lang="pt-BR"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925" y="471170"/>
            <a:ext cx="6089015" cy="11252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Por que usar Cloud Computing?</a:t>
            </a:r>
            <a:endParaRPr lang="pt-BR" sz="3600" b="1" dirty="0">
              <a:solidFill>
                <a:schemeClr val="bg2">
                  <a:lumMod val="75000"/>
                </a:schemeClr>
              </a:solidFill>
              <a:latin typeface="+mn-lt"/>
              <a:cs typeface="Calibri" panose="020F0502020204030204" pitchFamily="34" charset="0"/>
            </a:endParaRPr>
          </a:p>
          <a:p>
            <a:r>
              <a:rPr lang="pt-BR" sz="3200" b="1" dirty="0">
                <a:solidFill>
                  <a:schemeClr val="bg2">
                    <a:lumMod val="75000"/>
                  </a:schemeClr>
                </a:solidFill>
                <a:latin typeface="+mn-lt"/>
                <a:cs typeface="Calibri" panose="020F0502020204030204" pitchFamily="34" charset="0"/>
              </a:rPr>
              <a:t>Para Dispensar o Harware</a:t>
            </a:r>
            <a:endParaRPr lang="pt-BR" sz="32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796925" y="1755775"/>
            <a:ext cx="7715885" cy="3692525"/>
          </a:xfrm>
          <a:prstGeom prst="rect">
            <a:avLst/>
          </a:prstGeom>
          <a:noFill/>
        </p:spPr>
        <p:txBody>
          <a:bodyPr wrap="square" rtlCol="0" anchor="t">
            <a:spAutoFit/>
          </a:bodyPr>
          <a:p>
            <a:r>
              <a:rPr lang="pt-BR" altLang="en-US"/>
              <a:t>Quando uma empresa fornece seu próprio software, é preciso pensar nos servidores, que exigem uma fonte de alimentação dedicada e peças de substituição. </a:t>
            </a:r>
            <a:endParaRPr lang="pt-BR" altLang="en-US"/>
          </a:p>
          <a:p>
            <a:r>
              <a:rPr lang="pt-BR" altLang="en-US"/>
              <a:t>Além disso, também precisam de configuração e monitoramento e de um time de especialistas de plantão para resolver problemas.</a:t>
            </a:r>
            <a:endParaRPr lang="pt-BR" altLang="en-US"/>
          </a:p>
          <a:p>
            <a:endParaRPr lang="pt-BR" altLang="en-US"/>
          </a:p>
          <a:p>
            <a:r>
              <a:rPr lang="pt-BR" altLang="en-US"/>
              <a:t>Quando o software é baseado na nuvem, essas preocupações e os custos flutuantes – e potencialmente altos – com infraestrutura desaparecem substancialmente, pois os valores são previsíveis. </a:t>
            </a:r>
            <a:endParaRPr lang="pt-BR" altLang="en-US"/>
          </a:p>
          <a:p>
            <a:r>
              <a:rPr lang="pt-BR" altLang="en-US"/>
              <a:t>O provedor de computação na nuvem é responsável por lidar com essas preocupações. </a:t>
            </a:r>
            <a:endParaRPr lang="pt-BR" altLang="en-US"/>
          </a:p>
          <a:p>
            <a:r>
              <a:rPr lang="pt-BR" altLang="en-US"/>
              <a:t>Ele deve assegurar que o processo seja tranquilo e ininterrupto em troca de um custo de software fixo e razoável</a:t>
            </a:r>
            <a:endParaRPr lang="pt-BR"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925" y="462280"/>
            <a:ext cx="6089015" cy="1104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Por que usar Cloud Computing?</a:t>
            </a:r>
            <a:endParaRPr lang="pt-BR" sz="3600" b="1" dirty="0">
              <a:solidFill>
                <a:schemeClr val="bg2">
                  <a:lumMod val="75000"/>
                </a:schemeClr>
              </a:solidFill>
              <a:latin typeface="+mn-lt"/>
              <a:cs typeface="Calibri" panose="020F0502020204030204" pitchFamily="34" charset="0"/>
            </a:endParaRPr>
          </a:p>
          <a:p>
            <a:r>
              <a:rPr lang="pt-BR" sz="3600" b="1" dirty="0">
                <a:solidFill>
                  <a:schemeClr val="bg2">
                    <a:lumMod val="75000"/>
                  </a:schemeClr>
                </a:solidFill>
                <a:latin typeface="+mn-lt"/>
                <a:cs typeface="Calibri" panose="020F0502020204030204" pitchFamily="34" charset="0"/>
              </a:rPr>
              <a:t>Para aumentar a segurança</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796925" y="2737485"/>
            <a:ext cx="7656195" cy="2030095"/>
          </a:xfrm>
          <a:prstGeom prst="rect">
            <a:avLst/>
          </a:prstGeom>
          <a:noFill/>
        </p:spPr>
        <p:txBody>
          <a:bodyPr wrap="square" rtlCol="0" anchor="t">
            <a:spAutoFit/>
          </a:bodyPr>
          <a:p>
            <a:r>
              <a:rPr lang="pt-BR" altLang="en-US"/>
              <a:t>A computação na nuvem é extremamente segura e reduz a necessidade de contratação de times internos de TI. </a:t>
            </a:r>
            <a:endParaRPr lang="pt-BR" altLang="en-US"/>
          </a:p>
          <a:p>
            <a:r>
              <a:rPr lang="pt-BR" altLang="en-US"/>
              <a:t>Ela permite também implementar práticas e tecnologias de segurança de ponta, orientadas por uma visão mais ampla dos padrões globais de ameaças em relação àquelas da maioria dos governos locais. </a:t>
            </a:r>
            <a:endParaRPr lang="pt-BR" altLang="en-US"/>
          </a:p>
          <a:p>
            <a:r>
              <a:rPr lang="pt-BR" altLang="en-US"/>
              <a:t>Com dezenas ou centenas de usuários possivelmente em risco de exposição a programas maliciosos, manter as organizações seguras pode ser muito caro.</a:t>
            </a:r>
            <a:endParaRPr lang="pt-BR"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925" y="462280"/>
            <a:ext cx="6089015" cy="1104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Por que usar Cloud Computing?</a:t>
            </a:r>
            <a:endParaRPr lang="pt-BR" sz="3600" b="1" dirty="0">
              <a:solidFill>
                <a:schemeClr val="bg2">
                  <a:lumMod val="75000"/>
                </a:schemeClr>
              </a:solidFill>
              <a:latin typeface="+mn-lt"/>
              <a:cs typeface="Calibri" panose="020F0502020204030204" pitchFamily="34" charset="0"/>
            </a:endParaRPr>
          </a:p>
          <a:p>
            <a:r>
              <a:rPr lang="pt-BR" sz="3600" b="1" dirty="0">
                <a:solidFill>
                  <a:schemeClr val="bg2">
                    <a:lumMod val="75000"/>
                  </a:schemeClr>
                </a:solidFill>
                <a:latin typeface="+mn-lt"/>
                <a:cs typeface="Calibri" panose="020F0502020204030204" pitchFamily="34" charset="0"/>
              </a:rPr>
              <a:t>Para aumentar a segurança</a:t>
            </a:r>
            <a:endParaRPr lang="pt-BR" sz="36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6925" y="1909445"/>
            <a:ext cx="7673340" cy="2306955"/>
          </a:xfrm>
          <a:prstGeom prst="rect">
            <a:avLst/>
          </a:prstGeom>
          <a:noFill/>
        </p:spPr>
        <p:txBody>
          <a:bodyPr wrap="square" rtlCol="0" anchor="t">
            <a:spAutoFit/>
          </a:bodyPr>
          <a:p>
            <a:r>
              <a:rPr lang="pt-BR" altLang="en-US"/>
              <a:t>Os provedores de cloud computing trabalham com um orçamento bem maior. Como precisam garantir a segurança de todos os clientes, cada empresa obtém benefícios do grande grupo, significando um nível de segurança mais elevado para todos. </a:t>
            </a:r>
            <a:endParaRPr lang="pt-BR" altLang="en-US"/>
          </a:p>
          <a:p>
            <a:r>
              <a:rPr lang="pt-BR" altLang="en-US"/>
              <a:t>Com uma infraestrutura fortalecida, monitoramento cuidadoso e aplicação de protocolos de segurança, a computação na nuvem pode oferecer a empresas de pequeno e médio porte a mesma proteção das organizações com requisitos altamente exigentes.</a:t>
            </a:r>
            <a:endParaRPr lang="pt-BR"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925" y="471170"/>
            <a:ext cx="6089015" cy="1261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Por que usar Cloud Computing?</a:t>
            </a:r>
            <a:endParaRPr lang="pt-BR" sz="3600" b="1" dirty="0">
              <a:solidFill>
                <a:schemeClr val="bg2">
                  <a:lumMod val="75000"/>
                </a:schemeClr>
              </a:solidFill>
              <a:latin typeface="+mn-lt"/>
              <a:cs typeface="Calibri" panose="020F0502020204030204" pitchFamily="34" charset="0"/>
            </a:endParaRPr>
          </a:p>
          <a:p>
            <a:r>
              <a:rPr lang="pt-BR" sz="3200" b="1" dirty="0">
                <a:solidFill>
                  <a:schemeClr val="bg2">
                    <a:lumMod val="75000"/>
                  </a:schemeClr>
                </a:solidFill>
                <a:latin typeface="+mn-lt"/>
                <a:cs typeface="Calibri" panose="020F0502020204030204" pitchFamily="34" charset="0"/>
              </a:rPr>
              <a:t>Colocando todos no mesmo nível</a:t>
            </a:r>
            <a:endParaRPr lang="pt-BR" sz="32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937895" y="2430780"/>
            <a:ext cx="7408545" cy="2306955"/>
          </a:xfrm>
          <a:prstGeom prst="rect">
            <a:avLst/>
          </a:prstGeom>
          <a:noFill/>
        </p:spPr>
        <p:txBody>
          <a:bodyPr wrap="square" rtlCol="0" anchor="t">
            <a:spAutoFit/>
          </a:bodyPr>
          <a:p>
            <a:r>
              <a:rPr lang="pt-BR" altLang="en-US"/>
              <a:t>A computação na nuvem tem a capacidade de colocar todos no mesmo nível. </a:t>
            </a:r>
            <a:endParaRPr lang="pt-BR" altLang="en-US"/>
          </a:p>
          <a:p>
            <a:r>
              <a:rPr lang="pt-BR" altLang="en-US"/>
              <a:t>Não importa se você tem dezenas ou milhares de usuários na plataforma, </a:t>
            </a:r>
            <a:endParaRPr lang="pt-BR" altLang="en-US"/>
          </a:p>
          <a:p>
            <a:r>
              <a:rPr lang="pt-BR" altLang="en-US"/>
              <a:t>o cloud computing democratiza o aplicativo de software corporativo.</a:t>
            </a:r>
            <a:endParaRPr lang="pt-BR" altLang="en-US"/>
          </a:p>
          <a:p>
            <a:r>
              <a:rPr lang="pt-BR" altLang="en-US"/>
              <a:t> </a:t>
            </a:r>
            <a:endParaRPr lang="pt-BR" altLang="en-US"/>
          </a:p>
          <a:p>
            <a:r>
              <a:rPr lang="pt-BR" altLang="en-US"/>
              <a:t>Com flexibilidade para aumentar ou reduzir o compartilhamento de um cliente no pool rapidamente, algumas vezes de modo automático, o usuário final normalmente não precisa estar ciente do que acontece na nuvem. </a:t>
            </a:r>
            <a:endParaRPr lang="pt-BR" altLang="en-US"/>
          </a:p>
          <a:p>
            <a:r>
              <a:rPr lang="pt-BR" altLang="en-US"/>
              <a:t>Ele precisa apenas fazer login e trabalhar na tarefa.</a:t>
            </a:r>
            <a:endParaRPr lang="pt-B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925" y="462280"/>
            <a:ext cx="6089015" cy="11480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 </a:t>
            </a:r>
            <a:endParaRPr lang="pt-BR" b="1" dirty="0">
              <a:solidFill>
                <a:schemeClr val="bg2">
                  <a:lumMod val="75000"/>
                </a:schemeClr>
              </a:solidFill>
              <a:latin typeface="+mn-lt"/>
              <a:cs typeface="Calibri" panose="020F0502020204030204" pitchFamily="34" charset="0"/>
            </a:endParaRPr>
          </a:p>
          <a:p>
            <a:r>
              <a:rPr lang="pt-BR" sz="2400" b="1" dirty="0">
                <a:solidFill>
                  <a:schemeClr val="bg2">
                    <a:lumMod val="75000"/>
                  </a:schemeClr>
                </a:solidFill>
                <a:latin typeface="+mn-lt"/>
                <a:cs typeface="Calibri" panose="020F0502020204030204" pitchFamily="34" charset="0"/>
              </a:rPr>
              <a:t>O que é e para que serve?</a:t>
            </a:r>
            <a:endParaRPr lang="pt-BR" sz="24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796925" y="1610360"/>
            <a:ext cx="7615555" cy="4523105"/>
          </a:xfrm>
          <a:prstGeom prst="rect">
            <a:avLst/>
          </a:prstGeom>
          <a:noFill/>
        </p:spPr>
        <p:txBody>
          <a:bodyPr wrap="square" rtlCol="0" anchor="t">
            <a:spAutoFit/>
          </a:bodyPr>
          <a:p>
            <a:r>
              <a:rPr lang="pt-BR" altLang="en-US"/>
              <a:t>De uma forma simples, cloud computing, ou computação na nuvem, é uma tecnologia que permite acesso remoto a softwares, armazenamento de arquivos e processamento de dados por meio da internet. </a:t>
            </a:r>
            <a:endParaRPr lang="pt-BR" altLang="en-US"/>
          </a:p>
          <a:p>
            <a:r>
              <a:rPr lang="pt-BR" altLang="en-US"/>
              <a:t>É uma alternativa para você acessar dados importantes de qualquer computador, em qualquer lugar.</a:t>
            </a:r>
            <a:endParaRPr lang="pt-BR" altLang="en-US"/>
          </a:p>
          <a:p>
            <a:endParaRPr lang="pt-BR" altLang="en-US"/>
          </a:p>
          <a:p>
            <a:r>
              <a:rPr lang="pt-BR" altLang="en-US"/>
              <a:t>Este mecanismo oferece aos indivíduos e às empresas a capacidade de um pool de recursos digitais com boa manutenção,seguro, de fácil acesso e sob demanda como servidores, armazenamento de dados e software de aplicativo.</a:t>
            </a:r>
            <a:endParaRPr lang="pt-BR" altLang="en-US"/>
          </a:p>
          <a:p>
            <a:endParaRPr lang="pt-BR" altLang="en-US"/>
          </a:p>
          <a:p>
            <a:r>
              <a:rPr lang="pt-BR" altLang="en-US"/>
              <a:t>O cloud computing proporciona às empresas mais flexibilidade em relação a dados e informações, que podem ser acessados a qualquer hora. É ideal para empresas com sedes ao redor do mundo ou em diferentes ambientes de trabalho, abrangendo locais remotos. Com o mínimo de gerenciamento, todos os elementos de software da computação na nuvem podem ser dimensionados sob demanda: você precisa apenas de uma conexão à internet.</a:t>
            </a:r>
            <a:endParaRPr lang="pt-BR"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925" y="471170"/>
            <a:ext cx="6089015" cy="1130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Principais características do Cloud Computing</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1020445" y="2264410"/>
            <a:ext cx="7103110" cy="1476375"/>
          </a:xfrm>
          <a:prstGeom prst="rect">
            <a:avLst/>
          </a:prstGeom>
          <a:noFill/>
        </p:spPr>
        <p:txBody>
          <a:bodyPr wrap="square" rtlCol="0" anchor="t">
            <a:spAutoFit/>
          </a:bodyPr>
          <a:p>
            <a:pPr algn="ctr"/>
            <a:r>
              <a:rPr lang="pt-BR" altLang="en-US"/>
              <a:t>Sob demanda</a:t>
            </a:r>
            <a:endParaRPr lang="pt-BR" altLang="en-US"/>
          </a:p>
          <a:p>
            <a:pPr algn="ctr"/>
            <a:endParaRPr lang="pt-BR" altLang="en-US"/>
          </a:p>
          <a:p>
            <a:r>
              <a:rPr lang="pt-BR" altLang="en-US"/>
              <a:t>Não é preciso consultar alguém ou ter um profissional de TI envolvido no provisionamento do servidor ou do armazenamento na rede.</a:t>
            </a:r>
            <a:endParaRPr lang="pt-BR" altLang="en-US"/>
          </a:p>
          <a:p>
            <a:r>
              <a:rPr lang="pt-BR" altLang="en-US"/>
              <a:t>Você tem a capacidade de computação necessária quando precisa.</a:t>
            </a:r>
            <a:endParaRPr lang="pt-BR"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290" y="471170"/>
            <a:ext cx="6089015" cy="1130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Principais características do Cloud Computing</a:t>
            </a:r>
            <a:endParaRPr lang="pt-BR" sz="36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6290" y="2552065"/>
            <a:ext cx="7112635" cy="1198880"/>
          </a:xfrm>
          <a:prstGeom prst="rect">
            <a:avLst/>
          </a:prstGeom>
          <a:noFill/>
        </p:spPr>
        <p:txBody>
          <a:bodyPr wrap="square" rtlCol="0" anchor="t">
            <a:spAutoFit/>
          </a:bodyPr>
          <a:p>
            <a:pPr algn="ctr"/>
            <a:r>
              <a:rPr lang="pt-BR" altLang="en-US"/>
              <a:t>Multiplataforma</a:t>
            </a:r>
            <a:endParaRPr lang="pt-BR" altLang="en-US"/>
          </a:p>
          <a:p>
            <a:pPr algn="ctr"/>
            <a:endParaRPr lang="pt-BR" altLang="en-US"/>
          </a:p>
          <a:p>
            <a:r>
              <a:rPr lang="pt-BR" altLang="en-US"/>
              <a:t>Basta ter uma conexão à internet para acessar o serviço em seu laptop, tablet, smartphone ou computador desktop.</a:t>
            </a:r>
            <a:endParaRPr lang="pt-BR"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290" y="488315"/>
            <a:ext cx="6089015" cy="1130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Principais características do Cloud Computing</a:t>
            </a:r>
            <a:endParaRPr lang="pt-BR" sz="36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6290" y="2690495"/>
            <a:ext cx="7139305" cy="1198880"/>
          </a:xfrm>
          <a:prstGeom prst="rect">
            <a:avLst/>
          </a:prstGeom>
          <a:noFill/>
        </p:spPr>
        <p:txBody>
          <a:bodyPr wrap="square" rtlCol="0" anchor="t">
            <a:spAutoFit/>
          </a:bodyPr>
          <a:p>
            <a:pPr algn="ctr"/>
            <a:r>
              <a:rPr lang="pt-BR" altLang="en-US"/>
              <a:t>Recursos em pool</a:t>
            </a:r>
            <a:endParaRPr lang="pt-BR" altLang="en-US"/>
          </a:p>
          <a:p>
            <a:pPr algn="ctr"/>
            <a:endParaRPr lang="pt-BR" altLang="en-US"/>
          </a:p>
          <a:p>
            <a:r>
              <a:rPr lang="pt-BR" altLang="en-US"/>
              <a:t>Segue o modelo de multilocatários, o que significa que há vários usuários do software.</a:t>
            </a:r>
            <a:endParaRPr lang="pt-BR"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290" y="488315"/>
            <a:ext cx="6089015" cy="1130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Principais características do Cloud Computing</a:t>
            </a:r>
            <a:endParaRPr lang="pt-BR" sz="36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6290" y="2604770"/>
            <a:ext cx="7523480" cy="1753235"/>
          </a:xfrm>
          <a:prstGeom prst="rect">
            <a:avLst/>
          </a:prstGeom>
          <a:noFill/>
        </p:spPr>
        <p:txBody>
          <a:bodyPr wrap="square" rtlCol="0" anchor="t">
            <a:spAutoFit/>
          </a:bodyPr>
          <a:p>
            <a:pPr algn="ctr"/>
            <a:r>
              <a:rPr lang="pt-BR" altLang="en-US"/>
              <a:t>Flexibilidade rápida</a:t>
            </a:r>
            <a:endParaRPr lang="pt-BR" altLang="en-US"/>
          </a:p>
          <a:p>
            <a:pPr algn="ctr"/>
            <a:endParaRPr lang="pt-BR" altLang="en-US"/>
          </a:p>
          <a:p>
            <a:r>
              <a:rPr lang="pt-BR" altLang="en-US"/>
              <a:t>O usuário tem uma experiência que é dimensionada com base na demanda e na utilização real. </a:t>
            </a:r>
            <a:endParaRPr lang="pt-BR" altLang="en-US"/>
          </a:p>
          <a:p>
            <a:r>
              <a:rPr lang="pt-BR" altLang="en-US"/>
              <a:t>Imagine um hotel que possa mudar o tamanho da cama de queen size para king size no mesmo "quarto".</a:t>
            </a:r>
            <a:endParaRPr lang="pt-BR"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290" y="488315"/>
            <a:ext cx="6089015" cy="1130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Principais características do Cloud Computing</a:t>
            </a:r>
            <a:endParaRPr lang="pt-BR" sz="36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814705" y="1998345"/>
            <a:ext cx="7418705" cy="1753235"/>
          </a:xfrm>
          <a:prstGeom prst="rect">
            <a:avLst/>
          </a:prstGeom>
          <a:noFill/>
        </p:spPr>
        <p:txBody>
          <a:bodyPr wrap="square" rtlCol="0" anchor="t">
            <a:spAutoFit/>
          </a:bodyPr>
          <a:p>
            <a:pPr algn="ctr"/>
            <a:r>
              <a:rPr lang="pt-BR" altLang="en-US"/>
              <a:t>Serviço medido</a:t>
            </a:r>
            <a:endParaRPr lang="pt-BR" altLang="en-US"/>
          </a:p>
          <a:p>
            <a:pPr algn="ctr"/>
            <a:endParaRPr lang="pt-BR" altLang="en-US"/>
          </a:p>
          <a:p>
            <a:r>
              <a:rPr lang="pt-BR" altLang="en-US"/>
              <a:t>A utilização de recursos é monitorada, controlada e relatada antecipadamente. </a:t>
            </a:r>
            <a:endParaRPr lang="pt-BR" altLang="en-US"/>
          </a:p>
          <a:p>
            <a:r>
              <a:rPr lang="pt-BR" altLang="en-US"/>
              <a:t>Isso torna a capacidade de computação essencialmente a mesma em relação a um serviço de utilitários pago.</a:t>
            </a:r>
            <a:endParaRPr lang="pt-BR"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a:t>
            </a:r>
            <a:endParaRPr lang="pt-BR"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1051560" y="1998345"/>
            <a:ext cx="6217920" cy="2953385"/>
          </a:xfrm>
          <a:prstGeom prst="rect">
            <a:avLst/>
          </a:prstGeom>
          <a:noFill/>
        </p:spPr>
        <p:txBody>
          <a:bodyPr wrap="square" rtlCol="0" anchor="t">
            <a:spAutoFit/>
          </a:bodyPr>
          <a:p>
            <a:pPr algn="ctr"/>
            <a:r>
              <a:rPr lang="pt-BR" altLang="en-US" sz="3200"/>
              <a:t>6 motivos para mudar para o Cloud Computing</a:t>
            </a:r>
            <a:endParaRPr lang="pt-BR" altLang="en-US" sz="3200"/>
          </a:p>
          <a:p>
            <a:pPr algn="ctr"/>
            <a:endParaRPr lang="pt-BR" altLang="en-US" sz="3200"/>
          </a:p>
          <a:p>
            <a:pPr marL="285750" indent="-285750">
              <a:buFont typeface="Arial" panose="020B0604020202020204" pitchFamily="34" charset="0"/>
              <a:buChar char="•"/>
            </a:pPr>
            <a:r>
              <a:rPr lang="pt-BR" altLang="en-US"/>
              <a:t>Recuperação após desastres</a:t>
            </a:r>
            <a:endParaRPr lang="pt-BR" altLang="en-US"/>
          </a:p>
          <a:p>
            <a:pPr marL="285750" indent="-285750">
              <a:buFont typeface="Arial" panose="020B0604020202020204" pitchFamily="34" charset="0"/>
              <a:buChar char="•"/>
            </a:pPr>
            <a:r>
              <a:rPr lang="pt-BR" altLang="en-US"/>
              <a:t>Atualizações automáticas de software</a:t>
            </a:r>
            <a:endParaRPr lang="pt-BR" altLang="en-US"/>
          </a:p>
          <a:p>
            <a:pPr marL="285750" indent="-285750">
              <a:buFont typeface="Arial" panose="020B0604020202020204" pitchFamily="34" charset="0"/>
              <a:buChar char="•"/>
            </a:pPr>
            <a:r>
              <a:rPr lang="pt-BR" altLang="en-US"/>
              <a:t>Capacidade de trabalhar remoto</a:t>
            </a:r>
            <a:endParaRPr lang="pt-BR" altLang="en-US"/>
          </a:p>
          <a:p>
            <a:pPr marL="285750" indent="-285750">
              <a:buFont typeface="Arial" panose="020B0604020202020204" pitchFamily="34" charset="0"/>
              <a:buChar char="•"/>
            </a:pPr>
            <a:r>
              <a:rPr lang="pt-BR" altLang="en-US"/>
              <a:t>Segurança</a:t>
            </a:r>
            <a:endParaRPr lang="pt-BR" altLang="en-US"/>
          </a:p>
          <a:p>
            <a:pPr marL="285750" indent="-285750">
              <a:buFont typeface="Arial" panose="020B0604020202020204" pitchFamily="34" charset="0"/>
              <a:buChar char="•"/>
            </a:pPr>
            <a:r>
              <a:rPr lang="pt-BR" altLang="en-US"/>
              <a:t>Consciência ecológica</a:t>
            </a:r>
            <a:endParaRPr lang="pt-BR"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a:t>
            </a:r>
            <a:endParaRPr lang="pt-BR"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982345" y="2334260"/>
            <a:ext cx="6830695" cy="1753235"/>
          </a:xfrm>
          <a:prstGeom prst="rect">
            <a:avLst/>
          </a:prstGeom>
          <a:noFill/>
        </p:spPr>
        <p:txBody>
          <a:bodyPr wrap="square" rtlCol="0" anchor="t">
            <a:spAutoFit/>
          </a:bodyPr>
          <a:p>
            <a:pPr algn="ctr"/>
            <a:r>
              <a:rPr lang="pt-BR" altLang="en-US"/>
              <a:t>1 motivos para mudar para o Cloud Computing - </a:t>
            </a:r>
            <a:endParaRPr lang="pt-BR" altLang="en-US"/>
          </a:p>
          <a:p>
            <a:pPr algn="ctr"/>
            <a:r>
              <a:rPr lang="pt-BR" altLang="en-US"/>
              <a:t>Recuperação após desastres</a:t>
            </a:r>
            <a:endParaRPr lang="pt-BR" altLang="en-US"/>
          </a:p>
          <a:p>
            <a:pPr algn="ctr"/>
            <a:endParaRPr lang="pt-BR" altLang="en-US"/>
          </a:p>
          <a:p>
            <a:r>
              <a:rPr lang="pt-BR" altLang="en-US"/>
              <a:t>Os provedores de computação na nuvem lidam com questões de recuperação com mais agilidade do que as recuperações que não são baseadas na nuvem.</a:t>
            </a:r>
            <a:endParaRPr lang="pt-BR"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a:t>
            </a:r>
            <a:endParaRPr lang="pt-BR"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97560" y="1998345"/>
            <a:ext cx="7444105" cy="1753235"/>
          </a:xfrm>
          <a:prstGeom prst="rect">
            <a:avLst/>
          </a:prstGeom>
          <a:noFill/>
        </p:spPr>
        <p:txBody>
          <a:bodyPr wrap="square" rtlCol="0" anchor="t">
            <a:spAutoFit/>
          </a:bodyPr>
          <a:p>
            <a:pPr algn="ctr"/>
            <a:r>
              <a:rPr lang="pt-BR" altLang="en-US"/>
              <a:t>2 motivos para mudar para o Cloud Computing - </a:t>
            </a:r>
            <a:endParaRPr lang="pt-BR" altLang="en-US"/>
          </a:p>
          <a:p>
            <a:pPr algn="ctr"/>
            <a:r>
              <a:rPr lang="pt-BR" altLang="en-US"/>
              <a:t>Atualizações automáticas de software</a:t>
            </a:r>
            <a:endParaRPr lang="pt-BR" altLang="en-US"/>
          </a:p>
          <a:p>
            <a:pPr algn="ctr"/>
            <a:endParaRPr lang="pt-BR" altLang="en-US"/>
          </a:p>
          <a:p>
            <a:pPr algn="ctr"/>
            <a:endParaRPr lang="pt-BR" altLang="en-US"/>
          </a:p>
          <a:p>
            <a:pPr algn="l"/>
            <a:r>
              <a:rPr lang="pt-BR" altLang="en-US"/>
              <a:t>Os provedores de computação na nuvem são responsáveis pela manutenção do servidor, incluindo atualizações de segurança.</a:t>
            </a:r>
            <a:endParaRPr lang="pt-BR"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a:t>
            </a:r>
            <a:endParaRPr lang="pt-BR"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1340485" y="2275205"/>
            <a:ext cx="6551295" cy="1476375"/>
          </a:xfrm>
          <a:prstGeom prst="rect">
            <a:avLst/>
          </a:prstGeom>
          <a:noFill/>
        </p:spPr>
        <p:txBody>
          <a:bodyPr wrap="square" rtlCol="0" anchor="t">
            <a:spAutoFit/>
          </a:bodyPr>
          <a:p>
            <a:pPr algn="ctr"/>
            <a:r>
              <a:rPr lang="pt-BR" altLang="en-US"/>
              <a:t>3 motivos para mudar para o Cloud Computing - </a:t>
            </a:r>
            <a:endParaRPr lang="pt-BR" altLang="en-US"/>
          </a:p>
          <a:p>
            <a:pPr algn="ctr"/>
            <a:r>
              <a:rPr lang="pt-BR" altLang="en-US"/>
              <a:t>Capacidade de trabalhar remoto</a:t>
            </a:r>
            <a:endParaRPr lang="pt-BR" altLang="en-US"/>
          </a:p>
          <a:p>
            <a:endParaRPr lang="pt-BR" altLang="en-US"/>
          </a:p>
          <a:p>
            <a:r>
              <a:rPr lang="pt-BR" altLang="en-US"/>
              <a:t>Os funcionários precisam apenas ter acesso à internet para trabalhar de qualquer lugar.</a:t>
            </a:r>
            <a:endParaRPr lang="pt-BR"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a:t>
            </a:r>
            <a:endParaRPr lang="pt-BR"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6925" y="2413635"/>
            <a:ext cx="7199630" cy="1476375"/>
          </a:xfrm>
          <a:prstGeom prst="rect">
            <a:avLst/>
          </a:prstGeom>
          <a:noFill/>
        </p:spPr>
        <p:txBody>
          <a:bodyPr wrap="square" rtlCol="0" anchor="t">
            <a:spAutoFit/>
          </a:bodyPr>
          <a:p>
            <a:pPr algn="ctr"/>
            <a:r>
              <a:rPr lang="pt-BR" altLang="en-US"/>
              <a:t>4 motivos para mudar para o Cloud Computing -</a:t>
            </a:r>
            <a:endParaRPr lang="pt-BR" altLang="en-US"/>
          </a:p>
          <a:p>
            <a:pPr algn="ctr"/>
            <a:r>
              <a:rPr lang="pt-BR" altLang="en-US"/>
              <a:t> Colaboração</a:t>
            </a:r>
            <a:endParaRPr lang="pt-BR" altLang="en-US"/>
          </a:p>
          <a:p>
            <a:endParaRPr lang="pt-BR" altLang="en-US"/>
          </a:p>
          <a:p>
            <a:r>
              <a:rPr lang="pt-BR" altLang="en-US"/>
              <a:t>Todos os funcionários podem compartilhar aplicativos e documentos ao mesmo tempo.</a:t>
            </a:r>
            <a:endParaRPr lang="pt-BR"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09295" y="48831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1111885" y="2341245"/>
            <a:ext cx="6795770" cy="1476375"/>
          </a:xfrm>
          <a:prstGeom prst="rect">
            <a:avLst/>
          </a:prstGeom>
          <a:noFill/>
        </p:spPr>
        <p:txBody>
          <a:bodyPr wrap="square" rtlCol="0" anchor="t">
            <a:spAutoFit/>
          </a:bodyPr>
          <a:p>
            <a:pPr algn="ctr"/>
            <a:r>
              <a:rPr lang="pt-BR" altLang="en-US"/>
              <a:t>#AMAZON WEB SERVICES</a:t>
            </a:r>
            <a:endParaRPr lang="pt-BR" altLang="en-US"/>
          </a:p>
          <a:p>
            <a:pPr algn="ctr"/>
            <a:r>
              <a:rPr lang="pt-BR" altLang="en-US"/>
              <a:t>Empresa:AMAZON</a:t>
            </a:r>
            <a:endParaRPr lang="pt-BR" altLang="en-US"/>
          </a:p>
          <a:p>
            <a:pPr algn="ctr"/>
            <a:r>
              <a:rPr lang="pt-BR" altLang="en-US"/>
              <a:t>Site da empresa:https://aws.amazon.com/pt/</a:t>
            </a:r>
            <a:endParaRPr lang="pt-BR" altLang="en-US"/>
          </a:p>
          <a:p>
            <a:pPr algn="ctr"/>
            <a:r>
              <a:rPr lang="pt-BR" altLang="en-US"/>
              <a:t>Site Nuvem Cloud:https://aws.amazon.com/pt/</a:t>
            </a:r>
            <a:endParaRPr lang="pt-BR" altLang="en-US"/>
          </a:p>
          <a:p>
            <a:pPr algn="ctr"/>
            <a:r>
              <a:rPr lang="pt-BR" altLang="en-US"/>
              <a:t>Valor de Mercado: US$ 249,2 bilhões</a:t>
            </a:r>
            <a:endParaRPr lang="pt-BR"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a:t>
            </a:r>
            <a:endParaRPr lang="pt-BR"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7560" y="2136775"/>
            <a:ext cx="7435215" cy="1476375"/>
          </a:xfrm>
          <a:prstGeom prst="rect">
            <a:avLst/>
          </a:prstGeom>
          <a:noFill/>
        </p:spPr>
        <p:txBody>
          <a:bodyPr wrap="square" rtlCol="0" anchor="t">
            <a:spAutoFit/>
          </a:bodyPr>
          <a:p>
            <a:pPr algn="ctr"/>
            <a:r>
              <a:rPr lang="pt-BR" altLang="en-US"/>
              <a:t>5 motivos para mudar para o Cloud Computing - </a:t>
            </a:r>
            <a:endParaRPr lang="pt-BR" altLang="en-US"/>
          </a:p>
          <a:p>
            <a:pPr algn="ctr"/>
            <a:r>
              <a:rPr lang="pt-BR" altLang="en-US"/>
              <a:t>Segurança</a:t>
            </a:r>
            <a:endParaRPr lang="pt-BR" altLang="en-US"/>
          </a:p>
          <a:p>
            <a:endParaRPr lang="pt-BR" altLang="en-US"/>
          </a:p>
          <a:p>
            <a:r>
              <a:rPr lang="pt-BR" altLang="en-US"/>
              <a:t>Os dados armazenados na nuvem podem ser acessados de qualquer lugar, independente da perda ou danos de um ou mais dispositivos.</a:t>
            </a:r>
            <a:endParaRPr lang="pt-BR"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Cloud Computing</a:t>
            </a:r>
            <a:endParaRPr lang="pt-BR"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7560" y="2275205"/>
            <a:ext cx="7417435" cy="1476375"/>
          </a:xfrm>
          <a:prstGeom prst="rect">
            <a:avLst/>
          </a:prstGeom>
          <a:noFill/>
        </p:spPr>
        <p:txBody>
          <a:bodyPr wrap="square" rtlCol="0" anchor="t">
            <a:spAutoFit/>
          </a:bodyPr>
          <a:p>
            <a:pPr algn="ctr"/>
            <a:r>
              <a:rPr lang="pt-BR" altLang="en-US"/>
              <a:t>6 motivos para mudar para o Cloud Computing -</a:t>
            </a:r>
            <a:endParaRPr lang="pt-BR" altLang="en-US"/>
          </a:p>
          <a:p>
            <a:pPr algn="ctr"/>
            <a:r>
              <a:rPr lang="pt-BR" altLang="en-US"/>
              <a:t> Consciência ecológica</a:t>
            </a:r>
            <a:endParaRPr lang="pt-BR" altLang="en-US"/>
          </a:p>
          <a:p>
            <a:endParaRPr lang="pt-BR" altLang="en-US"/>
          </a:p>
          <a:p>
            <a:r>
              <a:rPr lang="pt-BR" altLang="en-US"/>
              <a:t>A computação na nuvem usa apenas o espaço necessário no servidor, reduzindo a pegada de carbono da empresa.</a:t>
            </a:r>
            <a:endParaRPr lang="pt-BR"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Servidores VPS</a:t>
            </a:r>
            <a:endParaRPr lang="pt-BR"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44855" y="2508250"/>
            <a:ext cx="7847965" cy="2030095"/>
          </a:xfrm>
          <a:prstGeom prst="rect">
            <a:avLst/>
          </a:prstGeom>
          <a:noFill/>
        </p:spPr>
        <p:txBody>
          <a:bodyPr wrap="square" rtlCol="0" anchor="t">
            <a:spAutoFit/>
          </a:bodyPr>
          <a:p>
            <a:r>
              <a:rPr lang="pt-BR" altLang="en-US"/>
              <a:t>O Virtual Private Server é um tipo de servidor virtual privado. </a:t>
            </a:r>
            <a:endParaRPr lang="pt-BR" altLang="en-US"/>
          </a:p>
          <a:p>
            <a:r>
              <a:rPr lang="pt-BR" altLang="en-US"/>
              <a:t>Um servidor é o local onde são armazenados arquivos e dados relacionados a um negócio. </a:t>
            </a:r>
            <a:endParaRPr lang="pt-BR" altLang="en-US"/>
          </a:p>
          <a:p>
            <a:r>
              <a:rPr lang="pt-BR" altLang="en-US"/>
              <a:t>O fato de ser virtual significa que não se trata de local físico, mas armazenado virtualmente no sistema do computador. Já o termo privado significa que é de uso exclusivo de um sistema web, apenas. Dessa forma, a hospedagem é única e não há compartilhamento com outros sistemas web.</a:t>
            </a:r>
            <a:endParaRPr lang="pt-BR"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Servidores VPS</a:t>
            </a:r>
            <a:endParaRPr lang="pt-BR"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96925" y="2136775"/>
            <a:ext cx="7637145" cy="2306955"/>
          </a:xfrm>
          <a:prstGeom prst="rect">
            <a:avLst/>
          </a:prstGeom>
          <a:noFill/>
        </p:spPr>
        <p:txBody>
          <a:bodyPr wrap="square" rtlCol="0" anchor="t">
            <a:spAutoFit/>
          </a:bodyPr>
          <a:p>
            <a:r>
              <a:rPr lang="pt-BR" altLang="en-US"/>
              <a:t>É muito comum a hospedagem em servidores compartilhados, nos quais os sistemas web armazenados dividem espaço e recursos com diversos outros sites, blogs, e-commerces, extranets, etc, todos hospedados no mesmo servidor. </a:t>
            </a:r>
            <a:endParaRPr lang="pt-BR" altLang="en-US"/>
          </a:p>
          <a:p>
            <a:endParaRPr lang="pt-BR" altLang="en-US"/>
          </a:p>
          <a:p>
            <a:r>
              <a:rPr lang="pt-BR" altLang="en-US"/>
              <a:t>Já no caso do servidor dedicado ou privado, a máquina física (servidor)</a:t>
            </a:r>
            <a:endParaRPr lang="pt-BR" altLang="en-US"/>
          </a:p>
          <a:p>
            <a:r>
              <a:rPr lang="pt-BR" altLang="en-US"/>
              <a:t> hospeda apenas um sistema web, ou seja, o mesmo é dedicado a um sistema web apenas e administrado  por um cliente cada servidor dedicado ou instância de VPS.</a:t>
            </a:r>
            <a:endParaRPr lang="pt-BR"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Servidores VPS</a:t>
            </a:r>
            <a:endParaRPr lang="pt-BR"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96925" y="1609725"/>
            <a:ext cx="7637145" cy="4246245"/>
          </a:xfrm>
          <a:prstGeom prst="rect">
            <a:avLst/>
          </a:prstGeom>
          <a:noFill/>
        </p:spPr>
        <p:txBody>
          <a:bodyPr wrap="square" rtlCol="0" anchor="t">
            <a:spAutoFit/>
          </a:bodyPr>
          <a:p>
            <a:pPr algn="ctr"/>
            <a:r>
              <a:rPr lang="pt-BR" altLang="en-US"/>
              <a:t>Como funciona um servidor VPS?</a:t>
            </a:r>
            <a:endParaRPr lang="pt-BR" altLang="en-US"/>
          </a:p>
          <a:p>
            <a:pPr algn="ctr"/>
            <a:endParaRPr lang="pt-BR" altLang="en-US"/>
          </a:p>
          <a:p>
            <a:r>
              <a:rPr lang="pt-BR" altLang="en-US"/>
              <a:t>O servidor é dividido em ambientes virtualizados. Há um servidor físico e dentro desse servidor (máquina) há as divisões de servidores virtuais.</a:t>
            </a:r>
            <a:endParaRPr lang="pt-BR" altLang="en-US"/>
          </a:p>
          <a:p>
            <a:endParaRPr lang="pt-BR" altLang="en-US"/>
          </a:p>
          <a:p>
            <a:r>
              <a:rPr lang="pt-BR" altLang="en-US"/>
              <a:t>Os recursos e capacidades do servidor virtual são definidos e separados em cada ambiente virtualizado.</a:t>
            </a:r>
            <a:endParaRPr lang="pt-BR" altLang="en-US"/>
          </a:p>
          <a:p>
            <a:r>
              <a:rPr lang="pt-BR" altLang="en-US"/>
              <a:t>Assim, temos divisões que são áreas privadas e exclusivas para cada sistemas web hospedado em cada servidor virtual.</a:t>
            </a:r>
            <a:endParaRPr lang="pt-BR" altLang="en-US"/>
          </a:p>
          <a:p>
            <a:r>
              <a:rPr lang="pt-BR" altLang="en-US"/>
              <a:t>Esse particionamento assegura que, por exemplo, um site hospedado em nada influenciará outro site hospedado no mesmo servidor, uma vez que cada site possui seu próprio servidor virtual, com recursos dedicados ao mesmo. O VPS utiliza ainda o seu próprio sistema operacional e assim,fica independente do funcionamento do sistema operacional do servidor físico que armazena os servidores virtuais.</a:t>
            </a:r>
            <a:endParaRPr lang="pt-BR"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Servidores VPS</a:t>
            </a:r>
            <a:endParaRPr lang="pt-BR"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96925" y="1533525"/>
            <a:ext cx="7742555" cy="4799965"/>
          </a:xfrm>
          <a:prstGeom prst="rect">
            <a:avLst/>
          </a:prstGeom>
          <a:noFill/>
        </p:spPr>
        <p:txBody>
          <a:bodyPr wrap="square" rtlCol="0" anchor="t">
            <a:spAutoFit/>
          </a:bodyPr>
          <a:p>
            <a:pPr algn="ctr"/>
            <a:r>
              <a:rPr lang="pt-BR" altLang="en-US"/>
              <a:t>Vantagens do servidor VPS</a:t>
            </a:r>
            <a:endParaRPr lang="pt-BR" altLang="en-US"/>
          </a:p>
          <a:p>
            <a:pPr algn="ctr"/>
            <a:endParaRPr lang="pt-BR" altLang="en-US"/>
          </a:p>
          <a:p>
            <a:pPr algn="l"/>
            <a:r>
              <a:rPr lang="pt-BR" altLang="en-US"/>
              <a:t>Para soluções que necessitam de maior espaço de armazenamento, é uma boa opção. </a:t>
            </a:r>
            <a:endParaRPr lang="pt-BR" altLang="en-US"/>
          </a:p>
          <a:p>
            <a:r>
              <a:rPr lang="pt-BR" altLang="en-US"/>
              <a:t>Isso porque o espaço pode ser redimensionado entre os VPS, caso haja necessidade;</a:t>
            </a:r>
            <a:endParaRPr lang="pt-BR" altLang="en-US"/>
          </a:p>
          <a:p>
            <a:r>
              <a:rPr lang="pt-BR" altLang="en-US"/>
              <a:t>Há maior garantia de confidencialidade e segurança dos dados, uma vez que cada negócio possui seus dados mantidos separadamente nos servidores virtuais;</a:t>
            </a:r>
            <a:endParaRPr lang="pt-BR" altLang="en-US"/>
          </a:p>
          <a:p>
            <a:r>
              <a:rPr lang="pt-BR" altLang="en-US"/>
              <a:t>Caso haja necessidade de reiniciar um servidor VPS, bem como realizar alguma configuração ou atualização no mesmo, nenhum outro servidor virtual será afetado;</a:t>
            </a:r>
            <a:endParaRPr lang="pt-BR" altLang="en-US"/>
          </a:p>
          <a:p>
            <a:r>
              <a:rPr lang="pt-BR" altLang="en-US"/>
              <a:t>O custo por manter um servidor VPS costuma ser mais acessível que uma solução Cloud ou Dedicado devido a facilidade de dividir os custos totais para manter o servidor, com todos os “hóspedes” dos servidores virtuais.</a:t>
            </a:r>
            <a:endParaRPr lang="pt-BR" altLang="en-US"/>
          </a:p>
          <a:p>
            <a:endParaRPr lang="pt-BR" altLang="en-US"/>
          </a:p>
          <a:p>
            <a:r>
              <a:rPr lang="pt-BR" altLang="en-US"/>
              <a:t>Maior liberdade para administrar e customizar suas aplicações web e segurança das aplicações web.</a:t>
            </a:r>
            <a:endParaRPr lang="pt-BR"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Servidores VPS</a:t>
            </a:r>
            <a:endParaRPr lang="pt-BR"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96925" y="2136775"/>
            <a:ext cx="7427595" cy="2306955"/>
          </a:xfrm>
          <a:prstGeom prst="rect">
            <a:avLst/>
          </a:prstGeom>
          <a:noFill/>
        </p:spPr>
        <p:txBody>
          <a:bodyPr wrap="square" rtlCol="0" anchor="t">
            <a:spAutoFit/>
          </a:bodyPr>
          <a:p>
            <a:pPr algn="ctr"/>
            <a:r>
              <a:rPr lang="pt-BR" altLang="en-US"/>
              <a:t>Desvantagens do servidor VPS</a:t>
            </a:r>
            <a:endParaRPr lang="pt-BR" altLang="en-US"/>
          </a:p>
          <a:p>
            <a:pPr algn="ctr"/>
            <a:endParaRPr lang="pt-BR" altLang="en-US"/>
          </a:p>
          <a:p>
            <a:r>
              <a:rPr lang="pt-BR" altLang="en-US"/>
              <a:t>A vantagem da liberdade pode ser encarada como uma desvantagem uma vez que a responsabilidade de manutenção de cada servidor virtual é do proprietário da hospedagem, que normalmente acabam contando com empresas especializadas como a Bug BusterS para fazer essa administração mais técnica, o que oferece a vantagem de maior qualidade dos serviços web mas gera a desvantagem de custos adicionais.</a:t>
            </a:r>
            <a:endParaRPr lang="pt-BR"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Servidores VPS</a:t>
            </a:r>
            <a:endParaRPr lang="pt-BR"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09930" y="2127250"/>
            <a:ext cx="7600950" cy="3138170"/>
          </a:xfrm>
          <a:prstGeom prst="rect">
            <a:avLst/>
          </a:prstGeom>
          <a:noFill/>
        </p:spPr>
        <p:txBody>
          <a:bodyPr wrap="square" rtlCol="0" anchor="t">
            <a:spAutoFit/>
          </a:bodyPr>
          <a:p>
            <a:r>
              <a:rPr lang="pt-BR" altLang="en-US"/>
              <a:t>Se o servidor físico que armazena os servidores virtuais tiver algum problema e ficar indisponível, todos os VPS que estão armazenados nele ficarão também;</a:t>
            </a:r>
            <a:endParaRPr lang="pt-BR" altLang="en-US"/>
          </a:p>
          <a:p>
            <a:endParaRPr lang="pt-BR" altLang="en-US"/>
          </a:p>
          <a:p>
            <a:r>
              <a:rPr lang="pt-BR" altLang="en-US"/>
              <a:t>A performance da máquina física pode ficar comprometida caso haja alta demanda de acessos nos VPS ao mesmo tempo, se a máquina física não estiver preparada para tal situação. Apesar de serem máquinas virtuais com garantia de recursos, existem recursos mais difíceis de se garantir como o throughput de disco (I/O), que acaba sendo compartilhado e pode ser impactados por uso inadequado de um usuário ou conjunto de vários usuários ao mesmo tempo, contudo, o provedor consegue identificar e mitigar o problema mais rapidamente do que no compartilhado;</a:t>
            </a:r>
            <a:endParaRPr lang="pt-BR"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Servidores VPS</a:t>
            </a:r>
            <a:endParaRPr lang="pt-BR"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96925" y="1625600"/>
            <a:ext cx="7750175" cy="3969385"/>
          </a:xfrm>
          <a:prstGeom prst="rect">
            <a:avLst/>
          </a:prstGeom>
          <a:noFill/>
        </p:spPr>
        <p:txBody>
          <a:bodyPr wrap="square" rtlCol="0" anchor="t">
            <a:spAutoFit/>
          </a:bodyPr>
          <a:p>
            <a:pPr algn="ctr"/>
            <a:r>
              <a:rPr lang="pt-BR" altLang="en-US"/>
              <a:t>Desvantagens do servidor VPS</a:t>
            </a:r>
            <a:endParaRPr lang="pt-BR" altLang="en-US"/>
          </a:p>
          <a:p>
            <a:pPr algn="ctr"/>
            <a:endParaRPr lang="pt-BR" altLang="en-US"/>
          </a:p>
          <a:p>
            <a:pPr algn="l"/>
            <a:r>
              <a:rPr lang="pt-BR" altLang="en-US"/>
              <a:t>O sistema operacional utilizado é o da máquina física. Assim, não há liberdade de escolha entre os usuários dos VPS, ou seja, se estiver em um VPS Microsoft, as VPS entregará Microsoft, se quiser mudar, terá de reinstalar ou mover a aplicação para outro VPS que seja Linux, por exemplo;</a:t>
            </a:r>
            <a:endParaRPr lang="pt-BR" altLang="en-US"/>
          </a:p>
          <a:p>
            <a:endParaRPr lang="pt-BR" altLang="en-US"/>
          </a:p>
          <a:p>
            <a:r>
              <a:rPr lang="pt-BR" altLang="en-US"/>
              <a:t>Há um limite físico de recursos de hardware no servidor. </a:t>
            </a:r>
            <a:endParaRPr lang="pt-BR" altLang="en-US"/>
          </a:p>
          <a:p>
            <a:r>
              <a:rPr lang="pt-BR" altLang="en-US"/>
              <a:t>Dessa forma, se ocorrer a utilização da capacidade máxima de armazenamento ou memória, por exemplo, haverá necessidade de expansão destes recursos ou terá de mover sua hospedagem para outro tipo ou outro servidor VPS que ainda tenha recursos disponíveis. Pois o VPS não oferece o recurso de escalonamento,</a:t>
            </a:r>
            <a:endParaRPr lang="pt-BR" altLang="en-US"/>
          </a:p>
          <a:p>
            <a:r>
              <a:rPr lang="pt-BR" altLang="en-US"/>
              <a:t> que passa a ser disponível nos servidores Cloud ou com um grupo de servidores dedicados</a:t>
            </a:r>
            <a:endParaRPr lang="pt-BR"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805527" y="46279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200" b="1" dirty="0">
                <a:solidFill>
                  <a:schemeClr val="bg2">
                    <a:lumMod val="75000"/>
                  </a:schemeClr>
                </a:solidFill>
                <a:latin typeface="+mn-lt"/>
                <a:cs typeface="Calibri" panose="020F0502020204030204" pitchFamily="34" charset="0"/>
              </a:rPr>
              <a:t>VPS, Cloud e Servidor dedicado</a:t>
            </a:r>
            <a:endParaRPr lang="pt-BR" sz="32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735965" y="1586865"/>
            <a:ext cx="7671435" cy="4523105"/>
          </a:xfrm>
          <a:prstGeom prst="rect">
            <a:avLst/>
          </a:prstGeom>
          <a:noFill/>
        </p:spPr>
        <p:txBody>
          <a:bodyPr wrap="square" rtlCol="0" anchor="t">
            <a:spAutoFit/>
          </a:bodyPr>
          <a:p>
            <a:pPr algn="ctr"/>
            <a:r>
              <a:rPr lang="pt-BR" altLang="en-US"/>
              <a:t>Quais diferenças entre VPS, Cloud e servidor dedicado?</a:t>
            </a:r>
            <a:endParaRPr lang="pt-BR" altLang="en-US"/>
          </a:p>
          <a:p>
            <a:pPr algn="ctr"/>
            <a:endParaRPr lang="pt-BR" altLang="en-US"/>
          </a:p>
          <a:p>
            <a:r>
              <a:rPr lang="pt-BR" altLang="en-US"/>
              <a:t>Características do servidor tipo VPS Oferece boa performance, pois, as configurações são exclusivas para cada servidor virtualizado;</a:t>
            </a:r>
            <a:endParaRPr lang="pt-BR" altLang="en-US"/>
          </a:p>
          <a:p>
            <a:r>
              <a:rPr lang="pt-BR" altLang="en-US"/>
              <a:t>Cada um desses servidores virtuais disponíveis na nuvem é considerado dedicado;</a:t>
            </a:r>
            <a:endParaRPr lang="pt-BR" altLang="en-US"/>
          </a:p>
          <a:p>
            <a:r>
              <a:rPr lang="pt-BR" altLang="en-US"/>
              <a:t>Possui o perfil de administrador em cada servidor virtual particionado, garantindo maior autonomia para o contratante;</a:t>
            </a:r>
            <a:endParaRPr lang="pt-BR" altLang="en-US"/>
          </a:p>
          <a:p>
            <a:r>
              <a:rPr lang="pt-BR" altLang="en-US"/>
              <a:t>Os servidores virtuais não possuem quantidade de armazenamento fixa, como um servidor físico. </a:t>
            </a:r>
            <a:endParaRPr lang="pt-BR" altLang="en-US"/>
          </a:p>
          <a:p>
            <a:r>
              <a:rPr lang="pt-BR" altLang="en-US"/>
              <a:t>Já o servidor físico que armazena os servidores virtuais, sim. O que faz com que muitas vezes, quando se precisa de mais recursos, o provedor sugira a troca do tipo de hospedagem VPS ou para um servidor Cloud ou dedicado;</a:t>
            </a:r>
            <a:endParaRPr lang="pt-BR" altLang="en-US"/>
          </a:p>
          <a:p>
            <a:r>
              <a:rPr lang="pt-BR" altLang="en-US"/>
              <a:t>O valor cobrado pela hospedagem é baseado em cada servidor virtual e não no servidor físico em si. </a:t>
            </a:r>
            <a:endParaRPr lang="pt-BR" altLang="en-US"/>
          </a:p>
          <a:p>
            <a:r>
              <a:rPr lang="pt-BR" altLang="en-US"/>
              <a:t>Isso torna o preço mais acessível, pois, você paga somente pelo que usa.</a:t>
            </a:r>
            <a:endParaRPr lang="pt-BR"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09295" y="48831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1173480" y="2486025"/>
            <a:ext cx="6569075" cy="2030095"/>
          </a:xfrm>
          <a:prstGeom prst="rect">
            <a:avLst/>
          </a:prstGeom>
          <a:noFill/>
        </p:spPr>
        <p:txBody>
          <a:bodyPr wrap="square" rtlCol="0" anchor="t">
            <a:spAutoFit/>
          </a:bodyPr>
          <a:p>
            <a:pPr algn="ctr"/>
            <a:r>
              <a:rPr lang="pt-BR" altLang="en-US"/>
              <a:t>#SALESFORCE CLOUD</a:t>
            </a:r>
            <a:endParaRPr lang="pt-BR" altLang="en-US"/>
          </a:p>
          <a:p>
            <a:pPr algn="ctr"/>
            <a:r>
              <a:rPr lang="pt-BR" altLang="en-US"/>
              <a:t>Empresa:SALESFORCE</a:t>
            </a:r>
            <a:endParaRPr lang="pt-BR" altLang="en-US"/>
          </a:p>
          <a:p>
            <a:pPr algn="ctr"/>
            <a:r>
              <a:rPr lang="pt-BR" altLang="en-US"/>
              <a:t>Site da empresa:https://www.salesforce.com/br/</a:t>
            </a:r>
            <a:endParaRPr lang="pt-BR" altLang="en-US"/>
          </a:p>
          <a:p>
            <a:pPr algn="ctr"/>
            <a:r>
              <a:rPr lang="pt-BR" altLang="en-US"/>
              <a:t>Site Nuvem Cloud:https://www.salesforce.com/br/products/sales-cloud/features/</a:t>
            </a:r>
            <a:endParaRPr lang="pt-BR" altLang="en-US"/>
          </a:p>
          <a:p>
            <a:pPr algn="ctr"/>
            <a:r>
              <a:rPr lang="pt-BR" altLang="en-US"/>
              <a:t>Valor de Mercado: US$ 202,97 bilhões</a:t>
            </a:r>
            <a:endParaRPr lang="pt-BR" altLang="en-US"/>
          </a:p>
          <a:p>
            <a:pPr algn="ctr"/>
            <a:r>
              <a:rPr lang="pt-BR" altLang="en-US"/>
              <a:t>Curiosidade:Dona do Heroku e comprou Slack por US$ 27,7 bilhões.</a:t>
            </a:r>
            <a:endParaRPr lang="pt-BR"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05527" y="45390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200" b="1" dirty="0">
                <a:solidFill>
                  <a:schemeClr val="bg2">
                    <a:lumMod val="75000"/>
                  </a:schemeClr>
                </a:solidFill>
                <a:latin typeface="+mn-lt"/>
                <a:cs typeface="Calibri" panose="020F0502020204030204" pitchFamily="34" charset="0"/>
              </a:rPr>
              <a:t>VPS, Cloud e Servidor dedicado</a:t>
            </a:r>
            <a:endParaRPr lang="pt-BR" sz="32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805815" y="1852930"/>
            <a:ext cx="7680325" cy="2584450"/>
          </a:xfrm>
          <a:prstGeom prst="rect">
            <a:avLst/>
          </a:prstGeom>
          <a:noFill/>
        </p:spPr>
        <p:txBody>
          <a:bodyPr wrap="square" rtlCol="0" anchor="t">
            <a:spAutoFit/>
          </a:bodyPr>
          <a:p>
            <a:pPr algn="ctr"/>
            <a:r>
              <a:rPr lang="pt-BR" altLang="en-US"/>
              <a:t>Quais diferenças entre VPS, Cloud e servidor dedicado?</a:t>
            </a:r>
            <a:endParaRPr lang="pt-BR" altLang="en-US"/>
          </a:p>
          <a:p>
            <a:pPr algn="ctr"/>
            <a:r>
              <a:rPr lang="pt-BR" altLang="en-US"/>
              <a:t>Características do servidor tipo Cloud</a:t>
            </a:r>
            <a:endParaRPr lang="pt-BR" altLang="en-US"/>
          </a:p>
          <a:p>
            <a:pPr algn="ctr"/>
            <a:endParaRPr lang="pt-BR" altLang="en-US"/>
          </a:p>
          <a:p>
            <a:r>
              <a:rPr lang="pt-BR" altLang="en-US"/>
              <a:t>O servidor Cloud possui características muito semelhantes ao VPS. </a:t>
            </a:r>
            <a:endParaRPr lang="pt-BR" altLang="en-US"/>
          </a:p>
          <a:p>
            <a:r>
              <a:rPr lang="pt-BR" altLang="en-US"/>
              <a:t>A principal diferença é que não se trata de uma máquina física apenas, como é o caso do VPS ou do servidor físico dedicado. </a:t>
            </a:r>
            <a:endParaRPr lang="pt-BR" altLang="en-US"/>
          </a:p>
          <a:p>
            <a:r>
              <a:rPr lang="pt-BR" altLang="en-US"/>
              <a:t>São diversas máquinas físicas que interagem entre si para manter os servidores virtuais disponíveis na nuvem, dividindo recursos para que uma assuma o controle caso a outra fique fora do ar.</a:t>
            </a:r>
            <a:endParaRPr lang="pt-BR"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05527" y="45390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200" b="1" dirty="0">
                <a:solidFill>
                  <a:schemeClr val="bg2">
                    <a:lumMod val="75000"/>
                  </a:schemeClr>
                </a:solidFill>
                <a:latin typeface="+mn-lt"/>
                <a:cs typeface="Calibri" panose="020F0502020204030204" pitchFamily="34" charset="0"/>
              </a:rPr>
              <a:t>VPS, Cloud e Servidor dedicado</a:t>
            </a:r>
            <a:endParaRPr lang="pt-BR" sz="32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805815" y="1651635"/>
            <a:ext cx="7715885" cy="3692525"/>
          </a:xfrm>
          <a:prstGeom prst="rect">
            <a:avLst/>
          </a:prstGeom>
          <a:noFill/>
        </p:spPr>
        <p:txBody>
          <a:bodyPr wrap="square" rtlCol="0" anchor="t">
            <a:spAutoFit/>
          </a:bodyPr>
          <a:p>
            <a:pPr algn="ctr"/>
            <a:r>
              <a:rPr lang="pt-BR" altLang="en-US"/>
              <a:t>Quais diferenças entre VPS, Cloud e servidor dedicado?</a:t>
            </a:r>
            <a:endParaRPr lang="pt-BR" altLang="en-US"/>
          </a:p>
          <a:p>
            <a:pPr algn="ctr"/>
            <a:r>
              <a:rPr lang="pt-BR" altLang="en-US"/>
              <a:t>Características do servidor tipo Cloud</a:t>
            </a:r>
            <a:endParaRPr lang="pt-BR" altLang="en-US"/>
          </a:p>
          <a:p>
            <a:pPr algn="ctr"/>
            <a:endParaRPr lang="pt-BR" altLang="en-US"/>
          </a:p>
          <a:p>
            <a:r>
              <a:rPr lang="pt-BR" altLang="en-US"/>
              <a:t>No entanto, há algumas outras características que o diferenciam do VPS:</a:t>
            </a:r>
            <a:endParaRPr lang="pt-BR" altLang="en-US"/>
          </a:p>
          <a:p>
            <a:r>
              <a:rPr lang="pt-BR" altLang="en-US"/>
              <a:t>O Cloud não possui limitação física de armazenamento. Uma vez que o mesmo está sob um conjunto de servidores espalhados por diversos datacenters, e no caso deste conjunto precisar de mais recursos, novos servidores físicos </a:t>
            </a:r>
            <a:endParaRPr lang="pt-BR" altLang="en-US"/>
          </a:p>
          <a:p>
            <a:r>
              <a:rPr lang="pt-BR" altLang="en-US"/>
              <a:t>podem ser adicionados ao pool, conjunto de máquinas;</a:t>
            </a:r>
            <a:endParaRPr lang="pt-BR" altLang="en-US"/>
          </a:p>
          <a:p>
            <a:endParaRPr lang="pt-BR" altLang="en-US"/>
          </a:p>
          <a:p>
            <a:r>
              <a:rPr lang="pt-BR" altLang="en-US"/>
              <a:t>Trata-se de uma solução escalável;Cada “hóspede” da nuvem pode selecionar o sistema operacional que desejar;O excesso de acessos simultâneos de uma partição, não influenciará em nada as demais;Maior segurança, flexibilidade e escalabilidade a um preço moderado.</a:t>
            </a:r>
            <a:endParaRPr lang="pt-BR"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Servidor dedicado</a:t>
            </a:r>
            <a:endParaRPr lang="pt-BR"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688340" y="1426845"/>
            <a:ext cx="7942580" cy="4799965"/>
          </a:xfrm>
          <a:prstGeom prst="rect">
            <a:avLst/>
          </a:prstGeom>
          <a:noFill/>
        </p:spPr>
        <p:txBody>
          <a:bodyPr wrap="square" rtlCol="0" anchor="t">
            <a:spAutoFit/>
          </a:bodyPr>
          <a:p>
            <a:pPr algn="ctr"/>
            <a:r>
              <a:rPr lang="pt-BR" altLang="en-US"/>
              <a:t>Características do servidor dedicado</a:t>
            </a:r>
            <a:endParaRPr lang="pt-BR" altLang="en-US"/>
          </a:p>
          <a:p>
            <a:pPr algn="ctr"/>
            <a:endParaRPr lang="pt-BR" altLang="en-US"/>
          </a:p>
          <a:p>
            <a:r>
              <a:rPr lang="pt-BR" altLang="en-US"/>
              <a:t>As características que prevalecem nesse tipo de servidor são:</a:t>
            </a:r>
            <a:endParaRPr lang="pt-BR" altLang="en-US"/>
          </a:p>
          <a:p>
            <a:r>
              <a:rPr lang="pt-BR" altLang="en-US"/>
              <a:t>A escalabilidade está limitada ao tipo de hardware físico que é escolhido no plano. </a:t>
            </a:r>
            <a:endParaRPr lang="pt-BR" altLang="en-US"/>
          </a:p>
          <a:p>
            <a:r>
              <a:rPr lang="pt-BR" altLang="en-US"/>
              <a:t>Servidores podem, por exemplo, vir com 1TB de disco mas permitir upgrade até mais de 10TB; O servidor pode ser exclusivamente dedicado a uma única hospedagem ou pode ser compartilhado, hospedando diversos sites ou blogs ao mesmo tempo. Quem decide o que fazer do servidor é o cliente. </a:t>
            </a:r>
            <a:endParaRPr lang="pt-BR" altLang="en-US"/>
          </a:p>
          <a:p>
            <a:r>
              <a:rPr lang="pt-BR" altLang="en-US"/>
              <a:t>Ou seja, para o cliente ele é totalmente dedicado para sua necessidade e administração. </a:t>
            </a:r>
            <a:endParaRPr lang="pt-BR" altLang="en-US"/>
          </a:p>
          <a:p>
            <a:r>
              <a:rPr lang="pt-BR" altLang="en-US"/>
              <a:t>Empresas contratam servidor dedicado, criam um ambiente e revendem esses recursos em formato de servidor compartilhado ou VPS aos clientes;</a:t>
            </a:r>
            <a:endParaRPr lang="pt-BR" altLang="en-US"/>
          </a:p>
          <a:p>
            <a:endParaRPr lang="pt-BR" altLang="en-US"/>
          </a:p>
          <a:p>
            <a:r>
              <a:rPr lang="pt-BR" altLang="en-US"/>
              <a:t>Autonomia total do cliente, que escolhe inclusivo o sistema de virtualização que quiser; Normalmente entrega muito mais throughput de disco (I/O) do que as demais soluções; Alguns projetos que envolvem segurança máxima como, por exemplo, algumas aplicações financeiras, exigem o uso de servidores dedicados;</a:t>
            </a:r>
            <a:endParaRPr lang="pt-BR"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Hospedagem Compartilhada</a:t>
            </a:r>
            <a:endParaRPr lang="pt-BR" sz="36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675640" y="1568450"/>
            <a:ext cx="7671435" cy="4246245"/>
          </a:xfrm>
          <a:prstGeom prst="rect">
            <a:avLst/>
          </a:prstGeom>
          <a:noFill/>
        </p:spPr>
        <p:txBody>
          <a:bodyPr wrap="square" rtlCol="0" anchor="t">
            <a:spAutoFit/>
          </a:bodyPr>
          <a:p>
            <a:r>
              <a:rPr lang="pt-BR" altLang="en-US"/>
              <a:t>Entenda a hospedagem compartilhada como morar num apartamento onde você tem que compartilhar o acesso a lugares como a piscina, o quintal e o estacionamento. O seu site vai compartilhar os mesmos recursos – como CPU, espaço em disco e memória – de outros  usuários que estão no mesmo servidor de hospedagem compartilhada.</a:t>
            </a:r>
            <a:endParaRPr lang="pt-BR" altLang="en-US"/>
          </a:p>
          <a:p>
            <a:endParaRPr lang="pt-BR" altLang="en-US"/>
          </a:p>
          <a:p>
            <a:r>
              <a:rPr lang="pt-BR" altLang="en-US"/>
              <a:t>A hospedagem compartilhada é também conhecida como a hospedagem de site barata. Porém, ela pode apresentar alguns contras: </a:t>
            </a:r>
            <a:endParaRPr lang="pt-BR" altLang="en-US"/>
          </a:p>
          <a:p>
            <a:r>
              <a:rPr lang="pt-BR" altLang="en-US"/>
              <a:t>seu site pode ter uma largura de banda limitada e ficar lento quando houver muito tráfego nos sites que estão no mesmo servidor que o seu.</a:t>
            </a:r>
            <a:endParaRPr lang="pt-BR" altLang="en-US"/>
          </a:p>
          <a:p>
            <a:endParaRPr lang="pt-BR" altLang="en-US"/>
          </a:p>
          <a:p>
            <a:r>
              <a:rPr lang="pt-BR" altLang="en-US"/>
              <a:t>Ou seja, pela nossa analogia, você pode aproveitar uma piscina quando ela não está muito cheia, mas você ainda tem que ficar de olho para quando todo mundo for entrar e as coisas forem ficar apertadas. A hospedagem compartilhada é bem assim.</a:t>
            </a:r>
            <a:endParaRPr lang="pt-BR"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Hospedagem Compartilhada</a:t>
            </a:r>
            <a:endParaRPr lang="pt-BR" sz="36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96925" y="1721485"/>
            <a:ext cx="7207885" cy="1753235"/>
          </a:xfrm>
          <a:prstGeom prst="rect">
            <a:avLst/>
          </a:prstGeom>
          <a:noFill/>
        </p:spPr>
        <p:txBody>
          <a:bodyPr wrap="square" rtlCol="0" anchor="t">
            <a:spAutoFit/>
          </a:bodyPr>
          <a:p>
            <a:pPr algn="ctr"/>
            <a:r>
              <a:rPr lang="pt-BR" altLang="en-US"/>
              <a:t>Por Que Escolher Hospedagem Compartilhada?</a:t>
            </a:r>
            <a:endParaRPr lang="pt-BR" altLang="en-US"/>
          </a:p>
          <a:p>
            <a:pPr algn="ctr"/>
            <a:endParaRPr lang="pt-BR" altLang="en-US"/>
          </a:p>
          <a:p>
            <a:pPr marL="285750" indent="-285750">
              <a:buFont typeface="Arial" panose="020B0604020202020204" pitchFamily="34" charset="0"/>
              <a:buChar char="•"/>
            </a:pPr>
            <a:r>
              <a:rPr lang="pt-BR" altLang="en-US"/>
              <a:t>Você está criando um blog ou site pessoal</a:t>
            </a:r>
            <a:endParaRPr lang="pt-BR" altLang="en-US"/>
          </a:p>
          <a:p>
            <a:pPr marL="285750" indent="-285750">
              <a:buFont typeface="Arial" panose="020B0604020202020204" pitchFamily="34" charset="0"/>
              <a:buChar char="•"/>
            </a:pPr>
            <a:r>
              <a:rPr lang="pt-BR" altLang="en-US"/>
              <a:t>Quer criar um site para uma empresa pequena ou média</a:t>
            </a:r>
            <a:endParaRPr lang="pt-BR" altLang="en-US"/>
          </a:p>
          <a:p>
            <a:pPr marL="285750" indent="-285750">
              <a:buFont typeface="Arial" panose="020B0604020202020204" pitchFamily="34" charset="0"/>
              <a:buChar char="•"/>
            </a:pPr>
            <a:r>
              <a:rPr lang="pt-BR" altLang="en-US"/>
              <a:t>Possui um orçamento pequeno</a:t>
            </a:r>
            <a:endParaRPr lang="pt-BR" altLang="en-US"/>
          </a:p>
          <a:p>
            <a:pPr marL="285750" indent="-285750">
              <a:buFont typeface="Arial" panose="020B0604020202020204" pitchFamily="34" charset="0"/>
              <a:buChar char="•"/>
            </a:pPr>
            <a:r>
              <a:rPr lang="pt-BR" altLang="en-US"/>
              <a:t>Não sabe muito sobre desenvolvimento web</a:t>
            </a:r>
            <a:endParaRPr lang="pt-BR"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0552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Hospedagem Compartilhada</a:t>
            </a:r>
            <a:endParaRPr lang="pt-BR" sz="36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1165860" y="2381250"/>
            <a:ext cx="6943725" cy="2030095"/>
          </a:xfrm>
          <a:prstGeom prst="rect">
            <a:avLst/>
          </a:prstGeom>
          <a:noFill/>
        </p:spPr>
        <p:txBody>
          <a:bodyPr wrap="square" rtlCol="0" anchor="t">
            <a:spAutoFit/>
          </a:bodyPr>
          <a:p>
            <a:pPr algn="ctr"/>
            <a:r>
              <a:rPr lang="pt-BR" altLang="en-US"/>
              <a:t>Por Que Escolher Hospedagem Compartilhada? </a:t>
            </a:r>
            <a:endParaRPr lang="pt-BR" altLang="en-US"/>
          </a:p>
          <a:p>
            <a:pPr algn="ctr"/>
            <a:r>
              <a:rPr lang="pt-BR" altLang="en-US"/>
              <a:t> Pontos Positivos</a:t>
            </a:r>
            <a:endParaRPr lang="pt-BR" altLang="en-US"/>
          </a:p>
          <a:p>
            <a:pPr algn="ctr"/>
            <a:endParaRPr lang="pt-BR" altLang="en-US"/>
          </a:p>
          <a:p>
            <a:pPr marL="285750" indent="-285750">
              <a:buFont typeface="Arial" panose="020B0604020202020204" pitchFamily="34" charset="0"/>
              <a:buChar char="•"/>
            </a:pPr>
            <a:r>
              <a:rPr lang="pt-BR" altLang="en-US"/>
              <a:t>Mais amigável para iniciantes</a:t>
            </a:r>
            <a:endParaRPr lang="pt-BR" altLang="en-US"/>
          </a:p>
          <a:p>
            <a:pPr marL="285750" indent="-285750">
              <a:buFont typeface="Arial" panose="020B0604020202020204" pitchFamily="34" charset="0"/>
              <a:buChar char="•"/>
            </a:pPr>
            <a:r>
              <a:rPr lang="pt-BR" altLang="en-US"/>
              <a:t>Possui configuração padronizada</a:t>
            </a:r>
            <a:endParaRPr lang="pt-BR" altLang="en-US"/>
          </a:p>
          <a:p>
            <a:pPr marL="285750" indent="-285750">
              <a:buFont typeface="Arial" panose="020B0604020202020204" pitchFamily="34" charset="0"/>
              <a:buChar char="•"/>
            </a:pPr>
            <a:r>
              <a:rPr lang="pt-BR" altLang="en-US"/>
              <a:t>Requer menos expertise técnica</a:t>
            </a:r>
            <a:endParaRPr lang="pt-BR" altLang="en-US"/>
          </a:p>
          <a:p>
            <a:pPr marL="285750" indent="-285750">
              <a:buFont typeface="Arial" panose="020B0604020202020204" pitchFamily="34" charset="0"/>
              <a:buChar char="•"/>
            </a:pPr>
            <a:r>
              <a:rPr lang="pt-BR" altLang="en-US"/>
              <a:t>É o plano de hospedagem mais barato de todos</a:t>
            </a:r>
            <a:endParaRPr lang="pt-BR"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0552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a:solidFill>
                  <a:schemeClr val="bg2">
                    <a:lumMod val="75000"/>
                  </a:schemeClr>
                </a:solidFill>
                <a:latin typeface="+mn-lt"/>
                <a:cs typeface="Calibri" panose="020F0502020204030204" pitchFamily="34" charset="0"/>
              </a:rPr>
              <a:t>Hospedagem Compartilhada</a:t>
            </a:r>
            <a:endParaRPr lang="pt-BR" sz="36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805815" y="2774950"/>
            <a:ext cx="7470775" cy="2030095"/>
          </a:xfrm>
          <a:prstGeom prst="rect">
            <a:avLst/>
          </a:prstGeom>
          <a:noFill/>
        </p:spPr>
        <p:txBody>
          <a:bodyPr wrap="square" rtlCol="0" anchor="t">
            <a:spAutoFit/>
          </a:bodyPr>
          <a:p>
            <a:pPr algn="ctr"/>
            <a:r>
              <a:rPr lang="pt-BR" altLang="en-US"/>
              <a:t>Por Que Escolher Hospedagem Compartilhada? </a:t>
            </a:r>
            <a:endParaRPr lang="pt-BR" altLang="en-US"/>
          </a:p>
          <a:p>
            <a:pPr algn="ctr"/>
            <a:r>
              <a:rPr lang="pt-BR" altLang="en-US"/>
              <a:t> Pontos Negativos</a:t>
            </a:r>
            <a:endParaRPr lang="pt-BR" altLang="en-US"/>
          </a:p>
          <a:p>
            <a:pPr algn="ctr"/>
            <a:endParaRPr lang="pt-BR" altLang="en-US"/>
          </a:p>
          <a:p>
            <a:pPr marL="285750" indent="-285750">
              <a:buFont typeface="Arial" panose="020B0604020202020204" pitchFamily="34" charset="0"/>
              <a:buChar char="•"/>
            </a:pPr>
            <a:r>
              <a:rPr lang="pt-BR" altLang="en-US"/>
              <a:t>Geralmente tem menos largura de banda e armazenamento do que VPS</a:t>
            </a:r>
            <a:endParaRPr lang="pt-BR" altLang="en-US"/>
          </a:p>
          <a:p>
            <a:pPr marL="285750" indent="-285750">
              <a:buFont typeface="Arial" panose="020B0604020202020204" pitchFamily="34" charset="0"/>
              <a:buChar char="•"/>
            </a:pPr>
            <a:r>
              <a:rPr lang="pt-BR" altLang="en-US"/>
              <a:t>É propícia a erros quando há muito tráfego</a:t>
            </a:r>
            <a:endParaRPr lang="pt-BR" altLang="en-US"/>
          </a:p>
          <a:p>
            <a:pPr marL="285750" indent="-285750">
              <a:buFont typeface="Arial" panose="020B0604020202020204" pitchFamily="34" charset="0"/>
              <a:buChar char="•"/>
            </a:pPr>
            <a:r>
              <a:rPr lang="pt-BR" altLang="en-US"/>
              <a:t>Acesso limitado ao back-end</a:t>
            </a:r>
            <a:endParaRPr lang="pt-BR" altLang="en-US"/>
          </a:p>
          <a:p>
            <a:pPr marL="285750" indent="-285750">
              <a:buFont typeface="Arial" panose="020B0604020202020204" pitchFamily="34" charset="0"/>
              <a:buChar char="•"/>
            </a:pPr>
            <a:r>
              <a:rPr lang="pt-BR" altLang="en-US"/>
              <a:t>Não oferece acesso root</a:t>
            </a:r>
            <a:endParaRPr lang="pt-BR"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ítulo 1"/>
          <p:cNvSpPr txBox="1"/>
          <p:nvPr/>
        </p:nvSpPr>
        <p:spPr>
          <a:xfrm>
            <a:off x="78774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800" b="1" dirty="0">
                <a:solidFill>
                  <a:schemeClr val="bg2">
                    <a:lumMod val="75000"/>
                  </a:schemeClr>
                </a:solidFill>
                <a:latin typeface="+mn-lt"/>
                <a:cs typeface="Calibri" panose="020F0502020204030204" pitchFamily="34" charset="0"/>
              </a:rPr>
              <a:t>Hospedagem Compartilhada ou VPS</a:t>
            </a:r>
            <a:endParaRPr lang="pt-BR" sz="2800" b="1" dirty="0">
              <a:solidFill>
                <a:schemeClr val="bg2">
                  <a:lumMod val="75000"/>
                </a:schemeClr>
              </a:solidFill>
              <a:latin typeface="+mn-lt"/>
              <a:cs typeface="Calibri" panose="020F0502020204030204" pitchFamily="34" charset="0"/>
            </a:endParaRPr>
          </a:p>
        </p:txBody>
      </p:sp>
      <p:sp>
        <p:nvSpPr>
          <p:cNvPr id="3" name="Caixa de Texto 2"/>
          <p:cNvSpPr txBox="1"/>
          <p:nvPr/>
        </p:nvSpPr>
        <p:spPr>
          <a:xfrm>
            <a:off x="998220" y="2275205"/>
            <a:ext cx="6612890" cy="1198880"/>
          </a:xfrm>
          <a:prstGeom prst="rect">
            <a:avLst/>
          </a:prstGeom>
          <a:noFill/>
        </p:spPr>
        <p:txBody>
          <a:bodyPr wrap="square" rtlCol="0" anchor="t">
            <a:spAutoFit/>
          </a:bodyPr>
          <a:p>
            <a:pPr algn="ctr"/>
            <a:r>
              <a:rPr lang="pt-BR" altLang="en-US"/>
              <a:t>Hospedagem Compartilhada ou VPS: </a:t>
            </a:r>
            <a:endParaRPr lang="pt-BR" altLang="en-US"/>
          </a:p>
          <a:p>
            <a:pPr algn="ctr"/>
            <a:r>
              <a:rPr lang="pt-BR" altLang="en-US"/>
              <a:t>Um Comparativo site da Hostinger</a:t>
            </a:r>
            <a:endParaRPr lang="pt-BR" altLang="en-US"/>
          </a:p>
          <a:p>
            <a:endParaRPr lang="pt-BR" altLang="en-US"/>
          </a:p>
          <a:p>
            <a:r>
              <a:rPr lang="pt-BR" altLang="en-US"/>
              <a:t>Colocar tabela de comparacao de preços das imagems</a:t>
            </a:r>
            <a:endParaRPr lang="pt-BR"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22672" y="45390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800" b="1" dirty="0">
                <a:solidFill>
                  <a:schemeClr val="bg2">
                    <a:lumMod val="75000"/>
                  </a:schemeClr>
                </a:solidFill>
                <a:latin typeface="+mn-lt"/>
                <a:cs typeface="Calibri" panose="020F0502020204030204" pitchFamily="34" charset="0"/>
              </a:rPr>
              <a:t>Hospedagem Compartilhada ou VPS</a:t>
            </a:r>
            <a:endParaRPr lang="pt-BR" sz="28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735965" y="1718310"/>
            <a:ext cx="7671435" cy="3692525"/>
          </a:xfrm>
          <a:prstGeom prst="rect">
            <a:avLst/>
          </a:prstGeom>
          <a:noFill/>
        </p:spPr>
        <p:txBody>
          <a:bodyPr wrap="square" rtlCol="0" anchor="t">
            <a:spAutoFit/>
          </a:bodyPr>
          <a:p>
            <a:pPr algn="ctr"/>
            <a:r>
              <a:rPr lang="pt-BR" altLang="en-US"/>
              <a:t>Hospedagem Compartilhada ou VPS: </a:t>
            </a:r>
            <a:endParaRPr lang="pt-BR" altLang="en-US"/>
          </a:p>
          <a:p>
            <a:pPr algn="ctr"/>
            <a:r>
              <a:rPr lang="pt-BR" altLang="en-US"/>
              <a:t>qual escolher?</a:t>
            </a:r>
            <a:endParaRPr lang="pt-BR" altLang="en-US"/>
          </a:p>
          <a:p>
            <a:pPr algn="ctr"/>
            <a:endParaRPr lang="pt-BR" altLang="en-US"/>
          </a:p>
          <a:p>
            <a:r>
              <a:rPr lang="pt-BR" altLang="en-US"/>
              <a:t>O plano de hospedagem que você vai escolher depende muito das suas necessidades. </a:t>
            </a:r>
            <a:endParaRPr lang="pt-BR" altLang="en-US"/>
          </a:p>
          <a:p>
            <a:r>
              <a:rPr lang="pt-BR" altLang="en-US"/>
              <a:t>Como vimos acima, um plano de Hospedagem VPS traz vantagens que um plano compartilhado não possui.</a:t>
            </a:r>
            <a:endParaRPr lang="pt-BR" altLang="en-US"/>
          </a:p>
          <a:p>
            <a:endParaRPr lang="pt-BR" altLang="en-US"/>
          </a:p>
          <a:p>
            <a:r>
              <a:rPr lang="pt-BR" altLang="en-US"/>
              <a:t>Contudo, existem benefícios em ambas as opções de hospedagem.</a:t>
            </a:r>
            <a:endParaRPr lang="pt-BR" altLang="en-US"/>
          </a:p>
          <a:p>
            <a:endParaRPr lang="pt-BR" altLang="en-US"/>
          </a:p>
          <a:p>
            <a:r>
              <a:rPr lang="pt-BR" altLang="en-US"/>
              <a:t>Antes de escolher seu plano de hospedagem, você pode considerar qual </a:t>
            </a:r>
            <a:endParaRPr lang="pt-BR" altLang="en-US"/>
          </a:p>
          <a:p>
            <a:r>
              <a:rPr lang="pt-BR" altLang="en-US"/>
              <a:t>é o melhor ao olhar novamente para alguns indicadores importantes que mencionamos acima:</a:t>
            </a:r>
            <a:endParaRPr lang="pt-BR"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14417" y="45390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800" b="1" dirty="0">
                <a:solidFill>
                  <a:schemeClr val="bg2">
                    <a:lumMod val="75000"/>
                  </a:schemeClr>
                </a:solidFill>
                <a:latin typeface="+mn-lt"/>
                <a:cs typeface="Calibri" panose="020F0502020204030204" pitchFamily="34" charset="0"/>
              </a:rPr>
              <a:t>Hospedagem Compartilhada ou VPS</a:t>
            </a:r>
            <a:endParaRPr lang="pt-BR" sz="28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928370" y="2099310"/>
            <a:ext cx="7637145" cy="2030095"/>
          </a:xfrm>
          <a:prstGeom prst="rect">
            <a:avLst/>
          </a:prstGeom>
          <a:noFill/>
        </p:spPr>
        <p:txBody>
          <a:bodyPr wrap="square" rtlCol="0" anchor="t">
            <a:spAutoFit/>
          </a:bodyPr>
          <a:p>
            <a:pPr algn="ctr"/>
            <a:r>
              <a:rPr lang="pt-BR" altLang="en-US"/>
              <a:t>Segurança e Desempenho. </a:t>
            </a:r>
            <a:endParaRPr lang="pt-BR" altLang="en-US"/>
          </a:p>
          <a:p>
            <a:pPr algn="ctr"/>
            <a:endParaRPr lang="pt-BR" altLang="en-US"/>
          </a:p>
          <a:p>
            <a:r>
              <a:rPr lang="pt-BR" altLang="en-US"/>
              <a:t>Com a hospedagem compartilhada, você essencialmente está compartilhando espaço com outros usuários no servidor. </a:t>
            </a:r>
            <a:endParaRPr lang="pt-BR" altLang="en-US"/>
          </a:p>
          <a:p>
            <a:endParaRPr lang="pt-BR" altLang="en-US"/>
          </a:p>
          <a:p>
            <a:r>
              <a:rPr lang="pt-BR" altLang="en-US"/>
              <a:t>A hospedagem VPS é muito mais estável e segura, mas exige conhecimento técnico adicional.</a:t>
            </a:r>
            <a:endParaRPr lang="pt-BR"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700405" y="48831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807085" y="2517140"/>
            <a:ext cx="6233795" cy="1476375"/>
          </a:xfrm>
          <a:prstGeom prst="rect">
            <a:avLst/>
          </a:prstGeom>
          <a:noFill/>
        </p:spPr>
        <p:txBody>
          <a:bodyPr wrap="square" rtlCol="0" anchor="t">
            <a:spAutoFit/>
          </a:bodyPr>
          <a:p>
            <a:pPr algn="ctr"/>
            <a:r>
              <a:rPr lang="pt-BR" altLang="en-US"/>
              <a:t>#GOOGLE CLOUD PLATFORM </a:t>
            </a:r>
            <a:endParaRPr lang="pt-BR" altLang="en-US"/>
          </a:p>
          <a:p>
            <a:pPr algn="ctr"/>
            <a:r>
              <a:rPr lang="pt-BR" altLang="en-US"/>
              <a:t>Empresa:GOOGLE</a:t>
            </a:r>
            <a:endParaRPr lang="pt-BR" altLang="en-US"/>
          </a:p>
          <a:p>
            <a:pPr algn="ctr"/>
            <a:r>
              <a:rPr lang="pt-BR" altLang="en-US"/>
              <a:t>Site da empresa:www.google.com</a:t>
            </a:r>
            <a:endParaRPr lang="pt-BR" altLang="en-US"/>
          </a:p>
          <a:p>
            <a:pPr algn="ctr"/>
            <a:r>
              <a:rPr lang="pt-BR" altLang="en-US"/>
              <a:t>Site Nuvem Cloud:https://cloud.google.com/</a:t>
            </a:r>
            <a:endParaRPr lang="pt-BR" altLang="en-US"/>
          </a:p>
          <a:p>
            <a:pPr algn="ctr"/>
            <a:r>
              <a:rPr lang="pt-BR" altLang="en-US"/>
              <a:t>Valor de Mercado: US$ 2 trilhões</a:t>
            </a:r>
            <a:endParaRPr lang="pt-BR"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23307" y="42850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800" b="1" dirty="0">
                <a:solidFill>
                  <a:schemeClr val="bg2">
                    <a:lumMod val="75000"/>
                  </a:schemeClr>
                </a:solidFill>
                <a:latin typeface="+mn-lt"/>
                <a:cs typeface="Calibri" panose="020F0502020204030204" pitchFamily="34" charset="0"/>
              </a:rPr>
              <a:t>Hospedagem Compartilhada ou VPS</a:t>
            </a:r>
            <a:endParaRPr lang="pt-BR" sz="28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823595" y="1998345"/>
            <a:ext cx="7373620" cy="1476375"/>
          </a:xfrm>
          <a:prstGeom prst="rect">
            <a:avLst/>
          </a:prstGeom>
          <a:noFill/>
        </p:spPr>
        <p:txBody>
          <a:bodyPr wrap="square" rtlCol="0" anchor="t">
            <a:spAutoFit/>
          </a:bodyPr>
          <a:p>
            <a:pPr algn="ctr"/>
            <a:r>
              <a:rPr lang="pt-BR" altLang="en-US"/>
              <a:t>Administração de Servidor. </a:t>
            </a:r>
            <a:endParaRPr lang="pt-BR" altLang="en-US"/>
          </a:p>
          <a:p>
            <a:pPr algn="ctr"/>
            <a:endParaRPr lang="pt-BR" altLang="en-US"/>
          </a:p>
          <a:p>
            <a:r>
              <a:rPr lang="pt-BR" altLang="en-US"/>
              <a:t>A hospedagem compartilhada é muito mais adequada para iniciantes do que a VPS, mas ainda assim fica devendo a liberdade de customização da opção anterior.</a:t>
            </a:r>
            <a:endParaRPr lang="pt-BR"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823307" y="41961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800" b="1" dirty="0">
                <a:solidFill>
                  <a:schemeClr val="bg2">
                    <a:lumMod val="75000"/>
                  </a:schemeClr>
                </a:solidFill>
                <a:latin typeface="+mn-lt"/>
                <a:cs typeface="Calibri" panose="020F0502020204030204" pitchFamily="34" charset="0"/>
              </a:rPr>
              <a:t>Hospedagem Compartilhada ou VPS</a:t>
            </a:r>
            <a:endParaRPr lang="pt-BR" sz="2800" b="1" dirty="0">
              <a:solidFill>
                <a:schemeClr val="bg2">
                  <a:lumMod val="75000"/>
                </a:schemeClr>
              </a:solidFill>
              <a:latin typeface="+mn-lt"/>
              <a:cs typeface="Calibri" panose="020F0502020204030204" pitchFamily="34" charset="0"/>
            </a:endParaRPr>
          </a:p>
        </p:txBody>
      </p:sp>
      <p:sp>
        <p:nvSpPr>
          <p:cNvPr id="4" name="Caixa de Texto 3"/>
          <p:cNvSpPr txBox="1"/>
          <p:nvPr/>
        </p:nvSpPr>
        <p:spPr>
          <a:xfrm>
            <a:off x="823595" y="2690495"/>
            <a:ext cx="7610475" cy="1198880"/>
          </a:xfrm>
          <a:prstGeom prst="rect">
            <a:avLst/>
          </a:prstGeom>
          <a:noFill/>
        </p:spPr>
        <p:txBody>
          <a:bodyPr wrap="square" rtlCol="0" anchor="t">
            <a:spAutoFit/>
          </a:bodyPr>
          <a:p>
            <a:pPr algn="ctr"/>
            <a:r>
              <a:rPr lang="pt-BR" altLang="en-US"/>
              <a:t>Escalabilidade. </a:t>
            </a:r>
            <a:endParaRPr lang="pt-BR" altLang="en-US"/>
          </a:p>
          <a:p>
            <a:pPr algn="ctr"/>
            <a:endParaRPr lang="pt-BR" altLang="en-US"/>
          </a:p>
          <a:p>
            <a:r>
              <a:rPr lang="pt-BR" altLang="en-US"/>
              <a:t>A hospedagem VPS é muito mais preparada para o futuro do que a compartilhada.</a:t>
            </a:r>
            <a:endParaRPr lang="pt-BR"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Caixa de Texto 2"/>
          <p:cNvSpPr txBox="1"/>
          <p:nvPr/>
        </p:nvSpPr>
        <p:spPr>
          <a:xfrm>
            <a:off x="680085" y="2444115"/>
            <a:ext cx="7784465" cy="2584450"/>
          </a:xfrm>
          <a:prstGeom prst="rect">
            <a:avLst/>
          </a:prstGeom>
          <a:noFill/>
        </p:spPr>
        <p:txBody>
          <a:bodyPr wrap="square" rtlCol="0" anchor="t">
            <a:spAutoFit/>
          </a:bodyPr>
          <a:p>
            <a:pPr algn="ctr"/>
            <a:r>
              <a:rPr lang="pt-BR" altLang="en-US"/>
              <a:t>Preço. </a:t>
            </a:r>
            <a:endParaRPr lang="pt-BR" altLang="en-US"/>
          </a:p>
          <a:p>
            <a:pPr algn="ctr"/>
            <a:endParaRPr lang="pt-BR" altLang="en-US"/>
          </a:p>
          <a:p>
            <a:pPr algn="ctr"/>
            <a:endParaRPr lang="pt-BR" altLang="en-US"/>
          </a:p>
          <a:p>
            <a:pPr algn="l"/>
            <a:r>
              <a:rPr lang="pt-BR" altLang="en-US"/>
              <a:t>Ambos os planos possuem preços diferentes como benefícios distintos, mas a compartilhada sai mais barato do que a VPS.</a:t>
            </a:r>
            <a:endParaRPr lang="pt-BR" altLang="en-US"/>
          </a:p>
          <a:p>
            <a:r>
              <a:rPr lang="pt-BR" altLang="en-US"/>
              <a:t>No final das contas, a decisão depende de caso você estar começando e</a:t>
            </a:r>
            <a:endParaRPr lang="pt-BR" altLang="en-US"/>
          </a:p>
          <a:p>
            <a:r>
              <a:rPr lang="pt-BR" altLang="en-US"/>
              <a:t>não precisar de quaisquer recursos adicionais que outros tipos de hospedagem têm a oferecer. </a:t>
            </a:r>
            <a:endParaRPr lang="pt-BR" altLang="en-US"/>
          </a:p>
          <a:p>
            <a:r>
              <a:rPr lang="pt-BR" altLang="en-US"/>
              <a:t> </a:t>
            </a:r>
            <a:endParaRPr lang="pt-BR" altLang="en-US"/>
          </a:p>
        </p:txBody>
      </p:sp>
      <p:sp>
        <p:nvSpPr>
          <p:cNvPr id="4" name="Título 1"/>
          <p:cNvSpPr txBox="1"/>
          <p:nvPr/>
        </p:nvSpPr>
        <p:spPr>
          <a:xfrm>
            <a:off x="823307" y="419615"/>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800" b="1" dirty="0">
                <a:solidFill>
                  <a:schemeClr val="bg2">
                    <a:lumMod val="75000"/>
                  </a:schemeClr>
                </a:solidFill>
                <a:latin typeface="+mn-lt"/>
                <a:cs typeface="Calibri" panose="020F0502020204030204" pitchFamily="34" charset="0"/>
              </a:rPr>
              <a:t>Hospedagem Compartilhada ou VPS</a:t>
            </a:r>
            <a:endParaRPr lang="pt-BR" sz="2800" b="1" dirty="0">
              <a:solidFill>
                <a:schemeClr val="bg2">
                  <a:lumMod val="75000"/>
                </a:schemeClr>
              </a:solidFill>
              <a:latin typeface="+mn-lt"/>
              <a:cs typeface="Calibri" panose="020F050202020403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01" name="Espaço Reservado para Conteúdo 100"/>
          <p:cNvPicPr/>
          <p:nvPr>
            <p:ph idx="1"/>
          </p:nvPr>
        </p:nvPicPr>
        <p:blipFill>
          <a:blip r:embed="rId2"/>
          <a:stretch>
            <a:fillRect/>
          </a:stretch>
        </p:blipFill>
        <p:spPr>
          <a:xfrm>
            <a:off x="628650" y="1641475"/>
            <a:ext cx="7886700" cy="4535805"/>
          </a:xfrm>
          <a:prstGeom prst="rect">
            <a:avLst/>
          </a:prstGeom>
          <a:noFill/>
          <a:ln w="9525">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82625" y="47942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831850" y="2200275"/>
            <a:ext cx="6332220" cy="2306955"/>
          </a:xfrm>
          <a:prstGeom prst="rect">
            <a:avLst/>
          </a:prstGeom>
          <a:noFill/>
        </p:spPr>
        <p:txBody>
          <a:bodyPr wrap="square" rtlCol="0" anchor="t">
            <a:spAutoFit/>
          </a:bodyPr>
          <a:p>
            <a:pPr algn="ctr"/>
            <a:r>
              <a:rPr lang="pt-BR" altLang="en-US"/>
              <a:t>#ALIBABA CLOUD</a:t>
            </a:r>
            <a:endParaRPr lang="pt-BR" altLang="en-US"/>
          </a:p>
          <a:p>
            <a:pPr algn="ctr"/>
            <a:r>
              <a:rPr lang="pt-BR" altLang="en-US"/>
              <a:t>Empresa:Grupo Alibaba</a:t>
            </a:r>
            <a:endParaRPr lang="pt-BR" altLang="en-US"/>
          </a:p>
          <a:p>
            <a:pPr algn="ctr"/>
            <a:r>
              <a:rPr lang="pt-BR" altLang="en-US"/>
              <a:t>Site da empresa:https://www.alibaba.com/</a:t>
            </a:r>
            <a:endParaRPr lang="pt-BR" altLang="en-US"/>
          </a:p>
          <a:p>
            <a:pPr algn="ctr"/>
            <a:r>
              <a:rPr lang="pt-BR" altLang="en-US"/>
              <a:t>Site Nuvem Cloud:https://us.alibabacloud.com/</a:t>
            </a:r>
            <a:endParaRPr lang="pt-BR" altLang="en-US"/>
          </a:p>
          <a:p>
            <a:pPr algn="ctr"/>
            <a:r>
              <a:rPr lang="pt-BR" altLang="en-US"/>
              <a:t>Valor de Mercado: US$ 358 bilhões</a:t>
            </a:r>
            <a:endParaRPr lang="pt-BR" altLang="en-US"/>
          </a:p>
          <a:p>
            <a:pPr algn="ctr"/>
            <a:r>
              <a:rPr lang="pt-BR" altLang="en-US"/>
              <a:t>Curiosidade:valor de mercado na IPO(abertura na bolsa) chegou a ser US$ 846 bilhões </a:t>
            </a:r>
            <a:endParaRPr lang="pt-BR" altLang="en-US"/>
          </a:p>
          <a:p>
            <a:pPr algn="ctr"/>
            <a:r>
              <a:rPr lang="pt-BR" altLang="en-US"/>
              <a:t>em fim de 2020, mas caiu 57% desde então</a:t>
            </a:r>
            <a:endParaRPr lang="pt-BR"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82625" y="47053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1183005" y="2229485"/>
            <a:ext cx="5718810" cy="1753235"/>
          </a:xfrm>
          <a:prstGeom prst="rect">
            <a:avLst/>
          </a:prstGeom>
          <a:noFill/>
        </p:spPr>
        <p:txBody>
          <a:bodyPr wrap="square" rtlCol="0" anchor="t">
            <a:spAutoFit/>
          </a:bodyPr>
          <a:p>
            <a:pPr algn="ctr"/>
            <a:r>
              <a:rPr lang="pt-BR" altLang="en-US"/>
              <a:t>#IBM CLOUD</a:t>
            </a:r>
            <a:endParaRPr lang="pt-BR" altLang="en-US"/>
          </a:p>
          <a:p>
            <a:pPr algn="ctr"/>
            <a:r>
              <a:rPr lang="pt-BR" altLang="en-US"/>
              <a:t>Empresa:IBM </a:t>
            </a:r>
            <a:endParaRPr lang="pt-BR" altLang="en-US"/>
          </a:p>
          <a:p>
            <a:pPr algn="ctr"/>
            <a:r>
              <a:rPr lang="pt-BR" altLang="en-US"/>
              <a:t>Site da empresa:https://www.ibm.com/br-pt/products/cloud-pak-for-data</a:t>
            </a:r>
            <a:endParaRPr lang="pt-BR" altLang="en-US"/>
          </a:p>
          <a:p>
            <a:pPr algn="ctr"/>
            <a:r>
              <a:rPr lang="pt-BR" altLang="en-US"/>
              <a:t>Site Nuvem Cloud:https://cloud.ibm.com/login</a:t>
            </a:r>
            <a:endParaRPr lang="pt-BR" altLang="en-US"/>
          </a:p>
          <a:p>
            <a:pPr algn="ctr"/>
            <a:r>
              <a:rPr lang="pt-BR" altLang="en-US"/>
              <a:t>Valor de Mercado: US$ 113,94 bilhões</a:t>
            </a:r>
            <a:endParaRPr lang="pt-BR"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ítulo 1"/>
          <p:cNvSpPr txBox="1"/>
          <p:nvPr/>
        </p:nvSpPr>
        <p:spPr>
          <a:xfrm>
            <a:off x="664845" y="479425"/>
            <a:ext cx="6089015" cy="1157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b="1" dirty="0" smtClean="0">
                <a:solidFill>
                  <a:schemeClr val="bg2">
                    <a:lumMod val="75000"/>
                  </a:schemeClr>
                </a:solidFill>
                <a:latin typeface="+mn-lt"/>
                <a:cs typeface="Calibri" panose="020F0502020204030204" pitchFamily="34" charset="0"/>
              </a:rPr>
              <a:t>Lista dos Servidores de</a:t>
            </a:r>
            <a:endParaRPr lang="pt-BR" sz="3600" b="1" dirty="0" smtClean="0">
              <a:solidFill>
                <a:schemeClr val="bg2">
                  <a:lumMod val="75000"/>
                </a:schemeClr>
              </a:solidFill>
              <a:latin typeface="+mn-lt"/>
              <a:cs typeface="Calibri" panose="020F0502020204030204" pitchFamily="34" charset="0"/>
            </a:endParaRPr>
          </a:p>
          <a:p>
            <a:r>
              <a:rPr lang="pt-BR" sz="3600" b="1" dirty="0" smtClean="0">
                <a:solidFill>
                  <a:schemeClr val="bg2">
                    <a:lumMod val="75000"/>
                  </a:schemeClr>
                </a:solidFill>
                <a:latin typeface="+mn-lt"/>
                <a:cs typeface="Calibri" panose="020F0502020204030204" pitchFamily="34" charset="0"/>
              </a:rPr>
              <a:t> Nuvem mais comuns</a:t>
            </a:r>
            <a:endParaRPr lang="pt-BR" sz="3600" b="1" dirty="0">
              <a:solidFill>
                <a:schemeClr val="bg2">
                  <a:lumMod val="75000"/>
                </a:schemeClr>
              </a:solidFill>
              <a:latin typeface="+mn-lt"/>
              <a:cs typeface="Calibri" panose="020F0502020204030204" pitchFamily="34" charset="0"/>
            </a:endParaRPr>
          </a:p>
        </p:txBody>
      </p:sp>
      <p:sp>
        <p:nvSpPr>
          <p:cNvPr id="2" name="Caixa de Texto 1"/>
          <p:cNvSpPr txBox="1"/>
          <p:nvPr/>
        </p:nvSpPr>
        <p:spPr>
          <a:xfrm>
            <a:off x="1437005" y="2497455"/>
            <a:ext cx="5788660" cy="1476375"/>
          </a:xfrm>
          <a:prstGeom prst="rect">
            <a:avLst/>
          </a:prstGeom>
          <a:noFill/>
        </p:spPr>
        <p:txBody>
          <a:bodyPr wrap="square" rtlCol="0" anchor="t">
            <a:spAutoFit/>
          </a:bodyPr>
          <a:p>
            <a:pPr algn="ctr"/>
            <a:r>
              <a:rPr lang="pt-BR" altLang="en-US"/>
              <a:t>#WINDOWS AZURE</a:t>
            </a:r>
            <a:endParaRPr lang="pt-BR" altLang="en-US"/>
          </a:p>
          <a:p>
            <a:pPr algn="ctr"/>
            <a:r>
              <a:rPr lang="pt-BR" altLang="en-US"/>
              <a:t>Empresa:MICROSOFT</a:t>
            </a:r>
            <a:endParaRPr lang="pt-BR" altLang="en-US"/>
          </a:p>
          <a:p>
            <a:pPr algn="ctr"/>
            <a:r>
              <a:rPr lang="pt-BR" altLang="en-US"/>
              <a:t>Site da empresa:https:www.microsoft.com</a:t>
            </a:r>
            <a:endParaRPr lang="pt-BR" altLang="en-US"/>
          </a:p>
          <a:p>
            <a:pPr algn="ctr"/>
            <a:r>
              <a:rPr lang="pt-BR" altLang="en-US"/>
              <a:t>Site Nuvem Cloud:https://azure.microsoft.com/pt-br/</a:t>
            </a:r>
            <a:endParaRPr lang="pt-BR" altLang="en-US"/>
          </a:p>
          <a:p>
            <a:pPr algn="ctr"/>
            <a:r>
              <a:rPr lang="pt-BR" altLang="en-US"/>
              <a:t>Valor de Mercado:US$ 2,272 trilhões</a:t>
            </a:r>
            <a:endParaRPr lang="pt-BR"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22230</Words>
  <Application>WPS Presentation</Application>
  <PresentationFormat>Apresentação na tela (4:3)</PresentationFormat>
  <Paragraphs>509</Paragraphs>
  <Slides>64</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Arial</vt:lpstr>
      <vt:lpstr>SimSun</vt:lpstr>
      <vt:lpstr>Wingdings</vt:lpstr>
      <vt:lpstr>Calibri</vt:lpstr>
      <vt:lpstr>Arial Black</vt:lpstr>
      <vt:lpstr>Wingdings</vt:lpstr>
      <vt:lpstr>Calibri Light</vt:lpstr>
      <vt:lpstr>Microsoft YaHei</vt:lpstr>
      <vt:lpstr>Arial Unicode MS</vt:lpstr>
      <vt:lpstr>Tema do Office</vt:lpstr>
      <vt:lpstr>Programador Web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Nicolas Martins Maciel</dc:creator>
  <cp:lastModifiedBy>tidas</cp:lastModifiedBy>
  <cp:revision>28</cp:revision>
  <dcterms:created xsi:type="dcterms:W3CDTF">2020-08-21T15:35:00Z</dcterms:created>
  <dcterms:modified xsi:type="dcterms:W3CDTF">2022-05-31T18:01:43Z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CE1251A42F67429C9D0845BFFB8FF530</vt:lpwstr>
  </property>
  <property fmtid="{D5CDD505-2E9C-101B-9397-08002B2CF9AE}" pid="3" name="KSOProductBuildVer">
    <vt:lpwstr>1046-11.2.0.11130</vt:lpwstr>
  </property>
</Properties>
</file>