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13160" y="1066680"/>
            <a:ext cx="5407560" cy="166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95;p19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06;p20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13160" y="196128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4000" strike="noStrike" u="none">
                <a:solidFill>
                  <a:schemeClr val="lt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713160" y="615600"/>
            <a:ext cx="5240880" cy="95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5000" strike="noStrike" u="none">
                <a:solidFill>
                  <a:schemeClr val="lt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title"/>
          </p:nvPr>
        </p:nvSpPr>
        <p:spPr>
          <a:xfrm>
            <a:off x="713160" y="312192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4000" strike="noStrike" u="none">
                <a:solidFill>
                  <a:schemeClr val="lt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3;p3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2520" y="1861200"/>
            <a:ext cx="4131720" cy="15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45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722520" y="984240"/>
            <a:ext cx="1235520" cy="87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4500" strike="noStrike" u="none">
                <a:solidFill>
                  <a:schemeClr val="lt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14;p21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5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Google Shape;117;p21"/>
          <p:cNvSpPr/>
          <p:nvPr/>
        </p:nvSpPr>
        <p:spPr>
          <a:xfrm>
            <a:off x="713160" y="3164400"/>
            <a:ext cx="309852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CREDITS:</a:t>
            </a:r>
            <a:r>
              <a:rPr b="0" lang="en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 This presentation template was created by </a:t>
            </a:r>
            <a:r>
              <a:rPr b="1" lang="en" sz="1000" strike="noStrike" u="sng">
                <a:solidFill>
                  <a:schemeClr val="lt1"/>
                </a:solidFill>
                <a:effectLst/>
                <a:uFillTx/>
                <a:latin typeface="Roboto"/>
                <a:ea typeface="Roboto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, and includes icons, infographics &amp; images by </a:t>
            </a:r>
            <a:r>
              <a:rPr b="1" lang="en" sz="1000" strike="noStrike" u="sng">
                <a:solidFill>
                  <a:schemeClr val="lt1"/>
                </a:solidFill>
                <a:effectLst/>
                <a:uFillTx/>
                <a:latin typeface="Roboto"/>
                <a:ea typeface="Roboto"/>
                <a:hlinkClick r:id="rId3"/>
              </a:rPr>
              <a:t>Freepik</a:t>
            </a:r>
            <a:r>
              <a:rPr b="0" lang="en" sz="1000" strike="noStrike" u="sng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19;p22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21;p23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8;p4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20000" y="1210320"/>
            <a:ext cx="7703640" cy="36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22;p5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696280" y="1379880"/>
            <a:ext cx="2727360" cy="286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30;p6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33;p7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3160" y="448200"/>
            <a:ext cx="368100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709520" y="445680"/>
            <a:ext cx="3720960" cy="425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11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84120" y="1288080"/>
            <a:ext cx="6575760" cy="152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6000" strike="noStrike" u="none">
                <a:solidFill>
                  <a:schemeClr val="lt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38;p8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41;p9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27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30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3;p13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713160" y="1400760"/>
            <a:ext cx="577440" cy="67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4223160" y="1400760"/>
            <a:ext cx="575640" cy="67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713160" y="2472480"/>
            <a:ext cx="577440" cy="67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4223160" y="2472480"/>
            <a:ext cx="575640" cy="67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title"/>
          </p:nvPr>
        </p:nvSpPr>
        <p:spPr>
          <a:xfrm>
            <a:off x="713160" y="3543840"/>
            <a:ext cx="577440" cy="67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title"/>
          </p:nvPr>
        </p:nvSpPr>
        <p:spPr>
          <a:xfrm>
            <a:off x="4223160" y="3543840"/>
            <a:ext cx="575640" cy="67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8;p14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3160" y="448200"/>
            <a:ext cx="368100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709520" y="445680"/>
            <a:ext cx="3720960" cy="425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73;p15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13160" y="794520"/>
            <a:ext cx="7717320" cy="69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4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88760" y="2398680"/>
            <a:ext cx="4941720" cy="195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77;p16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_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80;p17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83;p18"/>
          <p:cNvSpPr/>
          <p:nvPr/>
        </p:nvSpPr>
        <p:spPr>
          <a:xfrm flipH="1" rot="10800000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title"/>
          </p:nvPr>
        </p:nvSpPr>
        <p:spPr>
          <a:xfrm>
            <a:off x="3319560" y="1555920"/>
            <a:ext cx="734400" cy="4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title"/>
          </p:nvPr>
        </p:nvSpPr>
        <p:spPr>
          <a:xfrm>
            <a:off x="713160" y="1555920"/>
            <a:ext cx="734400" cy="4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title"/>
          </p:nvPr>
        </p:nvSpPr>
        <p:spPr>
          <a:xfrm>
            <a:off x="5925600" y="1555920"/>
            <a:ext cx="734400" cy="43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xx%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2"/>
    <p:sldLayoutId id="2147483673" r:id="rId3"/>
    <p:sldLayoutId id="2147483674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14240" y="1066680"/>
            <a:ext cx="5409720" cy="16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lt1"/>
                </a:solidFill>
                <a:effectLst/>
                <a:uFillTx/>
                <a:latin typeface="Inter Medium"/>
                <a:ea typeface="Inter Medium"/>
              </a:rPr>
              <a:t>Classes Padrão de JPA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714240" y="3390840"/>
            <a:ext cx="6352920" cy="42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Principais classes da JPA e suas funcionalidades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7" name="Google Shape;139;p28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770760" bIns="-7707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Feature Name/Product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8" name="Google Shape;140;p28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237960" bIns="-2379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DD/MM/YYYY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9" name="Google Shape;141;p28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610920" bIns="-610920" anchor="t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Your Company Name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78;p31" title="color-year-illustrated.jpg"/>
          <p:cNvSpPr/>
          <p:nvPr/>
        </p:nvSpPr>
        <p:spPr>
          <a:xfrm>
            <a:off x="4709520" y="445680"/>
            <a:ext cx="3720960" cy="4251600"/>
          </a:xfrm>
          <a:prstGeom prst="roundRect">
            <a:avLst>
              <a:gd name="adj" fmla="val 0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15" name="Google Shape;179;p31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770760" bIns="-7707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Feature Name/Product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16" name="Google Shape;180;p31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237960" bIns="-2379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DD/MM/YYYY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17" name="Google Shape;181;p31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610920" bIns="-610920" anchor="t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Your Company Name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14240" y="447840"/>
            <a:ext cx="367632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Processamento e Representações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714240" y="1743120"/>
            <a:ext cx="3676320" cy="21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Em uma API RESTful, cada requisição deve ser stateless, ou seja, não depende do estado armazenado no servidor. Os dados geralmente são transferidos em formatos como JSON ou XML, e os códigos de status HTTP são utilizados para indicar o resultado das operações realizadas.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78;p31" title="color-year-illustrated.jpg"/>
          <p:cNvSpPr/>
          <p:nvPr/>
        </p:nvSpPr>
        <p:spPr>
          <a:xfrm>
            <a:off x="4709520" y="445680"/>
            <a:ext cx="3720960" cy="4251600"/>
          </a:xfrm>
          <a:prstGeom prst="roundRect">
            <a:avLst>
              <a:gd name="adj" fmla="val 0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21" name="Google Shape;179;p31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770760" bIns="-7707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Feature Name/Product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22" name="Google Shape;180;p31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237960" bIns="-2379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DD/MM/YYYY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23" name="Google Shape;181;p31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610920" bIns="-610920" anchor="t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Your Company Name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14240" y="447840"/>
            <a:ext cx="367632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Conclusões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714240" y="1743120"/>
            <a:ext cx="3676320" cy="21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As classes padrão da JPA são essenciais para o gerenciamento de entidades e transações em aplicações Java. A compreensão dos conceitos de API RESTful, como recursos, endpoints e métodos, é fundamental para o desenvolvimento de serviços web eficazes. A combinação dessas tecnologias permite a criação de aplicações robustas e eficientes.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14240" y="542880"/>
            <a:ext cx="4447800" cy="95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lt1"/>
                </a:solidFill>
                <a:effectLst/>
                <a:uFillTx/>
                <a:latin typeface="Inter Medium"/>
                <a:ea typeface="Inter Medium"/>
              </a:rPr>
              <a:t>Thank you!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714240" y="1419120"/>
            <a:ext cx="4447800" cy="104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Do you have any questions?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28" name="Google Shape;356;p42"/>
          <p:cNvSpPr/>
          <p:nvPr/>
        </p:nvSpPr>
        <p:spPr>
          <a:xfrm>
            <a:off x="714240" y="3905280"/>
            <a:ext cx="415260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71360" bIns="171360" anchor="t">
            <a:normAutofit fontScale="25000" lnSpcReduction="19999"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+00 000 000 000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29" name="Google Shape;357;p42"/>
          <p:cNvSpPr/>
          <p:nvPr/>
        </p:nvSpPr>
        <p:spPr>
          <a:xfrm>
            <a:off x="749160" y="2674080"/>
            <a:ext cx="290880" cy="291240"/>
          </a:xfrm>
          <a:custGeom>
            <a:avLst/>
            <a:gdLst>
              <a:gd name="textAreaLeft" fmla="*/ 0 w 290880"/>
              <a:gd name="textAreaRight" fmla="*/ 291240 w 290880"/>
              <a:gd name="textAreaTop" fmla="*/ 0 h 291240"/>
              <a:gd name="textAreaBottom" fmla="*/ 291600 h 291240"/>
            </a:gdLst>
            <a:ahLst/>
            <a:cxnLst/>
            <a:rect l="textAreaLeft" t="textAreaTop" r="textAreaRight" b="textAreaBottom"/>
            <a:pathLst>
              <a:path w="10860" h="10872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30" name="Google Shape;358;p42"/>
          <p:cNvGrpSpPr/>
          <p:nvPr/>
        </p:nvGrpSpPr>
        <p:grpSpPr>
          <a:xfrm>
            <a:off x="1183320" y="2673360"/>
            <a:ext cx="287640" cy="292320"/>
            <a:chOff x="1183320" y="2673360"/>
            <a:chExt cx="287640" cy="292320"/>
          </a:xfrm>
        </p:grpSpPr>
        <p:sp>
          <p:nvSpPr>
            <p:cNvPr id="131" name="Google Shape;359;p42"/>
            <p:cNvSpPr/>
            <p:nvPr/>
          </p:nvSpPr>
          <p:spPr>
            <a:xfrm>
              <a:off x="1183320" y="2673360"/>
              <a:ext cx="287640" cy="292320"/>
            </a:xfrm>
            <a:custGeom>
              <a:avLst/>
              <a:gdLst>
                <a:gd name="textAreaLeft" fmla="*/ 0 w 287640"/>
                <a:gd name="textAreaRight" fmla="*/ 288000 w 28764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2" name="Google Shape;360;p42"/>
            <p:cNvSpPr/>
            <p:nvPr/>
          </p:nvSpPr>
          <p:spPr>
            <a:xfrm>
              <a:off x="1236960" y="2728800"/>
              <a:ext cx="178920" cy="181800"/>
            </a:xfrm>
            <a:custGeom>
              <a:avLst/>
              <a:gdLst>
                <a:gd name="textAreaLeft" fmla="*/ 0 w 178920"/>
                <a:gd name="textAreaRight" fmla="*/ 179280 w 178920"/>
                <a:gd name="textAreaTop" fmla="*/ 0 h 181800"/>
                <a:gd name="textAreaBottom" fmla="*/ 182160 h 181800"/>
              </a:gdLst>
              <a:ahLst/>
              <a:cxn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080" bIns="91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3" name="Google Shape;361;p42"/>
            <p:cNvSpPr/>
            <p:nvPr/>
          </p:nvSpPr>
          <p:spPr>
            <a:xfrm>
              <a:off x="1278720" y="2772000"/>
              <a:ext cx="95040" cy="9504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95040"/>
                <a:gd name="textAreaBottom" fmla="*/ 95400 h 95040"/>
              </a:gdLst>
              <a:ahLst/>
              <a:cxn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7520" bIns="47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4" name="Google Shape;362;p42"/>
            <p:cNvSpPr/>
            <p:nvPr/>
          </p:nvSpPr>
          <p:spPr>
            <a:xfrm>
              <a:off x="1362960" y="2752200"/>
              <a:ext cx="24120" cy="24480"/>
            </a:xfrm>
            <a:custGeom>
              <a:avLst/>
              <a:gdLst>
                <a:gd name="textAreaLeft" fmla="*/ 0 w 24120"/>
                <a:gd name="textAreaRight" fmla="*/ 24480 w 24120"/>
                <a:gd name="textAreaTop" fmla="*/ 0 h 24480"/>
                <a:gd name="textAreaBottom" fmla="*/ 24840 h 24480"/>
              </a:gdLst>
              <a:ahLst/>
              <a:cxn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240" bIns="12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35" name="Google Shape;363;p42"/>
          <p:cNvGrpSpPr/>
          <p:nvPr/>
        </p:nvGrpSpPr>
        <p:grpSpPr>
          <a:xfrm>
            <a:off x="1625400" y="2673360"/>
            <a:ext cx="292320" cy="292320"/>
            <a:chOff x="1625400" y="2673360"/>
            <a:chExt cx="292320" cy="292320"/>
          </a:xfrm>
        </p:grpSpPr>
        <p:sp>
          <p:nvSpPr>
            <p:cNvPr id="136" name="Google Shape;364;p42"/>
            <p:cNvSpPr/>
            <p:nvPr/>
          </p:nvSpPr>
          <p:spPr>
            <a:xfrm>
              <a:off x="1625400" y="2673360"/>
              <a:ext cx="292320" cy="29232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7" name="Google Shape;365;p42"/>
            <p:cNvSpPr/>
            <p:nvPr/>
          </p:nvSpPr>
          <p:spPr>
            <a:xfrm>
              <a:off x="1692720" y="2790720"/>
              <a:ext cx="39960" cy="10152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8" name="Google Shape;366;p42"/>
            <p:cNvSpPr/>
            <p:nvPr/>
          </p:nvSpPr>
          <p:spPr>
            <a:xfrm>
              <a:off x="1686600" y="2734920"/>
              <a:ext cx="46080" cy="4608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6080"/>
                <a:gd name="textAreaBottom" fmla="*/ 46440 h 4608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3040" bIns="23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9" name="Google Shape;367;p42"/>
            <p:cNvSpPr/>
            <p:nvPr/>
          </p:nvSpPr>
          <p:spPr>
            <a:xfrm>
              <a:off x="1754280" y="2790720"/>
              <a:ext cx="108000" cy="101520"/>
            </a:xfrm>
            <a:custGeom>
              <a:avLst/>
              <a:gdLst>
                <a:gd name="textAreaLeft" fmla="*/ 0 w 108000"/>
                <a:gd name="textAreaRight" fmla="*/ 108360 w 10800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50760" bIns="50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40" name="Google Shape;368;p42"/>
          <p:cNvGrpSpPr/>
          <p:nvPr/>
        </p:nvGrpSpPr>
        <p:grpSpPr>
          <a:xfrm>
            <a:off x="2055240" y="2673360"/>
            <a:ext cx="292320" cy="292320"/>
            <a:chOff x="2055240" y="2673360"/>
            <a:chExt cx="292320" cy="292320"/>
          </a:xfrm>
        </p:grpSpPr>
        <p:sp>
          <p:nvSpPr>
            <p:cNvPr id="141" name="Google Shape;369;p42"/>
            <p:cNvSpPr/>
            <p:nvPr/>
          </p:nvSpPr>
          <p:spPr>
            <a:xfrm>
              <a:off x="2120760" y="2737080"/>
              <a:ext cx="161640" cy="16524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165240"/>
                <a:gd name="textAreaBottom" fmla="*/ 165600 h 165240"/>
              </a:gdLst>
              <a:ahLst/>
              <a:cxnLst/>
              <a:rect l="textAreaLeft" t="textAreaTop" r="textAreaRight" b="textAreaBottom"/>
              <a:pathLst>
                <a:path w="494728" h="505587">
                  <a:moveTo>
                    <a:pt x="294418" y="214122"/>
                  </a:moveTo>
                  <a:lnTo>
                    <a:pt x="478631" y="0"/>
                  </a:lnTo>
                  <a:lnTo>
                    <a:pt x="435007" y="0"/>
                  </a:lnTo>
                  <a:lnTo>
                    <a:pt x="275082" y="185928"/>
                  </a:lnTo>
                  <a:lnTo>
                    <a:pt x="147352" y="0"/>
                  </a:lnTo>
                  <a:lnTo>
                    <a:pt x="0" y="0"/>
                  </a:lnTo>
                  <a:lnTo>
                    <a:pt x="193167" y="281083"/>
                  </a:lnTo>
                  <a:lnTo>
                    <a:pt x="0" y="505587"/>
                  </a:lnTo>
                  <a:lnTo>
                    <a:pt x="43625" y="505587"/>
                  </a:lnTo>
                  <a:lnTo>
                    <a:pt x="212503" y="309277"/>
                  </a:lnTo>
                  <a:lnTo>
                    <a:pt x="347377" y="505587"/>
                  </a:lnTo>
                  <a:lnTo>
                    <a:pt x="494729" y="505587"/>
                  </a:lnTo>
                  <a:lnTo>
                    <a:pt x="294418" y="214027"/>
                  </a:lnTo>
                  <a:lnTo>
                    <a:pt x="294418" y="214027"/>
                  </a:lnTo>
                  <a:close/>
                  <a:moveTo>
                    <a:pt x="234601" y="283655"/>
                  </a:moveTo>
                  <a:lnTo>
                    <a:pt x="215075" y="255651"/>
                  </a:lnTo>
                  <a:lnTo>
                    <a:pt x="59341" y="32861"/>
                  </a:lnTo>
                  <a:lnTo>
                    <a:pt x="126397" y="32861"/>
                  </a:lnTo>
                  <a:lnTo>
                    <a:pt x="252032" y="212598"/>
                  </a:lnTo>
                  <a:lnTo>
                    <a:pt x="271558" y="240601"/>
                  </a:lnTo>
                  <a:lnTo>
                    <a:pt x="434912" y="474250"/>
                  </a:lnTo>
                  <a:lnTo>
                    <a:pt x="367855" y="474250"/>
                  </a:lnTo>
                  <a:lnTo>
                    <a:pt x="234505" y="283559"/>
                  </a:lnTo>
                  <a:lnTo>
                    <a:pt x="234505" y="283559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2" name="Google Shape;370;p42"/>
            <p:cNvSpPr/>
            <p:nvPr/>
          </p:nvSpPr>
          <p:spPr>
            <a:xfrm>
              <a:off x="2055240" y="2673360"/>
              <a:ext cx="292320" cy="29232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292320"/>
                <a:gd name="textAreaBottom" fmla="*/ 292680 h 292320"/>
              </a:gdLst>
              <a:ahLst/>
              <a:cxnLst/>
              <a:rect l="textAreaLeft" t="textAreaTop" r="textAreaRight" b="textAreaBottom"/>
              <a:pathLst>
                <a:path w="10872" h="1086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43" name="Google Shape;371;p42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47600" bIns="147600" anchor="t">
            <a:normAutofit fontScale="25000" lnSpcReduction="19999"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www.yourwebsite.com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44" name="Google Shape;372;p42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237960" bIns="-2379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DD/MM/YYYY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45" name="Google Shape;373;p42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610920" bIns="-610920" anchor="t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Your Company Name</a:t>
            </a:r>
            <a:endParaRPr b="0" lang="en-US" sz="7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78;p31" title="color-year-illustrated.jpg"/>
          <p:cNvSpPr/>
          <p:nvPr/>
        </p:nvSpPr>
        <p:spPr>
          <a:xfrm>
            <a:off x="4709520" y="445680"/>
            <a:ext cx="3720960" cy="4251600"/>
          </a:xfrm>
          <a:prstGeom prst="roundRect">
            <a:avLst>
              <a:gd name="adj" fmla="val 0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1" name="Google Shape;179;p31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770760" bIns="-7707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Feature Name/Product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72" name="Google Shape;180;p31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237960" bIns="-2379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DD/MM/YYYY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73" name="Google Shape;181;p31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610920" bIns="-610920" anchor="t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Your Company Name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14240" y="447840"/>
            <a:ext cx="367632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Introdução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714240" y="1743120"/>
            <a:ext cx="3676320" cy="21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Neste slide, abordaremos as principais classes padrão da JPA, que são fundamentais para o gerenciamento de entidades e transações em aplicações Java. Além disso, discutiremos os conceitos relacionados a APIs RESTful, seus recursos e métodos, que são essenciais para a construção de serviços web eficientes.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88;p32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47600" bIns="147600" anchor="t">
            <a:normAutofit fontScale="25000" lnSpcReduction="19999"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7" name="Google Shape;189;p32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47600" bIns="147600" anchor="t">
            <a:normAutofit fontScale="25000" lnSpcReduction="19999"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8" name="Google Shape;190;p32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47600" bIns="147600" anchor="t">
            <a:normAutofit fontScale="25000" lnSpcReduction="19999"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3960" y="1857240"/>
            <a:ext cx="4133520" cy="157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lt1"/>
                </a:solidFill>
                <a:effectLst/>
                <a:uFillTx/>
                <a:latin typeface="Inter Medium"/>
                <a:ea typeface="Inter Medium"/>
              </a:rPr>
              <a:t>Classes Padrão de JPA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723960" y="981000"/>
            <a:ext cx="1238040" cy="87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lt1"/>
                </a:solidFill>
                <a:effectLst/>
                <a:uFillTx/>
                <a:latin typeface="Inter Medium"/>
                <a:ea typeface="Inter Medium"/>
              </a:rPr>
              <a:t>01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ubTitle"/>
          </p:nvPr>
        </p:nvSpPr>
        <p:spPr>
          <a:xfrm>
            <a:off x="723960" y="3429000"/>
            <a:ext cx="4133520" cy="3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400" strike="noStrike" u="none">
              <a:solidFill>
                <a:schemeClr val="lt1"/>
              </a:solidFill>
              <a:effectLst/>
              <a:uFillTx/>
              <a:latin typeface="Roboto"/>
              <a:ea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EntityManager e Factory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486240" y="2400480"/>
            <a:ext cx="4943160" cy="19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O `EntityManager` é responsável por gerenciar o ciclo de vida das entidades, realizando operações de persistência e consultas. O `EntityManagerFactory` é uma fábrica de instâncias de `EntityManager`, geralmente criada uma vez por aplicação, oferecendo desempenho otimizado ao compartilhar instâncias.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Google Shape;200;p33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770760" bIns="-7707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Feature Name/Product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85" name="Google Shape;201;p33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237960" bIns="-2379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DD/MM/YYYY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86" name="Google Shape;202;p33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610920" bIns="-610920" anchor="t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Your Company Name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Gerenciamento de Transações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486240" y="2400480"/>
            <a:ext cx="4943160" cy="19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A classe `EntityTransaction` permite o gerenciamento das transações no contexto do `EntityManager`. Ela possibilita iniciar, confirmar ou reverter transações, garantindo a integridade dos dados durante operações críticas. A classe `Persistence` auxilia na criação da `EntityManagerFactory` a partir das configurações definidas em um arquivo de persistência.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Google Shape;200;p33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770760" bIns="-7707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Feature Name/Product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90" name="Google Shape;201;p33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237960" bIns="-2379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DD/MM/YYYY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91" name="Google Shape;202;p33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610920" bIns="-610920" anchor="t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Your Company Name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78;p31" title="color-year-illustrated.jpg"/>
          <p:cNvSpPr/>
          <p:nvPr/>
        </p:nvSpPr>
        <p:spPr>
          <a:xfrm>
            <a:off x="4709520" y="445680"/>
            <a:ext cx="3720960" cy="4251600"/>
          </a:xfrm>
          <a:prstGeom prst="roundRect">
            <a:avLst>
              <a:gd name="adj" fmla="val 0"/>
            </a:avLst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93" name="Google Shape;179;p31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770760" bIns="-7707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Feature Name/Product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94" name="Google Shape;180;p31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237960" bIns="-2379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DD/MM/YYYY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95" name="Google Shape;181;p31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610920" bIns="-610920" anchor="t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Your Company Name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14240" y="447840"/>
            <a:ext cx="367632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6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Consultas e Builder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714240" y="1743120"/>
            <a:ext cx="3676320" cy="21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O `Query` é utilizado para realizar consultas genéricas à base de dados, permitindo a recuperação de diferentes tipos de resultados. A classe `TypedQuery`, por sua vez, oferece tipagem segura, garantindo que os resultados retornem o tipo esperado. O `CriteriaBuilder` permite a construção de consultas de forma programática e tipada, enquanto o `CriteriaQuery` representa consultas criadas, facilitando a construção dinâmica.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88;p32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47600" bIns="147600" anchor="t">
            <a:normAutofit fontScale="25000" lnSpcReduction="19999"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99" name="Google Shape;189;p32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47600" bIns="147600" anchor="t">
            <a:normAutofit fontScale="25000" lnSpcReduction="19999"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00" name="Google Shape;190;p32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47600" bIns="147600" anchor="t">
            <a:normAutofit fontScale="25000" lnSpcReduction="19999"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3960" y="1857240"/>
            <a:ext cx="4133520" cy="157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lt1"/>
                </a:solidFill>
                <a:effectLst/>
                <a:uFillTx/>
                <a:latin typeface="Inter Medium"/>
                <a:ea typeface="Inter Medium"/>
              </a:rPr>
              <a:t>Conceitos de API RESTful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723960" y="981000"/>
            <a:ext cx="1238040" cy="87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lt1"/>
                </a:solidFill>
                <a:effectLst/>
                <a:uFillTx/>
                <a:latin typeface="Inter Medium"/>
                <a:ea typeface="Inter Medium"/>
              </a:rPr>
              <a:t>02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ubTitle"/>
          </p:nvPr>
        </p:nvSpPr>
        <p:spPr>
          <a:xfrm>
            <a:off x="723960" y="3429000"/>
            <a:ext cx="4133520" cy="3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400" strike="noStrike" u="none">
              <a:solidFill>
                <a:schemeClr val="lt1"/>
              </a:solidFill>
              <a:effectLst/>
              <a:uFillTx/>
              <a:latin typeface="Roboto"/>
              <a:ea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Estrutura e Métodos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486240" y="2400480"/>
            <a:ext cx="4943160" cy="19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Uma API RESTful segue os princípios da arquitetura REST, utilizando métodos HTTP como GET, POST, PUT e DELETE para manipular recursos que são representados por URLs. Esses métodos definem as operações permitidas sobre os dados expostos pela API.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Google Shape;200;p33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770760" bIns="-7707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Feature Name/Product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07" name="Google Shape;201;p33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237960" bIns="-2379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DD/MM/YYYY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08" name="Google Shape;202;p33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610920" bIns="-610920" anchor="t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Your Company Name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14240" y="790560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dk1"/>
                </a:solidFill>
                <a:effectLst/>
                <a:uFillTx/>
                <a:latin typeface="Inter Medium"/>
                <a:ea typeface="Inter Medium"/>
              </a:rPr>
              <a:t>Recursos e Endpoints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486240" y="2400480"/>
            <a:ext cx="4943160" cy="19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Recursos são entidades que podem ser acessadas através de URIs, como usuários ou pedidos. Cada recurso possui um endpoint específico, que é um endereço URL que representa a coleção ou a instância do recurso em questão em uma API.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Google Shape;200;p33"/>
          <p:cNvSpPr/>
          <p:nvPr/>
        </p:nvSpPr>
        <p:spPr>
          <a:xfrm>
            <a:off x="134316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770760" bIns="-7707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Feature Name/Product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12" name="Google Shape;201;p33"/>
          <p:cNvSpPr/>
          <p:nvPr/>
        </p:nvSpPr>
        <p:spPr>
          <a:xfrm>
            <a:off x="11448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237960" bIns="-23796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DD/MM/YYYY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113" name="Google Shape;202;p33"/>
          <p:cNvSpPr/>
          <p:nvPr/>
        </p:nvSpPr>
        <p:spPr>
          <a:xfrm>
            <a:off x="7800840" y="4848120"/>
            <a:ext cx="122832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-610920" bIns="-610920" anchor="t">
            <a:sp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7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Your Company Name</a:t>
            </a:r>
            <a:endParaRPr b="0" lang="en-US" sz="7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LibreOffice/25.2.4.3$Linux_X86_64 LibreOffice_project/520$Build-3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2025-07-11T18:30:40Z</dcterms:created>
  <dc:creator>Unknown Creator</dc:creator>
  <dc:description/>
  <dc:language>en-US</dc:language>
  <cp:lastModifiedBy>Unknown Creator</cp:lastModifiedBy>
  <dcterms:modified xsi:type="dcterms:W3CDTF">2025-07-11T18:30:40Z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